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36" r:id="rId63"/>
    <p:sldId id="337" r:id="rId64"/>
    <p:sldId id="317" r:id="rId65"/>
    <p:sldId id="318" r:id="rId66"/>
    <p:sldId id="319" r:id="rId67"/>
    <p:sldId id="320" r:id="rId68"/>
    <p:sldId id="321" r:id="rId69"/>
    <p:sldId id="322" r:id="rId70"/>
    <p:sldId id="323" r:id="rId71"/>
    <p:sldId id="324" r:id="rId72"/>
    <p:sldId id="326" r:id="rId73"/>
    <p:sldId id="327" r:id="rId74"/>
    <p:sldId id="328" r:id="rId75"/>
    <p:sldId id="329" r:id="rId76"/>
    <p:sldId id="330" r:id="rId77"/>
    <p:sldId id="331" r:id="rId78"/>
    <p:sldId id="332" r:id="rId79"/>
    <p:sldId id="338" r:id="rId80"/>
    <p:sldId id="339" r:id="rId81"/>
    <p:sldId id="340" r:id="rId82"/>
    <p:sldId id="341" r:id="rId83"/>
    <p:sldId id="333" r:id="rId84"/>
    <p:sldId id="334" r:id="rId8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235" autoAdjust="0"/>
    <p:restoredTop sz="94660"/>
  </p:normalViewPr>
  <p:slideViewPr>
    <p:cSldViewPr>
      <p:cViewPr>
        <p:scale>
          <a:sx n="66" d="100"/>
          <a:sy n="66" d="100"/>
        </p:scale>
        <p:origin x="-1398"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0"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151" name="PlaceHolder 2"/>
          <p:cNvSpPr>
            <a:spLocks noGrp="1"/>
          </p:cNvSpPr>
          <p:nvPr>
            <p:ph type="hdr"/>
          </p:nvPr>
        </p:nvSpPr>
        <p:spPr>
          <a:xfrm>
            <a:off x="0" y="0"/>
            <a:ext cx="3280320" cy="534240"/>
          </a:xfrm>
          <a:prstGeom prst="rect">
            <a:avLst/>
          </a:prstGeom>
        </p:spPr>
        <p:txBody>
          <a:bodyPr lIns="0" tIns="0" rIns="0" bIns="0"/>
          <a:lstStyle/>
          <a:p>
            <a:r>
              <a:rPr lang="en-IN" sz="1400">
                <a:latin typeface="Times New Roman"/>
              </a:rPr>
              <a:t>&lt;header&gt;</a:t>
            </a:r>
            <a:endParaRPr/>
          </a:p>
        </p:txBody>
      </p:sp>
      <p:sp>
        <p:nvSpPr>
          <p:cNvPr id="152" name="PlaceHolder 3"/>
          <p:cNvSpPr>
            <a:spLocks noGrp="1"/>
          </p:cNvSpPr>
          <p:nvPr>
            <p:ph type="dt"/>
          </p:nvPr>
        </p:nvSpPr>
        <p:spPr>
          <a:xfrm>
            <a:off x="4279320" y="0"/>
            <a:ext cx="3280320" cy="534240"/>
          </a:xfrm>
          <a:prstGeom prst="rect">
            <a:avLst/>
          </a:prstGeom>
        </p:spPr>
        <p:txBody>
          <a:bodyPr lIns="0" tIns="0" rIns="0" bIns="0"/>
          <a:lstStyle/>
          <a:p>
            <a:pPr algn="r"/>
            <a:r>
              <a:rPr lang="en-IN" sz="1400">
                <a:latin typeface="Times New Roman"/>
              </a:rPr>
              <a:t>&lt;date/time&gt;</a:t>
            </a:r>
            <a:endParaRPr/>
          </a:p>
        </p:txBody>
      </p:sp>
      <p:sp>
        <p:nvSpPr>
          <p:cNvPr id="153" name="PlaceHolder 4"/>
          <p:cNvSpPr>
            <a:spLocks noGrp="1"/>
          </p:cNvSpPr>
          <p:nvPr>
            <p:ph type="ftr"/>
          </p:nvPr>
        </p:nvSpPr>
        <p:spPr>
          <a:xfrm>
            <a:off x="0" y="10157400"/>
            <a:ext cx="3280320" cy="534240"/>
          </a:xfrm>
          <a:prstGeom prst="rect">
            <a:avLst/>
          </a:prstGeom>
        </p:spPr>
        <p:txBody>
          <a:bodyPr lIns="0" tIns="0" rIns="0" bIns="0" anchor="b"/>
          <a:lstStyle/>
          <a:p>
            <a:r>
              <a:rPr lang="en-IN" sz="1400">
                <a:latin typeface="Times New Roman"/>
              </a:rPr>
              <a:t>&lt;footer&gt;</a:t>
            </a:r>
            <a:endParaRPr/>
          </a:p>
        </p:txBody>
      </p:sp>
      <p:sp>
        <p:nvSpPr>
          <p:cNvPr id="154" name="PlaceHolder 5"/>
          <p:cNvSpPr>
            <a:spLocks noGrp="1"/>
          </p:cNvSpPr>
          <p:nvPr>
            <p:ph type="sldNum"/>
          </p:nvPr>
        </p:nvSpPr>
        <p:spPr>
          <a:xfrm>
            <a:off x="4279320" y="10157400"/>
            <a:ext cx="3280320" cy="534240"/>
          </a:xfrm>
          <a:prstGeom prst="rect">
            <a:avLst/>
          </a:prstGeom>
        </p:spPr>
        <p:txBody>
          <a:bodyPr lIns="0" tIns="0" rIns="0" bIns="0" anchor="b"/>
          <a:lstStyle/>
          <a:p>
            <a:pPr algn="r"/>
            <a:fld id="{98538267-1889-4D47-8ED6-082F70DDF0EC}"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698400" y="4410000"/>
            <a:ext cx="5585760" cy="4174200"/>
          </a:xfrm>
          <a:prstGeom prst="rect">
            <a:avLst/>
          </a:pr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ustomShape 1"/>
          <p:cNvSpPr/>
          <p:nvPr/>
        </p:nvSpPr>
        <p:spPr>
          <a:xfrm>
            <a:off x="698400" y="4410000"/>
            <a:ext cx="5585760" cy="4174200"/>
          </a:xfrm>
          <a:prstGeom prst="rect">
            <a:avLst/>
          </a:pr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CustomShape 1"/>
          <p:cNvSpPr/>
          <p:nvPr/>
        </p:nvSpPr>
        <p:spPr>
          <a:xfrm>
            <a:off x="698400" y="4410000"/>
            <a:ext cx="5585760" cy="4174200"/>
          </a:xfrm>
          <a:prstGeom prst="rect">
            <a:avLst/>
          </a:pr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698400" y="4410000"/>
            <a:ext cx="5585760" cy="4174200"/>
          </a:xfrm>
          <a:prstGeom prst="rect">
            <a:avLst/>
          </a:pr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698400" y="4410000"/>
            <a:ext cx="5586840" cy="4175280"/>
          </a:xfrm>
          <a:prstGeom prst="rect">
            <a:avLst/>
          </a:pr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CustomShape 1"/>
          <p:cNvSpPr/>
          <p:nvPr/>
        </p:nvSpPr>
        <p:spPr>
          <a:xfrm>
            <a:off x="698400" y="4410000"/>
            <a:ext cx="5586840" cy="4175280"/>
          </a:xfrm>
          <a:prstGeom prst="rect">
            <a:avLst/>
          </a:pr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698400" y="4410000"/>
            <a:ext cx="5586840" cy="4175280"/>
          </a:xfrm>
          <a:prstGeom prst="rect">
            <a:avLst/>
          </a:pr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698400" y="4410000"/>
            <a:ext cx="5586840" cy="4175280"/>
          </a:xfrm>
          <a:prstGeom prst="rect">
            <a:avLst/>
          </a:pr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698400" y="4410000"/>
            <a:ext cx="5587920" cy="4176360"/>
          </a:xfrm>
          <a:prstGeom prst="rect">
            <a:avLst/>
          </a:pr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A2A735-1D9E-47D7-A5E6-131D87EABD83}" type="datetimeFigureOut">
              <a:rPr lang="en-US" smtClean="0"/>
              <a:pPr/>
              <a:t>23-Jan-20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2A735-1D9E-47D7-A5E6-131D87EABD83}" type="datetimeFigureOut">
              <a:rPr lang="en-US" smtClean="0"/>
              <a:pPr/>
              <a:t>23-Jan-20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2A735-1D9E-47D7-A5E6-131D87EABD83}" type="datetimeFigureOut">
              <a:rPr lang="en-US" smtClean="0"/>
              <a:pPr/>
              <a:t>23-Jan-20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2A735-1D9E-47D7-A5E6-131D87EABD83}" type="datetimeFigureOut">
              <a:rPr lang="en-US" smtClean="0"/>
              <a:pPr/>
              <a:t>23-Jan-20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2A735-1D9E-47D7-A5E6-131D87EABD83}" type="datetimeFigureOut">
              <a:rPr lang="en-US" smtClean="0"/>
              <a:pPr/>
              <a:t>23-Jan-20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A2A735-1D9E-47D7-A5E6-131D87EABD83}" type="datetimeFigureOut">
              <a:rPr lang="en-US" smtClean="0"/>
              <a:pPr/>
              <a:t>23-Jan-20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A2A735-1D9E-47D7-A5E6-131D87EABD83}" type="datetimeFigureOut">
              <a:rPr lang="en-US" smtClean="0"/>
              <a:pPr/>
              <a:t>23-Jan-20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A2A735-1D9E-47D7-A5E6-131D87EABD83}" type="datetimeFigureOut">
              <a:rPr lang="en-US" smtClean="0"/>
              <a:pPr/>
              <a:t>23-Jan-20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2A735-1D9E-47D7-A5E6-131D87EABD83}" type="datetimeFigureOut">
              <a:rPr lang="en-US" smtClean="0"/>
              <a:pPr/>
              <a:t>23-Jan-20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2A735-1D9E-47D7-A5E6-131D87EABD83}" type="datetimeFigureOut">
              <a:rPr lang="en-US" smtClean="0"/>
              <a:pPr/>
              <a:t>23-Jan-20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2A735-1D9E-47D7-A5E6-131D87EABD83}" type="datetimeFigureOut">
              <a:rPr lang="en-US" smtClean="0"/>
              <a:pPr/>
              <a:t>23-Jan-20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E526D-48AB-42C5-8171-82B5A477D6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2A735-1D9E-47D7-A5E6-131D87EABD83}" type="datetimeFigureOut">
              <a:rPr lang="en-US" smtClean="0"/>
              <a:pPr/>
              <a:t>23-Jan-20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E526D-48AB-42C5-8171-82B5A477D6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04000" y="216000"/>
            <a:ext cx="8087040" cy="815040"/>
          </a:xfrm>
          <a:prstGeom prst="rect">
            <a:avLst/>
          </a:prstGeom>
          <a:noFill/>
          <a:ln>
            <a:noFill/>
          </a:ln>
        </p:spPr>
        <p:txBody>
          <a:bodyPr lIns="0" tIns="0" rIns="0" bIns="0" anchor="ctr"/>
          <a:lstStyle/>
          <a:p>
            <a:pPr algn="ctr">
              <a:lnSpc>
                <a:spcPct val="100000"/>
              </a:lnSpc>
            </a:pPr>
            <a:endParaRPr sz="2400"/>
          </a:p>
        </p:txBody>
      </p:sp>
      <p:sp>
        <p:nvSpPr>
          <p:cNvPr id="156" name="CustomShape 2"/>
          <p:cNvSpPr/>
          <p:nvPr/>
        </p:nvSpPr>
        <p:spPr>
          <a:xfrm>
            <a:off x="504000" y="1368000"/>
            <a:ext cx="9059040" cy="3275280"/>
          </a:xfrm>
          <a:prstGeom prst="rect">
            <a:avLst/>
          </a:prstGeom>
          <a:noFill/>
          <a:ln>
            <a:noFill/>
          </a:ln>
        </p:spPr>
        <p:txBody>
          <a:bodyPr lIns="0" tIns="0" rIns="0" bIns="0" anchor="ctr"/>
          <a:lstStyle/>
          <a:p>
            <a:pPr algn="ctr">
              <a:lnSpc>
                <a:spcPct val="100000"/>
              </a:lnSpc>
            </a:pPr>
            <a:r>
              <a:rPr lang="en-IN" sz="6600" dirty="0">
                <a:latin typeface="Bitstream Charter"/>
              </a:rPr>
              <a:t>Chapter-4</a:t>
            </a:r>
            <a:endParaRPr sz="4400"/>
          </a:p>
          <a:p>
            <a:pPr algn="ctr">
              <a:lnSpc>
                <a:spcPct val="100000"/>
              </a:lnSpc>
            </a:pPr>
            <a:endParaRPr sz="4400"/>
          </a:p>
          <a:p>
            <a:pPr algn="ctr">
              <a:lnSpc>
                <a:spcPct val="100000"/>
              </a:lnSpc>
            </a:pPr>
            <a:r>
              <a:rPr lang="en-IN" sz="6600" dirty="0">
                <a:latin typeface="Bitstream Charter"/>
              </a:rPr>
              <a:t>CSS</a:t>
            </a:r>
            <a:endParaRPr sz="44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507960" y="305280"/>
            <a:ext cx="8292240" cy="1265040"/>
          </a:xfrm>
          <a:prstGeom prst="rect">
            <a:avLst/>
          </a:prstGeom>
          <a:noFill/>
          <a:ln>
            <a:noFill/>
          </a:ln>
        </p:spPr>
      </p:sp>
      <p:sp>
        <p:nvSpPr>
          <p:cNvPr id="179" name="CustomShape 2"/>
          <p:cNvSpPr/>
          <p:nvPr/>
        </p:nvSpPr>
        <p:spPr>
          <a:xfrm>
            <a:off x="507960" y="1778040"/>
            <a:ext cx="9443880" cy="5023800"/>
          </a:xfrm>
          <a:prstGeom prst="rect">
            <a:avLst/>
          </a:prstGeom>
          <a:noFill/>
          <a:ln>
            <a:noFill/>
          </a:ln>
        </p:spPr>
        <p:txBody>
          <a:bodyPr lIns="101520" tIns="50760" rIns="101520" bIns="50760"/>
          <a:lstStyle/>
          <a:p>
            <a:r>
              <a:rPr lang="en-IN" sz="2900">
                <a:solidFill>
                  <a:srgbClr val="000000"/>
                </a:solidFill>
                <a:latin typeface="Bitstream Charter"/>
              </a:rPr>
              <a:t>Definition: The property is the style attribute you </a:t>
            </a:r>
            <a:endParaRPr/>
          </a:p>
          <a:p>
            <a:r>
              <a:rPr lang="en-IN" sz="2900">
                <a:solidFill>
                  <a:srgbClr val="000000"/>
                </a:solidFill>
                <a:latin typeface="Bitstream Charter"/>
              </a:rPr>
              <a:t>want to change. Each property has a value. </a:t>
            </a:r>
            <a:endParaRPr/>
          </a:p>
          <a:p>
            <a:endParaRPr/>
          </a:p>
          <a:p>
            <a:endParaRPr/>
          </a:p>
        </p:txBody>
      </p:sp>
      <p:pic>
        <p:nvPicPr>
          <p:cNvPr id="180" name="Picture 4"/>
          <p:cNvPicPr/>
          <p:nvPr/>
        </p:nvPicPr>
        <p:blipFill>
          <a:blip r:embed="rId2"/>
          <a:stretch>
            <a:fillRect/>
          </a:stretch>
        </p:blipFill>
        <p:spPr>
          <a:xfrm>
            <a:off x="1656000" y="3528000"/>
            <a:ext cx="5414760" cy="1128600"/>
          </a:xfrm>
          <a:prstGeom prst="rect">
            <a:avLst/>
          </a:prstGeom>
          <a:ln w="9360">
            <a:noFill/>
          </a:ln>
        </p:spPr>
      </p:pic>
      <p:sp>
        <p:nvSpPr>
          <p:cNvPr id="181" name="CustomShape 3"/>
          <p:cNvSpPr/>
          <p:nvPr/>
        </p:nvSpPr>
        <p:spPr>
          <a:xfrm>
            <a:off x="355680" y="5929200"/>
            <a:ext cx="9545400" cy="1227240"/>
          </a:xfrm>
          <a:prstGeom prst="rect">
            <a:avLst/>
          </a:prstGeom>
          <a:noFill/>
          <a:ln w="9360">
            <a:noFill/>
          </a:ln>
        </p:spPr>
        <p:txBody>
          <a:bodyPr lIns="90000" tIns="45000" rIns="90000" bIns="45000" anchor="ctr"/>
          <a:lstStyle/>
          <a:p>
            <a:pPr>
              <a:lnSpc>
                <a:spcPct val="100000"/>
              </a:lnSpc>
            </a:pPr>
            <a:r>
              <a:rPr lang="en-IN" sz="2500">
                <a:solidFill>
                  <a:srgbClr val="D4D2D0"/>
                </a:solidFill>
                <a:latin typeface="Tahoma"/>
              </a:rPr>
              <a:t>*</a:t>
            </a:r>
            <a:endParaRPr/>
          </a:p>
        </p:txBody>
      </p:sp>
      <p:sp>
        <p:nvSpPr>
          <p:cNvPr id="182" name="CustomShape 4"/>
          <p:cNvSpPr/>
          <p:nvPr/>
        </p:nvSpPr>
        <p:spPr>
          <a:xfrm>
            <a:off x="295200" y="5563440"/>
            <a:ext cx="8844480" cy="1234080"/>
          </a:xfrm>
          <a:prstGeom prst="rect">
            <a:avLst/>
          </a:prstGeom>
          <a:noFill/>
          <a:ln>
            <a:noFill/>
          </a:ln>
        </p:spPr>
        <p:txBody>
          <a:bodyPr lIns="90000" tIns="45000" rIns="90000" bIns="45000"/>
          <a:lstStyle/>
          <a:p>
            <a:pPr>
              <a:lnSpc>
                <a:spcPct val="100000"/>
              </a:lnSpc>
            </a:pPr>
            <a:r>
              <a:rPr lang="en-IN" sz="2500">
                <a:solidFill>
                  <a:srgbClr val="000000"/>
                </a:solidFill>
                <a:latin typeface="Bitstream Charter"/>
              </a:rPr>
              <a:t>Properties are separated from their respective values by      </a:t>
            </a:r>
            <a:r>
              <a:rPr lang="en-IN" sz="2500" b="1">
                <a:solidFill>
                  <a:srgbClr val="000000"/>
                </a:solidFill>
                <a:latin typeface="Bitstream Charter"/>
              </a:rPr>
              <a:t>colons :</a:t>
            </a:r>
            <a:endParaRPr/>
          </a:p>
          <a:p>
            <a:pPr>
              <a:lnSpc>
                <a:spcPct val="100000"/>
              </a:lnSpc>
            </a:pPr>
            <a:r>
              <a:rPr lang="en-IN" sz="2500">
                <a:solidFill>
                  <a:srgbClr val="D4D2D0"/>
                </a:solidFill>
                <a:latin typeface="Tahoma"/>
              </a:rPr>
              <a:t>*</a:t>
            </a:r>
            <a:r>
              <a:rPr lang="en-IN" sz="2500">
                <a:solidFill>
                  <a:srgbClr val="000000"/>
                </a:solidFill>
                <a:latin typeface="Bitstream Charter"/>
              </a:rPr>
              <a:t>Pairs are separated from each other by </a:t>
            </a:r>
            <a:r>
              <a:rPr lang="en-IN" sz="2500" b="1">
                <a:solidFill>
                  <a:srgbClr val="000000"/>
                </a:solidFill>
                <a:latin typeface="Bitstream Charter"/>
              </a:rPr>
              <a:t>semicolons ;</a:t>
            </a:r>
            <a:r>
              <a:rPr lang="en-IN" sz="2500">
                <a:solidFill>
                  <a:srgbClr val="000000"/>
                </a:solidFill>
                <a:latin typeface="Bitstream Charter"/>
              </a:rPr>
              <a:t> </a:t>
            </a:r>
            <a:endParaRPr/>
          </a:p>
        </p:txBody>
      </p:sp>
      <p:sp>
        <p:nvSpPr>
          <p:cNvPr id="183" name="CustomShape 5"/>
          <p:cNvSpPr/>
          <p:nvPr/>
        </p:nvSpPr>
        <p:spPr>
          <a:xfrm>
            <a:off x="2448000" y="144000"/>
            <a:ext cx="4542840" cy="786960"/>
          </a:xfrm>
          <a:prstGeom prst="rect">
            <a:avLst/>
          </a:prstGeom>
          <a:noFill/>
          <a:ln>
            <a:noFill/>
          </a:ln>
        </p:spPr>
        <p:txBody>
          <a:bodyPr lIns="90000" tIns="45000" rIns="90000" bIns="45000"/>
          <a:lstStyle/>
          <a:p>
            <a:pPr>
              <a:lnSpc>
                <a:spcPct val="100000"/>
              </a:lnSpc>
            </a:pPr>
            <a:r>
              <a:rPr lang="en-IN" sz="4600">
                <a:solidFill>
                  <a:srgbClr val="000000"/>
                </a:solidFill>
                <a:latin typeface="Bitstream Charter"/>
              </a:rPr>
              <a:t>Property &amp; Value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07960" y="305280"/>
            <a:ext cx="8292240" cy="1265040"/>
          </a:xfrm>
          <a:prstGeom prst="rect">
            <a:avLst/>
          </a:prstGeom>
          <a:noFill/>
          <a:ln>
            <a:noFill/>
          </a:ln>
        </p:spPr>
        <p:txBody>
          <a:bodyPr lIns="50760" tIns="50760" rIns="50760" bIns="50760" anchor="ctr"/>
          <a:lstStyle/>
          <a:p>
            <a:pPr>
              <a:lnSpc>
                <a:spcPct val="100000"/>
              </a:lnSpc>
            </a:pPr>
            <a:r>
              <a:rPr lang="en-IN" sz="4600">
                <a:solidFill>
                  <a:srgbClr val="000000"/>
                </a:solidFill>
                <a:latin typeface="Bitstream Charter"/>
              </a:rPr>
              <a:t>Declaration</a:t>
            </a:r>
            <a:endParaRPr/>
          </a:p>
        </p:txBody>
      </p:sp>
      <p:sp>
        <p:nvSpPr>
          <p:cNvPr id="185" name="CustomShape 2"/>
          <p:cNvSpPr/>
          <p:nvPr/>
        </p:nvSpPr>
        <p:spPr>
          <a:xfrm>
            <a:off x="507960" y="1778040"/>
            <a:ext cx="8292240" cy="5023800"/>
          </a:xfrm>
          <a:prstGeom prst="rect">
            <a:avLst/>
          </a:prstGeom>
          <a:noFill/>
          <a:ln>
            <a:noFill/>
          </a:ln>
        </p:spPr>
        <p:txBody>
          <a:bodyPr lIns="101520" tIns="50760" rIns="101520" bIns="50760"/>
          <a:lstStyle/>
          <a:p>
            <a:pPr lvl="1">
              <a:lnSpc>
                <a:spcPct val="95000"/>
              </a:lnSpc>
              <a:buSzPct val="90000"/>
              <a:buFont typeface="Wingdings 2" charset="2"/>
              <a:buChar char=""/>
            </a:pPr>
            <a:r>
              <a:rPr lang="en-IN" sz="2900">
                <a:solidFill>
                  <a:srgbClr val="000000"/>
                </a:solidFill>
                <a:latin typeface="Bitstream Charter"/>
              </a:rPr>
              <a:t>Definition: Each CSS line that includes property and value</a:t>
            </a:r>
            <a:endParaRPr/>
          </a:p>
          <a:p>
            <a:pPr>
              <a:lnSpc>
                <a:spcPct val="95000"/>
              </a:lnSpc>
            </a:pPr>
            <a:endParaRPr/>
          </a:p>
          <a:p>
            <a:pPr>
              <a:lnSpc>
                <a:spcPct val="95000"/>
              </a:lnSpc>
            </a:pPr>
            <a:endParaRPr/>
          </a:p>
          <a:p>
            <a:pPr>
              <a:lnSpc>
                <a:spcPct val="95000"/>
              </a:lnSpc>
            </a:pPr>
            <a:endParaRPr/>
          </a:p>
          <a:p>
            <a:pPr>
              <a:lnSpc>
                <a:spcPct val="95000"/>
              </a:lnSpc>
            </a:pPr>
            <a:endParaRPr/>
          </a:p>
        </p:txBody>
      </p:sp>
      <p:pic>
        <p:nvPicPr>
          <p:cNvPr id="186" name="Picture 4"/>
          <p:cNvPicPr/>
          <p:nvPr/>
        </p:nvPicPr>
        <p:blipFill>
          <a:blip r:embed="rId2"/>
          <a:stretch>
            <a:fillRect/>
          </a:stretch>
        </p:blipFill>
        <p:spPr>
          <a:xfrm>
            <a:off x="1852920" y="3024000"/>
            <a:ext cx="5414760" cy="1128600"/>
          </a:xfrm>
          <a:prstGeom prst="rect">
            <a:avLst/>
          </a:prstGeom>
          <a:ln w="9360">
            <a:noFill/>
          </a:ln>
        </p:spPr>
      </p:pic>
      <p:sp>
        <p:nvSpPr>
          <p:cNvPr id="187" name="CustomShape 3"/>
          <p:cNvSpPr/>
          <p:nvPr/>
        </p:nvSpPr>
        <p:spPr>
          <a:xfrm>
            <a:off x="2851920" y="2880000"/>
            <a:ext cx="1823760" cy="1214280"/>
          </a:xfrm>
          <a:prstGeom prst="ellipse">
            <a:avLst/>
          </a:prstGeom>
          <a:noFill/>
          <a:ln w="57240">
            <a:solidFill>
              <a:srgbClr val="A116E0"/>
            </a:solidFill>
            <a:round/>
          </a:ln>
        </p:spPr>
      </p:sp>
      <p:sp>
        <p:nvSpPr>
          <p:cNvPr id="188" name="CustomShape 4"/>
          <p:cNvSpPr/>
          <p:nvPr/>
        </p:nvSpPr>
        <p:spPr>
          <a:xfrm>
            <a:off x="864360" y="5256000"/>
            <a:ext cx="8578440" cy="1383480"/>
          </a:xfrm>
          <a:prstGeom prst="rect">
            <a:avLst/>
          </a:prstGeom>
          <a:noFill/>
          <a:ln w="9360">
            <a:noFill/>
          </a:ln>
        </p:spPr>
        <p:txBody>
          <a:bodyPr wrap="none" lIns="90000" tIns="45000" rIns="90000" bIns="45000" anchor="ctr"/>
          <a:lstStyle/>
          <a:p>
            <a:pPr>
              <a:lnSpc>
                <a:spcPct val="100000"/>
              </a:lnSpc>
            </a:pPr>
            <a:r>
              <a:rPr lang="en-IN" sz="2500">
                <a:solidFill>
                  <a:srgbClr val="D4D2D0"/>
                </a:solidFill>
                <a:latin typeface="Tahoma"/>
              </a:rPr>
              <a:t>*</a:t>
            </a:r>
            <a:r>
              <a:rPr lang="en-IN" sz="2500" b="1">
                <a:solidFill>
                  <a:srgbClr val="000000"/>
                </a:solidFill>
                <a:latin typeface="Bitstream Charter"/>
              </a:rPr>
              <a:t>Each declaration consists of a property and a value.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07960" y="305280"/>
            <a:ext cx="8292240" cy="1265040"/>
          </a:xfrm>
          <a:prstGeom prst="rect">
            <a:avLst/>
          </a:prstGeom>
          <a:noFill/>
          <a:ln>
            <a:noFill/>
          </a:ln>
        </p:spPr>
        <p:txBody>
          <a:bodyPr lIns="50760" tIns="50760" rIns="50760" bIns="50760" anchor="ctr"/>
          <a:lstStyle/>
          <a:p>
            <a:pPr>
              <a:lnSpc>
                <a:spcPct val="100000"/>
              </a:lnSpc>
            </a:pPr>
            <a:r>
              <a:rPr lang="en-IN" sz="4600">
                <a:solidFill>
                  <a:srgbClr val="000000"/>
                </a:solidFill>
                <a:latin typeface="Bitstream Charter"/>
              </a:rPr>
              <a:t>Declaration Block</a:t>
            </a:r>
            <a:endParaRPr/>
          </a:p>
        </p:txBody>
      </p:sp>
      <p:sp>
        <p:nvSpPr>
          <p:cNvPr id="190" name="CustomShape 2"/>
          <p:cNvSpPr/>
          <p:nvPr/>
        </p:nvSpPr>
        <p:spPr>
          <a:xfrm>
            <a:off x="507960" y="1778040"/>
            <a:ext cx="8292240" cy="5023800"/>
          </a:xfrm>
          <a:prstGeom prst="rect">
            <a:avLst/>
          </a:prstGeom>
          <a:noFill/>
          <a:ln>
            <a:noFill/>
          </a:ln>
        </p:spPr>
        <p:txBody>
          <a:bodyPr lIns="101520" tIns="50760" rIns="101520" bIns="50760"/>
          <a:lstStyle/>
          <a:p>
            <a:endParaRPr/>
          </a:p>
          <a:p>
            <a:endParaRPr/>
          </a:p>
          <a:p>
            <a:endParaRPr/>
          </a:p>
          <a:p>
            <a:endParaRPr/>
          </a:p>
        </p:txBody>
      </p:sp>
      <p:pic>
        <p:nvPicPr>
          <p:cNvPr id="191" name="Picture 4"/>
          <p:cNvPicPr/>
          <p:nvPr/>
        </p:nvPicPr>
        <p:blipFill>
          <a:blip r:embed="rId2"/>
          <a:stretch>
            <a:fillRect/>
          </a:stretch>
        </p:blipFill>
        <p:spPr>
          <a:xfrm>
            <a:off x="2641680" y="3581280"/>
            <a:ext cx="5414760" cy="1128600"/>
          </a:xfrm>
          <a:prstGeom prst="rect">
            <a:avLst/>
          </a:prstGeom>
          <a:ln w="9360">
            <a:noFill/>
          </a:ln>
        </p:spPr>
      </p:pic>
      <p:sp>
        <p:nvSpPr>
          <p:cNvPr id="192" name="CustomShape 3"/>
          <p:cNvSpPr/>
          <p:nvPr/>
        </p:nvSpPr>
        <p:spPr>
          <a:xfrm>
            <a:off x="3403440" y="3276720"/>
            <a:ext cx="4719240" cy="1671480"/>
          </a:xfrm>
          <a:prstGeom prst="ellipse">
            <a:avLst/>
          </a:prstGeom>
          <a:noFill/>
          <a:ln w="57240">
            <a:solidFill>
              <a:srgbClr val="A116E0"/>
            </a:solidFill>
            <a:round/>
          </a:ln>
        </p:spPr>
      </p:sp>
      <p:sp>
        <p:nvSpPr>
          <p:cNvPr id="193" name="CustomShape 4"/>
          <p:cNvSpPr/>
          <p:nvPr/>
        </p:nvSpPr>
        <p:spPr>
          <a:xfrm>
            <a:off x="-455400" y="1981200"/>
            <a:ext cx="9599400" cy="1005840"/>
          </a:xfrm>
          <a:prstGeom prst="rect">
            <a:avLst/>
          </a:prstGeom>
          <a:noFill/>
          <a:ln w="9360">
            <a:noFill/>
          </a:ln>
        </p:spPr>
        <p:txBody>
          <a:bodyPr lIns="90000" tIns="45000" rIns="90000" bIns="45000"/>
          <a:lstStyle/>
          <a:p>
            <a:pPr lvl="1">
              <a:lnSpc>
                <a:spcPct val="100000"/>
              </a:lnSpc>
              <a:buSzPct val="45000"/>
              <a:buFont typeface="StarSymbol"/>
              <a:buChar char="l"/>
            </a:pPr>
            <a:r>
              <a:rPr lang="en-IN" sz="2900" dirty="0">
                <a:latin typeface="Bitstream Charter"/>
              </a:rPr>
              <a:t>Definition: multiple declaration lines including the curly braces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07960" y="305280"/>
            <a:ext cx="8292240" cy="1265040"/>
          </a:xfrm>
          <a:prstGeom prst="rect">
            <a:avLst/>
          </a:prstGeom>
          <a:noFill/>
          <a:ln>
            <a:noFill/>
          </a:ln>
        </p:spPr>
        <p:txBody>
          <a:bodyPr lIns="50760" tIns="50760" rIns="50760" bIns="50760" anchor="ctr"/>
          <a:lstStyle/>
          <a:p>
            <a:pPr>
              <a:lnSpc>
                <a:spcPct val="100000"/>
              </a:lnSpc>
            </a:pPr>
            <a:r>
              <a:rPr lang="en-IN" sz="4400">
                <a:solidFill>
                  <a:srgbClr val="000000"/>
                </a:solidFill>
                <a:latin typeface="Bitstream Charter"/>
              </a:rPr>
              <a:t>Curly Braces</a:t>
            </a:r>
            <a:endParaRPr/>
          </a:p>
        </p:txBody>
      </p:sp>
      <p:sp>
        <p:nvSpPr>
          <p:cNvPr id="195" name="CustomShape 2"/>
          <p:cNvSpPr/>
          <p:nvPr/>
        </p:nvSpPr>
        <p:spPr>
          <a:xfrm>
            <a:off x="381000" y="1600200"/>
            <a:ext cx="8292240" cy="5023800"/>
          </a:xfrm>
          <a:prstGeom prst="rect">
            <a:avLst/>
          </a:prstGeom>
          <a:noFill/>
          <a:ln>
            <a:noFill/>
          </a:ln>
        </p:spPr>
        <p:txBody>
          <a:bodyPr lIns="101520" tIns="50760" rIns="101520" bIns="50760"/>
          <a:lstStyle/>
          <a:p>
            <a:pPr algn="just">
              <a:lnSpc>
                <a:spcPct val="100000"/>
              </a:lnSpc>
            </a:pPr>
            <a:r>
              <a:rPr lang="en-IN" sz="2900" b="1" dirty="0">
                <a:solidFill>
                  <a:srgbClr val="000000"/>
                </a:solidFill>
                <a:latin typeface="Bitstream Charter"/>
              </a:rPr>
              <a:t>Definition:</a:t>
            </a:r>
            <a:r>
              <a:rPr lang="en-IN" sz="2900" dirty="0">
                <a:solidFill>
                  <a:srgbClr val="000000"/>
                </a:solidFill>
                <a:latin typeface="Bitstream Charter"/>
              </a:rPr>
              <a:t> the curly braces contain the properties of the element you want to manipulate, and the values that you want to change them to. The curly braces plus their content is called a declaration block. </a:t>
            </a:r>
            <a:endParaRPr/>
          </a:p>
          <a:p>
            <a:pPr>
              <a:lnSpc>
                <a:spcPct val="100000"/>
              </a:lnSpc>
            </a:pPr>
            <a:endParaRPr/>
          </a:p>
          <a:p>
            <a:pPr lvl="1">
              <a:lnSpc>
                <a:spcPct val="100000"/>
              </a:lnSpc>
              <a:buSzPct val="45000"/>
              <a:buFont typeface="StarSymbol"/>
              <a:buChar char="l"/>
            </a:pPr>
            <a:r>
              <a:rPr lang="en-IN" sz="2900" dirty="0">
                <a:solidFill>
                  <a:srgbClr val="000000"/>
                </a:solidFill>
                <a:latin typeface="Bitstream Charter"/>
              </a:rPr>
              <a:t>Example:</a:t>
            </a: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p:txBody>
      </p:sp>
      <p:pic>
        <p:nvPicPr>
          <p:cNvPr id="196" name="Picture 4"/>
          <p:cNvPicPr/>
          <p:nvPr/>
        </p:nvPicPr>
        <p:blipFill>
          <a:blip r:embed="rId2"/>
          <a:stretch>
            <a:fillRect/>
          </a:stretch>
        </p:blipFill>
        <p:spPr>
          <a:xfrm>
            <a:off x="2717640" y="5029200"/>
            <a:ext cx="5414760" cy="1128600"/>
          </a:xfrm>
          <a:prstGeom prst="rect">
            <a:avLst/>
          </a:prstGeom>
          <a:ln w="9360">
            <a:noFill/>
          </a:ln>
        </p:spPr>
      </p:pic>
      <p:sp>
        <p:nvSpPr>
          <p:cNvPr id="197" name="CustomShape 3"/>
          <p:cNvSpPr/>
          <p:nvPr/>
        </p:nvSpPr>
        <p:spPr>
          <a:xfrm>
            <a:off x="3556080" y="5257800"/>
            <a:ext cx="452160" cy="757080"/>
          </a:xfrm>
          <a:prstGeom prst="ellipse">
            <a:avLst/>
          </a:prstGeom>
          <a:noFill/>
          <a:ln w="57240">
            <a:solidFill>
              <a:srgbClr val="A116E0"/>
            </a:solidFill>
            <a:round/>
          </a:ln>
        </p:spPr>
      </p:sp>
      <p:sp>
        <p:nvSpPr>
          <p:cNvPr id="198" name="CustomShape 4"/>
          <p:cNvSpPr/>
          <p:nvPr/>
        </p:nvSpPr>
        <p:spPr>
          <a:xfrm>
            <a:off x="7823160" y="5181480"/>
            <a:ext cx="452160" cy="757080"/>
          </a:xfrm>
          <a:prstGeom prst="ellipse">
            <a:avLst/>
          </a:prstGeom>
          <a:noFill/>
          <a:ln w="57240">
            <a:solidFill>
              <a:srgbClr val="A116E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507960" y="305280"/>
            <a:ext cx="8292240" cy="1265040"/>
          </a:xfrm>
          <a:prstGeom prst="rect">
            <a:avLst/>
          </a:prstGeom>
          <a:noFill/>
          <a:ln>
            <a:noFill/>
          </a:ln>
        </p:spPr>
        <p:txBody>
          <a:bodyPr lIns="50760" tIns="50760" rIns="50760" bIns="50760" anchor="ctr"/>
          <a:lstStyle/>
          <a:p>
            <a:pPr>
              <a:lnSpc>
                <a:spcPct val="100000"/>
              </a:lnSpc>
            </a:pPr>
            <a:r>
              <a:rPr lang="en-IN" sz="4400">
                <a:solidFill>
                  <a:srgbClr val="000000"/>
                </a:solidFill>
                <a:latin typeface="Bitstream Charter"/>
              </a:rPr>
              <a:t>Points to be remembered..</a:t>
            </a:r>
            <a:endParaRPr/>
          </a:p>
        </p:txBody>
      </p:sp>
      <p:sp>
        <p:nvSpPr>
          <p:cNvPr id="200" name="CustomShape 2"/>
          <p:cNvSpPr/>
          <p:nvPr/>
        </p:nvSpPr>
        <p:spPr>
          <a:xfrm>
            <a:off x="344520" y="1452960"/>
            <a:ext cx="8292240" cy="5023800"/>
          </a:xfrm>
          <a:prstGeom prst="rect">
            <a:avLst/>
          </a:prstGeom>
          <a:noFill/>
          <a:ln>
            <a:noFill/>
          </a:ln>
        </p:spPr>
        <p:txBody>
          <a:bodyPr lIns="101520" tIns="50760" rIns="101520" bIns="50760"/>
          <a:lstStyle/>
          <a:p>
            <a:pPr algn="just">
              <a:lnSpc>
                <a:spcPct val="100000"/>
              </a:lnSpc>
              <a:buSzPct val="45000"/>
              <a:buFont typeface="StarSymbol"/>
              <a:buChar char="l"/>
            </a:pPr>
            <a:r>
              <a:rPr lang="en-IN" sz="3200">
                <a:solidFill>
                  <a:srgbClr val="000000"/>
                </a:solidFill>
                <a:latin typeface="Bitstream Charter"/>
                <a:ea typeface="Droid Sans Fallback"/>
              </a:rPr>
              <a:t>The &lt;STYLE&gt; element is always positioned in the &lt;HEAD&gt; section of the document.</a:t>
            </a:r>
            <a:endParaRPr/>
          </a:p>
          <a:p>
            <a:pPr algn="just">
              <a:lnSpc>
                <a:spcPct val="100000"/>
              </a:lnSpc>
              <a:buSzPct val="45000"/>
              <a:buFont typeface="StarSymbol"/>
              <a:buChar char="l"/>
            </a:pPr>
            <a:r>
              <a:rPr lang="en-IN" sz="3200">
                <a:solidFill>
                  <a:srgbClr val="000000"/>
                </a:solidFill>
                <a:latin typeface="Bitstream Charter"/>
                <a:ea typeface="Droid Sans Fallback"/>
              </a:rPr>
              <a:t>The &lt;STYLE&gt; element always contains &lt;TYPE&gt; attribute. The value “text/css” defines the style language as Cascading Style Sheets.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507960" y="423360"/>
            <a:ext cx="9138960" cy="1265040"/>
          </a:xfrm>
          <a:prstGeom prst="rect">
            <a:avLst/>
          </a:prstGeom>
          <a:noFill/>
          <a:ln>
            <a:noFill/>
          </a:ln>
        </p:spPr>
        <p:txBody>
          <a:bodyPr lIns="50760" tIns="50760" rIns="50760" bIns="50760" anchor="ctr"/>
          <a:lstStyle/>
          <a:p>
            <a:r>
              <a:rPr lang="en-IN" sz="4400" b="1">
                <a:solidFill>
                  <a:srgbClr val="000000"/>
                </a:solidFill>
                <a:latin typeface="Bitstream Charter"/>
              </a:rPr>
              <a:t>CSS Example</a:t>
            </a:r>
            <a:endParaRPr/>
          </a:p>
          <a:p>
            <a:pPr>
              <a:lnSpc>
                <a:spcPct val="100000"/>
              </a:lnSpc>
            </a:pPr>
            <a:endParaRPr/>
          </a:p>
        </p:txBody>
      </p:sp>
      <p:sp>
        <p:nvSpPr>
          <p:cNvPr id="202" name="CustomShape 2"/>
          <p:cNvSpPr/>
          <p:nvPr/>
        </p:nvSpPr>
        <p:spPr>
          <a:xfrm>
            <a:off x="432000" y="1045800"/>
            <a:ext cx="9214920" cy="6006240"/>
          </a:xfrm>
          <a:prstGeom prst="rect">
            <a:avLst/>
          </a:prstGeom>
          <a:noFill/>
          <a:ln>
            <a:noFill/>
          </a:ln>
        </p:spPr>
        <p:txBody>
          <a:bodyPr lIns="101520" tIns="50760" rIns="101520" bIns="50760"/>
          <a:lstStyle/>
          <a:p>
            <a:pPr>
              <a:lnSpc>
                <a:spcPct val="100000"/>
              </a:lnSpc>
              <a:buSzPct val="80000"/>
              <a:buFont typeface="Wingdings 2" charset="2"/>
              <a:buChar char=""/>
            </a:pPr>
            <a:r>
              <a:rPr lang="en-IN" sz="3200">
                <a:solidFill>
                  <a:srgbClr val="000000"/>
                </a:solidFill>
                <a:latin typeface="Bitstream Charter"/>
              </a:rPr>
              <a:t>CSS declarations always ends with a semicolon, and declaration groups are surrounded by </a:t>
            </a:r>
            <a:endParaRPr/>
          </a:p>
          <a:p>
            <a:pPr>
              <a:lnSpc>
                <a:spcPct val="100000"/>
              </a:lnSpc>
              <a:buSzPct val="80000"/>
              <a:buFont typeface="Wingdings 2" charset="2"/>
              <a:buChar char=""/>
            </a:pPr>
            <a:r>
              <a:rPr lang="en-IN" sz="3200">
                <a:solidFill>
                  <a:srgbClr val="000000"/>
                </a:solidFill>
                <a:latin typeface="Bitstream Charter"/>
              </a:rPr>
              <a:t>curly brackets:</a:t>
            </a:r>
            <a:endParaRPr/>
          </a:p>
          <a:p>
            <a:pPr lvl="3">
              <a:lnSpc>
                <a:spcPct val="100000"/>
              </a:lnSpc>
              <a:buSzPct val="45000"/>
              <a:buFont typeface="StarSymbol"/>
              <a:buChar char="l"/>
            </a:pPr>
            <a:r>
              <a:rPr lang="en-IN" sz="3200" b="1">
                <a:solidFill>
                  <a:srgbClr val="000000"/>
                </a:solidFill>
                <a:latin typeface="Bitstream Charter"/>
              </a:rPr>
              <a:t>p {color:red;text-align:center;}</a:t>
            </a:r>
            <a:endParaRPr/>
          </a:p>
          <a:p>
            <a:pPr>
              <a:lnSpc>
                <a:spcPct val="100000"/>
              </a:lnSpc>
            </a:pPr>
            <a:endParaRPr/>
          </a:p>
          <a:p>
            <a:pPr>
              <a:lnSpc>
                <a:spcPct val="100000"/>
              </a:lnSpc>
              <a:buSzPct val="80000"/>
              <a:buFont typeface="Wingdings 2" charset="2"/>
              <a:buChar char=""/>
            </a:pPr>
            <a:r>
              <a:rPr lang="en-IN" sz="3200">
                <a:solidFill>
                  <a:srgbClr val="000000"/>
                </a:solidFill>
                <a:latin typeface="Bitstream Charter"/>
              </a:rPr>
              <a:t>To make the CSS more readable, you can put </a:t>
            </a:r>
            <a:endParaRPr/>
          </a:p>
          <a:p>
            <a:pPr>
              <a:lnSpc>
                <a:spcPct val="100000"/>
              </a:lnSpc>
              <a:buSzPct val="80000"/>
              <a:buFont typeface="Wingdings 2" charset="2"/>
              <a:buChar char=""/>
            </a:pPr>
            <a:r>
              <a:rPr lang="en-IN" sz="3200">
                <a:solidFill>
                  <a:srgbClr val="000000"/>
                </a:solidFill>
                <a:latin typeface="Bitstream Charter"/>
              </a:rPr>
              <a:t>one declaration on each line, like this:</a:t>
            </a:r>
            <a:endParaRPr/>
          </a:p>
          <a:p>
            <a:pPr lvl="4">
              <a:lnSpc>
                <a:spcPct val="100000"/>
              </a:lnSpc>
              <a:buSzPct val="45000"/>
              <a:buFont typeface="StarSymbol"/>
              <a:buChar char="l"/>
            </a:pPr>
            <a:r>
              <a:rPr lang="en-IN" sz="3300">
                <a:solidFill>
                  <a:srgbClr val="000000"/>
                </a:solidFill>
                <a:latin typeface="Bitstream Charter"/>
              </a:rPr>
              <a:t>p</a:t>
            </a:r>
            <a:endParaRPr/>
          </a:p>
          <a:p>
            <a:pPr lvl="4">
              <a:lnSpc>
                <a:spcPct val="100000"/>
              </a:lnSpc>
              <a:buSzPct val="45000"/>
              <a:buFont typeface="StarSymbol"/>
              <a:buChar char="l"/>
            </a:pPr>
            <a:r>
              <a:rPr lang="en-IN" sz="3300">
                <a:solidFill>
                  <a:srgbClr val="000000"/>
                </a:solidFill>
                <a:latin typeface="Bitstream Charter"/>
              </a:rPr>
              <a:t>{</a:t>
            </a:r>
            <a:endParaRPr/>
          </a:p>
          <a:p>
            <a:pPr lvl="4">
              <a:lnSpc>
                <a:spcPct val="100000"/>
              </a:lnSpc>
              <a:buSzPct val="45000"/>
              <a:buFont typeface="StarSymbol"/>
              <a:buChar char="l"/>
            </a:pPr>
            <a:r>
              <a:rPr lang="en-IN" sz="3300">
                <a:solidFill>
                  <a:srgbClr val="000000"/>
                </a:solidFill>
                <a:latin typeface="Bitstream Charter"/>
              </a:rPr>
              <a:t>color:red;</a:t>
            </a:r>
            <a:endParaRPr/>
          </a:p>
          <a:p>
            <a:pPr lvl="4">
              <a:lnSpc>
                <a:spcPct val="100000"/>
              </a:lnSpc>
              <a:buSzPct val="45000"/>
              <a:buFont typeface="StarSymbol"/>
              <a:buChar char="l"/>
            </a:pPr>
            <a:r>
              <a:rPr lang="en-IN" sz="3300">
                <a:solidFill>
                  <a:srgbClr val="000000"/>
                </a:solidFill>
                <a:latin typeface="Bitstream Charter"/>
              </a:rPr>
              <a:t>text-align:center;</a:t>
            </a:r>
            <a:endParaRPr/>
          </a:p>
          <a:p>
            <a:pPr lvl="4">
              <a:lnSpc>
                <a:spcPct val="100000"/>
              </a:lnSpc>
              <a:buSzPct val="45000"/>
              <a:buFont typeface="StarSymbol"/>
              <a:buChar char="l"/>
            </a:pPr>
            <a:r>
              <a:rPr lang="en-IN" sz="3300">
                <a:solidFill>
                  <a:srgbClr val="000000"/>
                </a:solidFill>
                <a:latin typeface="Bitstream Charter"/>
              </a:rPr>
              <a:t>} </a:t>
            </a:r>
            <a:endParaRPr/>
          </a:p>
        </p:txBody>
      </p:sp>
      <p:sp>
        <p:nvSpPr>
          <p:cNvPr id="203" name="CustomShape 3"/>
          <p:cNvSpPr/>
          <p:nvPr/>
        </p:nvSpPr>
        <p:spPr>
          <a:xfrm>
            <a:off x="78480" y="1101960"/>
            <a:ext cx="176400" cy="34236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203"/>
          <p:cNvPicPr/>
          <p:nvPr/>
        </p:nvPicPr>
        <p:blipFill>
          <a:blip r:embed="rId2"/>
          <a:stretch>
            <a:fillRect/>
          </a:stretch>
        </p:blipFill>
        <p:spPr>
          <a:xfrm>
            <a:off x="6196680" y="2736000"/>
            <a:ext cx="3087360" cy="2084040"/>
          </a:xfrm>
          <a:prstGeom prst="rect">
            <a:avLst/>
          </a:prstGeom>
          <a:ln>
            <a:noFill/>
          </a:ln>
        </p:spPr>
      </p:pic>
      <p:sp>
        <p:nvSpPr>
          <p:cNvPr id="205" name="CustomShape 1"/>
          <p:cNvSpPr/>
          <p:nvPr/>
        </p:nvSpPr>
        <p:spPr>
          <a:xfrm>
            <a:off x="6523920" y="2232000"/>
            <a:ext cx="2544120" cy="589680"/>
          </a:xfrm>
          <a:prstGeom prst="rect">
            <a:avLst/>
          </a:prstGeom>
          <a:noFill/>
          <a:ln>
            <a:noFill/>
          </a:ln>
        </p:spPr>
        <p:txBody>
          <a:bodyPr lIns="90000" tIns="45000" rIns="90000" bIns="45000"/>
          <a:lstStyle/>
          <a:p>
            <a:pPr algn="just">
              <a:lnSpc>
                <a:spcPct val="100000"/>
              </a:lnSpc>
            </a:pPr>
            <a:r>
              <a:rPr lang="en-IN" sz="3300" b="1">
                <a:solidFill>
                  <a:srgbClr val="000000"/>
                </a:solidFill>
                <a:latin typeface="Bitstream Charter"/>
              </a:rPr>
              <a:t>Output</a:t>
            </a:r>
            <a:endParaRPr/>
          </a:p>
        </p:txBody>
      </p:sp>
      <p:pic>
        <p:nvPicPr>
          <p:cNvPr id="206" name="Picture 205"/>
          <p:cNvPicPr/>
          <p:nvPr/>
        </p:nvPicPr>
        <p:blipFill>
          <a:blip r:embed="rId3"/>
          <a:stretch>
            <a:fillRect/>
          </a:stretch>
        </p:blipFill>
        <p:spPr>
          <a:xfrm>
            <a:off x="648000" y="1296000"/>
            <a:ext cx="5468400" cy="4964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592560" y="592560"/>
            <a:ext cx="9138960" cy="1265040"/>
          </a:xfrm>
          <a:prstGeom prst="rect">
            <a:avLst/>
          </a:prstGeom>
          <a:noFill/>
          <a:ln>
            <a:noFill/>
          </a:ln>
        </p:spPr>
        <p:txBody>
          <a:bodyPr lIns="50760" tIns="50760" rIns="50760" bIns="50760" anchor="ctr"/>
          <a:lstStyle/>
          <a:p>
            <a:r>
              <a:rPr lang="en-IN" sz="4400" b="1">
                <a:solidFill>
                  <a:srgbClr val="000000"/>
                </a:solidFill>
                <a:latin typeface="Bitstream Charter"/>
              </a:rPr>
              <a:t>CSS Comments</a:t>
            </a:r>
            <a:endParaRPr/>
          </a:p>
          <a:p>
            <a:pPr>
              <a:lnSpc>
                <a:spcPct val="100000"/>
              </a:lnSpc>
            </a:pPr>
            <a:endParaRPr/>
          </a:p>
        </p:txBody>
      </p:sp>
      <p:sp>
        <p:nvSpPr>
          <p:cNvPr id="208" name="CustomShape 2"/>
          <p:cNvSpPr/>
          <p:nvPr/>
        </p:nvSpPr>
        <p:spPr>
          <a:xfrm>
            <a:off x="507960" y="1354680"/>
            <a:ext cx="9138960" cy="5667480"/>
          </a:xfrm>
          <a:prstGeom prst="rect">
            <a:avLst/>
          </a:prstGeom>
          <a:noFill/>
          <a:ln>
            <a:noFill/>
          </a:ln>
        </p:spPr>
        <p:txBody>
          <a:bodyPr lIns="101520" tIns="50760" rIns="101520" bIns="50760"/>
          <a:lstStyle/>
          <a:p>
            <a:pPr algn="just">
              <a:lnSpc>
                <a:spcPct val="100000"/>
              </a:lnSpc>
              <a:buSzPct val="45000"/>
              <a:buFont typeface="StarSymbol"/>
              <a:buChar char="l"/>
            </a:pPr>
            <a:r>
              <a:rPr lang="en-IN" sz="3300">
                <a:solidFill>
                  <a:srgbClr val="000000"/>
                </a:solidFill>
                <a:latin typeface="Bitstream Charter"/>
              </a:rPr>
              <a:t>A CSS comment begins with "/*", and ends with "*/", like this:</a:t>
            </a:r>
            <a:endParaRPr/>
          </a:p>
          <a:p>
            <a:pPr algn="just">
              <a:lnSpc>
                <a:spcPct val="100000"/>
              </a:lnSpc>
              <a:buSzPct val="45000"/>
              <a:buFont typeface="StarSymbol"/>
              <a:buChar char="l"/>
            </a:pPr>
            <a:r>
              <a:rPr lang="en-IN" sz="3300" b="1">
                <a:solidFill>
                  <a:srgbClr val="000000"/>
                </a:solidFill>
                <a:latin typeface="Bitstream Charter"/>
              </a:rPr>
              <a:t>/*This is a comment*/</a:t>
            </a:r>
            <a:endParaRPr/>
          </a:p>
          <a:p>
            <a:pPr algn="just">
              <a:lnSpc>
                <a:spcPct val="100000"/>
              </a:lnSpc>
            </a:pPr>
            <a:r>
              <a:rPr lang="en-IN" sz="3300">
                <a:solidFill>
                  <a:srgbClr val="000000"/>
                </a:solidFill>
                <a:latin typeface="Bitstream Charter"/>
              </a:rPr>
              <a:t>		p</a:t>
            </a:r>
            <a:endParaRPr/>
          </a:p>
          <a:p>
            <a:pPr algn="just">
              <a:lnSpc>
                <a:spcPct val="100000"/>
              </a:lnSpc>
            </a:pPr>
            <a:r>
              <a:rPr lang="en-IN" sz="3300">
                <a:solidFill>
                  <a:srgbClr val="000000"/>
                </a:solidFill>
                <a:latin typeface="Bitstream Charter"/>
              </a:rPr>
              <a:t>		{</a:t>
            </a:r>
            <a:endParaRPr/>
          </a:p>
          <a:p>
            <a:pPr algn="just">
              <a:lnSpc>
                <a:spcPct val="100000"/>
              </a:lnSpc>
            </a:pPr>
            <a:r>
              <a:rPr lang="en-IN" sz="3300">
                <a:solidFill>
                  <a:srgbClr val="000000"/>
                </a:solidFill>
                <a:latin typeface="Bitstream Charter"/>
              </a:rPr>
              <a:t>			text-align:center;</a:t>
            </a:r>
            <a:endParaRPr/>
          </a:p>
          <a:p>
            <a:pPr algn="just">
              <a:lnSpc>
                <a:spcPct val="100000"/>
              </a:lnSpc>
            </a:pPr>
            <a:r>
              <a:rPr lang="en-IN" sz="3300" b="1">
                <a:solidFill>
                  <a:srgbClr val="000000"/>
                </a:solidFill>
                <a:latin typeface="Bitstream Charter"/>
              </a:rPr>
              <a:t>		/*This is another comment*/</a:t>
            </a:r>
            <a:endParaRPr/>
          </a:p>
          <a:p>
            <a:pPr algn="just">
              <a:lnSpc>
                <a:spcPct val="100000"/>
              </a:lnSpc>
            </a:pPr>
            <a:r>
              <a:rPr lang="en-IN" sz="3300">
                <a:solidFill>
                  <a:srgbClr val="000000"/>
                </a:solidFill>
                <a:latin typeface="Bitstream Charter"/>
              </a:rPr>
              <a:t>			color:black;</a:t>
            </a:r>
            <a:endParaRPr/>
          </a:p>
          <a:p>
            <a:pPr algn="just">
              <a:lnSpc>
                <a:spcPct val="100000"/>
              </a:lnSpc>
            </a:pPr>
            <a:r>
              <a:rPr lang="en-IN" sz="3300">
                <a:solidFill>
                  <a:srgbClr val="000000"/>
                </a:solidFill>
                <a:latin typeface="Bitstream Charter"/>
              </a:rPr>
              <a:t>		font-family:arial;</a:t>
            </a:r>
            <a:endParaRPr/>
          </a:p>
          <a:p>
            <a:pPr algn="just">
              <a:lnSpc>
                <a:spcPct val="100000"/>
              </a:lnSpc>
            </a:pPr>
            <a:r>
              <a:rPr lang="en-IN" sz="3300">
                <a:solidFill>
                  <a:srgbClr val="000000"/>
                </a:solidFill>
                <a:latin typeface="Bitstream Charter"/>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50760" y="304920"/>
            <a:ext cx="9093240" cy="1295280"/>
          </a:xfrm>
          <a:prstGeom prst="rect">
            <a:avLst/>
          </a:prstGeom>
          <a:noFill/>
          <a:ln>
            <a:noFill/>
          </a:ln>
        </p:spPr>
        <p:txBody>
          <a:bodyPr lIns="50760" tIns="50760" rIns="50760" bIns="50760" anchor="ctr"/>
          <a:lstStyle/>
          <a:p>
            <a:pPr algn="ctr">
              <a:lnSpc>
                <a:spcPct val="100000"/>
              </a:lnSpc>
            </a:pPr>
            <a:r>
              <a:rPr lang="en-IN" sz="4000" dirty="0">
                <a:solidFill>
                  <a:srgbClr val="FFFFFF"/>
                </a:solidFill>
                <a:latin typeface="Franklin Gothic Book"/>
              </a:rPr>
              <a:t>	</a:t>
            </a:r>
            <a:r>
              <a:rPr lang="en-IN" sz="4000" b="1" dirty="0">
                <a:solidFill>
                  <a:srgbClr val="000000"/>
                </a:solidFill>
                <a:latin typeface="Bitstream Charter"/>
              </a:rPr>
              <a:t>How CSS is Applied to A Web </a:t>
            </a:r>
            <a:r>
              <a:rPr lang="en-IN" sz="4000" b="1" dirty="0" smtClean="0">
                <a:solidFill>
                  <a:srgbClr val="000000"/>
                </a:solidFill>
                <a:latin typeface="Bitstream Charter"/>
              </a:rPr>
              <a:t>      </a:t>
            </a:r>
          </a:p>
          <a:p>
            <a:pPr algn="ctr">
              <a:lnSpc>
                <a:spcPct val="100000"/>
              </a:lnSpc>
            </a:pPr>
            <a:r>
              <a:rPr lang="en-IN" sz="4000" b="1" dirty="0" smtClean="0">
                <a:solidFill>
                  <a:srgbClr val="000000"/>
                </a:solidFill>
                <a:latin typeface="Bitstream Charter"/>
              </a:rPr>
              <a:t>Page</a:t>
            </a:r>
            <a:r>
              <a:rPr lang="en-IN" sz="4000" dirty="0" smtClean="0">
                <a:solidFill>
                  <a:srgbClr val="000000"/>
                </a:solidFill>
                <a:latin typeface="Bitstream Charter"/>
              </a:rPr>
              <a:t> </a:t>
            </a:r>
            <a:endParaRPr/>
          </a:p>
        </p:txBody>
      </p:sp>
      <p:sp>
        <p:nvSpPr>
          <p:cNvPr id="210" name="CustomShape 2"/>
          <p:cNvSpPr/>
          <p:nvPr/>
        </p:nvSpPr>
        <p:spPr>
          <a:xfrm>
            <a:off x="507960" y="1778040"/>
            <a:ext cx="8292240" cy="5023800"/>
          </a:xfrm>
          <a:prstGeom prst="rect">
            <a:avLst/>
          </a:prstGeom>
          <a:noFill/>
          <a:ln>
            <a:noFill/>
          </a:ln>
        </p:spPr>
        <p:txBody>
          <a:bodyPr lIns="101520" tIns="50760" rIns="101520" bIns="50760"/>
          <a:lstStyle/>
          <a:p>
            <a:pPr>
              <a:lnSpc>
                <a:spcPct val="100000"/>
              </a:lnSpc>
              <a:buSzPct val="45000"/>
              <a:buFont typeface="StarSymbol"/>
              <a:buChar char="l"/>
            </a:pPr>
            <a:r>
              <a:rPr lang="en-IN" sz="3300" dirty="0">
                <a:solidFill>
                  <a:srgbClr val="000000"/>
                </a:solidFill>
                <a:latin typeface="Bitstream Charter"/>
              </a:rPr>
              <a:t>CSS is applied to a web page using three different methods:</a:t>
            </a:r>
            <a:endParaRPr/>
          </a:p>
          <a:p>
            <a:pPr lvl="1">
              <a:lnSpc>
                <a:spcPct val="100000"/>
              </a:lnSpc>
              <a:buSzPct val="45000"/>
              <a:buFont typeface="StarSymbol"/>
              <a:buChar char="l"/>
            </a:pPr>
            <a:r>
              <a:rPr lang="en-IN" sz="2900" dirty="0">
                <a:solidFill>
                  <a:srgbClr val="000000"/>
                </a:solidFill>
                <a:latin typeface="Bitstream Charter"/>
              </a:rPr>
              <a:t>Inline style</a:t>
            </a:r>
            <a:endParaRPr/>
          </a:p>
          <a:p>
            <a:pPr lvl="1">
              <a:lnSpc>
                <a:spcPct val="100000"/>
              </a:lnSpc>
              <a:buSzPct val="45000"/>
              <a:buFont typeface="StarSymbol"/>
              <a:buChar char="l"/>
            </a:pPr>
            <a:r>
              <a:rPr lang="en-IN" sz="2900" dirty="0">
                <a:solidFill>
                  <a:srgbClr val="000000"/>
                </a:solidFill>
                <a:latin typeface="Bitstream Charter"/>
              </a:rPr>
              <a:t>Internal style sheet</a:t>
            </a:r>
            <a:endParaRPr/>
          </a:p>
          <a:p>
            <a:pPr lvl="1">
              <a:lnSpc>
                <a:spcPct val="100000"/>
              </a:lnSpc>
              <a:buSzPct val="45000"/>
              <a:buFont typeface="StarSymbol"/>
              <a:buChar char="l"/>
            </a:pPr>
            <a:r>
              <a:rPr lang="en-IN" sz="2900" dirty="0">
                <a:solidFill>
                  <a:srgbClr val="000000"/>
                </a:solidFill>
                <a:latin typeface="Bitstream Charter"/>
              </a:rPr>
              <a:t>External style sheet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279360" y="228600"/>
            <a:ext cx="9748440" cy="1265040"/>
          </a:xfrm>
          <a:prstGeom prst="rect">
            <a:avLst/>
          </a:prstGeom>
          <a:noFill/>
          <a:ln>
            <a:noFill/>
          </a:ln>
        </p:spPr>
        <p:txBody>
          <a:bodyPr lIns="50760" tIns="50760" rIns="50760" bIns="50760" anchor="ctr"/>
          <a:lstStyle/>
          <a:p>
            <a:pPr>
              <a:lnSpc>
                <a:spcPct val="100000"/>
              </a:lnSpc>
            </a:pPr>
            <a:r>
              <a:rPr lang="en-IN" sz="3400" b="1">
                <a:solidFill>
                  <a:srgbClr val="000000"/>
                </a:solidFill>
                <a:latin typeface="Bitstream Charter"/>
              </a:rPr>
              <a:t> Inline CSS</a:t>
            </a:r>
            <a:endParaRPr/>
          </a:p>
        </p:txBody>
      </p:sp>
      <p:sp>
        <p:nvSpPr>
          <p:cNvPr id="212" name="CustomShape 2"/>
          <p:cNvSpPr/>
          <p:nvPr/>
        </p:nvSpPr>
        <p:spPr>
          <a:xfrm>
            <a:off x="507960" y="1295280"/>
            <a:ext cx="8292240" cy="5506560"/>
          </a:xfrm>
          <a:prstGeom prst="rect">
            <a:avLst/>
          </a:prstGeom>
          <a:noFill/>
          <a:ln>
            <a:noFill/>
          </a:ln>
        </p:spPr>
        <p:txBody>
          <a:bodyPr lIns="101520" tIns="50760" rIns="101520" bIns="50760"/>
          <a:lstStyle/>
          <a:p>
            <a:pPr algn="just">
              <a:lnSpc>
                <a:spcPct val="100000"/>
              </a:lnSpc>
              <a:buSzPct val="45000"/>
              <a:buFont typeface="StarSymbol"/>
              <a:buChar char="l"/>
            </a:pPr>
            <a:r>
              <a:rPr lang="en-IN" sz="3300">
                <a:solidFill>
                  <a:srgbClr val="000000"/>
                </a:solidFill>
                <a:latin typeface="Bitstream Charter"/>
              </a:rPr>
              <a:t>Inline styles are applied to specific HTML elements. The HTML attribute </a:t>
            </a:r>
            <a:r>
              <a:rPr lang="en-IN" sz="3300" b="1">
                <a:solidFill>
                  <a:srgbClr val="000000"/>
                </a:solidFill>
                <a:latin typeface="Bitstream Charter"/>
              </a:rPr>
              <a:t>style</a:t>
            </a:r>
            <a:r>
              <a:rPr lang="en-IN" sz="3300">
                <a:solidFill>
                  <a:srgbClr val="000000"/>
                </a:solidFill>
                <a:latin typeface="Bitstream Charter"/>
              </a:rPr>
              <a:t> is used to define rules that only apply to that specific element.</a:t>
            </a:r>
            <a:endParaRPr/>
          </a:p>
          <a:p>
            <a:pPr algn="just">
              <a:lnSpc>
                <a:spcPct val="100000"/>
              </a:lnSpc>
              <a:buSzPct val="45000"/>
              <a:buFont typeface="StarSymbol"/>
              <a:buChar char="l"/>
            </a:pPr>
            <a:r>
              <a:rPr lang="en-IN" sz="3300">
                <a:solidFill>
                  <a:srgbClr val="000000"/>
                </a:solidFill>
                <a:latin typeface="Bitstream Charter"/>
              </a:rPr>
              <a:t>For Example:</a:t>
            </a:r>
            <a:endParaRPr/>
          </a:p>
          <a:p>
            <a:pPr algn="just">
              <a:lnSpc>
                <a:spcPct val="100000"/>
              </a:lnSpc>
              <a:buSzPct val="45000"/>
              <a:buFont typeface="StarSymbol"/>
              <a:buChar char="l"/>
            </a:pPr>
            <a:r>
              <a:rPr lang="en-IN" sz="3300" b="1">
                <a:solidFill>
                  <a:srgbClr val="000000"/>
                </a:solidFill>
                <a:latin typeface="Bitstream Charter"/>
              </a:rPr>
              <a:t>&lt;p style=“color: red;”&gt; This is a simple 	paragraph using inline CSS &lt;/p&gt;</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432000" y="1152000"/>
            <a:ext cx="8420040" cy="6723000"/>
          </a:xfrm>
          <a:prstGeom prst="rect">
            <a:avLst/>
          </a:prstGeom>
          <a:noFill/>
          <a:ln>
            <a:noFill/>
          </a:ln>
        </p:spPr>
        <p:txBody>
          <a:bodyPr lIns="90000" tIns="45000" rIns="90000" bIns="45000"/>
          <a:lstStyle/>
          <a:p>
            <a:pPr algn="just">
              <a:lnSpc>
                <a:spcPct val="100000"/>
              </a:lnSpc>
              <a:buSzPct val="45000"/>
              <a:buFont typeface="StarSymbol"/>
              <a:buChar char="l"/>
            </a:pPr>
            <a:r>
              <a:rPr lang="en-IN" sz="2600" b="1">
                <a:latin typeface="Bitstream Charter"/>
              </a:rPr>
              <a:t>HTML</a:t>
            </a:r>
            <a:r>
              <a:rPr lang="en-IN" sz="2600">
                <a:latin typeface="Bitstream Charter"/>
              </a:rPr>
              <a:t>, HyperText Markup Language, gives content structure and meaning by defining that content as, for example, headings, paragraphs, or images. </a:t>
            </a:r>
            <a:endParaRPr/>
          </a:p>
          <a:p>
            <a:pPr algn="just">
              <a:lnSpc>
                <a:spcPct val="100000"/>
              </a:lnSpc>
              <a:buSzPct val="45000"/>
              <a:buFont typeface="StarSymbol"/>
              <a:buChar char="l"/>
            </a:pPr>
            <a:r>
              <a:rPr lang="en-IN" sz="2600" b="1">
                <a:latin typeface="Bitstream Charter"/>
              </a:rPr>
              <a:t>CSS,</a:t>
            </a:r>
            <a:r>
              <a:rPr lang="en-IN" sz="2600">
                <a:latin typeface="Bitstream Charter"/>
              </a:rPr>
              <a:t> or Cascading Style Sheets, is a presentation language created to style the appearance of content—using, for example, fonts or colors. </a:t>
            </a:r>
            <a:endParaRPr/>
          </a:p>
          <a:p>
            <a:pPr algn="just">
              <a:lnSpc>
                <a:spcPct val="100000"/>
              </a:lnSpc>
              <a:buSzPct val="45000"/>
              <a:buFont typeface="StarSymbol"/>
              <a:buChar char="l"/>
            </a:pPr>
            <a:r>
              <a:rPr lang="en-IN" sz="2600">
                <a:latin typeface="Bitstream Charter"/>
              </a:rPr>
              <a:t>As a rule, HTML will always represent content, and CSS will always represent the appearance of that content.</a:t>
            </a:r>
            <a:endParaRPr/>
          </a:p>
          <a:p>
            <a:pPr algn="just">
              <a:lnSpc>
                <a:spcPct val="100000"/>
              </a:lnSpc>
              <a:buSzPct val="45000"/>
              <a:buFont typeface="StarSymbol"/>
              <a:buChar char="l"/>
            </a:pPr>
            <a:r>
              <a:rPr lang="en-IN" sz="2600">
                <a:latin typeface="Bitstream Charter"/>
              </a:rPr>
              <a:t> If HTML is the skeleton, CSS is the skin.  Stands for “Cascading Style Sheets”.  </a:t>
            </a:r>
            <a:endParaRPr/>
          </a:p>
          <a:p>
            <a:pPr algn="just">
              <a:lnSpc>
                <a:spcPct val="100000"/>
              </a:lnSpc>
            </a:pPr>
            <a:endParaRPr/>
          </a:p>
        </p:txBody>
      </p:sp>
      <p:sp>
        <p:nvSpPr>
          <p:cNvPr id="158" name="CustomShape 2"/>
          <p:cNvSpPr/>
          <p:nvPr/>
        </p:nvSpPr>
        <p:spPr>
          <a:xfrm>
            <a:off x="890280" y="0"/>
            <a:ext cx="6377760" cy="696240"/>
          </a:xfrm>
          <a:prstGeom prst="rect">
            <a:avLst/>
          </a:prstGeom>
          <a:noFill/>
          <a:ln>
            <a:noFill/>
          </a:ln>
        </p:spPr>
        <p:txBody>
          <a:bodyPr lIns="90000" tIns="45000" rIns="90000" bIns="45000"/>
          <a:lstStyle/>
          <a:p>
            <a:pPr algn="ctr">
              <a:lnSpc>
                <a:spcPct val="100000"/>
              </a:lnSpc>
            </a:pPr>
            <a:r>
              <a:rPr lang="en-IN" sz="4000" b="1">
                <a:solidFill>
                  <a:srgbClr val="04617B"/>
                </a:solidFill>
                <a:latin typeface="Bitstream Charter"/>
              </a:rPr>
              <a:t>HTML Vs. CSS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279360" y="228600"/>
            <a:ext cx="9748440" cy="1265040"/>
          </a:xfrm>
          <a:prstGeom prst="rect">
            <a:avLst/>
          </a:prstGeom>
          <a:noFill/>
          <a:ln>
            <a:noFill/>
          </a:ln>
        </p:spPr>
        <p:txBody>
          <a:bodyPr lIns="50760" tIns="50760" rIns="50760" bIns="50760" anchor="ctr"/>
          <a:lstStyle/>
          <a:p>
            <a:pPr>
              <a:lnSpc>
                <a:spcPct val="100000"/>
              </a:lnSpc>
            </a:pPr>
            <a:r>
              <a:rPr lang="en-IN" sz="3400" b="1">
                <a:solidFill>
                  <a:srgbClr val="000000"/>
                </a:solidFill>
                <a:latin typeface="Bitstream Charter"/>
              </a:rPr>
              <a:t> Inline CSS</a:t>
            </a:r>
            <a:endParaRPr/>
          </a:p>
        </p:txBody>
      </p:sp>
      <p:sp>
        <p:nvSpPr>
          <p:cNvPr id="214" name="CustomShape 2"/>
          <p:cNvSpPr/>
          <p:nvPr/>
        </p:nvSpPr>
        <p:spPr>
          <a:xfrm>
            <a:off x="507960" y="1295280"/>
            <a:ext cx="8292240" cy="5506560"/>
          </a:xfrm>
          <a:prstGeom prst="rect">
            <a:avLst/>
          </a:prstGeom>
          <a:noFill/>
          <a:ln>
            <a:noFill/>
          </a:ln>
        </p:spPr>
        <p:txBody>
          <a:bodyPr lIns="101520" tIns="50760" rIns="101520" bIns="50760"/>
          <a:lstStyle/>
          <a:p>
            <a:pPr algn="just">
              <a:lnSpc>
                <a:spcPct val="100000"/>
              </a:lnSpc>
              <a:buSzPct val="45000"/>
              <a:buFont typeface="StarSymbol"/>
              <a:buChar char="l"/>
            </a:pPr>
            <a:r>
              <a:rPr lang="en-IN" sz="3300">
                <a:solidFill>
                  <a:srgbClr val="000000"/>
                </a:solidFill>
                <a:latin typeface="Bitstream Charter"/>
              </a:rPr>
              <a:t>Inline style specification appears within opening tag and can be applied to the contents of that tag.</a:t>
            </a:r>
            <a:endParaRPr/>
          </a:p>
          <a:p>
            <a:pPr algn="just">
              <a:lnSpc>
                <a:spcPct val="100000"/>
              </a:lnSpc>
              <a:buSzPct val="45000"/>
              <a:buFont typeface="StarSymbol"/>
              <a:buChar char="l"/>
            </a:pPr>
            <a:r>
              <a:rPr lang="en-IN" sz="3300">
                <a:solidFill>
                  <a:srgbClr val="000000"/>
                </a:solidFill>
                <a:latin typeface="Bitstream Charter"/>
              </a:rPr>
              <a:t>This method is called inline because style is applied at occurence of HTML element by using style attribute.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279360" y="228600"/>
            <a:ext cx="9748440" cy="1265040"/>
          </a:xfrm>
          <a:prstGeom prst="rect">
            <a:avLst/>
          </a:prstGeom>
          <a:noFill/>
          <a:ln>
            <a:noFill/>
          </a:ln>
        </p:spPr>
        <p:txBody>
          <a:bodyPr lIns="50760" tIns="50760" rIns="50760" bIns="50760" anchor="ctr"/>
          <a:lstStyle/>
          <a:p>
            <a:pPr>
              <a:lnSpc>
                <a:spcPct val="100000"/>
              </a:lnSpc>
            </a:pPr>
            <a:r>
              <a:rPr lang="en-IN" sz="3400" b="1">
                <a:solidFill>
                  <a:srgbClr val="000000"/>
                </a:solidFill>
                <a:latin typeface="Bitstream Charter"/>
              </a:rPr>
              <a:t> Inline CSS Example</a:t>
            </a:r>
            <a:endParaRPr/>
          </a:p>
        </p:txBody>
      </p:sp>
      <p:sp>
        <p:nvSpPr>
          <p:cNvPr id="216" name="CustomShape 2"/>
          <p:cNvSpPr/>
          <p:nvPr/>
        </p:nvSpPr>
        <p:spPr>
          <a:xfrm>
            <a:off x="507960" y="1295280"/>
            <a:ext cx="8292240" cy="5506560"/>
          </a:xfrm>
          <a:prstGeom prst="rect">
            <a:avLst/>
          </a:prstGeom>
          <a:noFill/>
          <a:ln>
            <a:noFill/>
          </a:ln>
        </p:spPr>
      </p:sp>
      <p:pic>
        <p:nvPicPr>
          <p:cNvPr id="217" name="Picture 216"/>
          <p:cNvPicPr/>
          <p:nvPr/>
        </p:nvPicPr>
        <p:blipFill>
          <a:blip r:embed="rId2"/>
          <a:stretch>
            <a:fillRect/>
          </a:stretch>
        </p:blipFill>
        <p:spPr>
          <a:xfrm>
            <a:off x="0" y="1872000"/>
            <a:ext cx="4820760" cy="2372400"/>
          </a:xfrm>
          <a:prstGeom prst="rect">
            <a:avLst/>
          </a:prstGeom>
          <a:ln>
            <a:noFill/>
          </a:ln>
        </p:spPr>
      </p:pic>
      <p:sp>
        <p:nvSpPr>
          <p:cNvPr id="218" name="CustomShape 3"/>
          <p:cNvSpPr/>
          <p:nvPr/>
        </p:nvSpPr>
        <p:spPr>
          <a:xfrm>
            <a:off x="1416600" y="4330440"/>
            <a:ext cx="4195800" cy="60552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Using CSS(internal.html)</a:t>
            </a:r>
            <a:endParaRPr/>
          </a:p>
        </p:txBody>
      </p:sp>
      <p:sp>
        <p:nvSpPr>
          <p:cNvPr id="219" name="CustomShape 4"/>
          <p:cNvSpPr/>
          <p:nvPr/>
        </p:nvSpPr>
        <p:spPr>
          <a:xfrm>
            <a:off x="1034640" y="1368000"/>
            <a:ext cx="2633760" cy="605520"/>
          </a:xfrm>
          <a:prstGeom prst="rect">
            <a:avLst/>
          </a:prstGeom>
          <a:noFill/>
          <a:ln>
            <a:noFill/>
          </a:ln>
        </p:spPr>
        <p:txBody>
          <a:bodyPr lIns="90000" tIns="45000" rIns="90000" bIns="45000"/>
          <a:lstStyle/>
          <a:p>
            <a:pPr>
              <a:lnSpc>
                <a:spcPct val="100000"/>
              </a:lnSpc>
            </a:pPr>
            <a:r>
              <a:rPr lang="en-IN" sz="3400" b="1">
                <a:solidFill>
                  <a:srgbClr val="000000"/>
                </a:solidFill>
                <a:latin typeface="Bitstream Charter"/>
              </a:rPr>
              <a:t>Using HTML</a:t>
            </a:r>
            <a:endParaRPr/>
          </a:p>
        </p:txBody>
      </p:sp>
      <p:sp>
        <p:nvSpPr>
          <p:cNvPr id="220" name="CustomShape 5"/>
          <p:cNvSpPr/>
          <p:nvPr/>
        </p:nvSpPr>
        <p:spPr>
          <a:xfrm>
            <a:off x="6336000" y="2592000"/>
            <a:ext cx="2196360" cy="605520"/>
          </a:xfrm>
          <a:prstGeom prst="rect">
            <a:avLst/>
          </a:prstGeom>
          <a:noFill/>
          <a:ln>
            <a:noFill/>
          </a:ln>
        </p:spPr>
        <p:txBody>
          <a:bodyPr lIns="90000" tIns="45000" rIns="90000" bIns="45000"/>
          <a:lstStyle/>
          <a:p>
            <a:pPr>
              <a:lnSpc>
                <a:spcPct val="100000"/>
              </a:lnSpc>
            </a:pPr>
            <a:r>
              <a:rPr lang="en-IN" sz="3400" b="1">
                <a:solidFill>
                  <a:srgbClr val="000000"/>
                </a:solidFill>
                <a:latin typeface="Bitstream Charter"/>
              </a:rPr>
              <a:t>Output</a:t>
            </a:r>
            <a:endParaRPr/>
          </a:p>
        </p:txBody>
      </p:sp>
      <p:pic>
        <p:nvPicPr>
          <p:cNvPr id="221" name="Picture 220"/>
          <p:cNvPicPr/>
          <p:nvPr/>
        </p:nvPicPr>
        <p:blipFill>
          <a:blip r:embed="rId3"/>
          <a:stretch>
            <a:fillRect/>
          </a:stretch>
        </p:blipFill>
        <p:spPr>
          <a:xfrm>
            <a:off x="-288000" y="4820040"/>
            <a:ext cx="9121320" cy="2034720"/>
          </a:xfrm>
          <a:prstGeom prst="rect">
            <a:avLst/>
          </a:prstGeom>
          <a:ln>
            <a:noFill/>
          </a:ln>
        </p:spPr>
      </p:pic>
      <p:pic>
        <p:nvPicPr>
          <p:cNvPr id="222" name="Picture 221"/>
          <p:cNvPicPr/>
          <p:nvPr/>
        </p:nvPicPr>
        <p:blipFill>
          <a:blip r:embed="rId4"/>
          <a:stretch>
            <a:fillRect/>
          </a:stretch>
        </p:blipFill>
        <p:spPr>
          <a:xfrm>
            <a:off x="4536000" y="3286440"/>
            <a:ext cx="4676760" cy="958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279360" y="228600"/>
            <a:ext cx="9748440" cy="1265040"/>
          </a:xfrm>
          <a:prstGeom prst="rect">
            <a:avLst/>
          </a:prstGeom>
          <a:noFill/>
          <a:ln>
            <a:noFill/>
          </a:ln>
        </p:spPr>
        <p:txBody>
          <a:bodyPr lIns="50760" tIns="50760" rIns="50760" bIns="50760" anchor="ctr"/>
          <a:lstStyle/>
          <a:p>
            <a:pPr>
              <a:lnSpc>
                <a:spcPct val="100000"/>
              </a:lnSpc>
            </a:pPr>
            <a:r>
              <a:rPr lang="en-IN" sz="3400" b="1">
                <a:solidFill>
                  <a:srgbClr val="000000"/>
                </a:solidFill>
                <a:latin typeface="Bitstream Charter"/>
              </a:rPr>
              <a:t> Inline CSS Advantages &amp; Disadvantages</a:t>
            </a:r>
            <a:endParaRPr/>
          </a:p>
        </p:txBody>
      </p:sp>
      <p:sp>
        <p:nvSpPr>
          <p:cNvPr id="224" name="CustomShape 2"/>
          <p:cNvSpPr/>
          <p:nvPr/>
        </p:nvSpPr>
        <p:spPr>
          <a:xfrm>
            <a:off x="507960" y="1295280"/>
            <a:ext cx="8292240" cy="5506560"/>
          </a:xfrm>
          <a:prstGeom prst="rect">
            <a:avLst/>
          </a:prstGeom>
          <a:noFill/>
          <a:ln>
            <a:noFill/>
          </a:ln>
        </p:spPr>
        <p:txBody>
          <a:bodyPr lIns="101520" tIns="50760" rIns="101520" bIns="50760"/>
          <a:lstStyle/>
          <a:p>
            <a:pPr algn="just">
              <a:lnSpc>
                <a:spcPct val="100000"/>
              </a:lnSpc>
              <a:buSzPct val="45000"/>
              <a:buFont typeface="StarSymbol"/>
              <a:buChar char="l"/>
            </a:pPr>
            <a:r>
              <a:rPr lang="en-IN" sz="3300" b="1">
                <a:solidFill>
                  <a:srgbClr val="000000"/>
                </a:solidFill>
                <a:latin typeface="Bitstream Charter"/>
              </a:rPr>
              <a:t>Advantage: </a:t>
            </a:r>
            <a:endParaRPr/>
          </a:p>
          <a:p>
            <a:pPr algn="just">
              <a:lnSpc>
                <a:spcPct val="100000"/>
              </a:lnSpc>
              <a:buSzPct val="45000"/>
              <a:buFont typeface="StarSymbol"/>
              <a:buChar char="l"/>
            </a:pPr>
            <a:r>
              <a:rPr lang="en-IN" sz="3300">
                <a:solidFill>
                  <a:srgbClr val="000000"/>
                </a:solidFill>
                <a:latin typeface="Bitstream Charter"/>
              </a:rPr>
              <a:t>Using inline styele sheet we can apply uniform style on tags for whole document.</a:t>
            </a:r>
            <a:endParaRPr/>
          </a:p>
          <a:p>
            <a:pPr algn="just">
              <a:lnSpc>
                <a:spcPct val="100000"/>
              </a:lnSpc>
            </a:pPr>
            <a:endParaRPr/>
          </a:p>
          <a:p>
            <a:pPr algn="just">
              <a:lnSpc>
                <a:spcPct val="100000"/>
              </a:lnSpc>
              <a:buSzPct val="45000"/>
              <a:buFont typeface="StarSymbol"/>
              <a:buChar char="l"/>
            </a:pPr>
            <a:r>
              <a:rPr lang="en-IN" sz="3300" b="1">
                <a:solidFill>
                  <a:srgbClr val="000000"/>
                </a:solidFill>
                <a:latin typeface="Bitstream Charter"/>
              </a:rPr>
              <a:t>Disadvantage:</a:t>
            </a:r>
            <a:endParaRPr/>
          </a:p>
          <a:p>
            <a:pPr algn="just">
              <a:lnSpc>
                <a:spcPct val="100000"/>
              </a:lnSpc>
              <a:buSzPct val="45000"/>
              <a:buFont typeface="StarSymbol"/>
              <a:buChar char="l"/>
            </a:pPr>
            <a:r>
              <a:rPr lang="en-IN" sz="3300">
                <a:solidFill>
                  <a:srgbClr val="000000"/>
                </a:solidFill>
                <a:latin typeface="Bitstream Charter"/>
              </a:rPr>
              <a:t>Not much suitable for web page design because actual contents of web page mixed with presentation.</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355680" y="228600"/>
            <a:ext cx="9672480" cy="985680"/>
          </a:xfrm>
          <a:prstGeom prst="rect">
            <a:avLst/>
          </a:prstGeom>
          <a:noFill/>
          <a:ln>
            <a:noFill/>
          </a:ln>
        </p:spPr>
        <p:txBody>
          <a:bodyPr lIns="50760" tIns="50760" rIns="50760" bIns="50760" anchor="ctr"/>
          <a:lstStyle/>
          <a:p>
            <a:r>
              <a:rPr lang="en-IN" sz="3400">
                <a:solidFill>
                  <a:srgbClr val="000000"/>
                </a:solidFill>
                <a:latin typeface="Bitstream Charter"/>
              </a:rPr>
              <a:t> </a:t>
            </a:r>
            <a:r>
              <a:rPr lang="en-IN" sz="3600" b="1">
                <a:solidFill>
                  <a:srgbClr val="000000"/>
                </a:solidFill>
                <a:latin typeface="Bitstream Charter"/>
              </a:rPr>
              <a:t>Internal Style Sheet</a:t>
            </a:r>
            <a:endParaRPr/>
          </a:p>
          <a:p>
            <a:pPr>
              <a:lnSpc>
                <a:spcPct val="100000"/>
              </a:lnSpc>
            </a:pPr>
            <a:endParaRPr/>
          </a:p>
        </p:txBody>
      </p:sp>
      <p:sp>
        <p:nvSpPr>
          <p:cNvPr id="226" name="CustomShape 2"/>
          <p:cNvSpPr/>
          <p:nvPr/>
        </p:nvSpPr>
        <p:spPr>
          <a:xfrm>
            <a:off x="72000" y="1295280"/>
            <a:ext cx="10082880" cy="5506560"/>
          </a:xfrm>
          <a:prstGeom prst="rect">
            <a:avLst/>
          </a:prstGeom>
          <a:noFill/>
          <a:ln>
            <a:noFill/>
          </a:ln>
        </p:spPr>
        <p:txBody>
          <a:bodyPr lIns="101520" tIns="50760" rIns="101520" bIns="50760"/>
          <a:lstStyle/>
          <a:p>
            <a:pPr>
              <a:lnSpc>
                <a:spcPct val="80000"/>
              </a:lnSpc>
              <a:buSzPct val="45000"/>
              <a:buFont typeface="StarSymbol"/>
              <a:buChar char="l"/>
            </a:pPr>
            <a:r>
              <a:rPr lang="en-IN" sz="2800">
                <a:solidFill>
                  <a:srgbClr val="000000"/>
                </a:solidFill>
                <a:latin typeface="Bitstream Charter"/>
              </a:rPr>
              <a:t>Also known as </a:t>
            </a:r>
            <a:r>
              <a:rPr lang="en-IN" sz="2800" b="1">
                <a:solidFill>
                  <a:srgbClr val="000000"/>
                </a:solidFill>
                <a:latin typeface="Bitstream Charter"/>
              </a:rPr>
              <a:t>Embedded or Document level </a:t>
            </a:r>
            <a:r>
              <a:rPr lang="en-IN" sz="2800">
                <a:solidFill>
                  <a:srgbClr val="000000"/>
                </a:solidFill>
                <a:latin typeface="Bitstream Charter"/>
              </a:rPr>
              <a:t>CSS</a:t>
            </a:r>
            <a:endParaRPr/>
          </a:p>
          <a:p>
            <a:pPr>
              <a:lnSpc>
                <a:spcPct val="80000"/>
              </a:lnSpc>
              <a:buSzPct val="45000"/>
              <a:buFont typeface="StarSymbol"/>
              <a:buChar char="l"/>
            </a:pPr>
            <a:r>
              <a:rPr lang="en-IN" sz="2800">
                <a:solidFill>
                  <a:srgbClr val="000000"/>
                </a:solidFill>
                <a:latin typeface="Bitstream Charter"/>
              </a:rPr>
              <a:t>Applies styles to HTML by placing the CSS rules inside</a:t>
            </a:r>
            <a:endParaRPr/>
          </a:p>
          <a:p>
            <a:pPr>
              <a:lnSpc>
                <a:spcPct val="80000"/>
              </a:lnSpc>
              <a:buSzPct val="45000"/>
              <a:buFont typeface="StarSymbol"/>
              <a:buChar char="l"/>
            </a:pPr>
            <a:r>
              <a:rPr lang="en-IN" sz="2800">
                <a:solidFill>
                  <a:srgbClr val="000000"/>
                </a:solidFill>
                <a:latin typeface="Bitstream Charter"/>
              </a:rPr>
              <a:t> the tag &lt;style&gt; inside the document tag &lt;head&gt;.</a:t>
            </a:r>
            <a:endParaRPr/>
          </a:p>
          <a:p>
            <a:pPr>
              <a:lnSpc>
                <a:spcPct val="80000"/>
              </a:lnSpc>
              <a:buSzPct val="45000"/>
              <a:buFont typeface="StarSymbol"/>
              <a:buChar char="l"/>
            </a:pPr>
            <a:r>
              <a:rPr lang="en-IN" sz="2800" b="1">
                <a:solidFill>
                  <a:srgbClr val="000000"/>
                </a:solidFill>
                <a:latin typeface="Bitstream Charter"/>
              </a:rPr>
              <a:t>For Example:</a:t>
            </a:r>
            <a:endParaRPr/>
          </a:p>
          <a:p>
            <a:pPr>
              <a:lnSpc>
                <a:spcPct val="80000"/>
              </a:lnSpc>
            </a:pPr>
            <a:endParaRPr/>
          </a:p>
        </p:txBody>
      </p:sp>
      <p:pic>
        <p:nvPicPr>
          <p:cNvPr id="227" name="Picture 226"/>
          <p:cNvPicPr/>
          <p:nvPr/>
        </p:nvPicPr>
        <p:blipFill>
          <a:blip r:embed="rId2"/>
          <a:stretch>
            <a:fillRect/>
          </a:stretch>
        </p:blipFill>
        <p:spPr>
          <a:xfrm>
            <a:off x="4464000" y="3384000"/>
            <a:ext cx="4711320" cy="2149560"/>
          </a:xfrm>
          <a:prstGeom prst="rect">
            <a:avLst/>
          </a:prstGeom>
          <a:ln>
            <a:noFill/>
          </a:ln>
        </p:spPr>
      </p:pic>
      <p:sp>
        <p:nvSpPr>
          <p:cNvPr id="228" name="CustomShape 3"/>
          <p:cNvSpPr/>
          <p:nvPr/>
        </p:nvSpPr>
        <p:spPr>
          <a:xfrm>
            <a:off x="6912000" y="2736000"/>
            <a:ext cx="1582560" cy="605880"/>
          </a:xfrm>
          <a:prstGeom prst="rect">
            <a:avLst/>
          </a:prstGeom>
          <a:noFill/>
          <a:ln>
            <a:noFill/>
          </a:ln>
        </p:spPr>
        <p:txBody>
          <a:bodyPr lIns="90000" tIns="45000" rIns="90000" bIns="45000"/>
          <a:lstStyle/>
          <a:p>
            <a:pPr>
              <a:lnSpc>
                <a:spcPct val="100000"/>
              </a:lnSpc>
            </a:pPr>
            <a:r>
              <a:rPr lang="en-IN" sz="3400" b="1">
                <a:solidFill>
                  <a:srgbClr val="000000"/>
                </a:solidFill>
                <a:latin typeface="Bitstream Charter"/>
              </a:rPr>
              <a:t>Output</a:t>
            </a:r>
            <a:endParaRPr/>
          </a:p>
        </p:txBody>
      </p:sp>
      <p:pic>
        <p:nvPicPr>
          <p:cNvPr id="229" name="Picture 228"/>
          <p:cNvPicPr/>
          <p:nvPr/>
        </p:nvPicPr>
        <p:blipFill>
          <a:blip r:embed="rId3"/>
          <a:stretch>
            <a:fillRect/>
          </a:stretch>
        </p:blipFill>
        <p:spPr>
          <a:xfrm>
            <a:off x="144000" y="2941920"/>
            <a:ext cx="4320720" cy="3678840"/>
          </a:xfrm>
          <a:prstGeom prst="rect">
            <a:avLst/>
          </a:prstGeom>
          <a:ln>
            <a:noFill/>
          </a:ln>
        </p:spPr>
      </p:pic>
      <p:sp>
        <p:nvSpPr>
          <p:cNvPr id="230" name="CustomShape 4"/>
          <p:cNvSpPr/>
          <p:nvPr/>
        </p:nvSpPr>
        <p:spPr>
          <a:xfrm>
            <a:off x="2016000" y="2664000"/>
            <a:ext cx="2448720" cy="60588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Internal.html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279360" y="228600"/>
            <a:ext cx="9748440" cy="1265040"/>
          </a:xfrm>
          <a:prstGeom prst="rect">
            <a:avLst/>
          </a:prstGeom>
          <a:noFill/>
          <a:ln>
            <a:noFill/>
          </a:ln>
        </p:spPr>
        <p:txBody>
          <a:bodyPr lIns="50760" tIns="50760" rIns="50760" bIns="50760" anchor="ctr"/>
          <a:lstStyle/>
          <a:p>
            <a:pPr>
              <a:lnSpc>
                <a:spcPct val="100000"/>
              </a:lnSpc>
            </a:pPr>
            <a:r>
              <a:rPr lang="en-IN" sz="3400" b="1">
                <a:solidFill>
                  <a:srgbClr val="000000"/>
                </a:solidFill>
                <a:latin typeface="Bitstream Charter"/>
              </a:rPr>
              <a:t>Internal CSS Advantages &amp; Disadvantages</a:t>
            </a:r>
            <a:endParaRPr/>
          </a:p>
        </p:txBody>
      </p:sp>
      <p:sp>
        <p:nvSpPr>
          <p:cNvPr id="232" name="CustomShape 2"/>
          <p:cNvSpPr/>
          <p:nvPr/>
        </p:nvSpPr>
        <p:spPr>
          <a:xfrm>
            <a:off x="507960" y="1295280"/>
            <a:ext cx="8292240" cy="5506560"/>
          </a:xfrm>
          <a:prstGeom prst="rect">
            <a:avLst/>
          </a:prstGeom>
          <a:noFill/>
          <a:ln>
            <a:noFill/>
          </a:ln>
        </p:spPr>
        <p:txBody>
          <a:bodyPr lIns="101520" tIns="50760" rIns="101520" bIns="50760"/>
          <a:lstStyle/>
          <a:p>
            <a:pPr algn="just">
              <a:lnSpc>
                <a:spcPct val="100000"/>
              </a:lnSpc>
              <a:buSzPct val="45000"/>
              <a:buFont typeface="StarSymbol"/>
              <a:buChar char="l"/>
            </a:pPr>
            <a:r>
              <a:rPr lang="en-IN" sz="3300" b="1">
                <a:solidFill>
                  <a:srgbClr val="000000"/>
                </a:solidFill>
                <a:latin typeface="Bitstream Charter"/>
              </a:rPr>
              <a:t>Advantage: </a:t>
            </a:r>
            <a:endParaRPr/>
          </a:p>
          <a:p>
            <a:pPr algn="just">
              <a:lnSpc>
                <a:spcPct val="100000"/>
              </a:lnSpc>
              <a:buSzPct val="45000"/>
              <a:buFont typeface="StarSymbol"/>
              <a:buChar char="l"/>
            </a:pPr>
            <a:r>
              <a:rPr lang="en-IN" sz="3300">
                <a:solidFill>
                  <a:srgbClr val="000000"/>
                </a:solidFill>
                <a:latin typeface="Bitstream Charter"/>
              </a:rPr>
              <a:t>Helps to decide layout of web page.</a:t>
            </a:r>
            <a:endParaRPr/>
          </a:p>
          <a:p>
            <a:pPr algn="just">
              <a:lnSpc>
                <a:spcPct val="100000"/>
              </a:lnSpc>
              <a:buSzPct val="45000"/>
              <a:buFont typeface="StarSymbol"/>
              <a:buChar char="l"/>
            </a:pPr>
            <a:r>
              <a:rPr lang="en-IN" sz="3300">
                <a:solidFill>
                  <a:srgbClr val="000000"/>
                </a:solidFill>
                <a:latin typeface="Bitstream Charter"/>
              </a:rPr>
              <a:t>Helpful for applying unique style sheet for web page.</a:t>
            </a:r>
            <a:endParaRPr/>
          </a:p>
          <a:p>
            <a:pPr algn="just">
              <a:lnSpc>
                <a:spcPct val="100000"/>
              </a:lnSpc>
              <a:buSzPct val="45000"/>
              <a:buFont typeface="StarSymbol"/>
              <a:buChar char="l"/>
            </a:pPr>
            <a:r>
              <a:rPr lang="en-IN" sz="3300" b="1">
                <a:solidFill>
                  <a:srgbClr val="000000"/>
                </a:solidFill>
                <a:latin typeface="Bitstream Charter"/>
              </a:rPr>
              <a:t>Disadvantage:</a:t>
            </a:r>
            <a:endParaRPr/>
          </a:p>
          <a:p>
            <a:pPr algn="just">
              <a:lnSpc>
                <a:spcPct val="100000"/>
              </a:lnSpc>
              <a:buSzPct val="45000"/>
              <a:buFont typeface="StarSymbol"/>
              <a:buChar char="l"/>
            </a:pPr>
            <a:r>
              <a:rPr lang="en-IN" sz="3300">
                <a:solidFill>
                  <a:srgbClr val="000000"/>
                </a:solidFill>
                <a:latin typeface="Bitstream Charter"/>
              </a:rPr>
              <a:t>Not useful when we want to apply style to more than one documents at a time.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355680" y="228600"/>
            <a:ext cx="9672480" cy="909360"/>
          </a:xfrm>
          <a:prstGeom prst="rect">
            <a:avLst/>
          </a:prstGeom>
          <a:noFill/>
          <a:ln>
            <a:noFill/>
          </a:ln>
        </p:spPr>
        <p:txBody>
          <a:bodyPr lIns="50760" tIns="50760" rIns="50760" bIns="50760" anchor="ctr"/>
          <a:lstStyle/>
          <a:p>
            <a:pPr>
              <a:lnSpc>
                <a:spcPct val="100000"/>
              </a:lnSpc>
            </a:pPr>
            <a:r>
              <a:rPr lang="en-IN" sz="3600" b="1">
                <a:solidFill>
                  <a:srgbClr val="000000"/>
                </a:solidFill>
                <a:latin typeface="Bitstream Charter"/>
              </a:rPr>
              <a:t>External CSS</a:t>
            </a:r>
            <a:endParaRPr/>
          </a:p>
        </p:txBody>
      </p:sp>
      <p:sp>
        <p:nvSpPr>
          <p:cNvPr id="234" name="CustomShape 2"/>
          <p:cNvSpPr/>
          <p:nvPr/>
        </p:nvSpPr>
        <p:spPr>
          <a:xfrm>
            <a:off x="432000" y="936000"/>
            <a:ext cx="8564760" cy="5794560"/>
          </a:xfrm>
          <a:prstGeom prst="rect">
            <a:avLst/>
          </a:prstGeom>
          <a:noFill/>
          <a:ln>
            <a:noFill/>
          </a:ln>
        </p:spPr>
        <p:txBody>
          <a:bodyPr lIns="101520" tIns="50760" rIns="101520" bIns="50760"/>
          <a:lstStyle/>
          <a:p>
            <a:pPr>
              <a:lnSpc>
                <a:spcPct val="80000"/>
              </a:lnSpc>
            </a:pPr>
            <a:endParaRPr/>
          </a:p>
          <a:p>
            <a:pPr algn="just">
              <a:lnSpc>
                <a:spcPct val="80000"/>
              </a:lnSpc>
              <a:buSzPct val="45000"/>
              <a:buFont typeface="StarSymbol"/>
              <a:buChar char="l"/>
            </a:pPr>
            <a:r>
              <a:rPr lang="en-IN" sz="2800">
                <a:solidFill>
                  <a:srgbClr val="000000"/>
                </a:solidFill>
                <a:latin typeface="Bitstream Charter"/>
              </a:rPr>
              <a:t>With an external style sheet, you can change the look of an entire website by changing just one file.</a:t>
            </a:r>
            <a:endParaRPr/>
          </a:p>
          <a:p>
            <a:pPr algn="just">
              <a:lnSpc>
                <a:spcPct val="80000"/>
              </a:lnSpc>
            </a:pPr>
            <a:endParaRPr/>
          </a:p>
          <a:p>
            <a:pPr algn="just">
              <a:lnSpc>
                <a:spcPct val="80000"/>
              </a:lnSpc>
              <a:buSzPct val="45000"/>
              <a:buFont typeface="StarSymbol"/>
              <a:buChar char="l"/>
            </a:pPr>
            <a:r>
              <a:rPr lang="en-IN" sz="2800">
                <a:solidFill>
                  <a:srgbClr val="000000"/>
                </a:solidFill>
                <a:latin typeface="Bitstream Charter"/>
              </a:rPr>
              <a:t>Each page must include a reference to the external style sheet file inside the </a:t>
            </a:r>
            <a:r>
              <a:rPr lang="en-IN" sz="2800" b="1">
                <a:solidFill>
                  <a:srgbClr val="000000"/>
                </a:solidFill>
                <a:latin typeface="Bitstream Charter"/>
              </a:rPr>
              <a:t>&lt;link&gt;</a:t>
            </a:r>
            <a:r>
              <a:rPr lang="en-IN" sz="2800">
                <a:solidFill>
                  <a:srgbClr val="000000"/>
                </a:solidFill>
                <a:latin typeface="Bitstream Charter"/>
              </a:rPr>
              <a:t> element. The &lt;link&gt; element goes inside the </a:t>
            </a:r>
            <a:r>
              <a:rPr lang="en-IN" sz="2800" b="1">
                <a:solidFill>
                  <a:srgbClr val="000000"/>
                </a:solidFill>
                <a:latin typeface="Bitstream Charter"/>
              </a:rPr>
              <a:t>&lt;head&gt;</a:t>
            </a:r>
            <a:r>
              <a:rPr lang="en-IN" sz="2800">
                <a:solidFill>
                  <a:srgbClr val="000000"/>
                </a:solidFill>
                <a:latin typeface="Bitstream Charter"/>
              </a:rPr>
              <a:t> section.</a:t>
            </a:r>
            <a:endParaRPr/>
          </a:p>
          <a:p>
            <a:pPr algn="just">
              <a:lnSpc>
                <a:spcPct val="80000"/>
              </a:lnSpc>
            </a:pPr>
            <a:endParaRPr/>
          </a:p>
          <a:p>
            <a:pPr algn="just">
              <a:lnSpc>
                <a:spcPct val="80000"/>
              </a:lnSpc>
              <a:buSzPct val="45000"/>
              <a:buFont typeface="StarSymbol"/>
              <a:buChar char="l"/>
            </a:pPr>
            <a:r>
              <a:rPr lang="en-IN" sz="2800">
                <a:solidFill>
                  <a:srgbClr val="000000"/>
                </a:solidFill>
                <a:latin typeface="Bitstream Charter"/>
              </a:rPr>
              <a:t>An external style sheet can be written in any text editor. The file should not contain any html tags. The style sheet file must be saved with a </a:t>
            </a:r>
            <a:r>
              <a:rPr lang="en-IN" sz="2800" b="1">
                <a:solidFill>
                  <a:srgbClr val="000000"/>
                </a:solidFill>
                <a:latin typeface="Bitstream Charter"/>
              </a:rPr>
              <a:t>.css</a:t>
            </a:r>
            <a:r>
              <a:rPr lang="en-IN" sz="2800">
                <a:solidFill>
                  <a:srgbClr val="000000"/>
                </a:solidFill>
                <a:latin typeface="Bitstream Charter"/>
              </a:rPr>
              <a:t> extension.</a:t>
            </a:r>
            <a:endParaRPr/>
          </a:p>
          <a:p>
            <a:pPr lvl="2" algn="just">
              <a:lnSpc>
                <a:spcPct val="80000"/>
              </a:lnSpc>
              <a:buSzPct val="45000"/>
              <a:buFont typeface="StarSymbol"/>
              <a:buChar char="l"/>
            </a:pPr>
            <a:r>
              <a:rPr lang="en-IN" sz="2800" b="1">
                <a:solidFill>
                  <a:srgbClr val="000000"/>
                </a:solidFill>
                <a:latin typeface="Bitstream Charter"/>
              </a:rPr>
              <a:t>Advantage</a:t>
            </a:r>
            <a:r>
              <a:rPr lang="en-IN" sz="2800">
                <a:solidFill>
                  <a:srgbClr val="000000"/>
                </a:solidFill>
                <a:latin typeface="Bitstream Charter"/>
              </a:rPr>
              <a:t>: External style sheets are best because they allow you to save all the style information on a separate file from the content. You can then modify a style for a site and it will update all of the pages in a site</a:t>
            </a:r>
            <a:endParaRPr/>
          </a:p>
          <a:p>
            <a:pPr algn="just">
              <a:lnSpc>
                <a:spcPct val="8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355680" y="228600"/>
            <a:ext cx="9672480" cy="909360"/>
          </a:xfrm>
          <a:prstGeom prst="rect">
            <a:avLst/>
          </a:prstGeom>
          <a:noFill/>
          <a:ln>
            <a:noFill/>
          </a:ln>
        </p:spPr>
        <p:txBody>
          <a:bodyPr lIns="50760" tIns="50760" rIns="50760" bIns="50760" anchor="ctr"/>
          <a:lstStyle/>
          <a:p>
            <a:pPr>
              <a:lnSpc>
                <a:spcPct val="100000"/>
              </a:lnSpc>
            </a:pPr>
            <a:r>
              <a:rPr lang="en-IN" sz="3600" b="1">
                <a:solidFill>
                  <a:srgbClr val="000000"/>
                </a:solidFill>
                <a:latin typeface="Bitstream Charter"/>
              </a:rPr>
              <a:t>External CSS Example</a:t>
            </a:r>
            <a:endParaRPr/>
          </a:p>
        </p:txBody>
      </p:sp>
      <p:sp>
        <p:nvSpPr>
          <p:cNvPr id="236" name="CustomShape 2"/>
          <p:cNvSpPr/>
          <p:nvPr/>
        </p:nvSpPr>
        <p:spPr>
          <a:xfrm>
            <a:off x="432000" y="1295280"/>
            <a:ext cx="8564760" cy="5506560"/>
          </a:xfrm>
          <a:prstGeom prst="rect">
            <a:avLst/>
          </a:prstGeom>
          <a:noFill/>
          <a:ln>
            <a:noFill/>
          </a:ln>
        </p:spPr>
        <p:txBody>
          <a:bodyPr lIns="101520" tIns="50760" rIns="101520" bIns="50760"/>
          <a:lstStyle/>
          <a:p>
            <a:pPr>
              <a:lnSpc>
                <a:spcPct val="80000"/>
              </a:lnSpc>
            </a:pPr>
            <a:endParaRPr/>
          </a:p>
          <a:p>
            <a:pPr algn="just">
              <a:lnSpc>
                <a:spcPct val="80000"/>
              </a:lnSpc>
            </a:pPr>
            <a:endParaRPr/>
          </a:p>
        </p:txBody>
      </p:sp>
      <p:pic>
        <p:nvPicPr>
          <p:cNvPr id="237" name="Picture 236"/>
          <p:cNvPicPr/>
          <p:nvPr/>
        </p:nvPicPr>
        <p:blipFill>
          <a:blip r:embed="rId2"/>
          <a:stretch>
            <a:fillRect/>
          </a:stretch>
        </p:blipFill>
        <p:spPr>
          <a:xfrm>
            <a:off x="288000" y="1440000"/>
            <a:ext cx="6259320" cy="3452760"/>
          </a:xfrm>
          <a:prstGeom prst="rect">
            <a:avLst/>
          </a:prstGeom>
          <a:ln>
            <a:noFill/>
          </a:ln>
        </p:spPr>
      </p:pic>
      <p:sp>
        <p:nvSpPr>
          <p:cNvPr id="238" name="CustomShape 3"/>
          <p:cNvSpPr/>
          <p:nvPr/>
        </p:nvSpPr>
        <p:spPr>
          <a:xfrm>
            <a:off x="1006200" y="974880"/>
            <a:ext cx="3814560" cy="605880"/>
          </a:xfrm>
          <a:prstGeom prst="rect">
            <a:avLst/>
          </a:prstGeom>
          <a:noFill/>
          <a:ln>
            <a:noFill/>
          </a:ln>
        </p:spPr>
        <p:txBody>
          <a:bodyPr lIns="90000" tIns="45000" rIns="90000" bIns="45000"/>
          <a:lstStyle/>
          <a:p>
            <a:pPr>
              <a:lnSpc>
                <a:spcPct val="100000"/>
              </a:lnSpc>
            </a:pPr>
            <a:r>
              <a:rPr lang="en-IN" sz="3400" b="1">
                <a:solidFill>
                  <a:srgbClr val="000000"/>
                </a:solidFill>
                <a:latin typeface="Bitstream Charter"/>
              </a:rPr>
              <a:t>external.html</a:t>
            </a:r>
            <a:endParaRPr/>
          </a:p>
        </p:txBody>
      </p:sp>
      <p:pic>
        <p:nvPicPr>
          <p:cNvPr id="239" name="Picture 238"/>
          <p:cNvPicPr/>
          <p:nvPr/>
        </p:nvPicPr>
        <p:blipFill>
          <a:blip r:embed="rId3"/>
          <a:stretch>
            <a:fillRect/>
          </a:stretch>
        </p:blipFill>
        <p:spPr>
          <a:xfrm>
            <a:off x="6550560" y="1800000"/>
            <a:ext cx="2377800" cy="3092760"/>
          </a:xfrm>
          <a:prstGeom prst="rect">
            <a:avLst/>
          </a:prstGeom>
          <a:ln>
            <a:noFill/>
          </a:ln>
        </p:spPr>
      </p:pic>
      <p:sp>
        <p:nvSpPr>
          <p:cNvPr id="240" name="CustomShape 4"/>
          <p:cNvSpPr/>
          <p:nvPr/>
        </p:nvSpPr>
        <p:spPr>
          <a:xfrm>
            <a:off x="6526440" y="1296000"/>
            <a:ext cx="2902320" cy="605880"/>
          </a:xfrm>
          <a:prstGeom prst="rect">
            <a:avLst/>
          </a:prstGeom>
          <a:noFill/>
          <a:ln>
            <a:noFill/>
          </a:ln>
        </p:spPr>
        <p:txBody>
          <a:bodyPr lIns="90000" tIns="45000" rIns="90000" bIns="45000"/>
          <a:lstStyle/>
          <a:p>
            <a:pPr>
              <a:lnSpc>
                <a:spcPct val="100000"/>
              </a:lnSpc>
            </a:pPr>
            <a:r>
              <a:rPr lang="en-IN" sz="2800" b="1">
                <a:solidFill>
                  <a:srgbClr val="000000"/>
                </a:solidFill>
                <a:latin typeface="Bitstream Charter"/>
              </a:rPr>
              <a:t>externalcss.css</a:t>
            </a:r>
            <a:endParaRPr/>
          </a:p>
        </p:txBody>
      </p:sp>
      <p:pic>
        <p:nvPicPr>
          <p:cNvPr id="241" name="Picture 240"/>
          <p:cNvPicPr/>
          <p:nvPr/>
        </p:nvPicPr>
        <p:blipFill>
          <a:blip r:embed="rId4"/>
          <a:stretch>
            <a:fillRect/>
          </a:stretch>
        </p:blipFill>
        <p:spPr>
          <a:xfrm>
            <a:off x="720000" y="5616000"/>
            <a:ext cx="5520960" cy="1238760"/>
          </a:xfrm>
          <a:prstGeom prst="rect">
            <a:avLst/>
          </a:prstGeom>
          <a:ln>
            <a:noFill/>
          </a:ln>
        </p:spPr>
      </p:pic>
      <p:sp>
        <p:nvSpPr>
          <p:cNvPr id="242" name="CustomShape 5"/>
          <p:cNvSpPr/>
          <p:nvPr/>
        </p:nvSpPr>
        <p:spPr>
          <a:xfrm>
            <a:off x="2520000" y="5098320"/>
            <a:ext cx="2419200" cy="514440"/>
          </a:xfrm>
          <a:prstGeom prst="rect">
            <a:avLst/>
          </a:prstGeom>
          <a:noFill/>
          <a:ln>
            <a:noFill/>
          </a:ln>
        </p:spPr>
        <p:txBody>
          <a:bodyPr lIns="90000" tIns="45000" rIns="90000" bIns="45000"/>
          <a:lstStyle/>
          <a:p>
            <a:pPr>
              <a:lnSpc>
                <a:spcPct val="100000"/>
              </a:lnSpc>
            </a:pPr>
            <a:r>
              <a:rPr lang="en-IN" sz="2800" b="1">
                <a:solidFill>
                  <a:srgbClr val="000000"/>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584280" y="228600"/>
            <a:ext cx="9443880" cy="1265040"/>
          </a:xfrm>
          <a:prstGeom prst="rect">
            <a:avLst/>
          </a:prstGeom>
          <a:noFill/>
          <a:ln>
            <a:noFill/>
          </a:ln>
        </p:spPr>
        <p:txBody>
          <a:bodyPr lIns="50760" tIns="50760" rIns="50760" bIns="50760" anchor="ctr"/>
          <a:lstStyle/>
          <a:p>
            <a:pPr>
              <a:lnSpc>
                <a:spcPct val="100000"/>
              </a:lnSpc>
            </a:pPr>
            <a:r>
              <a:rPr lang="en-IN" sz="3400" b="1">
                <a:solidFill>
                  <a:srgbClr val="000000"/>
                </a:solidFill>
                <a:latin typeface="Bitstream Charter"/>
              </a:rPr>
              <a:t> </a:t>
            </a:r>
            <a:r>
              <a:rPr lang="en-IN" sz="3600" b="1">
                <a:solidFill>
                  <a:srgbClr val="000000"/>
                </a:solidFill>
                <a:latin typeface="Bitstream Charter"/>
              </a:rPr>
              <a:t>Which style sheet is best?</a:t>
            </a:r>
            <a:endParaRPr/>
          </a:p>
        </p:txBody>
      </p:sp>
      <p:sp>
        <p:nvSpPr>
          <p:cNvPr id="244" name="CustomShape 2"/>
          <p:cNvSpPr/>
          <p:nvPr/>
        </p:nvSpPr>
        <p:spPr>
          <a:xfrm>
            <a:off x="507960" y="1440000"/>
            <a:ext cx="8292240" cy="5361840"/>
          </a:xfrm>
          <a:prstGeom prst="rect">
            <a:avLst/>
          </a:prstGeom>
          <a:noFill/>
          <a:ln>
            <a:noFill/>
          </a:ln>
        </p:spPr>
        <p:txBody>
          <a:bodyPr lIns="101520" tIns="50760" rIns="101520" bIns="50760"/>
          <a:lstStyle/>
          <a:p>
            <a:pPr algn="just">
              <a:lnSpc>
                <a:spcPct val="100000"/>
              </a:lnSpc>
              <a:buSzPct val="45000"/>
              <a:buFont typeface="StarSymbol"/>
              <a:buChar char="l"/>
            </a:pPr>
            <a:r>
              <a:rPr lang="en-IN" sz="2800">
                <a:solidFill>
                  <a:srgbClr val="000000"/>
                </a:solidFill>
                <a:latin typeface="Bitstream Charter"/>
              </a:rPr>
              <a:t>Web developers rarely use inline CSS. Since they prefer to not mix content with presentation. And it is not efficient since you have to declare the style individually for every component.</a:t>
            </a:r>
            <a:endParaRPr/>
          </a:p>
          <a:p>
            <a:pPr algn="just">
              <a:lnSpc>
                <a:spcPct val="80000"/>
              </a:lnSpc>
            </a:pPr>
            <a:endParaRPr/>
          </a:p>
          <a:p>
            <a:pPr algn="just">
              <a:lnSpc>
                <a:spcPct val="80000"/>
              </a:lnSpc>
              <a:buSzPct val="45000"/>
              <a:buFont typeface="StarSymbol"/>
              <a:buChar char="l"/>
            </a:pPr>
            <a:r>
              <a:rPr lang="en-IN" sz="2800">
                <a:solidFill>
                  <a:srgbClr val="000000"/>
                </a:solidFill>
                <a:latin typeface="Bitstream Charter"/>
              </a:rPr>
              <a:t>Internal and External style sheets are more popular because you can style multiple elements with one rule.</a:t>
            </a:r>
            <a:endParaRPr/>
          </a:p>
          <a:p>
            <a:pPr algn="just">
              <a:lnSpc>
                <a:spcPct val="80000"/>
              </a:lnSpc>
              <a:buSzPct val="45000"/>
              <a:buFont typeface="StarSymbol"/>
              <a:buChar char="l"/>
            </a:pPr>
            <a:r>
              <a:rPr lang="en-IN" sz="2800">
                <a:solidFill>
                  <a:srgbClr val="000000"/>
                </a:solidFill>
                <a:latin typeface="Bitstream Charter"/>
              </a:rPr>
              <a:t>External style sheets are best because they allow you to save all the style information on a separate file from the content. You can then modify a style for a site and it will update all of the pages in a site.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507960" y="305280"/>
            <a:ext cx="8292240" cy="1265040"/>
          </a:xfrm>
          <a:prstGeom prst="rect">
            <a:avLst/>
          </a:prstGeom>
          <a:noFill/>
          <a:ln>
            <a:noFill/>
          </a:ln>
        </p:spPr>
        <p:txBody>
          <a:bodyPr lIns="0" tIns="0" rIns="0" bIns="0"/>
          <a:lstStyle/>
          <a:p>
            <a:pPr>
              <a:lnSpc>
                <a:spcPct val="95000"/>
              </a:lnSpc>
            </a:pPr>
            <a:r>
              <a:rPr lang="en-IN" sz="4400" b="1">
                <a:solidFill>
                  <a:srgbClr val="000000"/>
                </a:solidFill>
                <a:latin typeface="Bitstream Charter"/>
              </a:rPr>
              <a:t>CSS Selectors</a:t>
            </a:r>
            <a:endParaRPr/>
          </a:p>
        </p:txBody>
      </p:sp>
      <p:sp>
        <p:nvSpPr>
          <p:cNvPr id="246" name="CustomShape 2"/>
          <p:cNvSpPr/>
          <p:nvPr/>
        </p:nvSpPr>
        <p:spPr>
          <a:xfrm>
            <a:off x="507960" y="1066680"/>
            <a:ext cx="8272800" cy="5735160"/>
          </a:xfrm>
          <a:prstGeom prst="rect">
            <a:avLst/>
          </a:prstGeom>
          <a:noFill/>
          <a:ln>
            <a:noFill/>
          </a:ln>
        </p:spPr>
        <p:txBody>
          <a:bodyPr lIns="101520" tIns="50760" rIns="101520" bIns="50760"/>
          <a:lstStyle/>
          <a:p>
            <a:pPr>
              <a:lnSpc>
                <a:spcPct val="100000"/>
              </a:lnSpc>
              <a:buSzPct val="45000"/>
              <a:buFont typeface="StarSymbol"/>
              <a:buChar char="l"/>
            </a:pPr>
            <a:r>
              <a:rPr lang="en-IN" sz="2800">
                <a:solidFill>
                  <a:srgbClr val="000000"/>
                </a:solidFill>
                <a:latin typeface="Bitstream Charter"/>
                <a:ea typeface="Droid Sans Fallback"/>
              </a:rPr>
              <a:t>There are various ways or forms by which the</a:t>
            </a:r>
            <a:endParaRPr/>
          </a:p>
          <a:p>
            <a:pPr>
              <a:lnSpc>
                <a:spcPct val="100000"/>
              </a:lnSpc>
              <a:buSzPct val="45000"/>
              <a:buFont typeface="StarSymbol"/>
              <a:buChar char="l"/>
            </a:pPr>
            <a:r>
              <a:rPr lang="en-IN" sz="2800">
                <a:solidFill>
                  <a:srgbClr val="000000"/>
                </a:solidFill>
                <a:latin typeface="Bitstream Charter"/>
                <a:ea typeface="Droid Sans Fallback"/>
              </a:rPr>
              <a:t>selector can be defined.</a:t>
            </a:r>
            <a:endParaRPr/>
          </a:p>
          <a:p>
            <a:pPr lvl="2">
              <a:lnSpc>
                <a:spcPct val="100000"/>
              </a:lnSpc>
              <a:buSzPct val="45000"/>
              <a:buFont typeface="StarSymbol"/>
              <a:buChar char="l"/>
            </a:pPr>
            <a:r>
              <a:rPr lang="en-IN" sz="2800" b="1">
                <a:solidFill>
                  <a:srgbClr val="000000"/>
                </a:solidFill>
                <a:latin typeface="Bitstream Charter"/>
                <a:ea typeface="Droid Sans Fallback"/>
              </a:rPr>
              <a:t>Simple Selector forms</a:t>
            </a:r>
            <a:endParaRPr/>
          </a:p>
          <a:p>
            <a:pPr lvl="2">
              <a:lnSpc>
                <a:spcPct val="100000"/>
              </a:lnSpc>
              <a:buSzPct val="45000"/>
              <a:buFont typeface="StarSymbol"/>
              <a:buChar char="l"/>
            </a:pPr>
            <a:r>
              <a:rPr lang="en-IN" sz="2800" b="1">
                <a:solidFill>
                  <a:srgbClr val="000000"/>
                </a:solidFill>
                <a:latin typeface="Bitstream Charter"/>
                <a:ea typeface="Droid Sans Fallback"/>
              </a:rPr>
              <a:t>Class Selectors</a:t>
            </a:r>
            <a:endParaRPr/>
          </a:p>
          <a:p>
            <a:pPr lvl="2">
              <a:lnSpc>
                <a:spcPct val="100000"/>
              </a:lnSpc>
              <a:buSzPct val="45000"/>
              <a:buFont typeface="StarSymbol"/>
              <a:buChar char="l"/>
            </a:pPr>
            <a:r>
              <a:rPr lang="en-IN" sz="2800" b="1">
                <a:solidFill>
                  <a:srgbClr val="000000"/>
                </a:solidFill>
                <a:latin typeface="Bitstream Charter"/>
                <a:ea typeface="Droid Sans Fallback"/>
              </a:rPr>
              <a:t>Generic Selectors</a:t>
            </a:r>
            <a:endParaRPr/>
          </a:p>
          <a:p>
            <a:pPr lvl="2">
              <a:lnSpc>
                <a:spcPct val="100000"/>
              </a:lnSpc>
              <a:buSzPct val="45000"/>
              <a:buFont typeface="StarSymbol"/>
              <a:buChar char="l"/>
            </a:pPr>
            <a:r>
              <a:rPr lang="en-IN" sz="2800" b="1">
                <a:solidFill>
                  <a:srgbClr val="000000"/>
                </a:solidFill>
                <a:latin typeface="Bitstream Charter"/>
                <a:ea typeface="Droid Sans Fallback"/>
              </a:rPr>
              <a:t>Id Selectors</a:t>
            </a:r>
            <a:endParaRPr/>
          </a:p>
          <a:p>
            <a:pPr lvl="2">
              <a:lnSpc>
                <a:spcPct val="100000"/>
              </a:lnSpc>
              <a:buSzPct val="45000"/>
              <a:buFont typeface="StarSymbol"/>
              <a:buChar char="l"/>
            </a:pPr>
            <a:r>
              <a:rPr lang="en-IN" sz="2800" b="1">
                <a:solidFill>
                  <a:srgbClr val="000000"/>
                </a:solidFill>
                <a:latin typeface="Bitstream Charter"/>
                <a:ea typeface="Droid Sans Fallback"/>
              </a:rPr>
              <a:t>Universal Selectors</a:t>
            </a:r>
            <a:endParaRPr/>
          </a:p>
          <a:p>
            <a:pPr lvl="2">
              <a:lnSpc>
                <a:spcPct val="100000"/>
              </a:lnSpc>
              <a:buSzPct val="45000"/>
              <a:buFont typeface="StarSymbol"/>
              <a:buChar char="l"/>
            </a:pPr>
            <a:r>
              <a:rPr lang="en-IN" sz="2800" b="1">
                <a:solidFill>
                  <a:srgbClr val="000000"/>
                </a:solidFill>
                <a:latin typeface="Bitstream Charter"/>
                <a:ea typeface="Droid Sans Fallback"/>
              </a:rPr>
              <a:t>Pseudo Selectors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507960" y="30528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Simple Selector Forms</a:t>
            </a:r>
            <a:endParaRPr/>
          </a:p>
        </p:txBody>
      </p:sp>
      <p:sp>
        <p:nvSpPr>
          <p:cNvPr id="248" name="CustomShape 2"/>
          <p:cNvSpPr/>
          <p:nvPr/>
        </p:nvSpPr>
        <p:spPr>
          <a:xfrm>
            <a:off x="507960" y="1066680"/>
            <a:ext cx="8272800" cy="5735160"/>
          </a:xfrm>
          <a:prstGeom prst="rect">
            <a:avLst/>
          </a:prstGeom>
          <a:noFill/>
          <a:ln>
            <a:noFill/>
          </a:ln>
        </p:spPr>
        <p:txBody>
          <a:bodyPr lIns="101520" tIns="50760" rIns="101520" bIns="50760"/>
          <a:lstStyle/>
          <a:p>
            <a:pPr>
              <a:lnSpc>
                <a:spcPct val="100000"/>
              </a:lnSpc>
            </a:pPr>
            <a:endParaRPr/>
          </a:p>
          <a:p>
            <a:pPr>
              <a:lnSpc>
                <a:spcPct val="100000"/>
              </a:lnSpc>
              <a:buSzPct val="45000"/>
              <a:buFont typeface="StarSymbol"/>
              <a:buChar char="l"/>
            </a:pPr>
            <a:r>
              <a:rPr lang="en-IN" sz="2800">
                <a:solidFill>
                  <a:srgbClr val="000000"/>
                </a:solidFill>
                <a:latin typeface="Bitstream Charter"/>
                <a:ea typeface="Droid Sans Fallback"/>
              </a:rPr>
              <a:t>Simple element form is a single element to which the property and value is applied.</a:t>
            </a:r>
            <a:endParaRPr/>
          </a:p>
          <a:p>
            <a:pPr>
              <a:lnSpc>
                <a:spcPct val="100000"/>
              </a:lnSpc>
              <a:buSzPct val="45000"/>
              <a:buFont typeface="StarSymbol"/>
              <a:buChar char="l"/>
            </a:pPr>
            <a:r>
              <a:rPr lang="en-IN" sz="2800">
                <a:solidFill>
                  <a:srgbClr val="000000"/>
                </a:solidFill>
                <a:latin typeface="Bitstream Charter"/>
                <a:ea typeface="Droid Sans Fallback"/>
              </a:rPr>
              <a:t>We can apply style to more than one element.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32000" y="1152000"/>
            <a:ext cx="8420040" cy="6723000"/>
          </a:xfrm>
          <a:prstGeom prst="rect">
            <a:avLst/>
          </a:prstGeom>
          <a:noFill/>
          <a:ln>
            <a:noFill/>
          </a:ln>
        </p:spPr>
        <p:txBody>
          <a:bodyPr lIns="90000" tIns="45000" rIns="90000" bIns="45000"/>
          <a:lstStyle/>
          <a:p>
            <a:pPr algn="just">
              <a:lnSpc>
                <a:spcPct val="100000"/>
              </a:lnSpc>
              <a:buSzPct val="45000"/>
              <a:buFont typeface="StarSymbol"/>
              <a:buChar char="l"/>
            </a:pPr>
            <a:r>
              <a:rPr lang="en-IN" sz="2600">
                <a:latin typeface="Bitstream Charter"/>
              </a:rPr>
              <a:t>Robust and powerful design tool that defines how each element should be rendered. </a:t>
            </a:r>
            <a:endParaRPr/>
          </a:p>
          <a:p>
            <a:pPr algn="just">
              <a:lnSpc>
                <a:spcPct val="100000"/>
              </a:lnSpc>
              <a:buSzPct val="45000"/>
              <a:buFont typeface="StarSymbol"/>
              <a:buChar char="l"/>
            </a:pPr>
            <a:r>
              <a:rPr lang="en-IN" sz="2600" b="1">
                <a:latin typeface="Bitstream Charter"/>
              </a:rPr>
              <a:t>Has a separate language with its own syntax.  Separates content/structure (HTML) from formatting/ styling/presentation (CSS)</a:t>
            </a:r>
            <a:endParaRPr/>
          </a:p>
          <a:p>
            <a:pPr algn="just">
              <a:lnSpc>
                <a:spcPct val="100000"/>
              </a:lnSpc>
            </a:pPr>
            <a:endParaRPr/>
          </a:p>
        </p:txBody>
      </p:sp>
      <p:sp>
        <p:nvSpPr>
          <p:cNvPr id="160" name="CustomShape 2"/>
          <p:cNvSpPr/>
          <p:nvPr/>
        </p:nvSpPr>
        <p:spPr>
          <a:xfrm>
            <a:off x="890280" y="0"/>
            <a:ext cx="6377760" cy="696240"/>
          </a:xfrm>
          <a:prstGeom prst="rect">
            <a:avLst/>
          </a:prstGeom>
          <a:noFill/>
          <a:ln>
            <a:noFill/>
          </a:ln>
        </p:spPr>
        <p:txBody>
          <a:bodyPr lIns="90000" tIns="45000" rIns="90000" bIns="45000"/>
          <a:lstStyle/>
          <a:p>
            <a:pPr algn="ctr">
              <a:lnSpc>
                <a:spcPct val="100000"/>
              </a:lnSpc>
            </a:pPr>
            <a:r>
              <a:rPr lang="en-IN" sz="4000" b="1">
                <a:solidFill>
                  <a:srgbClr val="04617B"/>
                </a:solidFill>
                <a:latin typeface="Bitstream Charter"/>
              </a:rPr>
              <a:t>HTML Vs. CSS</a:t>
            </a:r>
            <a:endParaRPr/>
          </a:p>
        </p:txBody>
      </p:sp>
      <p:pic>
        <p:nvPicPr>
          <p:cNvPr id="161" name="Picture 160"/>
          <p:cNvPicPr/>
          <p:nvPr/>
        </p:nvPicPr>
        <p:blipFill>
          <a:blip r:embed="rId2"/>
          <a:stretch>
            <a:fillRect/>
          </a:stretch>
        </p:blipFill>
        <p:spPr>
          <a:xfrm>
            <a:off x="2088000" y="3456000"/>
            <a:ext cx="4964040" cy="2804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507960" y="30528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Simple Selector Forms Example</a:t>
            </a:r>
            <a:endParaRPr/>
          </a:p>
        </p:txBody>
      </p:sp>
      <p:sp>
        <p:nvSpPr>
          <p:cNvPr id="250" name="CustomShape 2"/>
          <p:cNvSpPr/>
          <p:nvPr/>
        </p:nvSpPr>
        <p:spPr>
          <a:xfrm>
            <a:off x="507960" y="1066680"/>
            <a:ext cx="8272800" cy="5735160"/>
          </a:xfrm>
          <a:prstGeom prst="rect">
            <a:avLst/>
          </a:prstGeom>
          <a:noFill/>
          <a:ln>
            <a:noFill/>
          </a:ln>
        </p:spPr>
      </p:sp>
      <p:pic>
        <p:nvPicPr>
          <p:cNvPr id="251" name="Picture 250"/>
          <p:cNvPicPr/>
          <p:nvPr/>
        </p:nvPicPr>
        <p:blipFill>
          <a:blip r:embed="rId2"/>
          <a:stretch>
            <a:fillRect/>
          </a:stretch>
        </p:blipFill>
        <p:spPr>
          <a:xfrm>
            <a:off x="818280" y="1080000"/>
            <a:ext cx="4578480" cy="5301720"/>
          </a:xfrm>
          <a:prstGeom prst="rect">
            <a:avLst/>
          </a:prstGeom>
          <a:ln>
            <a:noFill/>
          </a:ln>
        </p:spPr>
      </p:pic>
      <p:pic>
        <p:nvPicPr>
          <p:cNvPr id="252" name="Picture 251"/>
          <p:cNvPicPr/>
          <p:nvPr/>
        </p:nvPicPr>
        <p:blipFill>
          <a:blip r:embed="rId3"/>
          <a:stretch>
            <a:fillRect/>
          </a:stretch>
        </p:blipFill>
        <p:spPr>
          <a:xfrm>
            <a:off x="5819760" y="3108960"/>
            <a:ext cx="2673000" cy="2935800"/>
          </a:xfrm>
          <a:prstGeom prst="rect">
            <a:avLst/>
          </a:prstGeom>
          <a:ln>
            <a:noFill/>
          </a:ln>
        </p:spPr>
      </p:pic>
      <p:sp>
        <p:nvSpPr>
          <p:cNvPr id="253" name="CustomShape 3"/>
          <p:cNvSpPr/>
          <p:nvPr/>
        </p:nvSpPr>
        <p:spPr>
          <a:xfrm>
            <a:off x="2016000" y="864000"/>
            <a:ext cx="3740760" cy="6058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Simpleselector.html</a:t>
            </a:r>
            <a:endParaRPr/>
          </a:p>
        </p:txBody>
      </p:sp>
      <p:sp>
        <p:nvSpPr>
          <p:cNvPr id="254" name="CustomShape 4"/>
          <p:cNvSpPr/>
          <p:nvPr/>
        </p:nvSpPr>
        <p:spPr>
          <a:xfrm>
            <a:off x="5638320" y="2710080"/>
            <a:ext cx="2998440" cy="4546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output</a:t>
            </a:r>
            <a:endParaRPr/>
          </a:p>
        </p:txBody>
      </p:sp>
      <p:sp>
        <p:nvSpPr>
          <p:cNvPr id="255" name="CustomShape 5"/>
          <p:cNvSpPr/>
          <p:nvPr/>
        </p:nvSpPr>
        <p:spPr>
          <a:xfrm>
            <a:off x="1800000" y="2808000"/>
            <a:ext cx="3022200" cy="430200"/>
          </a:xfrm>
          <a:prstGeom prst="roundRect">
            <a:avLst>
              <a:gd name="adj" fmla="val 3600"/>
            </a:avLst>
          </a:prstGeom>
          <a:solidFill>
            <a:srgbClr val="729FCF"/>
          </a:solidFill>
          <a:ln>
            <a:solidFill>
              <a:srgbClr val="3465A4"/>
            </a:solidFill>
          </a:ln>
        </p:spPr>
        <p:txBody>
          <a:bodyPr wrap="none" lIns="90000" tIns="45000" rIns="90000" bIns="45000" anchor="ctr"/>
          <a:lstStyle/>
          <a:p>
            <a:pPr algn="ctr">
              <a:lnSpc>
                <a:spcPct val="100000"/>
              </a:lnSpc>
            </a:pPr>
            <a:r>
              <a:rPr lang="en-IN">
                <a:latin typeface="Bitstream Charter"/>
              </a:rPr>
              <a:t>Grouping Elements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507960" y="30528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Class Selector Forms </a:t>
            </a:r>
            <a:endParaRPr/>
          </a:p>
        </p:txBody>
      </p:sp>
      <p:sp>
        <p:nvSpPr>
          <p:cNvPr id="257" name="CustomShape 2"/>
          <p:cNvSpPr/>
          <p:nvPr/>
        </p:nvSpPr>
        <p:spPr>
          <a:xfrm>
            <a:off x="507960" y="1066680"/>
            <a:ext cx="8272800" cy="5735160"/>
          </a:xfrm>
          <a:prstGeom prst="rect">
            <a:avLst/>
          </a:prstGeom>
          <a:noFill/>
          <a:ln>
            <a:noFill/>
          </a:ln>
        </p:spPr>
      </p:sp>
      <p:sp>
        <p:nvSpPr>
          <p:cNvPr id="258" name="CustomShape 3"/>
          <p:cNvSpPr/>
          <p:nvPr/>
        </p:nvSpPr>
        <p:spPr>
          <a:xfrm>
            <a:off x="295560" y="1224000"/>
            <a:ext cx="8629200" cy="3857040"/>
          </a:xfrm>
          <a:prstGeom prst="rect">
            <a:avLst/>
          </a:prstGeom>
          <a:noFill/>
          <a:ln>
            <a:noFill/>
          </a:ln>
        </p:spPr>
        <p:txBody>
          <a:bodyPr lIns="90000" tIns="45000" rIns="90000" bIns="45000"/>
          <a:lstStyle/>
          <a:p>
            <a:pPr algn="just">
              <a:lnSpc>
                <a:spcPct val="100000"/>
              </a:lnSpc>
              <a:buSzPct val="45000"/>
              <a:buFont typeface="StarSymbol"/>
              <a:buChar char="l"/>
            </a:pPr>
            <a:r>
              <a:rPr lang="en-IN" sz="2800">
                <a:solidFill>
                  <a:srgbClr val="000000"/>
                </a:solidFill>
                <a:latin typeface="Bitstream Charter"/>
                <a:ea typeface="Droid Sans Fallback"/>
              </a:rPr>
              <a:t>The class selector is the most useful of all CSS selectors. </a:t>
            </a:r>
            <a:endParaRPr/>
          </a:p>
          <a:p>
            <a:pPr algn="just">
              <a:lnSpc>
                <a:spcPct val="100000"/>
              </a:lnSpc>
              <a:buSzPct val="45000"/>
              <a:buFont typeface="StarSymbol"/>
              <a:buChar char="l"/>
            </a:pPr>
            <a:r>
              <a:rPr lang="en-IN" sz="2800">
                <a:solidFill>
                  <a:srgbClr val="000000"/>
                </a:solidFill>
                <a:latin typeface="Bitstream Charter"/>
                <a:ea typeface="Droid Sans Fallback"/>
              </a:rPr>
              <a:t>It’s declared with a dot preceding a string of one or more characters. </a:t>
            </a:r>
            <a:endParaRPr/>
          </a:p>
          <a:p>
            <a:pPr algn="just">
              <a:lnSpc>
                <a:spcPct val="100000"/>
              </a:lnSpc>
              <a:buSzPct val="45000"/>
              <a:buFont typeface="StarSymbol"/>
              <a:buChar char="l"/>
            </a:pPr>
            <a:r>
              <a:rPr lang="en-IN" sz="2800">
                <a:solidFill>
                  <a:srgbClr val="000000"/>
                </a:solidFill>
                <a:latin typeface="Bitstream Charter"/>
                <a:ea typeface="Droid Sans Fallback"/>
              </a:rPr>
              <a:t>This string of characters is defined by the developer.</a:t>
            </a:r>
            <a:endParaRPr/>
          </a:p>
          <a:p>
            <a:pPr algn="just">
              <a:lnSpc>
                <a:spcPct val="100000"/>
              </a:lnSpc>
              <a:buSzPct val="45000"/>
              <a:buFont typeface="StarSymbol"/>
              <a:buChar char="l"/>
            </a:pPr>
            <a:r>
              <a:rPr lang="en-IN" sz="2800">
                <a:solidFill>
                  <a:srgbClr val="000000"/>
                </a:solidFill>
                <a:latin typeface="Bitstream Charter"/>
                <a:ea typeface="Droid Sans Fallback"/>
              </a:rPr>
              <a:t>Using class selector we can assign different styles to same element.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560520" y="28800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Class Selector Forms  Example</a:t>
            </a:r>
            <a:endParaRPr/>
          </a:p>
        </p:txBody>
      </p:sp>
      <p:sp>
        <p:nvSpPr>
          <p:cNvPr id="260" name="CustomShape 2"/>
          <p:cNvSpPr/>
          <p:nvPr/>
        </p:nvSpPr>
        <p:spPr>
          <a:xfrm>
            <a:off x="507960" y="1066680"/>
            <a:ext cx="8272800" cy="5735160"/>
          </a:xfrm>
          <a:prstGeom prst="rect">
            <a:avLst/>
          </a:prstGeom>
          <a:noFill/>
          <a:ln>
            <a:noFill/>
          </a:ln>
        </p:spPr>
      </p:sp>
      <p:pic>
        <p:nvPicPr>
          <p:cNvPr id="261" name="Picture 260"/>
          <p:cNvPicPr/>
          <p:nvPr/>
        </p:nvPicPr>
        <p:blipFill>
          <a:blip r:embed="rId2"/>
          <a:stretch>
            <a:fillRect/>
          </a:stretch>
        </p:blipFill>
        <p:spPr>
          <a:xfrm>
            <a:off x="144000" y="1161360"/>
            <a:ext cx="5252760" cy="5531400"/>
          </a:xfrm>
          <a:prstGeom prst="rect">
            <a:avLst/>
          </a:prstGeom>
          <a:ln>
            <a:noFill/>
          </a:ln>
        </p:spPr>
      </p:pic>
      <p:sp>
        <p:nvSpPr>
          <p:cNvPr id="262" name="CustomShape 3"/>
          <p:cNvSpPr/>
          <p:nvPr/>
        </p:nvSpPr>
        <p:spPr>
          <a:xfrm>
            <a:off x="2160000" y="720000"/>
            <a:ext cx="2998440" cy="4546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classselector.html</a:t>
            </a:r>
            <a:endParaRPr/>
          </a:p>
        </p:txBody>
      </p:sp>
      <p:sp>
        <p:nvSpPr>
          <p:cNvPr id="263" name="CustomShape 4"/>
          <p:cNvSpPr/>
          <p:nvPr/>
        </p:nvSpPr>
        <p:spPr>
          <a:xfrm>
            <a:off x="5832000" y="2088000"/>
            <a:ext cx="2998440" cy="4546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Output</a:t>
            </a:r>
            <a:endParaRPr/>
          </a:p>
        </p:txBody>
      </p:sp>
      <p:pic>
        <p:nvPicPr>
          <p:cNvPr id="264" name="Picture 263"/>
          <p:cNvPicPr/>
          <p:nvPr/>
        </p:nvPicPr>
        <p:blipFill>
          <a:blip r:embed="rId3"/>
          <a:stretch>
            <a:fillRect/>
          </a:stretch>
        </p:blipFill>
        <p:spPr>
          <a:xfrm>
            <a:off x="5561640" y="2880000"/>
            <a:ext cx="3219120" cy="2876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507960" y="30528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Generic Selector Forms </a:t>
            </a:r>
            <a:endParaRPr/>
          </a:p>
        </p:txBody>
      </p:sp>
      <p:sp>
        <p:nvSpPr>
          <p:cNvPr id="266" name="CustomShape 2"/>
          <p:cNvSpPr/>
          <p:nvPr/>
        </p:nvSpPr>
        <p:spPr>
          <a:xfrm>
            <a:off x="507960" y="1066680"/>
            <a:ext cx="8272800" cy="5735160"/>
          </a:xfrm>
          <a:prstGeom prst="rect">
            <a:avLst/>
          </a:prstGeom>
          <a:noFill/>
          <a:ln>
            <a:noFill/>
          </a:ln>
        </p:spPr>
      </p:sp>
      <p:sp>
        <p:nvSpPr>
          <p:cNvPr id="267" name="CustomShape 3"/>
          <p:cNvSpPr/>
          <p:nvPr/>
        </p:nvSpPr>
        <p:spPr>
          <a:xfrm>
            <a:off x="295560" y="1224000"/>
            <a:ext cx="8629200" cy="1972440"/>
          </a:xfrm>
          <a:prstGeom prst="rect">
            <a:avLst/>
          </a:prstGeom>
          <a:noFill/>
          <a:ln>
            <a:noFill/>
          </a:ln>
        </p:spPr>
        <p:txBody>
          <a:bodyPr lIns="90000" tIns="45000" rIns="90000" bIns="45000"/>
          <a:lstStyle/>
          <a:p>
            <a:pPr algn="just">
              <a:lnSpc>
                <a:spcPct val="100000"/>
              </a:lnSpc>
              <a:buSzPct val="45000"/>
              <a:buFont typeface="StarSymbol"/>
              <a:buChar char="l"/>
            </a:pPr>
            <a:r>
              <a:rPr lang="en-IN" sz="2800">
                <a:solidFill>
                  <a:srgbClr val="000000"/>
                </a:solidFill>
                <a:latin typeface="Bitstream Charter"/>
                <a:ea typeface="Droid Sans Fallback"/>
              </a:rPr>
              <a:t>Using this particular class can be applied to any tag.</a:t>
            </a:r>
            <a:endParaRPr/>
          </a:p>
        </p:txBody>
      </p:sp>
      <p:pic>
        <p:nvPicPr>
          <p:cNvPr id="268" name="Picture 267"/>
          <p:cNvPicPr/>
          <p:nvPr/>
        </p:nvPicPr>
        <p:blipFill>
          <a:blip r:embed="rId2"/>
          <a:stretch>
            <a:fillRect/>
          </a:stretch>
        </p:blipFill>
        <p:spPr>
          <a:xfrm>
            <a:off x="72000" y="1944000"/>
            <a:ext cx="4901760" cy="4910760"/>
          </a:xfrm>
          <a:prstGeom prst="rect">
            <a:avLst/>
          </a:prstGeom>
          <a:ln>
            <a:noFill/>
          </a:ln>
        </p:spPr>
      </p:pic>
      <p:pic>
        <p:nvPicPr>
          <p:cNvPr id="269" name="Picture 268"/>
          <p:cNvPicPr/>
          <p:nvPr/>
        </p:nvPicPr>
        <p:blipFill>
          <a:blip r:embed="rId3"/>
          <a:stretch>
            <a:fillRect/>
          </a:stretch>
        </p:blipFill>
        <p:spPr>
          <a:xfrm>
            <a:off x="5256000" y="3384000"/>
            <a:ext cx="3524760" cy="2444760"/>
          </a:xfrm>
          <a:prstGeom prst="rect">
            <a:avLst/>
          </a:prstGeom>
          <a:ln>
            <a:noFill/>
          </a:ln>
        </p:spPr>
      </p:pic>
      <p:sp>
        <p:nvSpPr>
          <p:cNvPr id="270" name="CustomShape 4"/>
          <p:cNvSpPr/>
          <p:nvPr/>
        </p:nvSpPr>
        <p:spPr>
          <a:xfrm>
            <a:off x="1728000" y="1584000"/>
            <a:ext cx="3092760" cy="4546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genericselector.html</a:t>
            </a:r>
            <a:endParaRPr/>
          </a:p>
        </p:txBody>
      </p:sp>
      <p:sp>
        <p:nvSpPr>
          <p:cNvPr id="271" name="CustomShape 5"/>
          <p:cNvSpPr/>
          <p:nvPr/>
        </p:nvSpPr>
        <p:spPr>
          <a:xfrm>
            <a:off x="5760000" y="2808000"/>
            <a:ext cx="2702880" cy="4546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507960" y="30528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id Selector Forms </a:t>
            </a:r>
            <a:endParaRPr/>
          </a:p>
        </p:txBody>
      </p:sp>
      <p:sp>
        <p:nvSpPr>
          <p:cNvPr id="273" name="CustomShape 2"/>
          <p:cNvSpPr/>
          <p:nvPr/>
        </p:nvSpPr>
        <p:spPr>
          <a:xfrm>
            <a:off x="507960" y="1066680"/>
            <a:ext cx="8272800" cy="5735160"/>
          </a:xfrm>
          <a:prstGeom prst="rect">
            <a:avLst/>
          </a:prstGeom>
          <a:noFill/>
          <a:ln>
            <a:noFill/>
          </a:ln>
        </p:spPr>
      </p:sp>
      <p:sp>
        <p:nvSpPr>
          <p:cNvPr id="274" name="CustomShape 3"/>
          <p:cNvSpPr/>
          <p:nvPr/>
        </p:nvSpPr>
        <p:spPr>
          <a:xfrm>
            <a:off x="295560" y="1080000"/>
            <a:ext cx="8629200" cy="4195440"/>
          </a:xfrm>
          <a:prstGeom prst="rect">
            <a:avLst/>
          </a:prstGeom>
          <a:noFill/>
          <a:ln>
            <a:noFill/>
          </a:ln>
        </p:spPr>
        <p:txBody>
          <a:bodyPr lIns="90000" tIns="45000" rIns="90000" bIns="45000"/>
          <a:lstStyle/>
          <a:p>
            <a:pPr algn="just">
              <a:lnSpc>
                <a:spcPct val="100000"/>
              </a:lnSpc>
            </a:pPr>
            <a:endParaRPr/>
          </a:p>
          <a:p>
            <a:pPr algn="just">
              <a:lnSpc>
                <a:spcPct val="100000"/>
              </a:lnSpc>
              <a:buSzPct val="45000"/>
              <a:buFont typeface="StarSymbol"/>
              <a:buChar char="l"/>
            </a:pPr>
            <a:r>
              <a:rPr lang="en-IN" sz="2800" dirty="0">
                <a:solidFill>
                  <a:srgbClr val="000000"/>
                </a:solidFill>
                <a:latin typeface="Bitstream Charter"/>
                <a:ea typeface="Droid Sans Fallback"/>
              </a:rPr>
              <a:t>The id selector is similar to class selector but only difference is class selector is applied to more than one </a:t>
            </a:r>
            <a:r>
              <a:rPr lang="en-IN" sz="2800" dirty="0" smtClean="0">
                <a:solidFill>
                  <a:srgbClr val="000000"/>
                </a:solidFill>
                <a:latin typeface="Bitstream Charter"/>
                <a:ea typeface="Droid Sans Fallback"/>
              </a:rPr>
              <a:t>element </a:t>
            </a:r>
            <a:r>
              <a:rPr lang="en-IN" sz="2800" dirty="0">
                <a:solidFill>
                  <a:srgbClr val="000000"/>
                </a:solidFill>
                <a:latin typeface="Bitstream Charter"/>
                <a:ea typeface="Droid Sans Fallback"/>
              </a:rPr>
              <a:t>where as using id selector the id selector is applied to one element.</a:t>
            </a:r>
            <a:endParaRPr/>
          </a:p>
          <a:p>
            <a:pPr algn="just">
              <a:lnSpc>
                <a:spcPct val="100000"/>
              </a:lnSpc>
              <a:buSzPct val="45000"/>
              <a:buFont typeface="StarSymbol"/>
              <a:buChar char="l"/>
            </a:pPr>
            <a:r>
              <a:rPr lang="en-IN" sz="2800" dirty="0">
                <a:solidFill>
                  <a:srgbClr val="000000"/>
                </a:solidFill>
                <a:latin typeface="Bitstream Charter"/>
                <a:ea typeface="Droid Sans Fallback"/>
              </a:rPr>
              <a:t>The ID selector selects the HTML element which has the given ID. The ID of an HTML element is set via the </a:t>
            </a:r>
            <a:r>
              <a:rPr lang="en-IN" sz="2800" b="1" dirty="0">
                <a:solidFill>
                  <a:srgbClr val="000000"/>
                </a:solidFill>
                <a:latin typeface="Bitstream Charter"/>
                <a:ea typeface="Droid Sans Fallback"/>
              </a:rPr>
              <a:t>id attribute </a:t>
            </a:r>
            <a:r>
              <a:rPr lang="en-IN" sz="2400" b="1" dirty="0">
                <a:solidFill>
                  <a:srgbClr val="000000"/>
                </a:solidFill>
                <a:latin typeface="Bitstream Charter"/>
                <a:ea typeface="Droid Sans Fallback"/>
              </a:rPr>
              <a:t>and is defined with a "#"</a:t>
            </a:r>
            <a:r>
              <a:rPr lang="en-IN" sz="2400" dirty="0">
                <a:solidFill>
                  <a:srgbClr val="000000"/>
                </a:solidFill>
                <a:latin typeface="Arial"/>
                <a:ea typeface="Droid Sans Fallback"/>
              </a:rPr>
              <a:t>.</a:t>
            </a:r>
            <a:r>
              <a:rPr lang="en-IN" sz="2800" b="1" dirty="0">
                <a:solidFill>
                  <a:srgbClr val="000000"/>
                </a:solidFill>
                <a:latin typeface="Bitstream Charter"/>
                <a:ea typeface="Droid Sans Fallback"/>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507960" y="30528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id Selector Forms Example</a:t>
            </a:r>
            <a:endParaRPr/>
          </a:p>
        </p:txBody>
      </p:sp>
      <p:sp>
        <p:nvSpPr>
          <p:cNvPr id="276" name="CustomShape 2"/>
          <p:cNvSpPr/>
          <p:nvPr/>
        </p:nvSpPr>
        <p:spPr>
          <a:xfrm>
            <a:off x="507960" y="1066680"/>
            <a:ext cx="8272800" cy="5735160"/>
          </a:xfrm>
          <a:prstGeom prst="rect">
            <a:avLst/>
          </a:prstGeom>
          <a:noFill/>
          <a:ln>
            <a:noFill/>
          </a:ln>
        </p:spPr>
      </p:sp>
      <p:sp>
        <p:nvSpPr>
          <p:cNvPr id="277" name="CustomShape 3"/>
          <p:cNvSpPr/>
          <p:nvPr/>
        </p:nvSpPr>
        <p:spPr>
          <a:xfrm>
            <a:off x="295560" y="1080000"/>
            <a:ext cx="8629200" cy="2454480"/>
          </a:xfrm>
          <a:prstGeom prst="rect">
            <a:avLst/>
          </a:prstGeom>
          <a:noFill/>
          <a:ln>
            <a:noFill/>
          </a:ln>
        </p:spPr>
        <p:txBody>
          <a:bodyPr lIns="90000" tIns="45000" rIns="90000" bIns="45000"/>
          <a:lstStyle/>
          <a:p>
            <a:pPr algn="just">
              <a:lnSpc>
                <a:spcPct val="100000"/>
              </a:lnSpc>
            </a:pPr>
            <a:endParaRPr/>
          </a:p>
          <a:p>
            <a:pPr>
              <a:lnSpc>
                <a:spcPct val="100000"/>
              </a:lnSpc>
            </a:pPr>
            <a:endParaRPr/>
          </a:p>
        </p:txBody>
      </p:sp>
      <p:pic>
        <p:nvPicPr>
          <p:cNvPr id="278" name="Picture 277"/>
          <p:cNvPicPr/>
          <p:nvPr/>
        </p:nvPicPr>
        <p:blipFill>
          <a:blip r:embed="rId2"/>
          <a:stretch>
            <a:fillRect/>
          </a:stretch>
        </p:blipFill>
        <p:spPr>
          <a:xfrm>
            <a:off x="28080" y="1148040"/>
            <a:ext cx="5296680" cy="5472720"/>
          </a:xfrm>
          <a:prstGeom prst="rect">
            <a:avLst/>
          </a:prstGeom>
          <a:ln>
            <a:noFill/>
          </a:ln>
        </p:spPr>
      </p:pic>
      <p:pic>
        <p:nvPicPr>
          <p:cNvPr id="279" name="Picture 278"/>
          <p:cNvPicPr/>
          <p:nvPr/>
        </p:nvPicPr>
        <p:blipFill>
          <a:blip r:embed="rId3"/>
          <a:stretch>
            <a:fillRect/>
          </a:stretch>
        </p:blipFill>
        <p:spPr>
          <a:xfrm>
            <a:off x="3240000" y="2808000"/>
            <a:ext cx="5587560" cy="1472760"/>
          </a:xfrm>
          <a:prstGeom prst="rect">
            <a:avLst/>
          </a:prstGeom>
          <a:ln>
            <a:noFill/>
          </a:ln>
        </p:spPr>
      </p:pic>
      <p:sp>
        <p:nvSpPr>
          <p:cNvPr id="280" name="CustomShape 4"/>
          <p:cNvSpPr/>
          <p:nvPr/>
        </p:nvSpPr>
        <p:spPr>
          <a:xfrm>
            <a:off x="2331360" y="864000"/>
            <a:ext cx="3065400" cy="4546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idselector.html</a:t>
            </a:r>
            <a:endParaRPr/>
          </a:p>
        </p:txBody>
      </p:sp>
      <p:sp>
        <p:nvSpPr>
          <p:cNvPr id="281" name="CustomShape 5"/>
          <p:cNvSpPr/>
          <p:nvPr/>
        </p:nvSpPr>
        <p:spPr>
          <a:xfrm>
            <a:off x="5643360" y="2304000"/>
            <a:ext cx="3065400" cy="4546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507960" y="30528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Universal Selector Forms </a:t>
            </a:r>
            <a:endParaRPr/>
          </a:p>
        </p:txBody>
      </p:sp>
      <p:sp>
        <p:nvSpPr>
          <p:cNvPr id="283" name="CustomShape 2"/>
          <p:cNvSpPr/>
          <p:nvPr/>
        </p:nvSpPr>
        <p:spPr>
          <a:xfrm>
            <a:off x="507960" y="1066680"/>
            <a:ext cx="8272800" cy="5735160"/>
          </a:xfrm>
          <a:prstGeom prst="rect">
            <a:avLst/>
          </a:prstGeom>
          <a:noFill/>
          <a:ln>
            <a:noFill/>
          </a:ln>
        </p:spPr>
      </p:sp>
      <p:sp>
        <p:nvSpPr>
          <p:cNvPr id="284" name="CustomShape 3"/>
          <p:cNvSpPr/>
          <p:nvPr/>
        </p:nvSpPr>
        <p:spPr>
          <a:xfrm>
            <a:off x="288000" y="505080"/>
            <a:ext cx="8629200" cy="2454480"/>
          </a:xfrm>
          <a:prstGeom prst="rect">
            <a:avLst/>
          </a:prstGeom>
          <a:noFill/>
          <a:ln>
            <a:noFill/>
          </a:ln>
        </p:spPr>
        <p:txBody>
          <a:bodyPr lIns="90000" tIns="45000" rIns="90000" bIns="45000"/>
          <a:lstStyle/>
          <a:p>
            <a:pPr algn="just">
              <a:lnSpc>
                <a:spcPct val="100000"/>
              </a:lnSpc>
            </a:pPr>
            <a:endParaRPr/>
          </a:p>
          <a:p>
            <a:pPr algn="just">
              <a:lnSpc>
                <a:spcPct val="100000"/>
              </a:lnSpc>
              <a:buSzPct val="45000"/>
              <a:buFont typeface="StarSymbol"/>
              <a:buChar char="l"/>
            </a:pPr>
            <a:r>
              <a:rPr lang="en-IN" sz="2800">
                <a:solidFill>
                  <a:srgbClr val="000000"/>
                </a:solidFill>
                <a:latin typeface="Bitstream Charter"/>
                <a:ea typeface="Droid Sans Fallback"/>
              </a:rPr>
              <a:t>This selector is denoted by *.</a:t>
            </a:r>
            <a:endParaRPr/>
          </a:p>
          <a:p>
            <a:pPr algn="just">
              <a:lnSpc>
                <a:spcPct val="100000"/>
              </a:lnSpc>
              <a:buSzPct val="45000"/>
              <a:buFont typeface="StarSymbol"/>
              <a:buChar char="l"/>
            </a:pPr>
            <a:r>
              <a:rPr lang="en-IN" sz="2800">
                <a:solidFill>
                  <a:srgbClr val="000000"/>
                </a:solidFill>
                <a:latin typeface="Bitstream Charter"/>
                <a:ea typeface="Droid Sans Fallback"/>
              </a:rPr>
              <a:t>This selector can be applied to all elements in the document.</a:t>
            </a:r>
            <a:endParaRPr/>
          </a:p>
        </p:txBody>
      </p:sp>
      <p:pic>
        <p:nvPicPr>
          <p:cNvPr id="285" name="Picture 284"/>
          <p:cNvPicPr/>
          <p:nvPr/>
        </p:nvPicPr>
        <p:blipFill>
          <a:blip r:embed="rId2"/>
          <a:stretch>
            <a:fillRect/>
          </a:stretch>
        </p:blipFill>
        <p:spPr>
          <a:xfrm>
            <a:off x="317160" y="2592000"/>
            <a:ext cx="4935600" cy="4172760"/>
          </a:xfrm>
          <a:prstGeom prst="rect">
            <a:avLst/>
          </a:prstGeom>
          <a:ln>
            <a:noFill/>
          </a:ln>
        </p:spPr>
      </p:pic>
      <p:pic>
        <p:nvPicPr>
          <p:cNvPr id="286" name="Picture 285"/>
          <p:cNvPicPr/>
          <p:nvPr/>
        </p:nvPicPr>
        <p:blipFill>
          <a:blip r:embed="rId3"/>
          <a:stretch>
            <a:fillRect/>
          </a:stretch>
        </p:blipFill>
        <p:spPr>
          <a:xfrm>
            <a:off x="5471640" y="3679560"/>
            <a:ext cx="2949120" cy="2509200"/>
          </a:xfrm>
          <a:prstGeom prst="rect">
            <a:avLst/>
          </a:prstGeom>
          <a:ln>
            <a:noFill/>
          </a:ln>
        </p:spPr>
      </p:pic>
      <p:sp>
        <p:nvSpPr>
          <p:cNvPr id="287" name="CustomShape 4"/>
          <p:cNvSpPr/>
          <p:nvPr/>
        </p:nvSpPr>
        <p:spPr>
          <a:xfrm>
            <a:off x="2088000" y="2278080"/>
            <a:ext cx="3596760" cy="4546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universalselector.html</a:t>
            </a:r>
            <a:endParaRPr/>
          </a:p>
        </p:txBody>
      </p:sp>
      <p:sp>
        <p:nvSpPr>
          <p:cNvPr id="288" name="CustomShape 5"/>
          <p:cNvSpPr/>
          <p:nvPr/>
        </p:nvSpPr>
        <p:spPr>
          <a:xfrm>
            <a:off x="6048000" y="3240000"/>
            <a:ext cx="2208960" cy="454680"/>
          </a:xfrm>
          <a:prstGeom prst="rect">
            <a:avLst/>
          </a:prstGeom>
          <a:noFill/>
          <a:ln>
            <a:noFill/>
          </a:ln>
        </p:spPr>
        <p:txBody>
          <a:bodyPr lIns="90000" tIns="45000" rIns="90000" bIns="45000"/>
          <a:lstStyle/>
          <a:p>
            <a:pPr>
              <a:lnSpc>
                <a:spcPct val="100000"/>
              </a:lnSpc>
            </a:pPr>
            <a:r>
              <a:rPr lang="en-IN" sz="2400" b="1">
                <a:solidFill>
                  <a:srgbClr val="000000"/>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507960" y="30528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Pseudo classes selectors </a:t>
            </a:r>
            <a:endParaRPr/>
          </a:p>
        </p:txBody>
      </p:sp>
      <p:sp>
        <p:nvSpPr>
          <p:cNvPr id="290" name="CustomShape 2"/>
          <p:cNvSpPr/>
          <p:nvPr/>
        </p:nvSpPr>
        <p:spPr>
          <a:xfrm>
            <a:off x="507960" y="1066680"/>
            <a:ext cx="8272800" cy="5735160"/>
          </a:xfrm>
          <a:prstGeom prst="rect">
            <a:avLst/>
          </a:prstGeom>
          <a:noFill/>
          <a:ln>
            <a:noFill/>
          </a:ln>
        </p:spPr>
      </p:sp>
      <p:sp>
        <p:nvSpPr>
          <p:cNvPr id="291" name="CustomShape 3"/>
          <p:cNvSpPr/>
          <p:nvPr/>
        </p:nvSpPr>
        <p:spPr>
          <a:xfrm>
            <a:off x="288000" y="505080"/>
            <a:ext cx="8629200" cy="4034160"/>
          </a:xfrm>
          <a:prstGeom prst="rect">
            <a:avLst/>
          </a:prstGeom>
          <a:noFill/>
          <a:ln>
            <a:noFill/>
          </a:ln>
        </p:spPr>
        <p:txBody>
          <a:bodyPr lIns="90000" tIns="45000" rIns="90000" bIns="45000"/>
          <a:lstStyle/>
          <a:p>
            <a:pPr algn="just">
              <a:lnSpc>
                <a:spcPct val="100000"/>
              </a:lnSpc>
            </a:pP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ea typeface="Droid Sans Fallback"/>
              </a:rPr>
              <a:t>Using pseudo classes we can give special effects on selectors. </a:t>
            </a:r>
            <a:endParaRPr/>
          </a:p>
          <a:p>
            <a:pPr algn="just">
              <a:lnSpc>
                <a:spcPct val="100000"/>
              </a:lnSpc>
              <a:buSzPct val="45000"/>
              <a:buFont typeface="StarSymbol"/>
              <a:buChar char="l"/>
            </a:pPr>
            <a:r>
              <a:rPr lang="en-IN" sz="2600">
                <a:solidFill>
                  <a:srgbClr val="000000"/>
                </a:solidFill>
                <a:latin typeface="Bitstream Charter"/>
                <a:ea typeface="Droid Sans Fallback"/>
              </a:rPr>
              <a:t>Pseudo classes:</a:t>
            </a:r>
            <a:endParaRPr/>
          </a:p>
          <a:p>
            <a:pPr lvl="5" algn="just">
              <a:lnSpc>
                <a:spcPct val="100000"/>
              </a:lnSpc>
              <a:buSzPct val="45000"/>
              <a:buFont typeface="StarSymbol"/>
              <a:buChar char="l"/>
            </a:pPr>
            <a:r>
              <a:rPr lang="en-IN" sz="2600" b="1">
                <a:solidFill>
                  <a:srgbClr val="000000"/>
                </a:solidFill>
                <a:latin typeface="Bitstream Charter"/>
                <a:ea typeface="Droid Sans Fallback"/>
              </a:rPr>
              <a:t>Focus</a:t>
            </a:r>
            <a:endParaRPr/>
          </a:p>
          <a:p>
            <a:pPr lvl="5" algn="just">
              <a:lnSpc>
                <a:spcPct val="100000"/>
              </a:lnSpc>
              <a:buSzPct val="45000"/>
              <a:buFont typeface="StarSymbol"/>
              <a:buChar char="l"/>
            </a:pPr>
            <a:r>
              <a:rPr lang="en-IN" sz="2600" b="1">
                <a:solidFill>
                  <a:srgbClr val="000000"/>
                </a:solidFill>
                <a:latin typeface="Bitstream Charter"/>
                <a:ea typeface="Droid Sans Fallback"/>
              </a:rPr>
              <a:t>Hover</a:t>
            </a:r>
            <a:endParaRPr/>
          </a:p>
          <a:p>
            <a:pPr lvl="5" algn="just">
              <a:lnSpc>
                <a:spcPct val="100000"/>
              </a:lnSpc>
              <a:buSzPct val="45000"/>
              <a:buFont typeface="StarSymbol"/>
              <a:buChar char="l"/>
            </a:pPr>
            <a:r>
              <a:rPr lang="en-IN" sz="2600" b="1">
                <a:solidFill>
                  <a:srgbClr val="000000"/>
                </a:solidFill>
                <a:latin typeface="Bitstream Charter"/>
                <a:ea typeface="Droid Sans Fallback"/>
              </a:rPr>
              <a:t>Hyperlink</a:t>
            </a:r>
            <a:endParaRPr/>
          </a:p>
          <a:p>
            <a:pPr algn="just">
              <a:lnSpc>
                <a:spcPct val="100000"/>
              </a:lnSpc>
              <a:buSzPct val="45000"/>
              <a:buFont typeface="StarSymbol"/>
              <a:buChar char="l"/>
            </a:pPr>
            <a:r>
              <a:rPr lang="en-IN" sz="2600">
                <a:solidFill>
                  <a:srgbClr val="000000"/>
                </a:solidFill>
                <a:latin typeface="Bitstream Charter"/>
                <a:ea typeface="Droid Sans Fallback"/>
              </a:rPr>
              <a:t>While defining pseudo-classes in a &lt;style&gt;...&lt;/style&gt; block, following points should be noted −</a:t>
            </a:r>
            <a:endParaRPr/>
          </a:p>
          <a:p>
            <a:pPr algn="just">
              <a:lnSpc>
                <a:spcPct val="100000"/>
              </a:lnSpc>
              <a:buSzPct val="45000"/>
              <a:buFont typeface="StarSymbol"/>
              <a:buChar char="l"/>
            </a:pPr>
            <a:r>
              <a:rPr lang="en-IN" sz="2600">
                <a:solidFill>
                  <a:srgbClr val="000000"/>
                </a:solidFill>
                <a:latin typeface="Bitstream Charter"/>
                <a:ea typeface="Droid Sans Fallback"/>
              </a:rPr>
              <a:t>    a:hover MUST come after a:link and a:visited in the CSS definition in order to be effective.</a:t>
            </a:r>
            <a:endParaRPr/>
          </a:p>
          <a:p>
            <a:pPr algn="just">
              <a:lnSpc>
                <a:spcPct val="100000"/>
              </a:lnSpc>
              <a:buSzPct val="45000"/>
              <a:buFont typeface="StarSymbol"/>
              <a:buChar char="l"/>
            </a:pPr>
            <a:r>
              <a:rPr lang="en-IN" sz="2600">
                <a:solidFill>
                  <a:srgbClr val="000000"/>
                </a:solidFill>
                <a:latin typeface="Bitstream Charter"/>
                <a:ea typeface="Droid Sans Fallback"/>
              </a:rPr>
              <a:t>   a:active MUST come after a:hover in the CSS definition in order to be effective.</a:t>
            </a:r>
            <a:endParaRPr/>
          </a:p>
          <a:p>
            <a:pPr algn="just">
              <a:lnSpc>
                <a:spcPct val="100000"/>
              </a:lnSpc>
              <a:buSzPct val="45000"/>
              <a:buFont typeface="StarSymbol"/>
              <a:buChar char="l"/>
            </a:pPr>
            <a:r>
              <a:rPr lang="en-IN" sz="2600">
                <a:solidFill>
                  <a:srgbClr val="000000"/>
                </a:solidFill>
                <a:latin typeface="Bitstream Charter"/>
                <a:ea typeface="Droid Sans Fallback"/>
              </a:rPr>
              <a:t>    Pseudo-class names are not case-sensitive.</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504000" y="360000"/>
            <a:ext cx="8292240" cy="1265040"/>
          </a:xfrm>
          <a:prstGeom prst="rect">
            <a:avLst/>
          </a:prstGeom>
          <a:noFill/>
          <a:ln>
            <a:noFill/>
          </a:ln>
        </p:spPr>
        <p:txBody>
          <a:bodyPr lIns="0" tIns="0" rIns="0" bIns="0"/>
          <a:lstStyle/>
          <a:p>
            <a:pPr lvl="2">
              <a:lnSpc>
                <a:spcPct val="100000"/>
              </a:lnSpc>
              <a:buSzPct val="45000"/>
              <a:buFont typeface="StarSymbol"/>
              <a:buChar char="l"/>
            </a:pPr>
            <a:r>
              <a:rPr lang="en-IN" sz="2800" b="1">
                <a:solidFill>
                  <a:srgbClr val="000000"/>
                </a:solidFill>
                <a:latin typeface="Bitstream Charter"/>
                <a:ea typeface="Droid Sans Fallback"/>
              </a:rPr>
              <a:t>Pseudo classes selectors Example</a:t>
            </a:r>
            <a:endParaRPr/>
          </a:p>
        </p:txBody>
      </p:sp>
      <p:sp>
        <p:nvSpPr>
          <p:cNvPr id="293" name="CustomShape 2"/>
          <p:cNvSpPr/>
          <p:nvPr/>
        </p:nvSpPr>
        <p:spPr>
          <a:xfrm>
            <a:off x="507960" y="1066680"/>
            <a:ext cx="8272800" cy="5735160"/>
          </a:xfrm>
          <a:prstGeom prst="rect">
            <a:avLst/>
          </a:prstGeom>
          <a:noFill/>
          <a:ln>
            <a:noFill/>
          </a:ln>
        </p:spPr>
      </p:sp>
      <p:sp>
        <p:nvSpPr>
          <p:cNvPr id="294" name="CustomShape 3"/>
          <p:cNvSpPr/>
          <p:nvPr/>
        </p:nvSpPr>
        <p:spPr>
          <a:xfrm>
            <a:off x="288000" y="505080"/>
            <a:ext cx="8629200" cy="4034160"/>
          </a:xfrm>
          <a:prstGeom prst="rect">
            <a:avLst/>
          </a:prstGeom>
          <a:noFill/>
          <a:ln>
            <a:noFill/>
          </a:ln>
        </p:spPr>
        <p:txBody>
          <a:bodyPr lIns="90000" tIns="45000" rIns="90000" bIns="45000"/>
          <a:lstStyle/>
          <a:p>
            <a:pPr algn="just">
              <a:lnSpc>
                <a:spcPct val="100000"/>
              </a:lnSpc>
            </a:pPr>
            <a:endParaRPr/>
          </a:p>
          <a:p>
            <a:pPr algn="just">
              <a:lnSpc>
                <a:spcPct val="100000"/>
              </a:lnSpc>
            </a:pPr>
            <a:endParaRPr/>
          </a:p>
        </p:txBody>
      </p:sp>
      <p:pic>
        <p:nvPicPr>
          <p:cNvPr id="295" name="Picture 294"/>
          <p:cNvPicPr/>
          <p:nvPr/>
        </p:nvPicPr>
        <p:blipFill>
          <a:blip r:embed="rId2"/>
          <a:stretch>
            <a:fillRect/>
          </a:stretch>
        </p:blipFill>
        <p:spPr>
          <a:xfrm>
            <a:off x="178560" y="792000"/>
            <a:ext cx="5362560" cy="5861880"/>
          </a:xfrm>
          <a:prstGeom prst="rect">
            <a:avLst/>
          </a:prstGeom>
          <a:ln>
            <a:noFill/>
          </a:ln>
        </p:spPr>
      </p:pic>
      <p:pic>
        <p:nvPicPr>
          <p:cNvPr id="296" name="Picture 295"/>
          <p:cNvPicPr/>
          <p:nvPr/>
        </p:nvPicPr>
        <p:blipFill>
          <a:blip r:embed="rId3"/>
          <a:stretch>
            <a:fillRect/>
          </a:stretch>
        </p:blipFill>
        <p:spPr>
          <a:xfrm>
            <a:off x="5655960" y="1065960"/>
            <a:ext cx="3197160" cy="1235160"/>
          </a:xfrm>
          <a:prstGeom prst="rect">
            <a:avLst/>
          </a:prstGeom>
          <a:ln>
            <a:noFill/>
          </a:ln>
        </p:spPr>
      </p:pic>
      <p:pic>
        <p:nvPicPr>
          <p:cNvPr id="297" name="Picture 296"/>
          <p:cNvPicPr/>
          <p:nvPr/>
        </p:nvPicPr>
        <p:blipFill>
          <a:blip r:embed="rId4"/>
          <a:stretch>
            <a:fillRect/>
          </a:stretch>
        </p:blipFill>
        <p:spPr>
          <a:xfrm>
            <a:off x="5743800" y="2448000"/>
            <a:ext cx="3109320" cy="1073160"/>
          </a:xfrm>
          <a:prstGeom prst="rect">
            <a:avLst/>
          </a:prstGeom>
          <a:ln>
            <a:noFill/>
          </a:ln>
        </p:spPr>
      </p:pic>
      <p:pic>
        <p:nvPicPr>
          <p:cNvPr id="298" name="Picture 297"/>
          <p:cNvPicPr/>
          <p:nvPr/>
        </p:nvPicPr>
        <p:blipFill>
          <a:blip r:embed="rId5"/>
          <a:stretch>
            <a:fillRect/>
          </a:stretch>
        </p:blipFill>
        <p:spPr>
          <a:xfrm>
            <a:off x="5832000" y="3672000"/>
            <a:ext cx="3021120" cy="1005120"/>
          </a:xfrm>
          <a:prstGeom prst="rect">
            <a:avLst/>
          </a:prstGeom>
          <a:ln>
            <a:noFill/>
          </a:ln>
        </p:spPr>
      </p:pic>
      <p:pic>
        <p:nvPicPr>
          <p:cNvPr id="299" name="Picture 298"/>
          <p:cNvPicPr/>
          <p:nvPr/>
        </p:nvPicPr>
        <p:blipFill>
          <a:blip r:embed="rId6"/>
          <a:stretch>
            <a:fillRect/>
          </a:stretch>
        </p:blipFill>
        <p:spPr>
          <a:xfrm>
            <a:off x="5903280" y="4896000"/>
            <a:ext cx="2878200" cy="1149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0" name="CustomShape 1"/>
          <p:cNvSpPr/>
          <p:nvPr/>
        </p:nvSpPr>
        <p:spPr>
          <a:xfrm>
            <a:off x="612720" y="1600200"/>
            <a:ext cx="8150760" cy="4493160"/>
          </a:xfrm>
          <a:prstGeom prst="rect">
            <a:avLst/>
          </a:prstGeom>
          <a:noFill/>
          <a:ln>
            <a:noFill/>
          </a:ln>
        </p:spPr>
        <p:txBody>
          <a:bodyPr lIns="90000" tIns="45000" rIns="90000" bIns="45000"/>
          <a:lstStyle/>
          <a:p>
            <a:pPr>
              <a:lnSpc>
                <a:spcPct val="100000"/>
              </a:lnSpc>
              <a:buSzPct val="60000"/>
              <a:buFont typeface="Wingdings" charset="2"/>
              <a:buChar char=""/>
            </a:pPr>
            <a:r>
              <a:rPr lang="en-IN" sz="2800">
                <a:solidFill>
                  <a:srgbClr val="000000"/>
                </a:solidFill>
                <a:latin typeface="Bitstream Charter"/>
                <a:ea typeface="Droid Sans Fallback"/>
              </a:rPr>
              <a:t>CSS background properties are used to define the background effects of an element.</a:t>
            </a:r>
            <a:endParaRPr/>
          </a:p>
          <a:p>
            <a:pPr>
              <a:lnSpc>
                <a:spcPct val="100000"/>
              </a:lnSpc>
              <a:buSzPct val="60000"/>
              <a:buFont typeface="Wingdings" charset="2"/>
              <a:buChar char=""/>
            </a:pPr>
            <a:r>
              <a:rPr lang="en-IN" sz="2800">
                <a:solidFill>
                  <a:srgbClr val="000000"/>
                </a:solidFill>
                <a:latin typeface="Bitstream Charter"/>
                <a:ea typeface="Droid Sans Fallback"/>
              </a:rPr>
              <a:t>CSS properties used for background effects:</a:t>
            </a:r>
            <a:endParaRPr/>
          </a:p>
          <a:p>
            <a:pPr lvl="2">
              <a:lnSpc>
                <a:spcPct val="100000"/>
              </a:lnSpc>
              <a:buFont typeface="Times New Roman"/>
              <a:buChar char="•"/>
            </a:pPr>
            <a:r>
              <a:rPr lang="en-IN" sz="2800">
                <a:solidFill>
                  <a:srgbClr val="000000"/>
                </a:solidFill>
                <a:latin typeface="Bitstream Charter"/>
                <a:ea typeface="Droid Sans Fallback"/>
              </a:rPr>
              <a:t>background-color</a:t>
            </a:r>
            <a:endParaRPr/>
          </a:p>
          <a:p>
            <a:pPr lvl="2">
              <a:lnSpc>
                <a:spcPct val="100000"/>
              </a:lnSpc>
              <a:buFont typeface="Times New Roman"/>
              <a:buChar char="•"/>
            </a:pPr>
            <a:r>
              <a:rPr lang="en-IN" sz="2800">
                <a:solidFill>
                  <a:srgbClr val="000000"/>
                </a:solidFill>
                <a:latin typeface="Bitstream Charter"/>
                <a:ea typeface="Droid Sans Fallback"/>
              </a:rPr>
              <a:t>background-image</a:t>
            </a:r>
            <a:endParaRPr/>
          </a:p>
          <a:p>
            <a:pPr lvl="2">
              <a:lnSpc>
                <a:spcPct val="100000"/>
              </a:lnSpc>
              <a:buFont typeface="Times New Roman"/>
              <a:buChar char="•"/>
            </a:pPr>
            <a:r>
              <a:rPr lang="en-IN" sz="2800">
                <a:solidFill>
                  <a:srgbClr val="000000"/>
                </a:solidFill>
                <a:latin typeface="Bitstream Charter"/>
                <a:ea typeface="Droid Sans Fallback"/>
              </a:rPr>
              <a:t>background-repeat</a:t>
            </a:r>
            <a:endParaRPr/>
          </a:p>
          <a:p>
            <a:pPr lvl="2">
              <a:lnSpc>
                <a:spcPct val="100000"/>
              </a:lnSpc>
              <a:buFont typeface="Times New Roman"/>
              <a:buChar char="•"/>
            </a:pPr>
            <a:r>
              <a:rPr lang="en-IN" sz="2800">
                <a:solidFill>
                  <a:srgbClr val="000000"/>
                </a:solidFill>
                <a:latin typeface="Bitstream Charter"/>
                <a:ea typeface="Droid Sans Fallback"/>
              </a:rPr>
              <a:t>background-attachment</a:t>
            </a:r>
            <a:endParaRPr/>
          </a:p>
          <a:p>
            <a:pPr lvl="2">
              <a:lnSpc>
                <a:spcPct val="100000"/>
              </a:lnSpc>
              <a:buFont typeface="Times New Roman"/>
              <a:buChar char="•"/>
            </a:pPr>
            <a:r>
              <a:rPr lang="en-IN" sz="2800">
                <a:solidFill>
                  <a:srgbClr val="000000"/>
                </a:solidFill>
                <a:latin typeface="Bitstream Charter"/>
                <a:ea typeface="Droid Sans Fallback"/>
              </a:rPr>
              <a:t>background-position</a:t>
            </a:r>
            <a:endParaRPr/>
          </a:p>
          <a:p>
            <a:pPr>
              <a:lnSpc>
                <a:spcPct val="100000"/>
              </a:lnSpc>
            </a:pPr>
            <a:endParaRPr/>
          </a:p>
        </p:txBody>
      </p:sp>
      <p:sp>
        <p:nvSpPr>
          <p:cNvPr id="301" name="CustomShape 2"/>
          <p:cNvSpPr/>
          <p:nvPr/>
        </p:nvSpPr>
        <p:spPr>
          <a:xfrm>
            <a:off x="609480" y="228600"/>
            <a:ext cx="8151120" cy="988200"/>
          </a:xfrm>
          <a:prstGeom prst="rect">
            <a:avLst/>
          </a:prstGeom>
          <a:noFill/>
          <a:ln>
            <a:noFill/>
          </a:ln>
        </p:spPr>
        <p:txBody>
          <a:bodyPr lIns="90000" tIns="45000" rIns="90000" bIns="45000" anchor="ctr"/>
          <a:lstStyle/>
          <a:p>
            <a:pPr>
              <a:lnSpc>
                <a:spcPct val="100000"/>
              </a:lnSpc>
            </a:pPr>
            <a:r>
              <a:rPr lang="en-IN" sz="4400">
                <a:solidFill>
                  <a:srgbClr val="464646"/>
                </a:solidFill>
                <a:latin typeface="Bitstream Charter"/>
                <a:ea typeface="Droid Sans Fallback"/>
              </a:rPr>
              <a:t>CSS Background</a:t>
            </a:r>
            <a:endParaRPr/>
          </a:p>
        </p:txBody>
      </p:sp>
      <p:sp>
        <p:nvSpPr>
          <p:cNvPr id="302" name="CustomShape 3"/>
          <p:cNvSpPr/>
          <p:nvPr/>
        </p:nvSpPr>
        <p:spPr>
          <a:xfrm>
            <a:off x="533520" y="6248520"/>
            <a:ext cx="5418720" cy="362520"/>
          </a:xfrm>
          <a:prstGeom prst="rect">
            <a:avLst/>
          </a:prstGeom>
          <a:noFill/>
          <a:ln>
            <a:noFill/>
          </a:ln>
        </p:spPr>
        <p:txBody>
          <a:bodyPr lIns="90000" tIns="46800" rIns="90000" bIns="46800" anchor="ctr"/>
          <a:lstStyle/>
          <a:p>
            <a:pPr>
              <a:lnSpc>
                <a:spcPct val="100000"/>
              </a:lnSpc>
            </a:pPr>
            <a:r>
              <a:rPr lang="en-IN" sz="1400">
                <a:solidFill>
                  <a:srgbClr val="464646"/>
                </a:solidFill>
                <a:latin typeface="Arial"/>
              </a:rPr>
              <a:t>                                                                </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11120" y="-134280"/>
            <a:ext cx="8218800" cy="1132200"/>
          </a:xfrm>
          <a:prstGeom prst="rect">
            <a:avLst/>
          </a:prstGeom>
          <a:noFill/>
          <a:ln>
            <a:noFill/>
          </a:ln>
        </p:spPr>
        <p:txBody>
          <a:bodyPr lIns="0" tIns="45000" rIns="0" bIns="0" anchor="b"/>
          <a:lstStyle/>
          <a:p>
            <a:pPr algn="ctr">
              <a:lnSpc>
                <a:spcPct val="100000"/>
              </a:lnSpc>
            </a:pPr>
            <a:r>
              <a:rPr lang="en-IN" sz="4000" b="1">
                <a:solidFill>
                  <a:srgbClr val="04617B"/>
                </a:solidFill>
                <a:latin typeface="Bitstream Charter"/>
              </a:rPr>
              <a:t>CSS-Cascading Style Sheet</a:t>
            </a:r>
            <a:endParaRPr/>
          </a:p>
        </p:txBody>
      </p:sp>
      <p:sp>
        <p:nvSpPr>
          <p:cNvPr id="163" name="CustomShape 2"/>
          <p:cNvSpPr/>
          <p:nvPr/>
        </p:nvSpPr>
        <p:spPr>
          <a:xfrm>
            <a:off x="457200" y="1295280"/>
            <a:ext cx="8218800" cy="5018400"/>
          </a:xfrm>
          <a:prstGeom prst="rect">
            <a:avLst/>
          </a:prstGeom>
          <a:noFill/>
          <a:ln>
            <a:noFill/>
          </a:ln>
        </p:spPr>
        <p:txBody>
          <a:bodyPr lIns="90000" tIns="45000" rIns="90000" bIns="45000"/>
          <a:lstStyle/>
          <a:p>
            <a:pPr algn="just">
              <a:lnSpc>
                <a:spcPct val="100000"/>
              </a:lnSpc>
            </a:pPr>
            <a:r>
              <a:rPr lang="en-IN" sz="2900" b="1" dirty="0">
                <a:solidFill>
                  <a:srgbClr val="000000"/>
                </a:solidFill>
                <a:latin typeface="Bitstream Charter"/>
                <a:ea typeface="Droid Sans Fallback"/>
              </a:rPr>
              <a:t>Cascading: Multiple styles can overlap in order to specify a range of style from a whole web site down to a unique element. </a:t>
            </a:r>
            <a:endParaRPr/>
          </a:p>
          <a:p>
            <a:pPr algn="just">
              <a:lnSpc>
                <a:spcPct val="100000"/>
              </a:lnSpc>
            </a:pPr>
            <a:r>
              <a:rPr lang="en-IN" sz="2900" b="1" dirty="0">
                <a:solidFill>
                  <a:srgbClr val="000000"/>
                </a:solidFill>
                <a:latin typeface="Bitstream Charter"/>
                <a:ea typeface="Droid Sans Fallback"/>
              </a:rPr>
              <a:t>Style: CSS deals specifically with the </a:t>
            </a:r>
            <a:r>
              <a:rPr lang="en-IN" sz="2900" b="1" dirty="0" smtClean="0">
                <a:solidFill>
                  <a:srgbClr val="000000"/>
                </a:solidFill>
                <a:latin typeface="Bitstream Charter"/>
                <a:ea typeface="Droid Sans Fallback"/>
              </a:rPr>
              <a:t>presentation domain </a:t>
            </a:r>
            <a:r>
              <a:rPr lang="en-IN" sz="2900" b="1" dirty="0">
                <a:solidFill>
                  <a:srgbClr val="000000"/>
                </a:solidFill>
                <a:latin typeface="Bitstream Charter"/>
                <a:ea typeface="Droid Sans Fallback"/>
              </a:rPr>
              <a:t>of designing a web page (</a:t>
            </a:r>
            <a:r>
              <a:rPr lang="en-IN" sz="2900" b="1" dirty="0" err="1">
                <a:solidFill>
                  <a:srgbClr val="000000"/>
                </a:solidFill>
                <a:latin typeface="Bitstream Charter"/>
                <a:ea typeface="Droid Sans Fallback"/>
              </a:rPr>
              <a:t>color</a:t>
            </a:r>
            <a:r>
              <a:rPr lang="en-IN" sz="2900" b="1" dirty="0">
                <a:solidFill>
                  <a:srgbClr val="000000"/>
                </a:solidFill>
                <a:latin typeface="Bitstream Charter"/>
                <a:ea typeface="Droid Sans Fallback"/>
              </a:rPr>
              <a:t>, font, layout, etc).</a:t>
            </a:r>
            <a:endParaRPr/>
          </a:p>
          <a:p>
            <a:pPr algn="just">
              <a:lnSpc>
                <a:spcPct val="100000"/>
              </a:lnSpc>
            </a:pPr>
            <a:r>
              <a:rPr lang="en-IN" sz="2900" b="1" dirty="0">
                <a:solidFill>
                  <a:srgbClr val="000000"/>
                </a:solidFill>
                <a:latin typeface="Bitstream Charter"/>
                <a:ea typeface="Droid Sans Fallback"/>
              </a:rPr>
              <a:t>Sheet: Normally, CSS is a file </a:t>
            </a:r>
            <a:r>
              <a:rPr lang="en-IN" sz="2900" b="1" dirty="0" err="1">
                <a:solidFill>
                  <a:srgbClr val="000000"/>
                </a:solidFill>
                <a:latin typeface="Bitstream Charter"/>
                <a:ea typeface="Droid Sans Fallback"/>
              </a:rPr>
              <a:t>separatefrom</a:t>
            </a:r>
            <a:r>
              <a:rPr lang="en-IN" sz="2900" b="1" dirty="0">
                <a:solidFill>
                  <a:srgbClr val="000000"/>
                </a:solidFill>
                <a:latin typeface="Bitstream Charter"/>
                <a:ea typeface="Droid Sans Fallback"/>
              </a:rPr>
              <a:t> the HTML file –linked to the HTML file through its &lt;head&gt; (exceptions apply).</a:t>
            </a:r>
            <a:endParaRPr/>
          </a:p>
          <a:p>
            <a:pPr algn="just">
              <a:lnSpc>
                <a:spcPct val="100000"/>
              </a:lnSpc>
            </a:pP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Picture 2"/>
          <p:cNvPicPr/>
          <p:nvPr/>
        </p:nvPicPr>
        <p:blipFill>
          <a:blip r:embed="rId2"/>
          <a:stretch>
            <a:fillRect/>
          </a:stretch>
        </p:blipFill>
        <p:spPr>
          <a:xfrm>
            <a:off x="423360" y="0"/>
            <a:ext cx="9308160" cy="66934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 name="CustomShape 1"/>
          <p:cNvSpPr/>
          <p:nvPr/>
        </p:nvSpPr>
        <p:spPr>
          <a:xfrm>
            <a:off x="380880" y="1600200"/>
            <a:ext cx="8382600" cy="4493160"/>
          </a:xfrm>
          <a:prstGeom prst="rect">
            <a:avLst/>
          </a:prstGeom>
          <a:noFill/>
          <a:ln>
            <a:noFill/>
          </a:ln>
        </p:spPr>
        <p:txBody>
          <a:bodyPr lIns="90000" tIns="45000" rIns="90000" bIns="45000"/>
          <a:lstStyle/>
          <a:p>
            <a:pPr>
              <a:lnSpc>
                <a:spcPct val="100000"/>
              </a:lnSpc>
              <a:buSzPct val="60000"/>
              <a:buFont typeface="Wingdings" charset="2"/>
              <a:buChar char=""/>
            </a:pPr>
            <a:r>
              <a:rPr lang="en-IN" sz="2600">
                <a:solidFill>
                  <a:srgbClr val="000000"/>
                </a:solidFill>
                <a:latin typeface="Bitstream Charter"/>
                <a:ea typeface="Droid Sans Fallback"/>
              </a:rPr>
              <a:t>The background-color property specifies the background color of an element.</a:t>
            </a:r>
            <a:endParaRPr/>
          </a:p>
          <a:p>
            <a:pPr>
              <a:lnSpc>
                <a:spcPct val="100000"/>
              </a:lnSpc>
              <a:buSzPct val="60000"/>
              <a:buFont typeface="Wingdings" charset="2"/>
              <a:buChar char=""/>
            </a:pPr>
            <a:r>
              <a:rPr lang="en-IN" sz="2600">
                <a:solidFill>
                  <a:srgbClr val="000000"/>
                </a:solidFill>
                <a:latin typeface="Bitstream Charter"/>
                <a:ea typeface="Droid Sans Fallback"/>
              </a:rPr>
              <a:t>The background color of a page is defined in the body selector.</a:t>
            </a:r>
            <a:endParaRPr/>
          </a:p>
          <a:p>
            <a:pPr>
              <a:lnSpc>
                <a:spcPct val="100000"/>
              </a:lnSpc>
              <a:buSzPct val="60000"/>
              <a:buFont typeface="Wingdings" charset="2"/>
              <a:buChar char=""/>
            </a:pPr>
            <a:r>
              <a:rPr lang="en-IN" sz="2600">
                <a:solidFill>
                  <a:srgbClr val="000000"/>
                </a:solidFill>
                <a:latin typeface="Bitstream Charter"/>
                <a:ea typeface="Droid Sans Fallback"/>
              </a:rPr>
              <a:t>Syntax:-body   {</a:t>
            </a:r>
            <a:endParaRPr/>
          </a:p>
          <a:p>
            <a:pPr>
              <a:lnSpc>
                <a:spcPct val="100000"/>
              </a:lnSpc>
            </a:pPr>
            <a:r>
              <a:rPr lang="en-IN" sz="2600">
                <a:solidFill>
                  <a:srgbClr val="000000"/>
                </a:solidFill>
                <a:latin typeface="Bitstream Charter"/>
                <a:ea typeface="Droid Sans Fallback"/>
              </a:rPr>
              <a:t>                        background-color:red;</a:t>
            </a:r>
            <a:endParaRPr/>
          </a:p>
          <a:p>
            <a:pPr>
              <a:lnSpc>
                <a:spcPct val="100000"/>
              </a:lnSpc>
            </a:pPr>
            <a:r>
              <a:rPr lang="en-IN" sz="2600">
                <a:solidFill>
                  <a:srgbClr val="000000"/>
                </a:solidFill>
                <a:latin typeface="Bitstream Charter"/>
                <a:ea typeface="Droid Sans Fallback"/>
              </a:rPr>
              <a:t>                         }</a:t>
            </a:r>
            <a:endParaRPr/>
          </a:p>
          <a:p>
            <a:pPr>
              <a:lnSpc>
                <a:spcPct val="100000"/>
              </a:lnSpc>
              <a:buSzPct val="60000"/>
              <a:buFont typeface="Wingdings" charset="2"/>
              <a:buChar char=""/>
            </a:pPr>
            <a:r>
              <a:rPr lang="en-IN" sz="2600">
                <a:solidFill>
                  <a:srgbClr val="000000"/>
                </a:solidFill>
                <a:latin typeface="Bitstream Charter"/>
                <a:ea typeface="Droid Sans Fallback"/>
              </a:rPr>
              <a:t>With CSS, a color is most often specified by:</a:t>
            </a:r>
            <a:endParaRPr/>
          </a:p>
          <a:p>
            <a:pPr lvl="2">
              <a:lnSpc>
                <a:spcPct val="100000"/>
              </a:lnSpc>
              <a:buFont typeface="Times New Roman"/>
              <a:buChar char="•"/>
            </a:pPr>
            <a:r>
              <a:rPr lang="en-IN" sz="2600">
                <a:solidFill>
                  <a:srgbClr val="000000"/>
                </a:solidFill>
                <a:latin typeface="Bitstream Charter"/>
                <a:ea typeface="Droid Sans Fallback"/>
              </a:rPr>
              <a:t>a HEX value - like "#ff0000"</a:t>
            </a:r>
            <a:endParaRPr/>
          </a:p>
          <a:p>
            <a:pPr lvl="2">
              <a:lnSpc>
                <a:spcPct val="100000"/>
              </a:lnSpc>
              <a:buFont typeface="Times New Roman"/>
              <a:buChar char="•"/>
            </a:pPr>
            <a:r>
              <a:rPr lang="en-IN" sz="2600">
                <a:solidFill>
                  <a:srgbClr val="000000"/>
                </a:solidFill>
                <a:latin typeface="Bitstream Charter"/>
                <a:ea typeface="Droid Sans Fallback"/>
              </a:rPr>
              <a:t>an RGB value - like "rgb(255,0,0)"</a:t>
            </a:r>
            <a:endParaRPr/>
          </a:p>
          <a:p>
            <a:pPr lvl="2">
              <a:lnSpc>
                <a:spcPct val="100000"/>
              </a:lnSpc>
              <a:buFont typeface="Times New Roman"/>
              <a:buChar char="•"/>
            </a:pPr>
            <a:r>
              <a:rPr lang="en-IN" sz="2600">
                <a:solidFill>
                  <a:srgbClr val="000000"/>
                </a:solidFill>
                <a:latin typeface="Bitstream Charter"/>
                <a:ea typeface="Droid Sans Fallback"/>
              </a:rPr>
              <a:t>a color name - like "red"</a:t>
            </a:r>
            <a:endParaRPr/>
          </a:p>
          <a:p>
            <a:pPr>
              <a:lnSpc>
                <a:spcPct val="100000"/>
              </a:lnSpc>
            </a:pPr>
            <a:endParaRPr/>
          </a:p>
          <a:p>
            <a:pPr>
              <a:lnSpc>
                <a:spcPct val="100000"/>
              </a:lnSpc>
            </a:pPr>
            <a:endParaRPr/>
          </a:p>
        </p:txBody>
      </p:sp>
      <p:sp>
        <p:nvSpPr>
          <p:cNvPr id="305" name="CustomShape 2"/>
          <p:cNvSpPr/>
          <p:nvPr/>
        </p:nvSpPr>
        <p:spPr>
          <a:xfrm>
            <a:off x="720000" y="161280"/>
            <a:ext cx="8151120" cy="556200"/>
          </a:xfrm>
          <a:prstGeom prst="rect">
            <a:avLst/>
          </a:prstGeom>
          <a:noFill/>
          <a:ln>
            <a:noFill/>
          </a:ln>
        </p:spPr>
      </p:sp>
      <p:sp>
        <p:nvSpPr>
          <p:cNvPr id="306" name="CustomShape 3"/>
          <p:cNvSpPr/>
          <p:nvPr/>
        </p:nvSpPr>
        <p:spPr>
          <a:xfrm>
            <a:off x="533520" y="6248520"/>
            <a:ext cx="5418720" cy="362520"/>
          </a:xfrm>
          <a:prstGeom prst="rect">
            <a:avLst/>
          </a:prstGeom>
          <a:noFill/>
          <a:ln>
            <a:noFill/>
          </a:ln>
        </p:spPr>
        <p:txBody>
          <a:bodyPr lIns="90000" tIns="46800" rIns="90000" bIns="46800" anchor="ctr"/>
          <a:lstStyle/>
          <a:p>
            <a:pPr>
              <a:lnSpc>
                <a:spcPct val="100000"/>
              </a:lnSpc>
            </a:pPr>
            <a:r>
              <a:rPr lang="en-IN" sz="1400">
                <a:solidFill>
                  <a:srgbClr val="464646"/>
                </a:solidFill>
                <a:latin typeface="Arial"/>
              </a:rPr>
              <a:t>                                                                </a:t>
            </a:r>
            <a:endParaRPr/>
          </a:p>
        </p:txBody>
      </p:sp>
      <p:sp>
        <p:nvSpPr>
          <p:cNvPr id="307" name="CustomShape 4"/>
          <p:cNvSpPr/>
          <p:nvPr/>
        </p:nvSpPr>
        <p:spPr>
          <a:xfrm>
            <a:off x="1672560" y="288000"/>
            <a:ext cx="5884920" cy="760320"/>
          </a:xfrm>
          <a:prstGeom prst="rect">
            <a:avLst/>
          </a:prstGeom>
          <a:noFill/>
          <a:ln>
            <a:noFill/>
          </a:ln>
        </p:spPr>
        <p:txBody>
          <a:bodyPr lIns="90000" tIns="45000" rIns="90000" bIns="45000"/>
          <a:lstStyle/>
          <a:p>
            <a:pPr>
              <a:lnSpc>
                <a:spcPct val="100000"/>
              </a:lnSpc>
            </a:pPr>
            <a:r>
              <a:rPr lang="en-IN" sz="4400" b="1">
                <a:solidFill>
                  <a:srgbClr val="464646"/>
                </a:solidFill>
                <a:latin typeface="Bitstream Charter"/>
                <a:ea typeface="Droid Sans Fallback"/>
              </a:rPr>
              <a:t>Background Color</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736560" y="0"/>
            <a:ext cx="10891440" cy="985680"/>
          </a:xfrm>
          <a:prstGeom prst="rect">
            <a:avLst/>
          </a:prstGeom>
          <a:noFill/>
          <a:ln>
            <a:noFill/>
          </a:ln>
        </p:spPr>
      </p:sp>
      <p:graphicFrame>
        <p:nvGraphicFramePr>
          <p:cNvPr id="309" name="Table 2"/>
          <p:cNvGraphicFramePr/>
          <p:nvPr/>
        </p:nvGraphicFramePr>
        <p:xfrm>
          <a:off x="301320" y="251280"/>
          <a:ext cx="8842680" cy="6606720"/>
        </p:xfrm>
        <a:graphic>
          <a:graphicData uri="http://schemas.openxmlformats.org/drawingml/2006/table">
            <a:tbl>
              <a:tblPr/>
              <a:tblGrid>
                <a:gridCol w="4421520"/>
                <a:gridCol w="4421160"/>
              </a:tblGrid>
              <a:tr h="536400">
                <a:tc>
                  <a:txBody>
                    <a:bodyPr/>
                    <a:lstStyle/>
                    <a:p>
                      <a:pPr>
                        <a:lnSpc>
                          <a:spcPct val="100000"/>
                        </a:lnSpc>
                      </a:pPr>
                      <a:r>
                        <a:rPr lang="en-IN" sz="2000" dirty="0">
                          <a:solidFill>
                            <a:schemeClr val="tx1"/>
                          </a:solidFill>
                          <a:latin typeface="Tahoma"/>
                        </a:rPr>
                        <a:t>Keyword </a:t>
                      </a:r>
                      <a:r>
                        <a:rPr lang="en-IN" sz="2000" dirty="0" err="1">
                          <a:solidFill>
                            <a:schemeClr val="tx1"/>
                          </a:solidFill>
                          <a:latin typeface="Tahoma"/>
                        </a:rPr>
                        <a:t>Color</a:t>
                      </a:r>
                      <a:endParaRPr>
                        <a:solidFill>
                          <a:schemeClr val="tx1"/>
                        </a:solidFill>
                      </a:endParaRPr>
                    </a:p>
                  </a:txBody>
                  <a:tcPr/>
                </a:tc>
                <a:tc>
                  <a:txBody>
                    <a:bodyPr/>
                    <a:lstStyle/>
                    <a:p>
                      <a:pPr>
                        <a:lnSpc>
                          <a:spcPct val="100000"/>
                        </a:lnSpc>
                      </a:pPr>
                      <a:r>
                        <a:rPr lang="en-IN" sz="2000">
                          <a:solidFill>
                            <a:schemeClr val="tx1"/>
                          </a:solidFill>
                          <a:latin typeface="Tahoma"/>
                        </a:rPr>
                        <a:t>Hex</a:t>
                      </a:r>
                      <a:endParaRPr>
                        <a:solidFill>
                          <a:schemeClr val="tx1"/>
                        </a:solidFill>
                      </a:endParaRPr>
                    </a:p>
                  </a:txBody>
                  <a:tcPr/>
                </a:tc>
              </a:tr>
              <a:tr h="362520">
                <a:tc>
                  <a:txBody>
                    <a:bodyPr/>
                    <a:lstStyle/>
                    <a:p>
                      <a:pPr>
                        <a:lnSpc>
                          <a:spcPct val="100000"/>
                        </a:lnSpc>
                      </a:pPr>
                      <a:r>
                        <a:rPr lang="en-IN" sz="1500" dirty="0">
                          <a:solidFill>
                            <a:schemeClr val="tx1"/>
                          </a:solidFill>
                          <a:latin typeface="Tahoma"/>
                        </a:rPr>
                        <a:t>aqua</a:t>
                      </a:r>
                      <a:endParaRPr>
                        <a:solidFill>
                          <a:schemeClr val="tx1"/>
                        </a:solidFill>
                      </a:endParaRPr>
                    </a:p>
                  </a:txBody>
                  <a:tcPr/>
                </a:tc>
                <a:tc>
                  <a:txBody>
                    <a:bodyPr/>
                    <a:lstStyle/>
                    <a:p>
                      <a:pPr>
                        <a:lnSpc>
                          <a:spcPct val="100000"/>
                        </a:lnSpc>
                      </a:pPr>
                      <a:r>
                        <a:rPr lang="en-IN" sz="1500">
                          <a:solidFill>
                            <a:schemeClr val="tx1"/>
                          </a:solidFill>
                          <a:latin typeface="Tahoma"/>
                        </a:rPr>
                        <a:t>#00ffff</a:t>
                      </a:r>
                      <a:endParaRPr>
                        <a:solidFill>
                          <a:schemeClr val="tx1"/>
                        </a:solidFill>
                      </a:endParaRPr>
                    </a:p>
                  </a:txBody>
                  <a:tcPr/>
                </a:tc>
              </a:tr>
              <a:tr h="338760">
                <a:tc>
                  <a:txBody>
                    <a:bodyPr/>
                    <a:lstStyle/>
                    <a:p>
                      <a:pPr>
                        <a:lnSpc>
                          <a:spcPct val="100000"/>
                        </a:lnSpc>
                      </a:pPr>
                      <a:r>
                        <a:rPr lang="en-IN" sz="1500" dirty="0">
                          <a:solidFill>
                            <a:schemeClr val="tx1"/>
                          </a:solidFill>
                          <a:latin typeface="Tahoma"/>
                        </a:rPr>
                        <a:t>black</a:t>
                      </a:r>
                      <a:endParaRPr>
                        <a:solidFill>
                          <a:schemeClr val="tx1"/>
                        </a:solidFill>
                      </a:endParaRPr>
                    </a:p>
                  </a:txBody>
                  <a:tcPr/>
                </a:tc>
                <a:tc>
                  <a:txBody>
                    <a:bodyPr/>
                    <a:lstStyle/>
                    <a:p>
                      <a:pPr>
                        <a:lnSpc>
                          <a:spcPct val="100000"/>
                        </a:lnSpc>
                      </a:pPr>
                      <a:r>
                        <a:rPr lang="en-IN" sz="1500">
                          <a:solidFill>
                            <a:schemeClr val="tx1"/>
                          </a:solidFill>
                          <a:latin typeface="Tahoma"/>
                        </a:rPr>
                        <a:t>#000000</a:t>
                      </a:r>
                      <a:endParaRPr>
                        <a:solidFill>
                          <a:schemeClr val="tx1"/>
                        </a:solidFill>
                      </a:endParaRPr>
                    </a:p>
                  </a:txBody>
                  <a:tcPr/>
                </a:tc>
              </a:tr>
              <a:tr h="352440">
                <a:tc>
                  <a:txBody>
                    <a:bodyPr/>
                    <a:lstStyle/>
                    <a:p>
                      <a:pPr>
                        <a:lnSpc>
                          <a:spcPct val="100000"/>
                        </a:lnSpc>
                      </a:pPr>
                      <a:r>
                        <a:rPr lang="en-IN" sz="1500" dirty="0">
                          <a:solidFill>
                            <a:schemeClr val="tx1"/>
                          </a:solidFill>
                          <a:latin typeface="Tahoma"/>
                        </a:rPr>
                        <a:t>blue</a:t>
                      </a:r>
                      <a:endParaRPr>
                        <a:solidFill>
                          <a:schemeClr val="tx1"/>
                        </a:solidFill>
                      </a:endParaRPr>
                    </a:p>
                  </a:txBody>
                  <a:tcPr/>
                </a:tc>
                <a:tc>
                  <a:txBody>
                    <a:bodyPr/>
                    <a:lstStyle/>
                    <a:p>
                      <a:pPr>
                        <a:lnSpc>
                          <a:spcPct val="100000"/>
                        </a:lnSpc>
                      </a:pPr>
                      <a:r>
                        <a:rPr lang="en-IN" sz="1500">
                          <a:solidFill>
                            <a:schemeClr val="tx1"/>
                          </a:solidFill>
                          <a:latin typeface="Tahoma"/>
                        </a:rPr>
                        <a:t>#0000ff</a:t>
                      </a:r>
                      <a:endParaRPr>
                        <a:solidFill>
                          <a:schemeClr val="tx1"/>
                        </a:solidFill>
                      </a:endParaRPr>
                    </a:p>
                  </a:txBody>
                  <a:tcPr/>
                </a:tc>
              </a:tr>
              <a:tr h="388440">
                <a:tc>
                  <a:txBody>
                    <a:bodyPr/>
                    <a:lstStyle/>
                    <a:p>
                      <a:pPr>
                        <a:lnSpc>
                          <a:spcPct val="100000"/>
                        </a:lnSpc>
                      </a:pPr>
                      <a:r>
                        <a:rPr lang="en-IN" sz="1500" dirty="0">
                          <a:solidFill>
                            <a:schemeClr val="tx1"/>
                          </a:solidFill>
                          <a:latin typeface="Tahoma"/>
                        </a:rPr>
                        <a:t>fuchsia</a:t>
                      </a:r>
                      <a:endParaRPr>
                        <a:solidFill>
                          <a:schemeClr val="tx1"/>
                        </a:solidFill>
                      </a:endParaRPr>
                    </a:p>
                  </a:txBody>
                  <a:tcPr/>
                </a:tc>
                <a:tc>
                  <a:txBody>
                    <a:bodyPr/>
                    <a:lstStyle/>
                    <a:p>
                      <a:pPr>
                        <a:lnSpc>
                          <a:spcPct val="100000"/>
                        </a:lnSpc>
                      </a:pPr>
                      <a:r>
                        <a:rPr lang="en-IN" sz="1500">
                          <a:solidFill>
                            <a:schemeClr val="tx1"/>
                          </a:solidFill>
                          <a:latin typeface="Tahoma"/>
                        </a:rPr>
                        <a:t>#ff00ff</a:t>
                      </a:r>
                      <a:endParaRPr>
                        <a:solidFill>
                          <a:schemeClr val="tx1"/>
                        </a:solidFill>
                      </a:endParaRPr>
                    </a:p>
                  </a:txBody>
                  <a:tcPr/>
                </a:tc>
              </a:tr>
              <a:tr h="424080">
                <a:tc>
                  <a:txBody>
                    <a:bodyPr/>
                    <a:lstStyle/>
                    <a:p>
                      <a:pPr>
                        <a:lnSpc>
                          <a:spcPct val="100000"/>
                        </a:lnSpc>
                      </a:pPr>
                      <a:r>
                        <a:rPr lang="en-IN" sz="1500" dirty="0" smtClean="0">
                          <a:solidFill>
                            <a:schemeClr val="tx1"/>
                          </a:solidFill>
                          <a:latin typeface="Tahoma"/>
                        </a:rPr>
                        <a:t>grey</a:t>
                      </a:r>
                      <a:endParaRPr>
                        <a:solidFill>
                          <a:schemeClr val="tx1"/>
                        </a:solidFill>
                      </a:endParaRPr>
                    </a:p>
                  </a:txBody>
                  <a:tcPr/>
                </a:tc>
                <a:tc>
                  <a:txBody>
                    <a:bodyPr/>
                    <a:lstStyle/>
                    <a:p>
                      <a:pPr>
                        <a:lnSpc>
                          <a:spcPct val="100000"/>
                        </a:lnSpc>
                      </a:pPr>
                      <a:r>
                        <a:rPr lang="en-IN" sz="1500" dirty="0">
                          <a:solidFill>
                            <a:schemeClr val="tx1"/>
                          </a:solidFill>
                          <a:latin typeface="Tahoma"/>
                        </a:rPr>
                        <a:t>#808080</a:t>
                      </a:r>
                      <a:endParaRPr>
                        <a:solidFill>
                          <a:schemeClr val="tx1"/>
                        </a:solidFill>
                      </a:endParaRPr>
                    </a:p>
                  </a:txBody>
                  <a:tcPr/>
                </a:tc>
              </a:tr>
              <a:tr h="379800">
                <a:tc>
                  <a:txBody>
                    <a:bodyPr/>
                    <a:lstStyle/>
                    <a:p>
                      <a:pPr>
                        <a:lnSpc>
                          <a:spcPct val="100000"/>
                        </a:lnSpc>
                      </a:pPr>
                      <a:r>
                        <a:rPr lang="en-IN" sz="1500" dirty="0">
                          <a:solidFill>
                            <a:schemeClr val="tx1"/>
                          </a:solidFill>
                          <a:latin typeface="Tahoma"/>
                        </a:rPr>
                        <a:t>green</a:t>
                      </a:r>
                      <a:endParaRPr>
                        <a:solidFill>
                          <a:schemeClr val="tx1"/>
                        </a:solidFill>
                      </a:endParaRPr>
                    </a:p>
                  </a:txBody>
                  <a:tcPr/>
                </a:tc>
                <a:tc>
                  <a:txBody>
                    <a:bodyPr/>
                    <a:lstStyle/>
                    <a:p>
                      <a:pPr>
                        <a:lnSpc>
                          <a:spcPct val="100000"/>
                        </a:lnSpc>
                      </a:pPr>
                      <a:r>
                        <a:rPr lang="en-IN" sz="1500" dirty="0">
                          <a:solidFill>
                            <a:schemeClr val="tx1"/>
                          </a:solidFill>
                          <a:latin typeface="Tahoma"/>
                        </a:rPr>
                        <a:t>#008000</a:t>
                      </a:r>
                      <a:endParaRPr>
                        <a:solidFill>
                          <a:schemeClr val="tx1"/>
                        </a:solidFill>
                      </a:endParaRPr>
                    </a:p>
                  </a:txBody>
                  <a:tcPr/>
                </a:tc>
              </a:tr>
              <a:tr h="338760">
                <a:tc>
                  <a:txBody>
                    <a:bodyPr/>
                    <a:lstStyle/>
                    <a:p>
                      <a:pPr>
                        <a:lnSpc>
                          <a:spcPct val="100000"/>
                        </a:lnSpc>
                      </a:pPr>
                      <a:r>
                        <a:rPr lang="en-IN" sz="1500">
                          <a:solidFill>
                            <a:schemeClr val="tx1"/>
                          </a:solidFill>
                          <a:latin typeface="Tahoma"/>
                        </a:rPr>
                        <a:t>lime</a:t>
                      </a:r>
                      <a:endParaRPr>
                        <a:solidFill>
                          <a:schemeClr val="tx1"/>
                        </a:solidFill>
                      </a:endParaRPr>
                    </a:p>
                  </a:txBody>
                  <a:tcPr/>
                </a:tc>
                <a:tc>
                  <a:txBody>
                    <a:bodyPr/>
                    <a:lstStyle/>
                    <a:p>
                      <a:pPr>
                        <a:lnSpc>
                          <a:spcPct val="100000"/>
                        </a:lnSpc>
                      </a:pPr>
                      <a:r>
                        <a:rPr lang="en-IN" sz="1500" dirty="0">
                          <a:solidFill>
                            <a:schemeClr val="tx1"/>
                          </a:solidFill>
                          <a:latin typeface="Tahoma"/>
                        </a:rPr>
                        <a:t>#00ff00</a:t>
                      </a:r>
                      <a:endParaRPr>
                        <a:solidFill>
                          <a:schemeClr val="tx1"/>
                        </a:solidFill>
                      </a:endParaRPr>
                    </a:p>
                  </a:txBody>
                  <a:tcPr/>
                </a:tc>
              </a:tr>
              <a:tr h="369000">
                <a:tc>
                  <a:txBody>
                    <a:bodyPr/>
                    <a:lstStyle/>
                    <a:p>
                      <a:pPr>
                        <a:lnSpc>
                          <a:spcPct val="100000"/>
                        </a:lnSpc>
                      </a:pPr>
                      <a:r>
                        <a:rPr lang="en-IN" sz="1500">
                          <a:solidFill>
                            <a:schemeClr val="tx1"/>
                          </a:solidFill>
                          <a:latin typeface="Tahoma"/>
                        </a:rPr>
                        <a:t>maroon</a:t>
                      </a:r>
                      <a:endParaRPr>
                        <a:solidFill>
                          <a:schemeClr val="tx1"/>
                        </a:solidFill>
                      </a:endParaRPr>
                    </a:p>
                  </a:txBody>
                  <a:tcPr/>
                </a:tc>
                <a:tc>
                  <a:txBody>
                    <a:bodyPr/>
                    <a:lstStyle/>
                    <a:p>
                      <a:pPr>
                        <a:lnSpc>
                          <a:spcPct val="100000"/>
                        </a:lnSpc>
                      </a:pPr>
                      <a:r>
                        <a:rPr lang="en-IN" sz="1500" dirty="0">
                          <a:solidFill>
                            <a:schemeClr val="tx1"/>
                          </a:solidFill>
                          <a:latin typeface="Tahoma"/>
                        </a:rPr>
                        <a:t>#800000</a:t>
                      </a:r>
                      <a:endParaRPr>
                        <a:solidFill>
                          <a:schemeClr val="tx1"/>
                        </a:solidFill>
                      </a:endParaRPr>
                    </a:p>
                  </a:txBody>
                  <a:tcPr/>
                </a:tc>
              </a:tr>
              <a:tr h="405360">
                <a:tc>
                  <a:txBody>
                    <a:bodyPr/>
                    <a:lstStyle/>
                    <a:p>
                      <a:pPr>
                        <a:lnSpc>
                          <a:spcPct val="100000"/>
                        </a:lnSpc>
                      </a:pPr>
                      <a:r>
                        <a:rPr lang="en-IN" sz="1500">
                          <a:solidFill>
                            <a:schemeClr val="tx1"/>
                          </a:solidFill>
                          <a:latin typeface="Tahoma"/>
                        </a:rPr>
                        <a:t>navy</a:t>
                      </a:r>
                      <a:endParaRPr>
                        <a:solidFill>
                          <a:schemeClr val="tx1"/>
                        </a:solidFill>
                      </a:endParaRPr>
                    </a:p>
                  </a:txBody>
                  <a:tcPr/>
                </a:tc>
                <a:tc>
                  <a:txBody>
                    <a:bodyPr/>
                    <a:lstStyle/>
                    <a:p>
                      <a:pPr>
                        <a:lnSpc>
                          <a:spcPct val="100000"/>
                        </a:lnSpc>
                      </a:pPr>
                      <a:r>
                        <a:rPr lang="en-IN" sz="1500" dirty="0">
                          <a:solidFill>
                            <a:schemeClr val="tx1"/>
                          </a:solidFill>
                          <a:latin typeface="Tahoma"/>
                        </a:rPr>
                        <a:t>#000080</a:t>
                      </a:r>
                      <a:endParaRPr>
                        <a:solidFill>
                          <a:schemeClr val="tx1"/>
                        </a:solidFill>
                      </a:endParaRPr>
                    </a:p>
                  </a:txBody>
                  <a:tcPr/>
                </a:tc>
              </a:tr>
              <a:tr h="338760">
                <a:tc>
                  <a:txBody>
                    <a:bodyPr/>
                    <a:lstStyle/>
                    <a:p>
                      <a:pPr>
                        <a:lnSpc>
                          <a:spcPct val="100000"/>
                        </a:lnSpc>
                      </a:pPr>
                      <a:r>
                        <a:rPr lang="en-IN" sz="1500">
                          <a:solidFill>
                            <a:schemeClr val="tx1"/>
                          </a:solidFill>
                          <a:latin typeface="Tahoma"/>
                        </a:rPr>
                        <a:t>olive</a:t>
                      </a:r>
                      <a:endParaRPr>
                        <a:solidFill>
                          <a:schemeClr val="tx1"/>
                        </a:solidFill>
                      </a:endParaRPr>
                    </a:p>
                  </a:txBody>
                  <a:tcPr/>
                </a:tc>
                <a:tc>
                  <a:txBody>
                    <a:bodyPr/>
                    <a:lstStyle/>
                    <a:p>
                      <a:pPr>
                        <a:lnSpc>
                          <a:spcPct val="100000"/>
                        </a:lnSpc>
                      </a:pPr>
                      <a:r>
                        <a:rPr lang="en-IN" sz="1500" dirty="0">
                          <a:solidFill>
                            <a:schemeClr val="tx1"/>
                          </a:solidFill>
                          <a:latin typeface="Tahoma"/>
                        </a:rPr>
                        <a:t>#808000</a:t>
                      </a:r>
                      <a:endParaRPr>
                        <a:solidFill>
                          <a:schemeClr val="tx1"/>
                        </a:solidFill>
                      </a:endParaRPr>
                    </a:p>
                  </a:txBody>
                  <a:tcPr/>
                </a:tc>
              </a:tr>
              <a:tr h="338760">
                <a:tc>
                  <a:txBody>
                    <a:bodyPr/>
                    <a:lstStyle/>
                    <a:p>
                      <a:pPr>
                        <a:lnSpc>
                          <a:spcPct val="100000"/>
                        </a:lnSpc>
                      </a:pPr>
                      <a:r>
                        <a:rPr lang="en-IN" sz="1500" dirty="0">
                          <a:solidFill>
                            <a:schemeClr val="tx1"/>
                          </a:solidFill>
                          <a:latin typeface="Tahoma"/>
                        </a:rPr>
                        <a:t>orange (added in CSS 2.1)</a:t>
                      </a:r>
                      <a:endParaRPr>
                        <a:solidFill>
                          <a:schemeClr val="tx1"/>
                        </a:solidFill>
                      </a:endParaRPr>
                    </a:p>
                  </a:txBody>
                  <a:tcPr/>
                </a:tc>
                <a:tc>
                  <a:txBody>
                    <a:bodyPr/>
                    <a:lstStyle/>
                    <a:p>
                      <a:pPr>
                        <a:lnSpc>
                          <a:spcPct val="100000"/>
                        </a:lnSpc>
                      </a:pPr>
                      <a:r>
                        <a:rPr lang="en-IN" sz="1500" dirty="0">
                          <a:solidFill>
                            <a:schemeClr val="tx1"/>
                          </a:solidFill>
                          <a:latin typeface="Tahoma"/>
                        </a:rPr>
                        <a:t>#ffa500</a:t>
                      </a:r>
                      <a:endParaRPr>
                        <a:solidFill>
                          <a:schemeClr val="tx1"/>
                        </a:solidFill>
                      </a:endParaRPr>
                    </a:p>
                  </a:txBody>
                  <a:tcPr/>
                </a:tc>
              </a:tr>
              <a:tr h="338760">
                <a:tc>
                  <a:txBody>
                    <a:bodyPr/>
                    <a:lstStyle/>
                    <a:p>
                      <a:pPr>
                        <a:lnSpc>
                          <a:spcPct val="100000"/>
                        </a:lnSpc>
                      </a:pPr>
                      <a:r>
                        <a:rPr lang="en-IN" sz="1500">
                          <a:solidFill>
                            <a:schemeClr val="tx1"/>
                          </a:solidFill>
                          <a:latin typeface="Tahoma"/>
                        </a:rPr>
                        <a:t>purple</a:t>
                      </a:r>
                      <a:endParaRPr>
                        <a:solidFill>
                          <a:schemeClr val="tx1"/>
                        </a:solidFill>
                      </a:endParaRPr>
                    </a:p>
                  </a:txBody>
                  <a:tcPr/>
                </a:tc>
                <a:tc>
                  <a:txBody>
                    <a:bodyPr/>
                    <a:lstStyle/>
                    <a:p>
                      <a:pPr>
                        <a:lnSpc>
                          <a:spcPct val="100000"/>
                        </a:lnSpc>
                      </a:pPr>
                      <a:r>
                        <a:rPr lang="en-IN" sz="1500" dirty="0">
                          <a:solidFill>
                            <a:schemeClr val="tx1"/>
                          </a:solidFill>
                          <a:latin typeface="Tahoma"/>
                        </a:rPr>
                        <a:t>#800080</a:t>
                      </a:r>
                      <a:endParaRPr>
                        <a:solidFill>
                          <a:schemeClr val="tx1"/>
                        </a:solidFill>
                      </a:endParaRPr>
                    </a:p>
                  </a:txBody>
                  <a:tcPr/>
                </a:tc>
              </a:tr>
              <a:tr h="338760">
                <a:tc>
                  <a:txBody>
                    <a:bodyPr/>
                    <a:lstStyle/>
                    <a:p>
                      <a:pPr>
                        <a:lnSpc>
                          <a:spcPct val="100000"/>
                        </a:lnSpc>
                      </a:pPr>
                      <a:r>
                        <a:rPr lang="en-IN" sz="1500">
                          <a:solidFill>
                            <a:schemeClr val="tx1"/>
                          </a:solidFill>
                          <a:latin typeface="Tahoma"/>
                        </a:rPr>
                        <a:t>red</a:t>
                      </a:r>
                      <a:endParaRPr>
                        <a:solidFill>
                          <a:schemeClr val="tx1"/>
                        </a:solidFill>
                      </a:endParaRPr>
                    </a:p>
                  </a:txBody>
                  <a:tcPr/>
                </a:tc>
                <a:tc>
                  <a:txBody>
                    <a:bodyPr/>
                    <a:lstStyle/>
                    <a:p>
                      <a:pPr>
                        <a:lnSpc>
                          <a:spcPct val="100000"/>
                        </a:lnSpc>
                      </a:pPr>
                      <a:r>
                        <a:rPr lang="en-IN" sz="1500" dirty="0">
                          <a:solidFill>
                            <a:schemeClr val="tx1"/>
                          </a:solidFill>
                          <a:latin typeface="Tahoma"/>
                        </a:rPr>
                        <a:t>#ff0000</a:t>
                      </a:r>
                      <a:endParaRPr>
                        <a:solidFill>
                          <a:schemeClr val="tx1"/>
                        </a:solidFill>
                      </a:endParaRPr>
                    </a:p>
                  </a:txBody>
                  <a:tcPr/>
                </a:tc>
              </a:tr>
              <a:tr h="338760">
                <a:tc>
                  <a:txBody>
                    <a:bodyPr/>
                    <a:lstStyle/>
                    <a:p>
                      <a:pPr>
                        <a:lnSpc>
                          <a:spcPct val="100000"/>
                        </a:lnSpc>
                      </a:pPr>
                      <a:r>
                        <a:rPr lang="en-IN" sz="1500">
                          <a:solidFill>
                            <a:schemeClr val="tx1"/>
                          </a:solidFill>
                          <a:latin typeface="Tahoma"/>
                        </a:rPr>
                        <a:t>silver</a:t>
                      </a:r>
                      <a:endParaRPr>
                        <a:solidFill>
                          <a:schemeClr val="tx1"/>
                        </a:solidFill>
                      </a:endParaRPr>
                    </a:p>
                  </a:txBody>
                  <a:tcPr/>
                </a:tc>
                <a:tc>
                  <a:txBody>
                    <a:bodyPr/>
                    <a:lstStyle/>
                    <a:p>
                      <a:pPr>
                        <a:lnSpc>
                          <a:spcPct val="100000"/>
                        </a:lnSpc>
                      </a:pPr>
                      <a:r>
                        <a:rPr lang="en-IN" sz="1500" dirty="0">
                          <a:solidFill>
                            <a:schemeClr val="tx1"/>
                          </a:solidFill>
                          <a:latin typeface="Tahoma"/>
                        </a:rPr>
                        <a:t>#c0c0c0</a:t>
                      </a:r>
                      <a:endParaRPr>
                        <a:solidFill>
                          <a:schemeClr val="tx1"/>
                        </a:solidFill>
                      </a:endParaRPr>
                    </a:p>
                  </a:txBody>
                  <a:tcPr/>
                </a:tc>
              </a:tr>
              <a:tr h="338760">
                <a:tc>
                  <a:txBody>
                    <a:bodyPr/>
                    <a:lstStyle/>
                    <a:p>
                      <a:pPr>
                        <a:lnSpc>
                          <a:spcPct val="100000"/>
                        </a:lnSpc>
                      </a:pPr>
                      <a:r>
                        <a:rPr lang="en-IN" sz="1500">
                          <a:solidFill>
                            <a:schemeClr val="tx1"/>
                          </a:solidFill>
                          <a:latin typeface="Tahoma"/>
                        </a:rPr>
                        <a:t>teal</a:t>
                      </a:r>
                      <a:endParaRPr>
                        <a:solidFill>
                          <a:schemeClr val="tx1"/>
                        </a:solidFill>
                      </a:endParaRPr>
                    </a:p>
                  </a:txBody>
                  <a:tcPr/>
                </a:tc>
                <a:tc>
                  <a:txBody>
                    <a:bodyPr/>
                    <a:lstStyle/>
                    <a:p>
                      <a:pPr>
                        <a:lnSpc>
                          <a:spcPct val="100000"/>
                        </a:lnSpc>
                      </a:pPr>
                      <a:r>
                        <a:rPr lang="en-IN" sz="1500" dirty="0">
                          <a:solidFill>
                            <a:schemeClr val="tx1"/>
                          </a:solidFill>
                          <a:latin typeface="Tahoma"/>
                        </a:rPr>
                        <a:t>#008080</a:t>
                      </a:r>
                      <a:endParaRPr>
                        <a:solidFill>
                          <a:schemeClr val="tx1"/>
                        </a:solidFill>
                      </a:endParaRPr>
                    </a:p>
                  </a:txBody>
                  <a:tcPr/>
                </a:tc>
              </a:tr>
              <a:tr h="338760">
                <a:tc>
                  <a:txBody>
                    <a:bodyPr/>
                    <a:lstStyle/>
                    <a:p>
                      <a:pPr>
                        <a:lnSpc>
                          <a:spcPct val="100000"/>
                        </a:lnSpc>
                      </a:pPr>
                      <a:r>
                        <a:rPr lang="en-IN" sz="1500">
                          <a:solidFill>
                            <a:schemeClr val="tx1"/>
                          </a:solidFill>
                          <a:latin typeface="Tahoma"/>
                        </a:rPr>
                        <a:t>white</a:t>
                      </a:r>
                      <a:endParaRPr>
                        <a:solidFill>
                          <a:schemeClr val="tx1"/>
                        </a:solidFill>
                      </a:endParaRPr>
                    </a:p>
                  </a:txBody>
                  <a:tcPr/>
                </a:tc>
                <a:tc>
                  <a:txBody>
                    <a:bodyPr/>
                    <a:lstStyle/>
                    <a:p>
                      <a:pPr>
                        <a:lnSpc>
                          <a:spcPct val="100000"/>
                        </a:lnSpc>
                      </a:pPr>
                      <a:r>
                        <a:rPr lang="en-IN" sz="1500" dirty="0">
                          <a:solidFill>
                            <a:schemeClr val="tx1"/>
                          </a:solidFill>
                          <a:latin typeface="Tahoma"/>
                        </a:rPr>
                        <a:t>#</a:t>
                      </a:r>
                      <a:r>
                        <a:rPr lang="en-IN" sz="1500" dirty="0" err="1">
                          <a:solidFill>
                            <a:schemeClr val="tx1"/>
                          </a:solidFill>
                          <a:latin typeface="Tahoma"/>
                        </a:rPr>
                        <a:t>ffffff</a:t>
                      </a:r>
                      <a:endParaRPr>
                        <a:solidFill>
                          <a:schemeClr val="tx1"/>
                        </a:solidFill>
                      </a:endParaRPr>
                    </a:p>
                  </a:txBody>
                  <a:tcPr/>
                </a:tc>
              </a:tr>
              <a:tr h="339840">
                <a:tc>
                  <a:txBody>
                    <a:bodyPr/>
                    <a:lstStyle/>
                    <a:p>
                      <a:pPr>
                        <a:lnSpc>
                          <a:spcPct val="100000"/>
                        </a:lnSpc>
                      </a:pPr>
                      <a:r>
                        <a:rPr lang="en-IN" sz="1500">
                          <a:solidFill>
                            <a:schemeClr val="tx1"/>
                          </a:solidFill>
                          <a:latin typeface="Tahoma"/>
                        </a:rPr>
                        <a:t>yellow</a:t>
                      </a:r>
                      <a:endParaRPr>
                        <a:solidFill>
                          <a:schemeClr val="tx1"/>
                        </a:solidFill>
                      </a:endParaRPr>
                    </a:p>
                  </a:txBody>
                  <a:tcPr/>
                </a:tc>
                <a:tc>
                  <a:txBody>
                    <a:bodyPr/>
                    <a:lstStyle/>
                    <a:p>
                      <a:pPr>
                        <a:lnSpc>
                          <a:spcPct val="100000"/>
                        </a:lnSpc>
                      </a:pPr>
                      <a:r>
                        <a:rPr lang="en-IN" sz="1500" dirty="0">
                          <a:solidFill>
                            <a:schemeClr val="tx1"/>
                          </a:solidFill>
                          <a:latin typeface="Tahoma"/>
                        </a:rPr>
                        <a:t>#ffff00</a:t>
                      </a:r>
                      <a:endParaRPr>
                        <a:solidFill>
                          <a:schemeClr val="tx1"/>
                        </a:solidFill>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 name="CustomShape 1"/>
          <p:cNvSpPr/>
          <p:nvPr/>
        </p:nvSpPr>
        <p:spPr>
          <a:xfrm>
            <a:off x="720000" y="161280"/>
            <a:ext cx="8151120" cy="556200"/>
          </a:xfrm>
          <a:prstGeom prst="rect">
            <a:avLst/>
          </a:prstGeom>
          <a:noFill/>
          <a:ln>
            <a:noFill/>
          </a:ln>
        </p:spPr>
      </p:sp>
      <p:sp>
        <p:nvSpPr>
          <p:cNvPr id="311" name="CustomShape 2"/>
          <p:cNvSpPr/>
          <p:nvPr/>
        </p:nvSpPr>
        <p:spPr>
          <a:xfrm>
            <a:off x="533520" y="6248520"/>
            <a:ext cx="5418720" cy="362520"/>
          </a:xfrm>
          <a:prstGeom prst="rect">
            <a:avLst/>
          </a:prstGeom>
          <a:noFill/>
          <a:ln>
            <a:noFill/>
          </a:ln>
        </p:spPr>
        <p:txBody>
          <a:bodyPr lIns="90000" tIns="46800" rIns="90000" bIns="46800" anchor="ctr"/>
          <a:lstStyle/>
          <a:p>
            <a:pPr>
              <a:lnSpc>
                <a:spcPct val="100000"/>
              </a:lnSpc>
            </a:pPr>
            <a:r>
              <a:rPr lang="en-IN" sz="1400">
                <a:solidFill>
                  <a:srgbClr val="464646"/>
                </a:solidFill>
                <a:latin typeface="Arial"/>
              </a:rPr>
              <a:t>                                                                </a:t>
            </a:r>
            <a:endParaRPr/>
          </a:p>
        </p:txBody>
      </p:sp>
      <p:sp>
        <p:nvSpPr>
          <p:cNvPr id="312" name="CustomShape 3"/>
          <p:cNvSpPr/>
          <p:nvPr/>
        </p:nvSpPr>
        <p:spPr>
          <a:xfrm>
            <a:off x="864000" y="288000"/>
            <a:ext cx="7557480" cy="760320"/>
          </a:xfrm>
          <a:prstGeom prst="rect">
            <a:avLst/>
          </a:prstGeom>
          <a:noFill/>
          <a:ln>
            <a:noFill/>
          </a:ln>
        </p:spPr>
        <p:txBody>
          <a:bodyPr lIns="90000" tIns="45000" rIns="90000" bIns="45000"/>
          <a:lstStyle/>
          <a:p>
            <a:pPr>
              <a:lnSpc>
                <a:spcPct val="100000"/>
              </a:lnSpc>
            </a:pPr>
            <a:r>
              <a:rPr lang="en-IN" sz="4400" b="1">
                <a:solidFill>
                  <a:srgbClr val="464646"/>
                </a:solidFill>
                <a:latin typeface="Bitstream Charter"/>
                <a:ea typeface="Droid Sans Fallback"/>
              </a:rPr>
              <a:t>Background Color Example</a:t>
            </a:r>
            <a:endParaRPr/>
          </a:p>
        </p:txBody>
      </p:sp>
      <p:pic>
        <p:nvPicPr>
          <p:cNvPr id="313" name="Picture 312"/>
          <p:cNvPicPr/>
          <p:nvPr/>
        </p:nvPicPr>
        <p:blipFill>
          <a:blip r:embed="rId3"/>
          <a:stretch>
            <a:fillRect/>
          </a:stretch>
        </p:blipFill>
        <p:spPr>
          <a:xfrm>
            <a:off x="432000" y="1359360"/>
            <a:ext cx="4893480" cy="5262120"/>
          </a:xfrm>
          <a:prstGeom prst="rect">
            <a:avLst/>
          </a:prstGeom>
          <a:ln>
            <a:noFill/>
          </a:ln>
        </p:spPr>
      </p:pic>
      <p:sp>
        <p:nvSpPr>
          <p:cNvPr id="314" name="CustomShape 4"/>
          <p:cNvSpPr/>
          <p:nvPr/>
        </p:nvSpPr>
        <p:spPr>
          <a:xfrm>
            <a:off x="2664000" y="893160"/>
            <a:ext cx="2517480" cy="76032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Color.html</a:t>
            </a:r>
            <a:endParaRPr/>
          </a:p>
        </p:txBody>
      </p:sp>
      <p:sp>
        <p:nvSpPr>
          <p:cNvPr id="315" name="CustomShape 5"/>
          <p:cNvSpPr/>
          <p:nvPr/>
        </p:nvSpPr>
        <p:spPr>
          <a:xfrm>
            <a:off x="6904080" y="1685160"/>
            <a:ext cx="1589400" cy="76032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Output</a:t>
            </a:r>
            <a:r>
              <a:rPr lang="en-IN" sz="4400" b="1">
                <a:solidFill>
                  <a:srgbClr val="464646"/>
                </a:solidFill>
                <a:latin typeface="Bitstream Charter"/>
                <a:ea typeface="Droid Sans Fallback"/>
              </a:rPr>
              <a:t> </a:t>
            </a:r>
            <a:endParaRPr/>
          </a:p>
        </p:txBody>
      </p:sp>
      <p:pic>
        <p:nvPicPr>
          <p:cNvPr id="316" name="Picture 315"/>
          <p:cNvPicPr/>
          <p:nvPr/>
        </p:nvPicPr>
        <p:blipFill>
          <a:blip r:embed="rId4"/>
          <a:stretch>
            <a:fillRect/>
          </a:stretch>
        </p:blipFill>
        <p:spPr>
          <a:xfrm>
            <a:off x="6048000" y="2664000"/>
            <a:ext cx="2597400" cy="1869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 name="CustomShape 1"/>
          <p:cNvSpPr/>
          <p:nvPr/>
        </p:nvSpPr>
        <p:spPr>
          <a:xfrm>
            <a:off x="380880" y="1600200"/>
            <a:ext cx="8382600" cy="4493160"/>
          </a:xfrm>
          <a:prstGeom prst="rect">
            <a:avLst/>
          </a:prstGeom>
          <a:noFill/>
          <a:ln>
            <a:noFill/>
          </a:ln>
        </p:spPr>
        <p:txBody>
          <a:bodyPr lIns="90000" tIns="45000" rIns="90000" bIns="45000"/>
          <a:lstStyle/>
          <a:p>
            <a:pPr>
              <a:lnSpc>
                <a:spcPct val="100000"/>
              </a:lnSpc>
              <a:buSzPct val="45000"/>
              <a:buFont typeface="StarSymbol"/>
              <a:buChar char="l"/>
            </a:pPr>
            <a:r>
              <a:rPr lang="en-IN" sz="2800" dirty="0">
                <a:solidFill>
                  <a:srgbClr val="000000"/>
                </a:solidFill>
                <a:latin typeface="Bitstream Charter"/>
                <a:ea typeface="Droid Sans Fallback"/>
              </a:rPr>
              <a:t>The background-image property specifies an image to use as the background of an element.</a:t>
            </a:r>
            <a:endParaRPr/>
          </a:p>
          <a:p>
            <a:pPr>
              <a:lnSpc>
                <a:spcPct val="100000"/>
              </a:lnSpc>
              <a:buSzPct val="45000"/>
              <a:buFont typeface="StarSymbol"/>
              <a:buChar char="l"/>
            </a:pPr>
            <a:r>
              <a:rPr lang="en-IN" sz="2800" dirty="0">
                <a:solidFill>
                  <a:srgbClr val="000000"/>
                </a:solidFill>
                <a:latin typeface="Bitstream Charter"/>
                <a:ea typeface="Droid Sans Fallback"/>
              </a:rPr>
              <a:t>By default, the image is repeated so it covers the entire element.</a:t>
            </a:r>
            <a:endParaRPr/>
          </a:p>
          <a:p>
            <a:pPr>
              <a:lnSpc>
                <a:spcPct val="100000"/>
              </a:lnSpc>
              <a:buSzPct val="45000"/>
              <a:buFont typeface="StarSymbol"/>
              <a:buChar char="l"/>
            </a:pPr>
            <a:r>
              <a:rPr lang="en-IN" sz="2800" dirty="0">
                <a:solidFill>
                  <a:srgbClr val="000000"/>
                </a:solidFill>
                <a:latin typeface="Bitstream Charter"/>
                <a:ea typeface="Droid Sans Fallback"/>
              </a:rPr>
              <a:t>Syntax:- </a:t>
            </a:r>
            <a:endParaRPr/>
          </a:p>
          <a:p>
            <a:pPr lvl="4">
              <a:lnSpc>
                <a:spcPct val="100000"/>
              </a:lnSpc>
              <a:buSzPct val="45000"/>
              <a:buFont typeface="StarSymbol"/>
              <a:buChar char="l"/>
            </a:pPr>
            <a:r>
              <a:rPr lang="en-IN" sz="2800" dirty="0">
                <a:solidFill>
                  <a:srgbClr val="000000"/>
                </a:solidFill>
                <a:latin typeface="Bitstream Charter"/>
                <a:ea typeface="Droid Sans Fallback"/>
              </a:rPr>
              <a:t>body{</a:t>
            </a:r>
            <a:endParaRPr/>
          </a:p>
          <a:p>
            <a:pPr>
              <a:lnSpc>
                <a:spcPct val="100000"/>
              </a:lnSpc>
              <a:buSzPct val="45000"/>
              <a:buFont typeface="StarSymbol"/>
              <a:buChar char="l"/>
            </a:pPr>
            <a:r>
              <a:rPr lang="en-IN" sz="2800" dirty="0">
                <a:solidFill>
                  <a:srgbClr val="000000"/>
                </a:solidFill>
                <a:latin typeface="Bitstream Charter"/>
                <a:ea typeface="Droid Sans Fallback"/>
              </a:rPr>
              <a:t>			background: #F4a460;</a:t>
            </a:r>
            <a:endParaRPr/>
          </a:p>
          <a:p>
            <a:pPr>
              <a:lnSpc>
                <a:spcPct val="100000"/>
              </a:lnSpc>
              <a:buSzPct val="45000"/>
              <a:buFont typeface="StarSymbol"/>
              <a:buChar char="l"/>
            </a:pPr>
            <a:r>
              <a:rPr lang="en-IN" sz="2800" dirty="0">
                <a:solidFill>
                  <a:srgbClr val="000000"/>
                </a:solidFill>
                <a:latin typeface="Bitstream Charter"/>
                <a:ea typeface="Droid Sans Fallback"/>
              </a:rPr>
              <a:t>			background-image: </a:t>
            </a:r>
            <a:r>
              <a:rPr lang="en-IN" sz="2800" dirty="0" err="1">
                <a:solidFill>
                  <a:srgbClr val="000000"/>
                </a:solidFill>
                <a:latin typeface="Bitstream Charter"/>
                <a:ea typeface="Droid Sans Fallback"/>
              </a:rPr>
              <a:t>url</a:t>
            </a:r>
            <a:r>
              <a:rPr lang="en-IN" sz="2800" dirty="0">
                <a:solidFill>
                  <a:srgbClr val="000000"/>
                </a:solidFill>
                <a:latin typeface="Bitstream Charter"/>
                <a:ea typeface="Droid Sans Fallback"/>
              </a:rPr>
              <a:t>(“abc.png”);</a:t>
            </a:r>
            <a:endParaRPr/>
          </a:p>
          <a:p>
            <a:pPr>
              <a:lnSpc>
                <a:spcPct val="100000"/>
              </a:lnSpc>
            </a:pPr>
            <a:endParaRPr/>
          </a:p>
          <a:p>
            <a:pPr>
              <a:lnSpc>
                <a:spcPct val="100000"/>
              </a:lnSpc>
              <a:buSzPct val="45000"/>
              <a:buFont typeface="StarSymbol"/>
              <a:buChar char="l"/>
            </a:pPr>
            <a:r>
              <a:rPr lang="en-IN" sz="2800" dirty="0">
                <a:solidFill>
                  <a:srgbClr val="000000"/>
                </a:solidFill>
                <a:latin typeface="Bitstream Charter"/>
                <a:ea typeface="Droid Sans Fallback"/>
              </a:rPr>
              <a:t>	         }</a:t>
            </a:r>
            <a:endParaRPr/>
          </a:p>
          <a:p>
            <a:pPr>
              <a:lnSpc>
                <a:spcPct val="100000"/>
              </a:lnSpc>
            </a:pPr>
            <a:endParaRPr/>
          </a:p>
          <a:p>
            <a:pPr>
              <a:lnSpc>
                <a:spcPct val="100000"/>
              </a:lnSpc>
            </a:pPr>
            <a:endParaRPr/>
          </a:p>
          <a:p>
            <a:pPr>
              <a:lnSpc>
                <a:spcPct val="100000"/>
              </a:lnSpc>
            </a:pPr>
            <a:endParaRPr/>
          </a:p>
        </p:txBody>
      </p:sp>
      <p:sp>
        <p:nvSpPr>
          <p:cNvPr id="318" name="CustomShape 2"/>
          <p:cNvSpPr/>
          <p:nvPr/>
        </p:nvSpPr>
        <p:spPr>
          <a:xfrm>
            <a:off x="720000" y="161280"/>
            <a:ext cx="8151120" cy="556200"/>
          </a:xfrm>
          <a:prstGeom prst="rect">
            <a:avLst/>
          </a:prstGeom>
          <a:noFill/>
          <a:ln>
            <a:noFill/>
          </a:ln>
        </p:spPr>
      </p:sp>
      <p:sp>
        <p:nvSpPr>
          <p:cNvPr id="319" name="CustomShape 3"/>
          <p:cNvSpPr/>
          <p:nvPr/>
        </p:nvSpPr>
        <p:spPr>
          <a:xfrm>
            <a:off x="533520" y="6248520"/>
            <a:ext cx="5418720" cy="362520"/>
          </a:xfrm>
          <a:prstGeom prst="rect">
            <a:avLst/>
          </a:prstGeom>
          <a:noFill/>
          <a:ln>
            <a:noFill/>
          </a:ln>
        </p:spPr>
        <p:txBody>
          <a:bodyPr lIns="90000" tIns="46800" rIns="90000" bIns="46800" anchor="ctr"/>
          <a:lstStyle/>
          <a:p>
            <a:pPr>
              <a:lnSpc>
                <a:spcPct val="100000"/>
              </a:lnSpc>
            </a:pPr>
            <a:r>
              <a:rPr lang="en-IN" sz="1400">
                <a:solidFill>
                  <a:srgbClr val="464646"/>
                </a:solidFill>
                <a:latin typeface="Arial"/>
              </a:rPr>
              <a:t>                                                                </a:t>
            </a:r>
            <a:endParaRPr/>
          </a:p>
        </p:txBody>
      </p:sp>
      <p:sp>
        <p:nvSpPr>
          <p:cNvPr id="320" name="CustomShape 4"/>
          <p:cNvSpPr/>
          <p:nvPr/>
        </p:nvSpPr>
        <p:spPr>
          <a:xfrm>
            <a:off x="1672560" y="288000"/>
            <a:ext cx="5884920" cy="760320"/>
          </a:xfrm>
          <a:prstGeom prst="rect">
            <a:avLst/>
          </a:prstGeom>
          <a:noFill/>
          <a:ln>
            <a:noFill/>
          </a:ln>
        </p:spPr>
        <p:txBody>
          <a:bodyPr lIns="90000" tIns="45000" rIns="90000" bIns="45000"/>
          <a:lstStyle/>
          <a:p>
            <a:pPr>
              <a:lnSpc>
                <a:spcPct val="100000"/>
              </a:lnSpc>
            </a:pPr>
            <a:r>
              <a:rPr lang="en-IN" sz="4400" b="1">
                <a:solidFill>
                  <a:srgbClr val="464646"/>
                </a:solidFill>
                <a:latin typeface="Bitstream Charter"/>
                <a:ea typeface="Droid Sans Fallback"/>
              </a:rPr>
              <a:t>Background Image</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924480" y="245160"/>
            <a:ext cx="7713000" cy="760320"/>
          </a:xfrm>
          <a:prstGeom prst="rect">
            <a:avLst/>
          </a:prstGeom>
          <a:noFill/>
          <a:ln>
            <a:noFill/>
          </a:ln>
        </p:spPr>
        <p:txBody>
          <a:bodyPr lIns="90000" tIns="45000" rIns="90000" bIns="45000"/>
          <a:lstStyle/>
          <a:p>
            <a:pPr>
              <a:lnSpc>
                <a:spcPct val="100000"/>
              </a:lnSpc>
            </a:pPr>
            <a:r>
              <a:rPr lang="en-IN" sz="4400" b="1">
                <a:solidFill>
                  <a:srgbClr val="464646"/>
                </a:solidFill>
                <a:latin typeface="Bitstream Charter"/>
                <a:ea typeface="Droid Sans Fallback"/>
              </a:rPr>
              <a:t>Background Image Example</a:t>
            </a:r>
            <a:endParaRPr/>
          </a:p>
        </p:txBody>
      </p:sp>
      <p:pic>
        <p:nvPicPr>
          <p:cNvPr id="322" name="Picture 321"/>
          <p:cNvPicPr/>
          <p:nvPr/>
        </p:nvPicPr>
        <p:blipFill>
          <a:blip r:embed="rId2"/>
          <a:stretch>
            <a:fillRect/>
          </a:stretch>
        </p:blipFill>
        <p:spPr>
          <a:xfrm>
            <a:off x="4968000" y="2016000"/>
            <a:ext cx="3741480" cy="3530880"/>
          </a:xfrm>
          <a:prstGeom prst="rect">
            <a:avLst/>
          </a:prstGeom>
          <a:ln>
            <a:noFill/>
          </a:ln>
        </p:spPr>
      </p:pic>
      <p:pic>
        <p:nvPicPr>
          <p:cNvPr id="323" name="Picture 322"/>
          <p:cNvPicPr/>
          <p:nvPr/>
        </p:nvPicPr>
        <p:blipFill>
          <a:blip r:embed="rId3"/>
          <a:stretch>
            <a:fillRect/>
          </a:stretch>
        </p:blipFill>
        <p:spPr>
          <a:xfrm>
            <a:off x="365400" y="1872000"/>
            <a:ext cx="4528080" cy="4821480"/>
          </a:xfrm>
          <a:prstGeom prst="rect">
            <a:avLst/>
          </a:prstGeom>
          <a:ln>
            <a:noFill/>
          </a:ln>
        </p:spPr>
      </p:pic>
      <p:sp>
        <p:nvSpPr>
          <p:cNvPr id="324" name="CustomShape 2"/>
          <p:cNvSpPr/>
          <p:nvPr/>
        </p:nvSpPr>
        <p:spPr>
          <a:xfrm>
            <a:off x="1584000" y="1253160"/>
            <a:ext cx="3273480" cy="76032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Backimage.html</a:t>
            </a:r>
            <a:endParaRPr/>
          </a:p>
        </p:txBody>
      </p:sp>
      <p:sp>
        <p:nvSpPr>
          <p:cNvPr id="325" name="CustomShape 3"/>
          <p:cNvSpPr/>
          <p:nvPr/>
        </p:nvSpPr>
        <p:spPr>
          <a:xfrm>
            <a:off x="5668200" y="1512000"/>
            <a:ext cx="2825280" cy="51516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360000" y="245160"/>
            <a:ext cx="8493480" cy="760320"/>
          </a:xfrm>
          <a:prstGeom prst="rect">
            <a:avLst/>
          </a:prstGeom>
          <a:noFill/>
          <a:ln>
            <a:noFill/>
          </a:ln>
        </p:spPr>
        <p:txBody>
          <a:bodyPr lIns="90000" tIns="45000" rIns="90000" bIns="45000"/>
          <a:lstStyle/>
          <a:p>
            <a:pPr>
              <a:lnSpc>
                <a:spcPct val="100000"/>
              </a:lnSpc>
            </a:pPr>
            <a:r>
              <a:rPr lang="en-IN" sz="3600" b="1">
                <a:solidFill>
                  <a:srgbClr val="464646"/>
                </a:solidFill>
                <a:latin typeface="Bitstream Charter"/>
                <a:ea typeface="Droid Sans Fallback"/>
              </a:rPr>
              <a:t>Background Image Norepeat  Example</a:t>
            </a:r>
            <a:endParaRPr/>
          </a:p>
        </p:txBody>
      </p:sp>
      <p:sp>
        <p:nvSpPr>
          <p:cNvPr id="327" name="CustomShape 2"/>
          <p:cNvSpPr/>
          <p:nvPr/>
        </p:nvSpPr>
        <p:spPr>
          <a:xfrm>
            <a:off x="216000" y="1512000"/>
            <a:ext cx="4641480" cy="76032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Backimage_norepeat.html</a:t>
            </a:r>
            <a:endParaRPr/>
          </a:p>
        </p:txBody>
      </p:sp>
      <p:sp>
        <p:nvSpPr>
          <p:cNvPr id="328" name="CustomShape 3"/>
          <p:cNvSpPr/>
          <p:nvPr/>
        </p:nvSpPr>
        <p:spPr>
          <a:xfrm>
            <a:off x="5668200" y="1512000"/>
            <a:ext cx="2825280" cy="51516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output</a:t>
            </a:r>
            <a:endParaRPr/>
          </a:p>
        </p:txBody>
      </p:sp>
      <p:pic>
        <p:nvPicPr>
          <p:cNvPr id="329" name="Picture 328"/>
          <p:cNvPicPr/>
          <p:nvPr/>
        </p:nvPicPr>
        <p:blipFill>
          <a:blip r:embed="rId2"/>
          <a:stretch>
            <a:fillRect/>
          </a:stretch>
        </p:blipFill>
        <p:spPr>
          <a:xfrm>
            <a:off x="351720" y="2088000"/>
            <a:ext cx="4397760" cy="4173480"/>
          </a:xfrm>
          <a:prstGeom prst="rect">
            <a:avLst/>
          </a:prstGeom>
          <a:ln>
            <a:noFill/>
          </a:ln>
        </p:spPr>
      </p:pic>
      <p:pic>
        <p:nvPicPr>
          <p:cNvPr id="330" name="Picture 329"/>
          <p:cNvPicPr/>
          <p:nvPr/>
        </p:nvPicPr>
        <p:blipFill>
          <a:blip r:embed="rId3"/>
          <a:stretch>
            <a:fillRect/>
          </a:stretch>
        </p:blipFill>
        <p:spPr>
          <a:xfrm>
            <a:off x="4691880" y="2232000"/>
            <a:ext cx="4521600" cy="2835720"/>
          </a:xfrm>
          <a:prstGeom prst="rect">
            <a:avLst/>
          </a:prstGeom>
          <a:ln>
            <a:noFill/>
          </a:ln>
        </p:spPr>
      </p:pic>
      <p:sp>
        <p:nvSpPr>
          <p:cNvPr id="331" name="CustomShape 4"/>
          <p:cNvSpPr/>
          <p:nvPr/>
        </p:nvSpPr>
        <p:spPr>
          <a:xfrm>
            <a:off x="576000" y="4032000"/>
            <a:ext cx="3453480" cy="501480"/>
          </a:xfrm>
          <a:prstGeom prst="ellipse">
            <a:avLst/>
          </a:prstGeom>
          <a:noFill/>
          <a:ln w="57240">
            <a:solidFill>
              <a:srgbClr val="A116E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360000" y="245160"/>
            <a:ext cx="8493480" cy="760320"/>
          </a:xfrm>
          <a:prstGeom prst="rect">
            <a:avLst/>
          </a:prstGeom>
          <a:noFill/>
          <a:ln>
            <a:noFill/>
          </a:ln>
        </p:spPr>
        <p:txBody>
          <a:bodyPr lIns="90000" tIns="45000" rIns="90000" bIns="45000"/>
          <a:lstStyle/>
          <a:p>
            <a:pPr>
              <a:lnSpc>
                <a:spcPct val="100000"/>
              </a:lnSpc>
            </a:pPr>
            <a:r>
              <a:rPr lang="en-IN" sz="3600" b="1">
                <a:solidFill>
                  <a:srgbClr val="464646"/>
                </a:solidFill>
                <a:latin typeface="Bitstream Charter"/>
                <a:ea typeface="Droid Sans Fallback"/>
              </a:rPr>
              <a:t>Background Image Position  Example</a:t>
            </a:r>
            <a:endParaRPr/>
          </a:p>
        </p:txBody>
      </p:sp>
      <p:sp>
        <p:nvSpPr>
          <p:cNvPr id="333" name="CustomShape 2"/>
          <p:cNvSpPr/>
          <p:nvPr/>
        </p:nvSpPr>
        <p:spPr>
          <a:xfrm>
            <a:off x="180000" y="1152000"/>
            <a:ext cx="4641480" cy="76032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Backimage_position.html</a:t>
            </a:r>
            <a:endParaRPr/>
          </a:p>
        </p:txBody>
      </p:sp>
      <p:sp>
        <p:nvSpPr>
          <p:cNvPr id="334" name="CustomShape 3"/>
          <p:cNvSpPr/>
          <p:nvPr/>
        </p:nvSpPr>
        <p:spPr>
          <a:xfrm>
            <a:off x="5688000" y="3456000"/>
            <a:ext cx="2825280" cy="51516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output</a:t>
            </a:r>
            <a:endParaRPr/>
          </a:p>
        </p:txBody>
      </p:sp>
      <p:pic>
        <p:nvPicPr>
          <p:cNvPr id="335" name="Picture 334"/>
          <p:cNvPicPr/>
          <p:nvPr/>
        </p:nvPicPr>
        <p:blipFill>
          <a:blip r:embed="rId2"/>
          <a:stretch>
            <a:fillRect/>
          </a:stretch>
        </p:blipFill>
        <p:spPr>
          <a:xfrm>
            <a:off x="231120" y="1728000"/>
            <a:ext cx="4302360" cy="4893480"/>
          </a:xfrm>
          <a:prstGeom prst="rect">
            <a:avLst/>
          </a:prstGeom>
          <a:ln>
            <a:noFill/>
          </a:ln>
        </p:spPr>
      </p:pic>
      <p:pic>
        <p:nvPicPr>
          <p:cNvPr id="336" name="Picture 335"/>
          <p:cNvPicPr/>
          <p:nvPr/>
        </p:nvPicPr>
        <p:blipFill>
          <a:blip r:embed="rId3"/>
          <a:stretch>
            <a:fillRect/>
          </a:stretch>
        </p:blipFill>
        <p:spPr>
          <a:xfrm>
            <a:off x="4248000" y="3888000"/>
            <a:ext cx="5109480" cy="2877480"/>
          </a:xfrm>
          <a:prstGeom prst="rect">
            <a:avLst/>
          </a:prstGeom>
          <a:ln>
            <a:noFill/>
          </a:ln>
        </p:spPr>
      </p:pic>
      <p:sp>
        <p:nvSpPr>
          <p:cNvPr id="337" name="CustomShape 4"/>
          <p:cNvSpPr/>
          <p:nvPr/>
        </p:nvSpPr>
        <p:spPr>
          <a:xfrm>
            <a:off x="4824000" y="1080000"/>
            <a:ext cx="4245480" cy="1922040"/>
          </a:xfrm>
          <a:prstGeom prst="rect">
            <a:avLst/>
          </a:prstGeom>
          <a:noFill/>
          <a:ln>
            <a:noFill/>
          </a:ln>
        </p:spPr>
        <p:txBody>
          <a:bodyPr lIns="90000" tIns="45000" rIns="90000" bIns="45000"/>
          <a:lstStyle/>
          <a:p>
            <a:pPr algn="just">
              <a:lnSpc>
                <a:spcPct val="100000"/>
              </a:lnSpc>
            </a:pPr>
            <a:endParaRPr/>
          </a:p>
          <a:p>
            <a:pPr algn="just">
              <a:lnSpc>
                <a:spcPct val="100000"/>
              </a:lnSpc>
            </a:pPr>
            <a:r>
              <a:rPr lang="en-IN" sz="2000">
                <a:latin typeface="Bitstream Charter"/>
              </a:rPr>
              <a:t>The </a:t>
            </a:r>
            <a:r>
              <a:rPr lang="en-IN" sz="2000" b="1">
                <a:latin typeface="Bitstream Charter"/>
              </a:rPr>
              <a:t>background-position</a:t>
            </a:r>
            <a:r>
              <a:rPr lang="en-IN" sz="2000">
                <a:latin typeface="Bitstream Charter"/>
              </a:rPr>
              <a:t> property sets the starting position of a background image.</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152400" y="0"/>
            <a:ext cx="8991600" cy="760320"/>
          </a:xfrm>
          <a:prstGeom prst="rect">
            <a:avLst/>
          </a:prstGeom>
          <a:noFill/>
          <a:ln>
            <a:noFill/>
          </a:ln>
        </p:spPr>
        <p:txBody>
          <a:bodyPr lIns="90000" tIns="45000" rIns="90000" bIns="45000"/>
          <a:lstStyle/>
          <a:p>
            <a:pPr>
              <a:lnSpc>
                <a:spcPct val="100000"/>
              </a:lnSpc>
            </a:pPr>
            <a:r>
              <a:rPr lang="en-IN" sz="2800" b="1" dirty="0">
                <a:solidFill>
                  <a:srgbClr val="464646"/>
                </a:solidFill>
                <a:latin typeface="Bitstream Charter"/>
                <a:ea typeface="Droid Sans Fallback"/>
              </a:rPr>
              <a:t>Background Image attachment  </a:t>
            </a:r>
            <a:r>
              <a:rPr lang="en-IN" sz="2800" b="1" dirty="0" smtClean="0">
                <a:solidFill>
                  <a:srgbClr val="464646"/>
                </a:solidFill>
                <a:latin typeface="Bitstream Charter"/>
                <a:ea typeface="Droid Sans Fallback"/>
              </a:rPr>
              <a:t>(Backattach.html)</a:t>
            </a:r>
            <a:endParaRPr sz="1600"/>
          </a:p>
        </p:txBody>
      </p:sp>
      <p:sp>
        <p:nvSpPr>
          <p:cNvPr id="339" name="CustomShape 2"/>
          <p:cNvSpPr/>
          <p:nvPr/>
        </p:nvSpPr>
        <p:spPr>
          <a:xfrm>
            <a:off x="-134640" y="1152000"/>
            <a:ext cx="4956120" cy="76032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Backimage_attachment.html</a:t>
            </a:r>
            <a:endParaRPr/>
          </a:p>
        </p:txBody>
      </p:sp>
      <p:sp>
        <p:nvSpPr>
          <p:cNvPr id="340" name="CustomShape 3"/>
          <p:cNvSpPr/>
          <p:nvPr/>
        </p:nvSpPr>
        <p:spPr>
          <a:xfrm>
            <a:off x="5688000" y="3456000"/>
            <a:ext cx="2825280" cy="515160"/>
          </a:xfrm>
          <a:prstGeom prst="rect">
            <a:avLst/>
          </a:prstGeom>
          <a:noFill/>
          <a:ln>
            <a:noFill/>
          </a:ln>
        </p:spPr>
        <p:txBody>
          <a:bodyPr lIns="90000" tIns="45000" rIns="90000" bIns="45000"/>
          <a:lstStyle/>
          <a:p>
            <a:pPr>
              <a:lnSpc>
                <a:spcPct val="100000"/>
              </a:lnSpc>
            </a:pPr>
            <a:r>
              <a:rPr lang="en-IN" sz="2800" b="1">
                <a:solidFill>
                  <a:srgbClr val="464646"/>
                </a:solidFill>
                <a:latin typeface="Bitstream Charter"/>
                <a:ea typeface="Droid Sans Fallback"/>
              </a:rPr>
              <a:t>output</a:t>
            </a:r>
            <a:endParaRPr/>
          </a:p>
        </p:txBody>
      </p:sp>
      <p:pic>
        <p:nvPicPr>
          <p:cNvPr id="1026" name="Picture 2"/>
          <p:cNvPicPr>
            <a:picLocks noChangeAspect="1" noChangeArrowheads="1"/>
          </p:cNvPicPr>
          <p:nvPr/>
        </p:nvPicPr>
        <p:blipFill>
          <a:blip r:embed="rId2"/>
          <a:srcRect/>
          <a:stretch>
            <a:fillRect/>
          </a:stretch>
        </p:blipFill>
        <p:spPr bwMode="auto">
          <a:xfrm>
            <a:off x="0" y="533400"/>
            <a:ext cx="9144000" cy="6259196"/>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507960" y="305280"/>
            <a:ext cx="8292240" cy="1265040"/>
          </a:xfrm>
          <a:prstGeom prst="rect">
            <a:avLst/>
          </a:prstGeom>
          <a:noFill/>
          <a:ln>
            <a:noFill/>
          </a:ln>
        </p:spPr>
      </p:sp>
      <p:sp>
        <p:nvSpPr>
          <p:cNvPr id="345" name="CustomShape 2"/>
          <p:cNvSpPr/>
          <p:nvPr/>
        </p:nvSpPr>
        <p:spPr>
          <a:xfrm>
            <a:off x="144000" y="1368000"/>
            <a:ext cx="8781840" cy="5425920"/>
          </a:xfrm>
          <a:prstGeom prst="rect">
            <a:avLst/>
          </a:prstGeom>
          <a:noFill/>
          <a:ln>
            <a:noFill/>
          </a:ln>
        </p:spPr>
        <p:txBody>
          <a:bodyPr lIns="101520" tIns="50760" rIns="101520" bIns="50760"/>
          <a:lstStyle/>
          <a:p>
            <a:pPr>
              <a:lnSpc>
                <a:spcPct val="100000"/>
              </a:lnSpc>
            </a:pPr>
            <a:r>
              <a:rPr lang="en-IN" sz="2600" b="1">
                <a:solidFill>
                  <a:srgbClr val="000000"/>
                </a:solidFill>
                <a:latin typeface="Bitstream Charter"/>
              </a:rPr>
              <a:t> text properties of an element −</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color </a:t>
            </a:r>
            <a:r>
              <a:rPr lang="en-IN" sz="2600">
                <a:solidFill>
                  <a:srgbClr val="000000"/>
                </a:solidFill>
                <a:latin typeface="Bitstream Charter"/>
              </a:rPr>
              <a:t>property is used to set the color of a text.</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direction</a:t>
            </a:r>
            <a:r>
              <a:rPr lang="en-IN" sz="2600">
                <a:solidFill>
                  <a:srgbClr val="000000"/>
                </a:solidFill>
                <a:latin typeface="Bitstream Charter"/>
              </a:rPr>
              <a:t> property is used to set the text direction</a:t>
            </a:r>
            <a:endParaRPr/>
          </a:p>
          <a:p>
            <a:pPr lvl="2" algn="just">
              <a:lnSpc>
                <a:spcPct val="100000"/>
              </a:lnSpc>
              <a:buBlip>
                <a:blip r:embed="rId2"/>
              </a:buBlip>
            </a:pPr>
            <a:r>
              <a:rPr lang="en-IN" sz="2600">
                <a:solidFill>
                  <a:srgbClr val="000000"/>
                </a:solidFill>
                <a:latin typeface="Bitstream Charter"/>
              </a:rPr>
              <a:t>values: </a:t>
            </a:r>
            <a:r>
              <a:rPr lang="en-IN" sz="2600" b="1">
                <a:solidFill>
                  <a:srgbClr val="000000"/>
                </a:solidFill>
                <a:latin typeface="Bitstream Charter"/>
              </a:rPr>
              <a:t>rtl or ltr</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letter-spacing</a:t>
            </a:r>
            <a:r>
              <a:rPr lang="en-IN" sz="2600">
                <a:solidFill>
                  <a:srgbClr val="000000"/>
                </a:solidFill>
                <a:latin typeface="Bitstream Charter"/>
              </a:rPr>
              <a:t> property is used to add or subtract space between the letters that make up a word.</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word-spacing</a:t>
            </a:r>
            <a:r>
              <a:rPr lang="en-IN" sz="2600">
                <a:solidFill>
                  <a:srgbClr val="000000"/>
                </a:solidFill>
                <a:latin typeface="Bitstream Charter"/>
              </a:rPr>
              <a:t> property is used to add or subtract space between the words of a sentence.</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text-indent</a:t>
            </a:r>
            <a:r>
              <a:rPr lang="en-IN" sz="2600">
                <a:solidFill>
                  <a:srgbClr val="000000"/>
                </a:solidFill>
                <a:latin typeface="Bitstream Charter"/>
              </a:rPr>
              <a:t> property is used to indent the text of a paragraph.</a:t>
            </a:r>
            <a:endParaRPr/>
          </a:p>
          <a:p>
            <a:pPr algn="just">
              <a:lnSpc>
                <a:spcPct val="100000"/>
              </a:lnSpc>
            </a:pPr>
            <a:endParaRPr/>
          </a:p>
        </p:txBody>
      </p:sp>
      <p:sp>
        <p:nvSpPr>
          <p:cNvPr id="346"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Manipulating Text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11120" y="-134280"/>
            <a:ext cx="8218800" cy="1132200"/>
          </a:xfrm>
          <a:prstGeom prst="rect">
            <a:avLst/>
          </a:prstGeom>
          <a:noFill/>
          <a:ln>
            <a:noFill/>
          </a:ln>
        </p:spPr>
        <p:txBody>
          <a:bodyPr lIns="0" tIns="45000" rIns="0" bIns="0" anchor="b"/>
          <a:lstStyle/>
          <a:p>
            <a:pPr algn="ctr">
              <a:lnSpc>
                <a:spcPct val="100000"/>
              </a:lnSpc>
            </a:pPr>
            <a:r>
              <a:rPr lang="en-IN" sz="4000" b="1">
                <a:solidFill>
                  <a:srgbClr val="04617B"/>
                </a:solidFill>
                <a:latin typeface="Bitstream Charter"/>
              </a:rPr>
              <a:t>Need of CSS</a:t>
            </a:r>
            <a:endParaRPr/>
          </a:p>
        </p:txBody>
      </p:sp>
      <p:sp>
        <p:nvSpPr>
          <p:cNvPr id="165" name="CustomShape 2"/>
          <p:cNvSpPr/>
          <p:nvPr/>
        </p:nvSpPr>
        <p:spPr>
          <a:xfrm>
            <a:off x="288000" y="1295280"/>
            <a:ext cx="8635680" cy="501840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ea typeface="Droid Sans Fallback"/>
              </a:rPr>
              <a:t>Allows for much </a:t>
            </a:r>
            <a:r>
              <a:rPr lang="en-IN" sz="2600" b="1">
                <a:solidFill>
                  <a:srgbClr val="000000"/>
                </a:solidFill>
                <a:latin typeface="Bitstream Charter"/>
                <a:ea typeface="Droid Sans Fallback"/>
              </a:rPr>
              <a:t>richer document appearances than HTML.</a:t>
            </a:r>
            <a:endParaRPr/>
          </a:p>
          <a:p>
            <a:pPr algn="just">
              <a:lnSpc>
                <a:spcPct val="100000"/>
              </a:lnSpc>
              <a:buSzPct val="45000"/>
              <a:buFont typeface="StarSymbol"/>
              <a:buChar char="l"/>
            </a:pPr>
            <a:r>
              <a:rPr lang="en-IN" sz="2600" b="1">
                <a:solidFill>
                  <a:srgbClr val="000000"/>
                </a:solidFill>
                <a:latin typeface="Bitstream Charter"/>
                <a:ea typeface="Droid Sans Fallback"/>
              </a:rPr>
              <a:t>Reduce work load </a:t>
            </a:r>
            <a:r>
              <a:rPr lang="en-IN" sz="2600">
                <a:solidFill>
                  <a:srgbClr val="000000"/>
                </a:solidFill>
                <a:latin typeface="Bitstream Charter"/>
                <a:ea typeface="Droid Sans Fallback"/>
              </a:rPr>
              <a:t>by centralizing commands for visual appearance instead of scattered throughout the HTML doc.</a:t>
            </a:r>
            <a:endParaRPr/>
          </a:p>
          <a:p>
            <a:pPr algn="just">
              <a:lnSpc>
                <a:spcPct val="100000"/>
              </a:lnSpc>
              <a:buSzPct val="45000"/>
              <a:buFont typeface="StarSymbol"/>
              <a:buChar char="l"/>
            </a:pPr>
            <a:r>
              <a:rPr lang="en-IN" sz="2600">
                <a:solidFill>
                  <a:srgbClr val="000000"/>
                </a:solidFill>
                <a:latin typeface="Bitstream Charter"/>
                <a:ea typeface="Droid Sans Fallback"/>
              </a:rPr>
              <a:t>Use </a:t>
            </a:r>
            <a:r>
              <a:rPr lang="en-IN" sz="2600" b="1">
                <a:solidFill>
                  <a:srgbClr val="000000"/>
                </a:solidFill>
                <a:latin typeface="Bitstream Charter"/>
                <a:ea typeface="Droid Sans Fallback"/>
              </a:rPr>
              <a:t>same style on multiple pages.</a:t>
            </a:r>
            <a:endParaRPr/>
          </a:p>
          <a:p>
            <a:pPr algn="just">
              <a:lnSpc>
                <a:spcPct val="100000"/>
              </a:lnSpc>
              <a:buSzPct val="45000"/>
              <a:buFont typeface="StarSymbol"/>
              <a:buChar char="l"/>
            </a:pPr>
            <a:r>
              <a:rPr lang="en-IN" sz="2600">
                <a:solidFill>
                  <a:srgbClr val="000000"/>
                </a:solidFill>
                <a:latin typeface="Bitstream Charter"/>
                <a:ea typeface="Droid Sans Fallback"/>
              </a:rPr>
              <a:t>Reduce page </a:t>
            </a:r>
            <a:r>
              <a:rPr lang="en-IN" sz="2600" b="1">
                <a:solidFill>
                  <a:srgbClr val="000000"/>
                </a:solidFill>
                <a:latin typeface="Bitstream Charter"/>
                <a:ea typeface="Droid Sans Fallback"/>
              </a:rPr>
              <a:t>download size.</a:t>
            </a:r>
            <a:endParaRPr/>
          </a:p>
          <a:p>
            <a:pPr algn="just">
              <a:lnSpc>
                <a:spcPct val="100000"/>
              </a:lnSpc>
              <a:buSzPct val="45000"/>
              <a:buFont typeface="StarSymbol"/>
              <a:buChar char="l"/>
            </a:pPr>
            <a:r>
              <a:rPr lang="en-IN" sz="2600">
                <a:solidFill>
                  <a:srgbClr val="000000"/>
                </a:solidFill>
                <a:latin typeface="Bitstream Charter"/>
                <a:ea typeface="Droid Sans Fallback"/>
              </a:rPr>
              <a:t>to save a lot of work and our time;</a:t>
            </a:r>
            <a:endParaRPr/>
          </a:p>
          <a:p>
            <a:pPr algn="just">
              <a:lnSpc>
                <a:spcPct val="100000"/>
              </a:lnSpc>
              <a:buSzPct val="45000"/>
              <a:buFont typeface="StarSymbol"/>
              <a:buChar char="l"/>
            </a:pPr>
            <a:r>
              <a:rPr lang="en-IN" sz="2600">
                <a:solidFill>
                  <a:srgbClr val="000000"/>
                </a:solidFill>
                <a:latin typeface="Bitstream Charter"/>
                <a:ea typeface="Droid Sans Fallback"/>
              </a:rPr>
              <a:t>easier to handle and edit web documents;</a:t>
            </a:r>
            <a:endParaRPr/>
          </a:p>
          <a:p>
            <a:pPr algn="just">
              <a:lnSpc>
                <a:spcPct val="100000"/>
              </a:lnSpc>
              <a:buSzPct val="45000"/>
              <a:buFont typeface="StarSymbol"/>
              <a:buChar char="l"/>
            </a:pPr>
            <a:r>
              <a:rPr lang="en-IN" sz="2600">
                <a:solidFill>
                  <a:srgbClr val="000000"/>
                </a:solidFill>
                <a:latin typeface="Bitstream Charter"/>
                <a:ea typeface="Droid Sans Fallback"/>
              </a:rPr>
              <a:t>easier to control content and layout of the multiple web sites. </a:t>
            </a:r>
            <a:endParaRPr/>
          </a:p>
          <a:p>
            <a:pPr algn="just">
              <a:lnSpc>
                <a:spcPct val="100000"/>
              </a:lnSpc>
              <a:buSzPct val="45000"/>
              <a:buFont typeface="StarSymbol"/>
              <a:buChar char="l"/>
            </a:pPr>
            <a:r>
              <a:rPr lang="en-IN" sz="2600" b="1">
                <a:solidFill>
                  <a:srgbClr val="000000"/>
                </a:solidFill>
                <a:latin typeface="Bitstream Charter"/>
                <a:ea typeface="Droid Sans Fallback"/>
              </a:rPr>
              <a:t>Note: Use HTML for content; CSS for Presentation.</a:t>
            </a:r>
            <a:endParaRPr/>
          </a:p>
          <a:p>
            <a:pPr>
              <a:lnSpc>
                <a:spcPct val="100000"/>
              </a:lnSpc>
            </a:pP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507960" y="305280"/>
            <a:ext cx="8292240" cy="1265040"/>
          </a:xfrm>
          <a:prstGeom prst="rect">
            <a:avLst/>
          </a:prstGeom>
          <a:noFill/>
          <a:ln>
            <a:noFill/>
          </a:ln>
        </p:spPr>
      </p:sp>
      <p:sp>
        <p:nvSpPr>
          <p:cNvPr id="348" name="CustomShape 2"/>
          <p:cNvSpPr/>
          <p:nvPr/>
        </p:nvSpPr>
        <p:spPr>
          <a:xfrm>
            <a:off x="216000" y="1368000"/>
            <a:ext cx="8781840" cy="5425920"/>
          </a:xfrm>
          <a:prstGeom prst="rect">
            <a:avLst/>
          </a:prstGeom>
          <a:noFill/>
          <a:ln>
            <a:noFill/>
          </a:ln>
        </p:spPr>
        <p:txBody>
          <a:bodyPr lIns="101520" tIns="50760" rIns="101520" bIns="50760"/>
          <a:lstStyle/>
          <a:p>
            <a:pPr>
              <a:lnSpc>
                <a:spcPct val="100000"/>
              </a:lnSpc>
            </a:pP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text-align</a:t>
            </a:r>
            <a:r>
              <a:rPr lang="en-IN" sz="2600">
                <a:solidFill>
                  <a:srgbClr val="000000"/>
                </a:solidFill>
                <a:latin typeface="Bitstream Charter"/>
              </a:rPr>
              <a:t> property is used to align the text of a document. values are </a:t>
            </a:r>
            <a:r>
              <a:rPr lang="en-IN" sz="2600" b="1">
                <a:solidFill>
                  <a:srgbClr val="000000"/>
                </a:solidFill>
                <a:latin typeface="Bitstream Charter"/>
              </a:rPr>
              <a:t>left, right, center, justify.</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text-decoration</a:t>
            </a:r>
            <a:r>
              <a:rPr lang="en-IN" sz="2600">
                <a:solidFill>
                  <a:srgbClr val="000000"/>
                </a:solidFill>
                <a:latin typeface="Bitstream Charter"/>
              </a:rPr>
              <a:t> property is used to decorate text. values are </a:t>
            </a:r>
            <a:r>
              <a:rPr lang="en-IN" sz="2600" b="1">
                <a:solidFill>
                  <a:srgbClr val="000000"/>
                </a:solidFill>
                <a:latin typeface="Bitstream Charter"/>
              </a:rPr>
              <a:t>none, underline, overline, line-through, blink.</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text-transform</a:t>
            </a:r>
            <a:r>
              <a:rPr lang="en-IN" sz="2600">
                <a:solidFill>
                  <a:srgbClr val="000000"/>
                </a:solidFill>
                <a:latin typeface="Bitstream Charter"/>
              </a:rPr>
              <a:t> property is used to capitalize text or convert text to uppercase or lowercase letters.values are </a:t>
            </a:r>
            <a:r>
              <a:rPr lang="en-IN" sz="2600" b="1">
                <a:solidFill>
                  <a:srgbClr val="000000"/>
                </a:solidFill>
                <a:latin typeface="Bitstream Charter"/>
              </a:rPr>
              <a:t>none, capitalize, uppercase, lowercase.</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white-space</a:t>
            </a:r>
            <a:r>
              <a:rPr lang="en-IN" sz="2600">
                <a:solidFill>
                  <a:srgbClr val="000000"/>
                </a:solidFill>
                <a:latin typeface="Bitstream Charter"/>
              </a:rPr>
              <a:t> property is used to control the flow and formatting of text.  values are </a:t>
            </a:r>
            <a:r>
              <a:rPr lang="en-IN" sz="2600" b="1">
                <a:solidFill>
                  <a:srgbClr val="000000"/>
                </a:solidFill>
                <a:latin typeface="Bitstream Charter"/>
              </a:rPr>
              <a:t>normal, pre, nowrap.</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text-shadow</a:t>
            </a:r>
            <a:r>
              <a:rPr lang="en-IN" sz="2600">
                <a:solidFill>
                  <a:srgbClr val="000000"/>
                </a:solidFill>
                <a:latin typeface="Bitstream Charter"/>
              </a:rPr>
              <a:t> property is used to set the text shadow around a text.</a:t>
            </a:r>
            <a:endParaRPr/>
          </a:p>
          <a:p>
            <a:pPr algn="just">
              <a:lnSpc>
                <a:spcPct val="100000"/>
              </a:lnSpc>
            </a:pPr>
            <a:endParaRPr/>
          </a:p>
        </p:txBody>
      </p:sp>
      <p:sp>
        <p:nvSpPr>
          <p:cNvPr id="349"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Manipulating Text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507960" y="305280"/>
            <a:ext cx="8292240" cy="1265040"/>
          </a:xfrm>
          <a:prstGeom prst="rect">
            <a:avLst/>
          </a:prstGeom>
          <a:noFill/>
          <a:ln>
            <a:noFill/>
          </a:ln>
        </p:spPr>
      </p:sp>
      <p:sp>
        <p:nvSpPr>
          <p:cNvPr id="351" name="CustomShape 2"/>
          <p:cNvSpPr/>
          <p:nvPr/>
        </p:nvSpPr>
        <p:spPr>
          <a:xfrm>
            <a:off x="216000" y="1368000"/>
            <a:ext cx="8781840" cy="5425920"/>
          </a:xfrm>
          <a:prstGeom prst="rect">
            <a:avLst/>
          </a:prstGeom>
          <a:noFill/>
          <a:ln>
            <a:noFill/>
          </a:ln>
        </p:spPr>
      </p:sp>
      <p:sp>
        <p:nvSpPr>
          <p:cNvPr id="352" name="CustomShape 3"/>
          <p:cNvSpPr/>
          <p:nvPr/>
        </p:nvSpPr>
        <p:spPr>
          <a:xfrm>
            <a:off x="936000" y="0"/>
            <a:ext cx="6477840" cy="1149840"/>
          </a:xfrm>
          <a:prstGeom prst="rect">
            <a:avLst/>
          </a:prstGeom>
          <a:noFill/>
          <a:ln>
            <a:noFill/>
          </a:ln>
        </p:spPr>
        <p:txBody>
          <a:bodyPr lIns="90000" tIns="45000" rIns="90000" bIns="45000"/>
          <a:lstStyle/>
          <a:p>
            <a:pPr>
              <a:lnSpc>
                <a:spcPct val="100000"/>
              </a:lnSpc>
            </a:pPr>
            <a:r>
              <a:rPr lang="en-IN" sz="3600" b="1">
                <a:solidFill>
                  <a:srgbClr val="000000"/>
                </a:solidFill>
                <a:latin typeface="Bitstream Charter"/>
              </a:rPr>
              <a:t>Manipulating Text Example</a:t>
            </a:r>
            <a:endParaRPr/>
          </a:p>
        </p:txBody>
      </p:sp>
      <p:pic>
        <p:nvPicPr>
          <p:cNvPr id="353" name="Picture 352"/>
          <p:cNvPicPr/>
          <p:nvPr/>
        </p:nvPicPr>
        <p:blipFill>
          <a:blip r:embed="rId2"/>
          <a:stretch>
            <a:fillRect/>
          </a:stretch>
        </p:blipFill>
        <p:spPr>
          <a:xfrm>
            <a:off x="144360" y="1008000"/>
            <a:ext cx="8781480" cy="5847840"/>
          </a:xfrm>
          <a:prstGeom prst="rect">
            <a:avLst/>
          </a:prstGeom>
          <a:ln>
            <a:noFill/>
          </a:ln>
        </p:spPr>
      </p:pic>
      <p:sp>
        <p:nvSpPr>
          <p:cNvPr id="354" name="CustomShape 4"/>
          <p:cNvSpPr/>
          <p:nvPr/>
        </p:nvSpPr>
        <p:spPr>
          <a:xfrm>
            <a:off x="2952000" y="850680"/>
            <a:ext cx="5430600" cy="515160"/>
          </a:xfrm>
          <a:prstGeom prst="rect">
            <a:avLst/>
          </a:prstGeom>
          <a:noFill/>
          <a:ln>
            <a:noFill/>
          </a:ln>
        </p:spPr>
        <p:txBody>
          <a:bodyPr lIns="90000" tIns="45000" rIns="90000" bIns="45000"/>
          <a:lstStyle/>
          <a:p>
            <a:pPr>
              <a:lnSpc>
                <a:spcPct val="100000"/>
              </a:lnSpc>
            </a:pPr>
            <a:r>
              <a:rPr lang="en-IN" sz="2800" b="1">
                <a:solidFill>
                  <a:srgbClr val="000000"/>
                </a:solidFill>
                <a:latin typeface="Bitstream Charter"/>
              </a:rPr>
              <a:t>Textmanipulation.html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3190320" y="1066320"/>
            <a:ext cx="2423520" cy="515520"/>
          </a:xfrm>
          <a:prstGeom prst="rect">
            <a:avLst/>
          </a:prstGeom>
          <a:noFill/>
          <a:ln>
            <a:noFill/>
          </a:ln>
        </p:spPr>
        <p:txBody>
          <a:bodyPr lIns="90000" tIns="45000" rIns="90000" bIns="45000"/>
          <a:lstStyle/>
          <a:p>
            <a:pPr>
              <a:lnSpc>
                <a:spcPct val="100000"/>
              </a:lnSpc>
            </a:pPr>
            <a:r>
              <a:rPr lang="en-IN" sz="2800" b="1">
                <a:solidFill>
                  <a:srgbClr val="000000"/>
                </a:solidFill>
                <a:latin typeface="Bitstream Charter"/>
              </a:rPr>
              <a:t>output</a:t>
            </a:r>
            <a:endParaRPr/>
          </a:p>
        </p:txBody>
      </p:sp>
      <p:pic>
        <p:nvPicPr>
          <p:cNvPr id="356" name="Picture 355"/>
          <p:cNvPicPr/>
          <p:nvPr/>
        </p:nvPicPr>
        <p:blipFill>
          <a:blip r:embed="rId2"/>
          <a:stretch>
            <a:fillRect/>
          </a:stretch>
        </p:blipFill>
        <p:spPr>
          <a:xfrm>
            <a:off x="-72000" y="1656000"/>
            <a:ext cx="9213480" cy="4965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Picture 2"/>
          <p:cNvPicPr/>
          <p:nvPr/>
        </p:nvPicPr>
        <p:blipFill>
          <a:blip r:embed="rId2"/>
          <a:stretch>
            <a:fillRect/>
          </a:stretch>
        </p:blipFill>
        <p:spPr>
          <a:xfrm>
            <a:off x="592560" y="762120"/>
            <a:ext cx="8884800" cy="64296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 name="Picture 2"/>
          <p:cNvPicPr/>
          <p:nvPr/>
        </p:nvPicPr>
        <p:blipFill>
          <a:blip r:embed="rId2"/>
          <a:stretch>
            <a:fillRect/>
          </a:stretch>
        </p:blipFill>
        <p:spPr>
          <a:xfrm>
            <a:off x="762120" y="931320"/>
            <a:ext cx="8969760" cy="60908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 name="Picture 2"/>
          <p:cNvPicPr/>
          <p:nvPr/>
        </p:nvPicPr>
        <p:blipFill>
          <a:blip r:embed="rId2"/>
          <a:stretch>
            <a:fillRect/>
          </a:stretch>
        </p:blipFill>
        <p:spPr>
          <a:xfrm>
            <a:off x="338760" y="968400"/>
            <a:ext cx="9393120" cy="63079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 name="Picture 2"/>
          <p:cNvPicPr/>
          <p:nvPr/>
        </p:nvPicPr>
        <p:blipFill>
          <a:blip r:embed="rId2"/>
          <a:stretch>
            <a:fillRect/>
          </a:stretch>
        </p:blipFill>
        <p:spPr>
          <a:xfrm>
            <a:off x="338760" y="1021320"/>
            <a:ext cx="9393120" cy="6170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507960" y="305280"/>
            <a:ext cx="8292240" cy="1265040"/>
          </a:xfrm>
          <a:prstGeom prst="rect">
            <a:avLst/>
          </a:prstGeom>
          <a:noFill/>
          <a:ln>
            <a:noFill/>
          </a:ln>
        </p:spPr>
      </p:sp>
      <p:sp>
        <p:nvSpPr>
          <p:cNvPr id="362" name="CustomShape 2"/>
          <p:cNvSpPr/>
          <p:nvPr/>
        </p:nvSpPr>
        <p:spPr>
          <a:xfrm>
            <a:off x="216000" y="936000"/>
            <a:ext cx="8781840" cy="5857920"/>
          </a:xfrm>
          <a:prstGeom prst="rect">
            <a:avLst/>
          </a:prstGeom>
          <a:noFill/>
          <a:ln>
            <a:noFill/>
          </a:ln>
        </p:spPr>
        <p:txBody>
          <a:bodyPr lIns="101520" tIns="50760" rIns="101520" bIns="50760"/>
          <a:lstStyle/>
          <a:p>
            <a:pPr>
              <a:lnSpc>
                <a:spcPct val="100000"/>
              </a:lnSpc>
            </a:pPr>
            <a:endParaRPr/>
          </a:p>
          <a:p>
            <a:pPr algn="just">
              <a:lnSpc>
                <a:spcPct val="100000"/>
              </a:lnSpc>
              <a:buBlip>
                <a:blip r:embed="rId2"/>
              </a:buBlip>
            </a:pPr>
            <a:r>
              <a:rPr lang="en-IN" sz="2600">
                <a:solidFill>
                  <a:srgbClr val="000000"/>
                </a:solidFill>
                <a:latin typeface="Bitstream Charter"/>
              </a:rPr>
              <a:t>The</a:t>
            </a:r>
            <a:r>
              <a:rPr lang="en-IN" sz="2600" b="1">
                <a:solidFill>
                  <a:srgbClr val="000000"/>
                </a:solidFill>
                <a:latin typeface="Bitstream Charter"/>
              </a:rPr>
              <a:t> font-family </a:t>
            </a:r>
            <a:r>
              <a:rPr lang="en-IN" sz="2600">
                <a:solidFill>
                  <a:srgbClr val="000000"/>
                </a:solidFill>
                <a:latin typeface="Bitstream Charter"/>
              </a:rPr>
              <a:t>property is used to change the face of a font.</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font-style</a:t>
            </a:r>
            <a:r>
              <a:rPr lang="en-IN" sz="2600">
                <a:solidFill>
                  <a:srgbClr val="000000"/>
                </a:solidFill>
                <a:latin typeface="Bitstream Charter"/>
              </a:rPr>
              <a:t> property is used to make a font italic or oblique.</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font-variant</a:t>
            </a:r>
            <a:r>
              <a:rPr lang="en-IN" sz="2600">
                <a:solidFill>
                  <a:srgbClr val="000000"/>
                </a:solidFill>
                <a:latin typeface="Bitstream Charter"/>
              </a:rPr>
              <a:t> property is used to create a small-caps effect.</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font-weight</a:t>
            </a:r>
            <a:r>
              <a:rPr lang="en-IN" sz="2600">
                <a:solidFill>
                  <a:srgbClr val="000000"/>
                </a:solidFill>
                <a:latin typeface="Bitstream Charter"/>
              </a:rPr>
              <a:t> property is used to increase or decrease how bold or light a font appears.</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font-size</a:t>
            </a:r>
            <a:r>
              <a:rPr lang="en-IN" sz="2600">
                <a:solidFill>
                  <a:srgbClr val="000000"/>
                </a:solidFill>
                <a:latin typeface="Bitstream Charter"/>
              </a:rPr>
              <a:t> property is used to increase or decrease the size of a font.</a:t>
            </a:r>
            <a:endParaRPr/>
          </a:p>
          <a:p>
            <a:pPr algn="just">
              <a:lnSpc>
                <a:spcPct val="100000"/>
              </a:lnSpc>
              <a:buBlip>
                <a:blip r:embed="rId2"/>
              </a:buBlip>
            </a:pPr>
            <a:r>
              <a:rPr lang="en-IN" sz="2600">
                <a:solidFill>
                  <a:srgbClr val="000000"/>
                </a:solidFill>
                <a:latin typeface="Bitstream Charter"/>
              </a:rPr>
              <a:t>The </a:t>
            </a:r>
            <a:r>
              <a:rPr lang="en-IN" sz="2600" b="1">
                <a:solidFill>
                  <a:srgbClr val="000000"/>
                </a:solidFill>
                <a:latin typeface="Bitstream Charter"/>
              </a:rPr>
              <a:t>font</a:t>
            </a:r>
            <a:r>
              <a:rPr lang="en-IN" sz="2600">
                <a:solidFill>
                  <a:srgbClr val="000000"/>
                </a:solidFill>
                <a:latin typeface="Bitstream Charter"/>
              </a:rPr>
              <a:t> property is used as shorthand to specify a number of other font properties.</a:t>
            </a:r>
            <a:endParaRPr/>
          </a:p>
        </p:txBody>
      </p:sp>
      <p:sp>
        <p:nvSpPr>
          <p:cNvPr id="363"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Fonts in CSS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507960" y="305280"/>
            <a:ext cx="8292240" cy="1265040"/>
          </a:xfrm>
          <a:prstGeom prst="rect">
            <a:avLst/>
          </a:prstGeom>
          <a:noFill/>
          <a:ln>
            <a:noFill/>
          </a:ln>
        </p:spPr>
      </p:sp>
      <p:sp>
        <p:nvSpPr>
          <p:cNvPr id="365" name="CustomShape 2"/>
          <p:cNvSpPr/>
          <p:nvPr/>
        </p:nvSpPr>
        <p:spPr>
          <a:xfrm>
            <a:off x="216000" y="936000"/>
            <a:ext cx="8781840" cy="5857920"/>
          </a:xfrm>
          <a:prstGeom prst="rect">
            <a:avLst/>
          </a:prstGeom>
          <a:noFill/>
          <a:ln>
            <a:noFill/>
          </a:ln>
        </p:spPr>
        <p:txBody>
          <a:bodyPr lIns="101520" tIns="50760" rIns="101520" bIns="50760"/>
          <a:lstStyle/>
          <a:p>
            <a:pPr>
              <a:lnSpc>
                <a:spcPct val="100000"/>
              </a:lnSpc>
            </a:pPr>
            <a:endParaRPr/>
          </a:p>
          <a:p>
            <a:pPr algn="just">
              <a:lnSpc>
                <a:spcPct val="100000"/>
              </a:lnSpc>
            </a:pPr>
            <a:endParaRPr/>
          </a:p>
        </p:txBody>
      </p:sp>
      <p:sp>
        <p:nvSpPr>
          <p:cNvPr id="366"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Fonts in CSS Example</a:t>
            </a:r>
            <a:endParaRPr/>
          </a:p>
        </p:txBody>
      </p:sp>
      <p:pic>
        <p:nvPicPr>
          <p:cNvPr id="367" name="Picture 366"/>
          <p:cNvPicPr/>
          <p:nvPr/>
        </p:nvPicPr>
        <p:blipFill>
          <a:blip r:embed="rId2"/>
          <a:stretch>
            <a:fillRect/>
          </a:stretch>
        </p:blipFill>
        <p:spPr>
          <a:xfrm>
            <a:off x="216000" y="1080000"/>
            <a:ext cx="5325840" cy="5613840"/>
          </a:xfrm>
          <a:prstGeom prst="rect">
            <a:avLst/>
          </a:prstGeom>
          <a:ln>
            <a:noFill/>
          </a:ln>
        </p:spPr>
      </p:pic>
      <p:pic>
        <p:nvPicPr>
          <p:cNvPr id="368" name="Picture 367"/>
          <p:cNvPicPr/>
          <p:nvPr/>
        </p:nvPicPr>
        <p:blipFill>
          <a:blip r:embed="rId3"/>
          <a:stretch>
            <a:fillRect/>
          </a:stretch>
        </p:blipFill>
        <p:spPr>
          <a:xfrm>
            <a:off x="5544000" y="1944000"/>
            <a:ext cx="3560760" cy="4677840"/>
          </a:xfrm>
          <a:prstGeom prst="rect">
            <a:avLst/>
          </a:prstGeom>
          <a:ln>
            <a:noFill/>
          </a:ln>
        </p:spPr>
      </p:pic>
      <p:sp>
        <p:nvSpPr>
          <p:cNvPr id="369" name="CustomShape 4"/>
          <p:cNvSpPr/>
          <p:nvPr/>
        </p:nvSpPr>
        <p:spPr>
          <a:xfrm>
            <a:off x="2463120" y="1109160"/>
            <a:ext cx="2934720" cy="76068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Fonts.html</a:t>
            </a:r>
            <a:endParaRPr/>
          </a:p>
        </p:txBody>
      </p:sp>
      <p:sp>
        <p:nvSpPr>
          <p:cNvPr id="370" name="CustomShape 5"/>
          <p:cNvSpPr/>
          <p:nvPr/>
        </p:nvSpPr>
        <p:spPr>
          <a:xfrm>
            <a:off x="6954480" y="1584000"/>
            <a:ext cx="1827360" cy="48636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456840" y="0"/>
            <a:ext cx="8227080" cy="1140480"/>
          </a:xfrm>
          <a:prstGeom prst="rect">
            <a:avLst/>
          </a:prstGeom>
          <a:noFill/>
          <a:ln>
            <a:noFill/>
          </a:ln>
        </p:spPr>
        <p:txBody>
          <a:bodyPr lIns="50760" tIns="50760" rIns="50760" bIns="50760" anchor="ctr"/>
          <a:lstStyle/>
          <a:p>
            <a:pPr>
              <a:lnSpc>
                <a:spcPct val="100000"/>
              </a:lnSpc>
            </a:pPr>
            <a:r>
              <a:rPr lang="en-IN" sz="4000">
                <a:solidFill>
                  <a:srgbClr val="000000"/>
                </a:solidFill>
                <a:latin typeface="Bitstream Charter"/>
              </a:rPr>
              <a:t>CSS BOX Model</a:t>
            </a:r>
            <a:endParaRPr/>
          </a:p>
        </p:txBody>
      </p:sp>
      <p:pic>
        <p:nvPicPr>
          <p:cNvPr id="372" name="Picture 8"/>
          <p:cNvPicPr/>
          <p:nvPr/>
        </p:nvPicPr>
        <p:blipFill>
          <a:blip r:embed="rId2"/>
          <a:stretch>
            <a:fillRect/>
          </a:stretch>
        </p:blipFill>
        <p:spPr>
          <a:xfrm>
            <a:off x="1295280" y="1600200"/>
            <a:ext cx="6626880" cy="4188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1296000" y="305280"/>
            <a:ext cx="7504200" cy="626400"/>
          </a:xfrm>
          <a:prstGeom prst="rect">
            <a:avLst/>
          </a:prstGeom>
          <a:noFill/>
          <a:ln>
            <a:noFill/>
          </a:ln>
        </p:spPr>
        <p:txBody>
          <a:bodyPr lIns="50760" tIns="50760" rIns="50760" bIns="50760" anchor="ctr"/>
          <a:lstStyle/>
          <a:p>
            <a:pPr>
              <a:lnSpc>
                <a:spcPct val="100000"/>
              </a:lnSpc>
            </a:pPr>
            <a:r>
              <a:rPr lang="en-IN" sz="5100">
                <a:solidFill>
                  <a:srgbClr val="000000"/>
                </a:solidFill>
                <a:latin typeface="Bitstream Charter"/>
              </a:rPr>
              <a:t>Example</a:t>
            </a:r>
            <a:endParaRPr/>
          </a:p>
        </p:txBody>
      </p:sp>
      <p:sp>
        <p:nvSpPr>
          <p:cNvPr id="167" name="CustomShape 2"/>
          <p:cNvSpPr/>
          <p:nvPr/>
        </p:nvSpPr>
        <p:spPr>
          <a:xfrm>
            <a:off x="507960" y="1778040"/>
            <a:ext cx="8292240" cy="5023800"/>
          </a:xfrm>
          <a:prstGeom prst="rect">
            <a:avLst/>
          </a:prstGeom>
          <a:noFill/>
          <a:ln>
            <a:noFill/>
          </a:ln>
        </p:spPr>
        <p:txBody>
          <a:bodyPr lIns="101520" tIns="50760" rIns="101520" bIns="50760"/>
          <a:lstStyle/>
          <a:p>
            <a:pPr algn="just">
              <a:lnSpc>
                <a:spcPct val="100000"/>
              </a:lnSpc>
              <a:buSzPct val="45000"/>
              <a:buFont typeface="StarSymbol"/>
              <a:buChar char="l"/>
            </a:pPr>
            <a:r>
              <a:rPr lang="en-IN" sz="2800" dirty="0">
                <a:solidFill>
                  <a:srgbClr val="000000"/>
                </a:solidFill>
                <a:latin typeface="Bitstream Charter"/>
              </a:rPr>
              <a:t>&lt;h1&gt; This is heading 1 &lt;/h1</a:t>
            </a:r>
            <a:r>
              <a:rPr lang="en-IN" sz="2800" dirty="0" smtClean="0">
                <a:solidFill>
                  <a:srgbClr val="000000"/>
                </a:solidFill>
                <a:latin typeface="Bitstream Charter"/>
              </a:rPr>
              <a:t>&gt;</a:t>
            </a:r>
          </a:p>
          <a:p>
            <a:pPr algn="just">
              <a:lnSpc>
                <a:spcPct val="100000"/>
              </a:lnSpc>
              <a:buSzPct val="45000"/>
              <a:buFont typeface="StarSymbol"/>
              <a:buChar char="l"/>
            </a:pPr>
            <a:endParaRPr/>
          </a:p>
          <a:p>
            <a:pPr algn="just">
              <a:lnSpc>
                <a:spcPct val="100000"/>
              </a:lnSpc>
              <a:buSzPct val="45000"/>
              <a:buFont typeface="StarSymbol"/>
              <a:buChar char="l"/>
            </a:pPr>
            <a:r>
              <a:rPr lang="en-IN" sz="2800" dirty="0">
                <a:solidFill>
                  <a:srgbClr val="000000"/>
                </a:solidFill>
                <a:latin typeface="Bitstream Charter"/>
              </a:rPr>
              <a:t>To add </a:t>
            </a:r>
            <a:r>
              <a:rPr lang="en-IN" sz="2800" dirty="0" err="1">
                <a:solidFill>
                  <a:srgbClr val="000000"/>
                </a:solidFill>
                <a:latin typeface="Bitstream Charter"/>
              </a:rPr>
              <a:t>color</a:t>
            </a:r>
            <a:r>
              <a:rPr lang="en-IN" sz="2800" dirty="0">
                <a:solidFill>
                  <a:srgbClr val="000000"/>
                </a:solidFill>
                <a:latin typeface="Bitstream Charter"/>
              </a:rPr>
              <a:t>, size, style, font type in HTML ?</a:t>
            </a:r>
            <a:endParaRPr/>
          </a:p>
          <a:p>
            <a:pPr algn="just">
              <a:lnSpc>
                <a:spcPct val="100000"/>
              </a:lnSpc>
              <a:buSzPct val="45000"/>
              <a:buFont typeface="StarSymbol"/>
              <a:buChar char="l"/>
            </a:pPr>
            <a:r>
              <a:rPr lang="en-IN" sz="2800" dirty="0">
                <a:solidFill>
                  <a:srgbClr val="000000"/>
                </a:solidFill>
                <a:latin typeface="Bitstream Charter"/>
              </a:rPr>
              <a:t>In CSS</a:t>
            </a:r>
            <a:endParaRPr/>
          </a:p>
          <a:p>
            <a:pPr algn="just">
              <a:lnSpc>
                <a:spcPct val="100000"/>
              </a:lnSpc>
              <a:buSzPct val="45000"/>
              <a:buFont typeface="StarSymbol"/>
              <a:buChar char="l"/>
            </a:pPr>
            <a:r>
              <a:rPr lang="en-IN" sz="2800" dirty="0">
                <a:solidFill>
                  <a:srgbClr val="000000"/>
                </a:solidFill>
                <a:latin typeface="Bitstream Charter"/>
              </a:rPr>
              <a:t>- h1{</a:t>
            </a:r>
            <a:r>
              <a:rPr lang="en-IN" sz="2800" dirty="0" err="1">
                <a:solidFill>
                  <a:srgbClr val="000000"/>
                </a:solidFill>
                <a:latin typeface="Bitstream Charter"/>
              </a:rPr>
              <a:t>color:red</a:t>
            </a:r>
            <a:r>
              <a:rPr lang="en-IN" sz="2800" dirty="0">
                <a:solidFill>
                  <a:srgbClr val="000000"/>
                </a:solidFill>
                <a:latin typeface="Bitstream Charter"/>
              </a:rPr>
              <a:t>; </a:t>
            </a:r>
            <a:r>
              <a:rPr lang="en-IN" sz="2800" dirty="0" err="1">
                <a:solidFill>
                  <a:srgbClr val="000000"/>
                </a:solidFill>
                <a:latin typeface="Bitstream Charter"/>
              </a:rPr>
              <a:t>font:calibri</a:t>
            </a:r>
            <a:r>
              <a:rPr lang="en-IN" sz="2800" dirty="0">
                <a:solidFill>
                  <a:srgbClr val="000000"/>
                </a:solidFill>
                <a:latin typeface="Bitstream Charter"/>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380880" y="151920"/>
            <a:ext cx="8227080" cy="1140480"/>
          </a:xfrm>
          <a:prstGeom prst="rect">
            <a:avLst/>
          </a:prstGeom>
          <a:noFill/>
          <a:ln>
            <a:noFill/>
          </a:ln>
        </p:spPr>
        <p:txBody>
          <a:bodyPr lIns="50760" tIns="50760" rIns="50760" bIns="50760" anchor="ctr"/>
          <a:lstStyle/>
          <a:p>
            <a:pPr>
              <a:lnSpc>
                <a:spcPct val="100000"/>
              </a:lnSpc>
            </a:pPr>
            <a:r>
              <a:rPr lang="en-IN" sz="3600">
                <a:solidFill>
                  <a:srgbClr val="000000"/>
                </a:solidFill>
                <a:latin typeface="Bitstream Charter"/>
              </a:rPr>
              <a:t>Cont..</a:t>
            </a:r>
            <a:endParaRPr/>
          </a:p>
        </p:txBody>
      </p:sp>
      <p:sp>
        <p:nvSpPr>
          <p:cNvPr id="374" name="CustomShape 2"/>
          <p:cNvSpPr/>
          <p:nvPr/>
        </p:nvSpPr>
        <p:spPr>
          <a:xfrm>
            <a:off x="456840" y="1028520"/>
            <a:ext cx="8433000" cy="5346720"/>
          </a:xfrm>
          <a:prstGeom prst="rect">
            <a:avLst/>
          </a:prstGeom>
          <a:noFill/>
          <a:ln>
            <a:noFill/>
          </a:ln>
        </p:spPr>
        <p:txBody>
          <a:bodyPr lIns="101520" tIns="50760" rIns="101520" bIns="50760"/>
          <a:lstStyle/>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All HTML elements can be considered as boxes.</a:t>
            </a:r>
            <a:endParaRPr/>
          </a:p>
          <a:p>
            <a:pPr algn="just">
              <a:lnSpc>
                <a:spcPct val="100000"/>
              </a:lnSpc>
              <a:buSzPct val="45000"/>
              <a:buFont typeface="StarSymbol"/>
              <a:buChar char="l"/>
            </a:pPr>
            <a:r>
              <a:rPr lang="en-IN" sz="2600">
                <a:solidFill>
                  <a:srgbClr val="000000"/>
                </a:solidFill>
                <a:latin typeface="Bitstream Charter"/>
              </a:rPr>
              <a:t>In </a:t>
            </a:r>
            <a:r>
              <a:rPr lang="en-IN" sz="2600" b="1">
                <a:solidFill>
                  <a:srgbClr val="000000"/>
                </a:solidFill>
                <a:latin typeface="Bitstream Charter"/>
              </a:rPr>
              <a:t>CSS</a:t>
            </a:r>
            <a:r>
              <a:rPr lang="en-IN" sz="2600">
                <a:solidFill>
                  <a:srgbClr val="000000"/>
                </a:solidFill>
                <a:latin typeface="Bitstream Charter"/>
              </a:rPr>
              <a:t>, the term "</a:t>
            </a:r>
            <a:r>
              <a:rPr lang="en-IN" sz="2600" b="1">
                <a:solidFill>
                  <a:srgbClr val="000000"/>
                </a:solidFill>
                <a:latin typeface="Bitstream Charter"/>
              </a:rPr>
              <a:t>box model</a:t>
            </a:r>
            <a:r>
              <a:rPr lang="en-IN" sz="2600">
                <a:solidFill>
                  <a:srgbClr val="000000"/>
                </a:solidFill>
                <a:latin typeface="Bitstream Charter"/>
              </a:rPr>
              <a:t>" is used when talking about design and layout. The </a:t>
            </a:r>
            <a:r>
              <a:rPr lang="en-IN" sz="2600" b="1">
                <a:solidFill>
                  <a:srgbClr val="000000"/>
                </a:solidFill>
                <a:latin typeface="Bitstream Charter"/>
              </a:rPr>
              <a:t>CSS box model</a:t>
            </a:r>
            <a:r>
              <a:rPr lang="en-IN" sz="2600">
                <a:solidFill>
                  <a:srgbClr val="000000"/>
                </a:solidFill>
                <a:latin typeface="Bitstream Charter"/>
              </a:rPr>
              <a:t> is essentially a </a:t>
            </a:r>
            <a:r>
              <a:rPr lang="en-IN" sz="2600" b="1">
                <a:solidFill>
                  <a:srgbClr val="000000"/>
                </a:solidFill>
                <a:latin typeface="Bitstream Charter"/>
              </a:rPr>
              <a:t>box</a:t>
            </a:r>
            <a:r>
              <a:rPr lang="en-IN" sz="2600">
                <a:solidFill>
                  <a:srgbClr val="000000"/>
                </a:solidFill>
                <a:latin typeface="Bitstream Charter"/>
              </a:rPr>
              <a:t> that wraps around HTML elements, and it consists of: margins, borders, padding, and the actual content. </a:t>
            </a:r>
            <a:endParaRPr/>
          </a:p>
          <a:p>
            <a:pPr algn="just">
              <a:lnSpc>
                <a:spcPct val="100000"/>
              </a:lnSpc>
              <a:buSzPct val="45000"/>
              <a:buFont typeface="StarSymbol"/>
              <a:buChar char="l"/>
            </a:pPr>
            <a:r>
              <a:rPr lang="en-IN" sz="2600">
                <a:solidFill>
                  <a:srgbClr val="000000"/>
                </a:solidFill>
                <a:latin typeface="Bitstream Charter"/>
              </a:rPr>
              <a:t>The </a:t>
            </a:r>
            <a:r>
              <a:rPr lang="en-IN" sz="2600" b="1">
                <a:solidFill>
                  <a:srgbClr val="000000"/>
                </a:solidFill>
                <a:latin typeface="Bitstream Charter"/>
              </a:rPr>
              <a:t>box model</a:t>
            </a:r>
            <a:r>
              <a:rPr lang="en-IN" sz="2600">
                <a:solidFill>
                  <a:srgbClr val="000000"/>
                </a:solidFill>
                <a:latin typeface="Bitstream Charter"/>
              </a:rPr>
              <a:t> allows us to add a border around elements, and to define space between elements.</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380880" y="151920"/>
            <a:ext cx="8227080" cy="1140480"/>
          </a:xfrm>
          <a:prstGeom prst="rect">
            <a:avLst/>
          </a:prstGeom>
          <a:noFill/>
          <a:ln>
            <a:noFill/>
          </a:ln>
        </p:spPr>
        <p:txBody>
          <a:bodyPr lIns="50760" tIns="50760" rIns="50760" bIns="50760" anchor="ctr"/>
          <a:lstStyle/>
          <a:p>
            <a:pPr>
              <a:lnSpc>
                <a:spcPct val="100000"/>
              </a:lnSpc>
            </a:pPr>
            <a:r>
              <a:rPr lang="en-IN" sz="3600">
                <a:solidFill>
                  <a:srgbClr val="000000"/>
                </a:solidFill>
                <a:latin typeface="Bitstream Charter"/>
              </a:rPr>
              <a:t>Cont..</a:t>
            </a:r>
            <a:endParaRPr/>
          </a:p>
        </p:txBody>
      </p:sp>
      <p:sp>
        <p:nvSpPr>
          <p:cNvPr id="376" name="CustomShape 2"/>
          <p:cNvSpPr/>
          <p:nvPr/>
        </p:nvSpPr>
        <p:spPr>
          <a:xfrm>
            <a:off x="456840" y="1028520"/>
            <a:ext cx="8433000" cy="5346720"/>
          </a:xfrm>
          <a:prstGeom prst="rect">
            <a:avLst/>
          </a:prstGeom>
          <a:noFill/>
          <a:ln>
            <a:noFill/>
          </a:ln>
        </p:spPr>
        <p:txBody>
          <a:bodyPr lIns="101520" tIns="50760" rIns="101520" bIns="50760"/>
          <a:lstStyle/>
          <a:p>
            <a:pPr algn="just">
              <a:lnSpc>
                <a:spcPct val="100000"/>
              </a:lnSpc>
              <a:buSzPct val="45000"/>
              <a:buFont typeface="StarSymbol"/>
              <a:buChar char="l"/>
            </a:pPr>
            <a:r>
              <a:rPr lang="en-IN" sz="2600">
                <a:solidFill>
                  <a:srgbClr val="000000"/>
                </a:solidFill>
                <a:latin typeface="Bitstream Charter"/>
              </a:rPr>
              <a:t>Explanation of the different parts:</a:t>
            </a:r>
            <a:endParaRPr/>
          </a:p>
          <a:p>
            <a:pPr algn="just">
              <a:lnSpc>
                <a:spcPct val="100000"/>
              </a:lnSpc>
              <a:buSzPct val="45000"/>
              <a:buFont typeface="StarSymbol"/>
              <a:buChar char="l"/>
            </a:pPr>
            <a:r>
              <a:rPr lang="en-IN" sz="2600" b="1">
                <a:solidFill>
                  <a:srgbClr val="000000"/>
                </a:solidFill>
                <a:latin typeface="Bitstream Charter"/>
              </a:rPr>
              <a:t>Margin</a:t>
            </a:r>
            <a:r>
              <a:rPr lang="en-IN" sz="2600">
                <a:solidFill>
                  <a:srgbClr val="000000"/>
                </a:solidFill>
                <a:latin typeface="Bitstream Charter"/>
              </a:rPr>
              <a:t> - Clears an area around the border. The margin does not have a background color, it is completely transparent</a:t>
            </a:r>
            <a:endParaRPr/>
          </a:p>
          <a:p>
            <a:pPr algn="just">
              <a:lnSpc>
                <a:spcPct val="100000"/>
              </a:lnSpc>
              <a:buSzPct val="45000"/>
              <a:buFont typeface="StarSymbol"/>
              <a:buChar char="l"/>
            </a:pPr>
            <a:r>
              <a:rPr lang="en-IN" sz="2600" b="1">
                <a:solidFill>
                  <a:srgbClr val="000000"/>
                </a:solidFill>
                <a:latin typeface="Bitstream Charter"/>
              </a:rPr>
              <a:t>Border</a:t>
            </a:r>
            <a:r>
              <a:rPr lang="en-IN" sz="2600">
                <a:solidFill>
                  <a:srgbClr val="000000"/>
                </a:solidFill>
                <a:latin typeface="Bitstream Charter"/>
              </a:rPr>
              <a:t> - A border that goes around the padding and content. The border is affected by the background color of the box</a:t>
            </a:r>
            <a:endParaRPr/>
          </a:p>
          <a:p>
            <a:pPr algn="just">
              <a:lnSpc>
                <a:spcPct val="100000"/>
              </a:lnSpc>
              <a:buSzPct val="45000"/>
              <a:buFont typeface="StarSymbol"/>
              <a:buChar char="l"/>
            </a:pPr>
            <a:r>
              <a:rPr lang="en-IN" sz="2600" b="1">
                <a:solidFill>
                  <a:srgbClr val="000000"/>
                </a:solidFill>
                <a:latin typeface="Bitstream Charter"/>
              </a:rPr>
              <a:t>Padding</a:t>
            </a:r>
            <a:r>
              <a:rPr lang="en-IN" sz="2600">
                <a:solidFill>
                  <a:srgbClr val="000000"/>
                </a:solidFill>
                <a:latin typeface="Bitstream Charter"/>
              </a:rPr>
              <a:t> - Clears an area around the content. The padding is affected by the background color of the box</a:t>
            </a:r>
            <a:endParaRPr/>
          </a:p>
          <a:p>
            <a:pPr algn="just">
              <a:lnSpc>
                <a:spcPct val="100000"/>
              </a:lnSpc>
              <a:buSzPct val="45000"/>
              <a:buFont typeface="StarSymbol"/>
              <a:buChar char="l"/>
            </a:pPr>
            <a:r>
              <a:rPr lang="en-IN" sz="2600" b="1">
                <a:solidFill>
                  <a:srgbClr val="000000"/>
                </a:solidFill>
                <a:latin typeface="Bitstream Charter"/>
              </a:rPr>
              <a:t>Content</a:t>
            </a:r>
            <a:r>
              <a:rPr lang="en-IN" sz="2600">
                <a:solidFill>
                  <a:srgbClr val="000000"/>
                </a:solidFill>
                <a:latin typeface="Bitstream Charter"/>
              </a:rPr>
              <a:t> - The content of the box, where text and images appear</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
            <a:ext cx="9144000" cy="68580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6674" y="0"/>
            <a:ext cx="9099727" cy="68580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507960" y="305280"/>
            <a:ext cx="8292240" cy="1265040"/>
          </a:xfrm>
          <a:prstGeom prst="rect">
            <a:avLst/>
          </a:prstGeom>
          <a:noFill/>
          <a:ln>
            <a:noFill/>
          </a:ln>
        </p:spPr>
      </p:sp>
      <p:sp>
        <p:nvSpPr>
          <p:cNvPr id="378" name="CustomShape 2"/>
          <p:cNvSpPr/>
          <p:nvPr/>
        </p:nvSpPr>
        <p:spPr>
          <a:xfrm>
            <a:off x="0" y="685800"/>
            <a:ext cx="8781840" cy="5857920"/>
          </a:xfrm>
          <a:prstGeom prst="rect">
            <a:avLst/>
          </a:prstGeom>
          <a:noFill/>
          <a:ln>
            <a:noFill/>
          </a:ln>
        </p:spPr>
        <p:txBody>
          <a:bodyPr lIns="101520" tIns="50760" rIns="101520" bIns="50760"/>
          <a:lstStyle/>
          <a:p>
            <a:pPr>
              <a:lnSpc>
                <a:spcPct val="100000"/>
              </a:lnSpc>
            </a:pPr>
            <a:endParaRPr/>
          </a:p>
          <a:p>
            <a:pPr algn="just">
              <a:lnSpc>
                <a:spcPct val="100000"/>
              </a:lnSpc>
              <a:buBlip>
                <a:blip r:embed="rId2"/>
              </a:buBlip>
            </a:pPr>
            <a:r>
              <a:rPr lang="en-IN" sz="2200" dirty="0">
                <a:solidFill>
                  <a:srgbClr val="000000"/>
                </a:solidFill>
                <a:latin typeface="Bitstream Charter"/>
              </a:rPr>
              <a:t>The CSS border properties allow you to specify the style, width, and </a:t>
            </a:r>
            <a:r>
              <a:rPr lang="en-IN" sz="2200" dirty="0" err="1">
                <a:solidFill>
                  <a:srgbClr val="000000"/>
                </a:solidFill>
                <a:latin typeface="Bitstream Charter"/>
              </a:rPr>
              <a:t>color</a:t>
            </a:r>
            <a:r>
              <a:rPr lang="en-IN" sz="2200" dirty="0">
                <a:solidFill>
                  <a:srgbClr val="000000"/>
                </a:solidFill>
                <a:latin typeface="Bitstream Charter"/>
              </a:rPr>
              <a:t> of an element's border.\</a:t>
            </a:r>
            <a:endParaRPr/>
          </a:p>
          <a:p>
            <a:pPr algn="just">
              <a:lnSpc>
                <a:spcPct val="100000"/>
              </a:lnSpc>
              <a:buBlip>
                <a:blip r:embed="rId2"/>
              </a:buBlip>
            </a:pPr>
            <a:r>
              <a:rPr lang="en-IN" sz="2200" dirty="0">
                <a:solidFill>
                  <a:srgbClr val="000000"/>
                </a:solidFill>
                <a:latin typeface="Bitstream Charter"/>
              </a:rPr>
              <a:t>The </a:t>
            </a:r>
            <a:r>
              <a:rPr lang="en-IN" sz="2200" b="1" dirty="0">
                <a:solidFill>
                  <a:srgbClr val="000000"/>
                </a:solidFill>
                <a:latin typeface="Bitstream Charter"/>
              </a:rPr>
              <a:t>border-style </a:t>
            </a:r>
            <a:r>
              <a:rPr lang="en-IN" sz="2200" dirty="0">
                <a:solidFill>
                  <a:srgbClr val="000000"/>
                </a:solidFill>
                <a:latin typeface="Bitstream Charter"/>
              </a:rPr>
              <a:t>property specifies what kind of border to display.</a:t>
            </a:r>
            <a:endParaRPr/>
          </a:p>
          <a:p>
            <a:pPr algn="just">
              <a:lnSpc>
                <a:spcPct val="100000"/>
              </a:lnSpc>
              <a:buBlip>
                <a:blip r:embed="rId2"/>
              </a:buBlip>
            </a:pPr>
            <a:r>
              <a:rPr lang="en-IN" sz="2200" dirty="0">
                <a:solidFill>
                  <a:srgbClr val="000000"/>
                </a:solidFill>
                <a:latin typeface="Bitstream Charter"/>
              </a:rPr>
              <a:t>The </a:t>
            </a:r>
            <a:r>
              <a:rPr lang="en-IN" sz="2200" b="1" dirty="0">
                <a:solidFill>
                  <a:srgbClr val="000000"/>
                </a:solidFill>
                <a:latin typeface="Bitstream Charter"/>
              </a:rPr>
              <a:t>border-width</a:t>
            </a:r>
            <a:r>
              <a:rPr lang="en-IN" sz="2200" dirty="0">
                <a:solidFill>
                  <a:srgbClr val="000000"/>
                </a:solidFill>
                <a:latin typeface="Bitstream Charter"/>
              </a:rPr>
              <a:t> property specifies the width of the four </a:t>
            </a:r>
            <a:r>
              <a:rPr lang="en-IN" sz="2200" dirty="0" err="1">
                <a:solidFill>
                  <a:srgbClr val="000000"/>
                </a:solidFill>
                <a:latin typeface="Bitstream Charter"/>
              </a:rPr>
              <a:t>borders.The</a:t>
            </a:r>
            <a:r>
              <a:rPr lang="en-IN" sz="2200" dirty="0">
                <a:solidFill>
                  <a:srgbClr val="000000"/>
                </a:solidFill>
                <a:latin typeface="Bitstream Charter"/>
              </a:rPr>
              <a:t> width can be set as a specific size (in </a:t>
            </a:r>
            <a:r>
              <a:rPr lang="en-IN" sz="2200" dirty="0" err="1">
                <a:solidFill>
                  <a:srgbClr val="000000"/>
                </a:solidFill>
                <a:latin typeface="Bitstream Charter"/>
              </a:rPr>
              <a:t>px</a:t>
            </a:r>
            <a:r>
              <a:rPr lang="en-IN" sz="2200" dirty="0">
                <a:solidFill>
                  <a:srgbClr val="000000"/>
                </a:solidFill>
                <a:latin typeface="Bitstream Charter"/>
              </a:rPr>
              <a:t>, pt, cm, </a:t>
            </a:r>
            <a:r>
              <a:rPr lang="en-IN" sz="2200" dirty="0" err="1">
                <a:solidFill>
                  <a:srgbClr val="000000"/>
                </a:solidFill>
                <a:latin typeface="Bitstream Charter"/>
              </a:rPr>
              <a:t>em</a:t>
            </a:r>
            <a:r>
              <a:rPr lang="en-IN" sz="2200" dirty="0">
                <a:solidFill>
                  <a:srgbClr val="000000"/>
                </a:solidFill>
                <a:latin typeface="Bitstream Charter"/>
              </a:rPr>
              <a:t>, etc) or by using one of the three pre-defined values: thin, medium, or thick.</a:t>
            </a:r>
            <a:endParaRPr/>
          </a:p>
          <a:p>
            <a:pPr algn="just">
              <a:lnSpc>
                <a:spcPct val="100000"/>
              </a:lnSpc>
              <a:buBlip>
                <a:blip r:embed="rId2"/>
              </a:buBlip>
            </a:pPr>
            <a:r>
              <a:rPr lang="en-IN" sz="2200" dirty="0">
                <a:solidFill>
                  <a:srgbClr val="000000"/>
                </a:solidFill>
                <a:latin typeface="Bitstream Charter"/>
              </a:rPr>
              <a:t>The </a:t>
            </a:r>
            <a:r>
              <a:rPr lang="en-IN" sz="2200" b="1" dirty="0">
                <a:solidFill>
                  <a:srgbClr val="000000"/>
                </a:solidFill>
                <a:latin typeface="Bitstream Charter"/>
              </a:rPr>
              <a:t>border-</a:t>
            </a:r>
            <a:r>
              <a:rPr lang="en-IN" sz="2200" b="1" dirty="0" err="1">
                <a:solidFill>
                  <a:srgbClr val="000000"/>
                </a:solidFill>
                <a:latin typeface="Bitstream Charter"/>
              </a:rPr>
              <a:t>color</a:t>
            </a:r>
            <a:r>
              <a:rPr lang="en-IN" sz="2200" dirty="0">
                <a:solidFill>
                  <a:srgbClr val="000000"/>
                </a:solidFill>
                <a:latin typeface="Bitstream Charter"/>
              </a:rPr>
              <a:t> property is used to set the </a:t>
            </a:r>
            <a:r>
              <a:rPr lang="en-IN" sz="2200" dirty="0" err="1">
                <a:solidFill>
                  <a:srgbClr val="000000"/>
                </a:solidFill>
                <a:latin typeface="Bitstream Charter"/>
              </a:rPr>
              <a:t>color</a:t>
            </a:r>
            <a:r>
              <a:rPr lang="en-IN" sz="2200" dirty="0">
                <a:solidFill>
                  <a:srgbClr val="000000"/>
                </a:solidFill>
                <a:latin typeface="Bitstream Charter"/>
              </a:rPr>
              <a:t> of the four </a:t>
            </a:r>
            <a:r>
              <a:rPr lang="en-IN" sz="2200" dirty="0" err="1">
                <a:solidFill>
                  <a:srgbClr val="000000"/>
                </a:solidFill>
                <a:latin typeface="Bitstream Charter"/>
              </a:rPr>
              <a:t>borders.The</a:t>
            </a:r>
            <a:r>
              <a:rPr lang="en-IN" sz="2200" dirty="0">
                <a:solidFill>
                  <a:srgbClr val="000000"/>
                </a:solidFill>
                <a:latin typeface="Bitstream Charter"/>
              </a:rPr>
              <a:t> </a:t>
            </a:r>
            <a:r>
              <a:rPr lang="en-IN" sz="2200" dirty="0" err="1">
                <a:solidFill>
                  <a:srgbClr val="000000"/>
                </a:solidFill>
                <a:latin typeface="Bitstream Charter"/>
              </a:rPr>
              <a:t>color</a:t>
            </a:r>
            <a:r>
              <a:rPr lang="en-IN" sz="2200" dirty="0">
                <a:solidFill>
                  <a:srgbClr val="000000"/>
                </a:solidFill>
                <a:latin typeface="Bitstream Charter"/>
              </a:rPr>
              <a:t> can be set by:</a:t>
            </a:r>
            <a:endParaRPr/>
          </a:p>
          <a:p>
            <a:pPr lvl="3" algn="just">
              <a:lnSpc>
                <a:spcPct val="100000"/>
              </a:lnSpc>
              <a:buBlip>
                <a:blip r:embed="rId2"/>
              </a:buBlip>
            </a:pPr>
            <a:r>
              <a:rPr lang="en-IN" sz="2200" dirty="0">
                <a:solidFill>
                  <a:srgbClr val="000000"/>
                </a:solidFill>
                <a:latin typeface="Bitstream Charter"/>
              </a:rPr>
              <a:t>name - specify a </a:t>
            </a:r>
            <a:r>
              <a:rPr lang="en-IN" sz="2200" dirty="0" err="1">
                <a:solidFill>
                  <a:srgbClr val="000000"/>
                </a:solidFill>
                <a:latin typeface="Bitstream Charter"/>
              </a:rPr>
              <a:t>color</a:t>
            </a:r>
            <a:r>
              <a:rPr lang="en-IN" sz="2200" dirty="0">
                <a:solidFill>
                  <a:srgbClr val="000000"/>
                </a:solidFill>
                <a:latin typeface="Bitstream Charter"/>
              </a:rPr>
              <a:t> name, like "red"</a:t>
            </a:r>
            <a:endParaRPr/>
          </a:p>
          <a:p>
            <a:pPr lvl="3" algn="just">
              <a:lnSpc>
                <a:spcPct val="100000"/>
              </a:lnSpc>
              <a:buBlip>
                <a:blip r:embed="rId2"/>
              </a:buBlip>
            </a:pPr>
            <a:r>
              <a:rPr lang="en-IN" sz="2200" dirty="0">
                <a:solidFill>
                  <a:srgbClr val="000000"/>
                </a:solidFill>
                <a:latin typeface="Bitstream Charter"/>
              </a:rPr>
              <a:t>Hex - specify a hex value, like "#ff0000"</a:t>
            </a:r>
            <a:endParaRPr/>
          </a:p>
          <a:p>
            <a:pPr lvl="3" algn="just">
              <a:lnSpc>
                <a:spcPct val="100000"/>
              </a:lnSpc>
              <a:buBlip>
                <a:blip r:embed="rId2"/>
              </a:buBlip>
            </a:pPr>
            <a:r>
              <a:rPr lang="en-IN" sz="2200" dirty="0">
                <a:solidFill>
                  <a:srgbClr val="000000"/>
                </a:solidFill>
                <a:latin typeface="Bitstream Charter"/>
              </a:rPr>
              <a:t>RGB - specify a RGB value, like "</a:t>
            </a:r>
            <a:r>
              <a:rPr lang="en-IN" sz="2200" dirty="0" err="1">
                <a:solidFill>
                  <a:srgbClr val="000000"/>
                </a:solidFill>
                <a:latin typeface="Bitstream Charter"/>
              </a:rPr>
              <a:t>rgb</a:t>
            </a:r>
            <a:r>
              <a:rPr lang="en-IN" sz="2200" dirty="0">
                <a:solidFill>
                  <a:srgbClr val="000000"/>
                </a:solidFill>
                <a:latin typeface="Bitstream Charter"/>
              </a:rPr>
              <a:t>(255,0,0)"</a:t>
            </a:r>
            <a:endParaRPr/>
          </a:p>
          <a:p>
            <a:pPr lvl="3" algn="just">
              <a:lnSpc>
                <a:spcPct val="100000"/>
              </a:lnSpc>
              <a:buBlip>
                <a:blip r:embed="rId2"/>
              </a:buBlip>
            </a:pPr>
            <a:r>
              <a:rPr lang="en-IN" sz="2200" dirty="0">
                <a:solidFill>
                  <a:srgbClr val="000000"/>
                </a:solidFill>
                <a:latin typeface="Bitstream Charter"/>
              </a:rPr>
              <a:t>Transparent</a:t>
            </a:r>
            <a:endParaRPr/>
          </a:p>
          <a:p>
            <a:pPr lvl="3" algn="just">
              <a:lnSpc>
                <a:spcPct val="100000"/>
              </a:lnSpc>
              <a:buBlip>
                <a:blip r:embed="rId2"/>
              </a:buBlip>
            </a:pPr>
            <a:r>
              <a:rPr lang="en-IN" sz="2400" b="1" dirty="0">
                <a:solidFill>
                  <a:srgbClr val="000000"/>
                </a:solidFill>
                <a:latin typeface="Bitstream Charter"/>
              </a:rPr>
              <a:t>Note: The "border-width" &amp; “border-</a:t>
            </a:r>
            <a:r>
              <a:rPr lang="en-IN" sz="2400" b="1" dirty="0" err="1">
                <a:solidFill>
                  <a:srgbClr val="000000"/>
                </a:solidFill>
                <a:latin typeface="Bitstream Charter"/>
              </a:rPr>
              <a:t>color</a:t>
            </a:r>
            <a:r>
              <a:rPr lang="en-IN" sz="2400" b="1" dirty="0">
                <a:solidFill>
                  <a:srgbClr val="000000"/>
                </a:solidFill>
                <a:latin typeface="Bitstream Charter"/>
              </a:rPr>
              <a:t>” property does not work if it is used alone. Always specify the "border-style" property to set the borders first.</a:t>
            </a:r>
            <a:endParaRPr/>
          </a:p>
          <a:p>
            <a:pPr algn="just">
              <a:lnSpc>
                <a:spcPct val="100000"/>
              </a:lnSpc>
            </a:pPr>
            <a:endParaRPr/>
          </a:p>
        </p:txBody>
      </p:sp>
      <p:sp>
        <p:nvSpPr>
          <p:cNvPr id="379" name="CustomShape 3"/>
          <p:cNvSpPr/>
          <p:nvPr/>
        </p:nvSpPr>
        <p:spPr>
          <a:xfrm>
            <a:off x="914400" y="0"/>
            <a:ext cx="5892120" cy="844560"/>
          </a:xfrm>
          <a:prstGeom prst="rect">
            <a:avLst/>
          </a:prstGeom>
          <a:noFill/>
          <a:ln>
            <a:noFill/>
          </a:ln>
        </p:spPr>
        <p:txBody>
          <a:bodyPr lIns="90000" tIns="45000" rIns="90000" bIns="45000"/>
          <a:lstStyle/>
          <a:p>
            <a:pPr>
              <a:lnSpc>
                <a:spcPct val="100000"/>
              </a:lnSpc>
            </a:pPr>
            <a:r>
              <a:rPr lang="en-IN" sz="4400" b="1" dirty="0">
                <a:solidFill>
                  <a:srgbClr val="000000"/>
                </a:solidFill>
                <a:latin typeface="Bitstream Charter"/>
              </a:rPr>
              <a:t>CSS Borders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507960" y="305280"/>
            <a:ext cx="8292240" cy="1265040"/>
          </a:xfrm>
          <a:prstGeom prst="rect">
            <a:avLst/>
          </a:prstGeom>
          <a:noFill/>
          <a:ln>
            <a:noFill/>
          </a:ln>
        </p:spPr>
      </p:sp>
      <p:sp>
        <p:nvSpPr>
          <p:cNvPr id="381" name="CustomShape 2"/>
          <p:cNvSpPr/>
          <p:nvPr/>
        </p:nvSpPr>
        <p:spPr>
          <a:xfrm>
            <a:off x="216000" y="936000"/>
            <a:ext cx="8781840" cy="5857920"/>
          </a:xfrm>
          <a:prstGeom prst="rect">
            <a:avLst/>
          </a:prstGeom>
          <a:noFill/>
          <a:ln>
            <a:noFill/>
          </a:ln>
        </p:spPr>
        <p:txBody>
          <a:bodyPr lIns="101520" tIns="50760" rIns="101520" bIns="50760"/>
          <a:lstStyle/>
          <a:p>
            <a:pPr>
              <a:lnSpc>
                <a:spcPct val="100000"/>
              </a:lnSpc>
            </a:pPr>
            <a:endParaRPr/>
          </a:p>
          <a:p>
            <a:pPr algn="just">
              <a:lnSpc>
                <a:spcPct val="100000"/>
              </a:lnSpc>
            </a:pPr>
            <a:endParaRPr/>
          </a:p>
          <a:p>
            <a:pPr algn="just">
              <a:lnSpc>
                <a:spcPct val="100000"/>
              </a:lnSpc>
            </a:pPr>
            <a:endParaRPr/>
          </a:p>
        </p:txBody>
      </p:sp>
      <p:sp>
        <p:nvSpPr>
          <p:cNvPr id="382" name="CustomShape 3"/>
          <p:cNvSpPr/>
          <p:nvPr/>
        </p:nvSpPr>
        <p:spPr>
          <a:xfrm>
            <a:off x="2448000" y="-54720"/>
            <a:ext cx="5892120" cy="844560"/>
          </a:xfrm>
          <a:prstGeom prst="rect">
            <a:avLst/>
          </a:prstGeom>
          <a:noFill/>
          <a:ln>
            <a:noFill/>
          </a:ln>
        </p:spPr>
        <p:txBody>
          <a:bodyPr lIns="90000" tIns="45000" rIns="90000" bIns="45000"/>
          <a:lstStyle/>
          <a:p>
            <a:pPr>
              <a:lnSpc>
                <a:spcPct val="100000"/>
              </a:lnSpc>
            </a:pPr>
            <a:r>
              <a:rPr lang="en-IN" sz="3200" b="1">
                <a:solidFill>
                  <a:srgbClr val="000000"/>
                </a:solidFill>
                <a:latin typeface="Bitstream Charter"/>
              </a:rPr>
              <a:t>CSS Border-style Example</a:t>
            </a:r>
            <a:endParaRPr/>
          </a:p>
        </p:txBody>
      </p:sp>
      <p:pic>
        <p:nvPicPr>
          <p:cNvPr id="383" name="Picture 382"/>
          <p:cNvPicPr/>
          <p:nvPr/>
        </p:nvPicPr>
        <p:blipFill>
          <a:blip r:embed="rId2"/>
          <a:stretch>
            <a:fillRect/>
          </a:stretch>
        </p:blipFill>
        <p:spPr>
          <a:xfrm>
            <a:off x="0" y="720000"/>
            <a:ext cx="5188680" cy="6150600"/>
          </a:xfrm>
          <a:prstGeom prst="rect">
            <a:avLst/>
          </a:prstGeom>
          <a:ln>
            <a:noFill/>
          </a:ln>
        </p:spPr>
      </p:pic>
      <p:sp>
        <p:nvSpPr>
          <p:cNvPr id="384" name="CustomShape 4"/>
          <p:cNvSpPr/>
          <p:nvPr/>
        </p:nvSpPr>
        <p:spPr>
          <a:xfrm>
            <a:off x="1656000" y="360000"/>
            <a:ext cx="2589840" cy="57924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border.html</a:t>
            </a:r>
            <a:r>
              <a:rPr lang="en-IN" sz="3200" b="1">
                <a:solidFill>
                  <a:srgbClr val="000000"/>
                </a:solidFill>
                <a:latin typeface="Bitstream Charter"/>
              </a:rPr>
              <a:t> </a:t>
            </a:r>
            <a:endParaRPr/>
          </a:p>
        </p:txBody>
      </p:sp>
      <p:sp>
        <p:nvSpPr>
          <p:cNvPr id="385" name="CustomShape 5"/>
          <p:cNvSpPr/>
          <p:nvPr/>
        </p:nvSpPr>
        <p:spPr>
          <a:xfrm>
            <a:off x="6439320" y="714600"/>
            <a:ext cx="1766520" cy="579240"/>
          </a:xfrm>
          <a:prstGeom prst="rect">
            <a:avLst/>
          </a:prstGeom>
          <a:noFill/>
          <a:ln>
            <a:noFill/>
          </a:ln>
        </p:spPr>
        <p:txBody>
          <a:bodyPr lIns="90000" tIns="45000" rIns="90000" bIns="45000"/>
          <a:lstStyle/>
          <a:p>
            <a:pPr>
              <a:lnSpc>
                <a:spcPct val="100000"/>
              </a:lnSpc>
            </a:pPr>
            <a:r>
              <a:rPr lang="en-IN" sz="3200" b="1">
                <a:solidFill>
                  <a:srgbClr val="000000"/>
                </a:solidFill>
                <a:latin typeface="Bitstream Charter"/>
              </a:rPr>
              <a:t>output </a:t>
            </a:r>
            <a:endParaRPr/>
          </a:p>
        </p:txBody>
      </p:sp>
      <p:pic>
        <p:nvPicPr>
          <p:cNvPr id="386" name="Picture 385"/>
          <p:cNvPicPr/>
          <p:nvPr/>
        </p:nvPicPr>
        <p:blipFill>
          <a:blip r:embed="rId3"/>
          <a:stretch>
            <a:fillRect/>
          </a:stretch>
        </p:blipFill>
        <p:spPr>
          <a:xfrm>
            <a:off x="5472000" y="1224000"/>
            <a:ext cx="3453840" cy="5631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507960" y="305280"/>
            <a:ext cx="8292240" cy="1265040"/>
          </a:xfrm>
          <a:prstGeom prst="rect">
            <a:avLst/>
          </a:prstGeom>
          <a:noFill/>
          <a:ln>
            <a:noFill/>
          </a:ln>
        </p:spPr>
      </p:sp>
      <p:sp>
        <p:nvSpPr>
          <p:cNvPr id="388" name="CustomShape 2"/>
          <p:cNvSpPr/>
          <p:nvPr/>
        </p:nvSpPr>
        <p:spPr>
          <a:xfrm>
            <a:off x="216000" y="936000"/>
            <a:ext cx="8781840" cy="5857920"/>
          </a:xfrm>
          <a:prstGeom prst="rect">
            <a:avLst/>
          </a:prstGeom>
          <a:noFill/>
          <a:ln>
            <a:noFill/>
          </a:ln>
        </p:spPr>
        <p:txBody>
          <a:bodyPr lIns="101520" tIns="50760" rIns="101520" bIns="50760"/>
          <a:lstStyle/>
          <a:p>
            <a:pPr>
              <a:lnSpc>
                <a:spcPct val="100000"/>
              </a:lnSpc>
            </a:pPr>
            <a:endParaRPr/>
          </a:p>
          <a:p>
            <a:pPr algn="just">
              <a:lnSpc>
                <a:spcPct val="100000"/>
              </a:lnSpc>
            </a:pPr>
            <a:endParaRPr/>
          </a:p>
          <a:p>
            <a:pPr algn="just">
              <a:lnSpc>
                <a:spcPct val="100000"/>
              </a:lnSpc>
            </a:pPr>
            <a:endParaRPr/>
          </a:p>
        </p:txBody>
      </p:sp>
      <p:sp>
        <p:nvSpPr>
          <p:cNvPr id="389" name="CustomShape 3"/>
          <p:cNvSpPr/>
          <p:nvPr/>
        </p:nvSpPr>
        <p:spPr>
          <a:xfrm>
            <a:off x="720000" y="-54720"/>
            <a:ext cx="8133840" cy="84456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CSS Border-color and Border-width  Example</a:t>
            </a:r>
            <a:endParaRPr/>
          </a:p>
        </p:txBody>
      </p:sp>
      <p:sp>
        <p:nvSpPr>
          <p:cNvPr id="390" name="CustomShape 4"/>
          <p:cNvSpPr/>
          <p:nvPr/>
        </p:nvSpPr>
        <p:spPr>
          <a:xfrm>
            <a:off x="1656000" y="360000"/>
            <a:ext cx="2589840" cy="57924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border.html</a:t>
            </a:r>
            <a:r>
              <a:rPr lang="en-IN" sz="3200" b="1">
                <a:solidFill>
                  <a:srgbClr val="000000"/>
                </a:solidFill>
                <a:latin typeface="Bitstream Charter"/>
              </a:rPr>
              <a:t> </a:t>
            </a:r>
            <a:endParaRPr/>
          </a:p>
        </p:txBody>
      </p:sp>
      <p:sp>
        <p:nvSpPr>
          <p:cNvPr id="391" name="CustomShape 5"/>
          <p:cNvSpPr/>
          <p:nvPr/>
        </p:nvSpPr>
        <p:spPr>
          <a:xfrm>
            <a:off x="6439320" y="714600"/>
            <a:ext cx="1766520" cy="579240"/>
          </a:xfrm>
          <a:prstGeom prst="rect">
            <a:avLst/>
          </a:prstGeom>
          <a:noFill/>
          <a:ln>
            <a:noFill/>
          </a:ln>
        </p:spPr>
        <p:txBody>
          <a:bodyPr lIns="90000" tIns="45000" rIns="90000" bIns="45000"/>
          <a:lstStyle/>
          <a:p>
            <a:pPr>
              <a:lnSpc>
                <a:spcPct val="100000"/>
              </a:lnSpc>
            </a:pPr>
            <a:r>
              <a:rPr lang="en-IN" sz="3200" b="1">
                <a:solidFill>
                  <a:srgbClr val="000000"/>
                </a:solidFill>
                <a:latin typeface="Bitstream Charter"/>
              </a:rPr>
              <a:t>output </a:t>
            </a:r>
            <a:endParaRPr/>
          </a:p>
        </p:txBody>
      </p:sp>
      <p:pic>
        <p:nvPicPr>
          <p:cNvPr id="392" name="Picture 391"/>
          <p:cNvPicPr/>
          <p:nvPr/>
        </p:nvPicPr>
        <p:blipFill>
          <a:blip r:embed="rId2"/>
          <a:stretch>
            <a:fillRect/>
          </a:stretch>
        </p:blipFill>
        <p:spPr>
          <a:xfrm>
            <a:off x="21960" y="936000"/>
            <a:ext cx="5879880" cy="5829840"/>
          </a:xfrm>
          <a:prstGeom prst="rect">
            <a:avLst/>
          </a:prstGeom>
          <a:ln>
            <a:noFill/>
          </a:ln>
        </p:spPr>
      </p:pic>
      <p:pic>
        <p:nvPicPr>
          <p:cNvPr id="393" name="Picture 392"/>
          <p:cNvPicPr/>
          <p:nvPr/>
        </p:nvPicPr>
        <p:blipFill>
          <a:blip r:embed="rId3"/>
          <a:stretch>
            <a:fillRect/>
          </a:stretch>
        </p:blipFill>
        <p:spPr>
          <a:xfrm>
            <a:off x="5904000" y="1296000"/>
            <a:ext cx="3093840" cy="5559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507960" y="305280"/>
            <a:ext cx="8292240" cy="1265040"/>
          </a:xfrm>
          <a:prstGeom prst="rect">
            <a:avLst/>
          </a:prstGeom>
          <a:noFill/>
          <a:ln>
            <a:noFill/>
          </a:ln>
        </p:spPr>
      </p:sp>
      <p:sp>
        <p:nvSpPr>
          <p:cNvPr id="395" name="CustomShape 2"/>
          <p:cNvSpPr/>
          <p:nvPr/>
        </p:nvSpPr>
        <p:spPr>
          <a:xfrm>
            <a:off x="216000" y="936000"/>
            <a:ext cx="8781840" cy="5857920"/>
          </a:xfrm>
          <a:prstGeom prst="rect">
            <a:avLst/>
          </a:prstGeom>
          <a:noFill/>
          <a:ln>
            <a:noFill/>
          </a:ln>
        </p:spPr>
        <p:txBody>
          <a:bodyPr lIns="101520" tIns="50760" rIns="101520" bIns="50760"/>
          <a:lstStyle/>
          <a:p>
            <a:pPr>
              <a:lnSpc>
                <a:spcPct val="100000"/>
              </a:lnSpc>
            </a:pPr>
            <a:endParaRPr/>
          </a:p>
          <a:p>
            <a:pPr algn="just">
              <a:lnSpc>
                <a:spcPct val="100000"/>
              </a:lnSpc>
              <a:buBlip>
                <a:blip r:embed="rId2"/>
              </a:buBlip>
            </a:pPr>
            <a:r>
              <a:rPr lang="en-IN" sz="2200">
                <a:solidFill>
                  <a:srgbClr val="000000"/>
                </a:solidFill>
                <a:latin typeface="Bitstream Charter"/>
              </a:rPr>
              <a:t>The CSS margin properties are used to generate space around elements.</a:t>
            </a:r>
            <a:endParaRPr/>
          </a:p>
          <a:p>
            <a:pPr algn="just">
              <a:lnSpc>
                <a:spcPct val="100000"/>
              </a:lnSpc>
              <a:buBlip>
                <a:blip r:embed="rId2"/>
              </a:buBlip>
            </a:pPr>
            <a:r>
              <a:rPr lang="en-IN" sz="2200">
                <a:solidFill>
                  <a:srgbClr val="000000"/>
                </a:solidFill>
                <a:latin typeface="Bitstream Charter"/>
              </a:rPr>
              <a:t>CSS has properties for specifying the margin for each side of an element:</a:t>
            </a:r>
            <a:endParaRPr/>
          </a:p>
          <a:p>
            <a:pPr algn="just">
              <a:lnSpc>
                <a:spcPct val="100000"/>
              </a:lnSpc>
            </a:pPr>
            <a:r>
              <a:rPr lang="en-IN" sz="2200">
                <a:solidFill>
                  <a:srgbClr val="000000"/>
                </a:solidFill>
                <a:latin typeface="Bitstream Charter"/>
              </a:rPr>
              <a:t>		</a:t>
            </a:r>
            <a:r>
              <a:rPr lang="en-IN" sz="2200" b="1">
                <a:solidFill>
                  <a:srgbClr val="000000"/>
                </a:solidFill>
                <a:latin typeface="Bitstream Charter"/>
              </a:rPr>
              <a:t>margin-top</a:t>
            </a:r>
            <a:endParaRPr/>
          </a:p>
          <a:p>
            <a:pPr algn="just">
              <a:lnSpc>
                <a:spcPct val="100000"/>
              </a:lnSpc>
            </a:pPr>
            <a:r>
              <a:rPr lang="en-IN" sz="2200" b="1">
                <a:solidFill>
                  <a:srgbClr val="000000"/>
                </a:solidFill>
                <a:latin typeface="Bitstream Charter"/>
              </a:rPr>
              <a:t>		margin-right</a:t>
            </a:r>
            <a:endParaRPr/>
          </a:p>
          <a:p>
            <a:pPr algn="just">
              <a:lnSpc>
                <a:spcPct val="100000"/>
              </a:lnSpc>
            </a:pPr>
            <a:r>
              <a:rPr lang="en-IN" sz="2200" b="1">
                <a:solidFill>
                  <a:srgbClr val="000000"/>
                </a:solidFill>
                <a:latin typeface="Bitstream Charter"/>
              </a:rPr>
              <a:t>		margin-bottom</a:t>
            </a:r>
            <a:endParaRPr/>
          </a:p>
          <a:p>
            <a:pPr algn="just">
              <a:lnSpc>
                <a:spcPct val="100000"/>
              </a:lnSpc>
            </a:pPr>
            <a:r>
              <a:rPr lang="en-IN" sz="2200" b="1">
                <a:solidFill>
                  <a:srgbClr val="000000"/>
                </a:solidFill>
                <a:latin typeface="Bitstream Charter"/>
              </a:rPr>
              <a:t>		margin-left</a:t>
            </a:r>
            <a:endParaRPr/>
          </a:p>
          <a:p>
            <a:pPr algn="just">
              <a:lnSpc>
                <a:spcPct val="100000"/>
              </a:lnSpc>
              <a:buBlip>
                <a:blip r:embed="rId2"/>
              </a:buBlip>
            </a:pPr>
            <a:r>
              <a:rPr lang="en-IN" sz="2200">
                <a:solidFill>
                  <a:srgbClr val="000000"/>
                </a:solidFill>
                <a:latin typeface="Bitstream Charter"/>
              </a:rPr>
              <a:t>All the margin properties can have the following values:</a:t>
            </a:r>
            <a:endParaRPr/>
          </a:p>
          <a:p>
            <a:pPr lvl="3" algn="just">
              <a:lnSpc>
                <a:spcPct val="100000"/>
              </a:lnSpc>
              <a:buSzPct val="45000"/>
              <a:buFont typeface="StarSymbol"/>
              <a:buChar char="l"/>
            </a:pPr>
            <a:r>
              <a:rPr lang="en-IN" sz="2200">
                <a:solidFill>
                  <a:srgbClr val="000000"/>
                </a:solidFill>
                <a:latin typeface="Bitstream Charter"/>
              </a:rPr>
              <a:t> </a:t>
            </a:r>
            <a:r>
              <a:rPr lang="en-IN" sz="2200" b="1">
                <a:solidFill>
                  <a:srgbClr val="000000"/>
                </a:solidFill>
                <a:latin typeface="Bitstream Charter"/>
              </a:rPr>
              <a:t> auto</a:t>
            </a:r>
            <a:r>
              <a:rPr lang="en-IN" sz="2200">
                <a:solidFill>
                  <a:srgbClr val="000000"/>
                </a:solidFill>
                <a:latin typeface="Bitstream Charter"/>
              </a:rPr>
              <a:t> - the browser calculates the margin</a:t>
            </a:r>
            <a:endParaRPr/>
          </a:p>
          <a:p>
            <a:pPr lvl="3" algn="just">
              <a:lnSpc>
                <a:spcPct val="100000"/>
              </a:lnSpc>
              <a:buSzPct val="45000"/>
              <a:buFont typeface="StarSymbol"/>
              <a:buChar char="l"/>
            </a:pPr>
            <a:r>
              <a:rPr lang="en-IN" sz="2200">
                <a:solidFill>
                  <a:srgbClr val="000000"/>
                </a:solidFill>
                <a:latin typeface="Bitstream Charter"/>
              </a:rPr>
              <a:t>  </a:t>
            </a:r>
            <a:r>
              <a:rPr lang="en-IN" sz="2200" b="1">
                <a:solidFill>
                  <a:srgbClr val="000000"/>
                </a:solidFill>
                <a:latin typeface="Bitstream Charter"/>
              </a:rPr>
              <a:t>length</a:t>
            </a:r>
            <a:r>
              <a:rPr lang="en-IN" sz="2200">
                <a:solidFill>
                  <a:srgbClr val="000000"/>
                </a:solidFill>
                <a:latin typeface="Bitstream Charter"/>
              </a:rPr>
              <a:t> - specifies a margin in px, pt, cm, etc.</a:t>
            </a:r>
            <a:endParaRPr/>
          </a:p>
          <a:p>
            <a:pPr lvl="2" algn="just">
              <a:lnSpc>
                <a:spcPct val="100000"/>
              </a:lnSpc>
              <a:buBlip>
                <a:blip r:embed="rId2"/>
              </a:buBlip>
            </a:pPr>
            <a:r>
              <a:rPr lang="en-IN" sz="2200">
                <a:solidFill>
                  <a:srgbClr val="000000"/>
                </a:solidFill>
                <a:latin typeface="Bitstream Charter"/>
              </a:rPr>
              <a:t>	</a:t>
            </a:r>
            <a:r>
              <a:rPr lang="en-IN" sz="2200" b="1">
                <a:solidFill>
                  <a:srgbClr val="000000"/>
                </a:solidFill>
                <a:latin typeface="Bitstream Charter"/>
              </a:rPr>
              <a:t>%</a:t>
            </a:r>
            <a:r>
              <a:rPr lang="en-IN" sz="2200">
                <a:solidFill>
                  <a:srgbClr val="000000"/>
                </a:solidFill>
                <a:latin typeface="Bitstream Charter"/>
              </a:rPr>
              <a:t> - specifies a margin in % of the width of the containing       	element</a:t>
            </a:r>
            <a:endParaRPr/>
          </a:p>
          <a:p>
            <a:pPr lvl="4" algn="just">
              <a:lnSpc>
                <a:spcPct val="100000"/>
              </a:lnSpc>
              <a:buSzPct val="45000"/>
              <a:buFont typeface="StarSymbol"/>
              <a:buChar char="l"/>
            </a:pPr>
            <a:r>
              <a:rPr lang="en-IN" sz="2200" b="1">
                <a:solidFill>
                  <a:srgbClr val="000000"/>
                </a:solidFill>
                <a:latin typeface="Bitstream Charter"/>
              </a:rPr>
              <a:t>inherit </a:t>
            </a:r>
            <a:r>
              <a:rPr lang="en-IN" sz="2200">
                <a:solidFill>
                  <a:srgbClr val="000000"/>
                </a:solidFill>
                <a:latin typeface="Bitstream Charter"/>
              </a:rPr>
              <a:t>- specifies that the margin should be inherited from the parent element</a:t>
            </a:r>
            <a:endParaRPr/>
          </a:p>
          <a:p>
            <a:pPr algn="just">
              <a:lnSpc>
                <a:spcPct val="100000"/>
              </a:lnSpc>
              <a:buBlip>
                <a:blip r:embed="rId2"/>
              </a:buBlip>
            </a:pPr>
            <a:endParaRPr/>
          </a:p>
          <a:p>
            <a:pPr algn="just">
              <a:lnSpc>
                <a:spcPct val="100000"/>
              </a:lnSpc>
            </a:pPr>
            <a:endParaRPr/>
          </a:p>
        </p:txBody>
      </p:sp>
      <p:sp>
        <p:nvSpPr>
          <p:cNvPr id="396"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CSS Margins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507960" y="305280"/>
            <a:ext cx="8292240" cy="1265040"/>
          </a:xfrm>
          <a:prstGeom prst="rect">
            <a:avLst/>
          </a:prstGeom>
          <a:noFill/>
          <a:ln>
            <a:noFill/>
          </a:ln>
        </p:spPr>
      </p:sp>
      <p:sp>
        <p:nvSpPr>
          <p:cNvPr id="398" name="CustomShape 2"/>
          <p:cNvSpPr/>
          <p:nvPr/>
        </p:nvSpPr>
        <p:spPr>
          <a:xfrm>
            <a:off x="216000" y="936000"/>
            <a:ext cx="8781840" cy="5857920"/>
          </a:xfrm>
          <a:prstGeom prst="rect">
            <a:avLst/>
          </a:prstGeom>
          <a:noFill/>
          <a:ln>
            <a:noFill/>
          </a:ln>
        </p:spPr>
        <p:txBody>
          <a:bodyPr lIns="101520" tIns="50760" rIns="101520" bIns="50760"/>
          <a:lstStyle/>
          <a:p>
            <a:pPr>
              <a:lnSpc>
                <a:spcPct val="100000"/>
              </a:lnSpc>
            </a:pPr>
            <a:endParaRPr/>
          </a:p>
          <a:p>
            <a:pPr algn="just">
              <a:lnSpc>
                <a:spcPct val="100000"/>
              </a:lnSpc>
            </a:pPr>
            <a:endParaRPr/>
          </a:p>
        </p:txBody>
      </p:sp>
      <p:sp>
        <p:nvSpPr>
          <p:cNvPr id="399"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CSS Margins Example</a:t>
            </a:r>
            <a:endParaRPr/>
          </a:p>
        </p:txBody>
      </p:sp>
      <p:pic>
        <p:nvPicPr>
          <p:cNvPr id="400" name="Picture 399"/>
          <p:cNvPicPr/>
          <p:nvPr/>
        </p:nvPicPr>
        <p:blipFill>
          <a:blip r:embed="rId2"/>
          <a:stretch>
            <a:fillRect/>
          </a:stretch>
        </p:blipFill>
        <p:spPr>
          <a:xfrm>
            <a:off x="83880" y="1224360"/>
            <a:ext cx="4521960" cy="4893480"/>
          </a:xfrm>
          <a:prstGeom prst="rect">
            <a:avLst/>
          </a:prstGeom>
          <a:ln>
            <a:noFill/>
          </a:ln>
        </p:spPr>
      </p:pic>
      <p:pic>
        <p:nvPicPr>
          <p:cNvPr id="401" name="Picture 400"/>
          <p:cNvPicPr/>
          <p:nvPr/>
        </p:nvPicPr>
        <p:blipFill>
          <a:blip r:embed="rId3"/>
          <a:stretch>
            <a:fillRect/>
          </a:stretch>
        </p:blipFill>
        <p:spPr>
          <a:xfrm>
            <a:off x="4608000" y="2520000"/>
            <a:ext cx="4605840" cy="1941840"/>
          </a:xfrm>
          <a:prstGeom prst="rect">
            <a:avLst/>
          </a:prstGeom>
          <a:ln>
            <a:noFill/>
          </a:ln>
        </p:spPr>
      </p:pic>
      <p:sp>
        <p:nvSpPr>
          <p:cNvPr id="402" name="CustomShape 4"/>
          <p:cNvSpPr/>
          <p:nvPr/>
        </p:nvSpPr>
        <p:spPr>
          <a:xfrm>
            <a:off x="2520000" y="936000"/>
            <a:ext cx="2135160" cy="57924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margin.html</a:t>
            </a:r>
            <a:r>
              <a:rPr lang="en-IN" sz="3200" b="1">
                <a:solidFill>
                  <a:srgbClr val="000000"/>
                </a:solidFill>
                <a:latin typeface="Bitstream Charter"/>
              </a:rPr>
              <a:t> </a:t>
            </a:r>
            <a:endParaRPr/>
          </a:p>
        </p:txBody>
      </p:sp>
      <p:sp>
        <p:nvSpPr>
          <p:cNvPr id="403" name="CustomShape 5"/>
          <p:cNvSpPr/>
          <p:nvPr/>
        </p:nvSpPr>
        <p:spPr>
          <a:xfrm>
            <a:off x="5422680" y="1938600"/>
            <a:ext cx="2135160" cy="57924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output</a:t>
            </a:r>
            <a:r>
              <a:rPr lang="en-IN" sz="3200" b="1">
                <a:solidFill>
                  <a:srgbClr val="000000"/>
                </a:solidFill>
                <a:latin typeface="Bitstream Charter"/>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507960" y="305280"/>
            <a:ext cx="8292240" cy="1265040"/>
          </a:xfrm>
          <a:prstGeom prst="rect">
            <a:avLst/>
          </a:prstGeom>
          <a:noFill/>
          <a:ln>
            <a:noFill/>
          </a:ln>
        </p:spPr>
      </p:sp>
      <p:sp>
        <p:nvSpPr>
          <p:cNvPr id="405" name="CustomShape 2"/>
          <p:cNvSpPr/>
          <p:nvPr/>
        </p:nvSpPr>
        <p:spPr>
          <a:xfrm>
            <a:off x="216000" y="792000"/>
            <a:ext cx="8781840" cy="6001920"/>
          </a:xfrm>
          <a:prstGeom prst="rect">
            <a:avLst/>
          </a:prstGeom>
          <a:noFill/>
          <a:ln>
            <a:noFill/>
          </a:ln>
        </p:spPr>
        <p:txBody>
          <a:bodyPr lIns="101520" tIns="50760" rIns="101520" bIns="50760"/>
          <a:lstStyle/>
          <a:p>
            <a:pPr>
              <a:lnSpc>
                <a:spcPct val="100000"/>
              </a:lnSpc>
            </a:pPr>
            <a:endParaRPr/>
          </a:p>
          <a:p>
            <a:pPr algn="just">
              <a:lnSpc>
                <a:spcPct val="100000"/>
              </a:lnSpc>
              <a:buBlip>
                <a:blip r:embed="rId2"/>
              </a:buBlip>
            </a:pPr>
            <a:r>
              <a:rPr lang="en-IN" sz="2200">
                <a:solidFill>
                  <a:srgbClr val="000000"/>
                </a:solidFill>
                <a:latin typeface="Bitstream Charter"/>
              </a:rPr>
              <a:t>The CSS padding properties are used to generate space around content.</a:t>
            </a:r>
            <a:endParaRPr/>
          </a:p>
          <a:p>
            <a:pPr algn="just">
              <a:lnSpc>
                <a:spcPct val="100000"/>
              </a:lnSpc>
              <a:buBlip>
                <a:blip r:embed="rId2"/>
              </a:buBlip>
            </a:pPr>
            <a:r>
              <a:rPr lang="en-IN" sz="2200">
                <a:solidFill>
                  <a:srgbClr val="000000"/>
                </a:solidFill>
                <a:latin typeface="Bitstream Charter"/>
              </a:rPr>
              <a:t>The padding clears an area around the content (inside the border) of an element.</a:t>
            </a:r>
            <a:endParaRPr/>
          </a:p>
          <a:p>
            <a:pPr algn="just">
              <a:lnSpc>
                <a:spcPct val="100000"/>
              </a:lnSpc>
              <a:buBlip>
                <a:blip r:embed="rId2"/>
              </a:buBlip>
            </a:pPr>
            <a:r>
              <a:rPr lang="en-IN" sz="2200">
                <a:solidFill>
                  <a:srgbClr val="000000"/>
                </a:solidFill>
                <a:latin typeface="Bitstream Charter"/>
              </a:rPr>
              <a:t>CSS has properties for specifying the padding for each side of an element:</a:t>
            </a:r>
            <a:endParaRPr/>
          </a:p>
          <a:p>
            <a:pPr algn="just">
              <a:lnSpc>
                <a:spcPct val="100000"/>
              </a:lnSpc>
              <a:buBlip>
                <a:blip r:embed="rId2"/>
              </a:buBlip>
            </a:pPr>
            <a:r>
              <a:rPr lang="en-IN" sz="2200">
                <a:solidFill>
                  <a:srgbClr val="000000"/>
                </a:solidFill>
                <a:latin typeface="Bitstream Charter"/>
              </a:rPr>
              <a:t>    </a:t>
            </a:r>
            <a:r>
              <a:rPr lang="en-IN" sz="2200" b="1">
                <a:solidFill>
                  <a:srgbClr val="000000"/>
                </a:solidFill>
                <a:latin typeface="Bitstream Charter"/>
              </a:rPr>
              <a:t>padding-top</a:t>
            </a:r>
            <a:endParaRPr/>
          </a:p>
          <a:p>
            <a:pPr algn="just">
              <a:lnSpc>
                <a:spcPct val="100000"/>
              </a:lnSpc>
              <a:buBlip>
                <a:blip r:embed="rId2"/>
              </a:buBlip>
            </a:pPr>
            <a:r>
              <a:rPr lang="en-IN" sz="2200" b="1">
                <a:solidFill>
                  <a:srgbClr val="000000"/>
                </a:solidFill>
                <a:latin typeface="Bitstream Charter"/>
              </a:rPr>
              <a:t>    padding-right</a:t>
            </a:r>
            <a:endParaRPr/>
          </a:p>
          <a:p>
            <a:pPr algn="just">
              <a:lnSpc>
                <a:spcPct val="100000"/>
              </a:lnSpc>
              <a:buBlip>
                <a:blip r:embed="rId2"/>
              </a:buBlip>
            </a:pPr>
            <a:r>
              <a:rPr lang="en-IN" sz="2200" b="1">
                <a:solidFill>
                  <a:srgbClr val="000000"/>
                </a:solidFill>
                <a:latin typeface="Bitstream Charter"/>
              </a:rPr>
              <a:t>    padding-bottom</a:t>
            </a:r>
            <a:endParaRPr/>
          </a:p>
          <a:p>
            <a:pPr algn="just">
              <a:lnSpc>
                <a:spcPct val="100000"/>
              </a:lnSpc>
              <a:buBlip>
                <a:blip r:embed="rId2"/>
              </a:buBlip>
            </a:pPr>
            <a:r>
              <a:rPr lang="en-IN" sz="2200" b="1">
                <a:solidFill>
                  <a:srgbClr val="000000"/>
                </a:solidFill>
                <a:latin typeface="Bitstream Charter"/>
              </a:rPr>
              <a:t>    padding-left</a:t>
            </a:r>
            <a:endParaRPr/>
          </a:p>
          <a:p>
            <a:pPr algn="just">
              <a:lnSpc>
                <a:spcPct val="100000"/>
              </a:lnSpc>
              <a:buBlip>
                <a:blip r:embed="rId2"/>
              </a:buBlip>
            </a:pPr>
            <a:r>
              <a:rPr lang="en-IN" sz="2200">
                <a:solidFill>
                  <a:srgbClr val="000000"/>
                </a:solidFill>
                <a:latin typeface="Bitstream Charter"/>
              </a:rPr>
              <a:t>All the padding properties can have the following values:    				</a:t>
            </a:r>
            <a:r>
              <a:rPr lang="en-IN" sz="2200" b="1">
                <a:solidFill>
                  <a:srgbClr val="000000"/>
                </a:solidFill>
                <a:latin typeface="Bitstream Charter"/>
              </a:rPr>
              <a:t>length</a:t>
            </a:r>
            <a:r>
              <a:rPr lang="en-IN" sz="2200">
                <a:solidFill>
                  <a:srgbClr val="000000"/>
                </a:solidFill>
                <a:latin typeface="Bitstream Charter"/>
              </a:rPr>
              <a:t> - specifies a padding in px, pt, cm, etc.</a:t>
            </a:r>
            <a:endParaRPr/>
          </a:p>
          <a:p>
            <a:pPr algn="just">
              <a:lnSpc>
                <a:spcPct val="100000"/>
              </a:lnSpc>
              <a:buBlip>
                <a:blip r:embed="rId2"/>
              </a:buBlip>
            </a:pPr>
            <a:r>
              <a:rPr lang="en-IN" sz="2200">
                <a:solidFill>
                  <a:srgbClr val="000000"/>
                </a:solidFill>
                <a:latin typeface="Bitstream Charter"/>
              </a:rPr>
              <a:t>   		</a:t>
            </a:r>
            <a:r>
              <a:rPr lang="en-IN" sz="2200" b="1">
                <a:solidFill>
                  <a:srgbClr val="000000"/>
                </a:solidFill>
                <a:latin typeface="Bitstream Charter"/>
              </a:rPr>
              <a:t> %</a:t>
            </a:r>
            <a:r>
              <a:rPr lang="en-IN" sz="2200">
                <a:solidFill>
                  <a:srgbClr val="000000"/>
                </a:solidFill>
                <a:latin typeface="Bitstream Charter"/>
              </a:rPr>
              <a:t> - specifies a padding in % of the width of the containing 		element</a:t>
            </a:r>
            <a:endParaRPr/>
          </a:p>
          <a:p>
            <a:pPr algn="just">
              <a:lnSpc>
                <a:spcPct val="100000"/>
              </a:lnSpc>
              <a:buBlip>
                <a:blip r:embed="rId2"/>
              </a:buBlip>
            </a:pPr>
            <a:r>
              <a:rPr lang="en-IN" sz="2200">
                <a:solidFill>
                  <a:srgbClr val="000000"/>
                </a:solidFill>
                <a:latin typeface="Bitstream Charter"/>
              </a:rPr>
              <a:t>	 	</a:t>
            </a:r>
            <a:r>
              <a:rPr lang="en-IN" sz="2200" b="1">
                <a:solidFill>
                  <a:srgbClr val="000000"/>
                </a:solidFill>
                <a:latin typeface="Bitstream Charter"/>
              </a:rPr>
              <a:t>inherit </a:t>
            </a:r>
            <a:r>
              <a:rPr lang="en-IN" sz="2200">
                <a:solidFill>
                  <a:srgbClr val="000000"/>
                </a:solidFill>
                <a:latin typeface="Bitstream Charter"/>
              </a:rPr>
              <a:t>- specifies that the padding should be inherited from 		the parent element</a:t>
            </a:r>
            <a:endParaRPr/>
          </a:p>
          <a:p>
            <a:pPr algn="just">
              <a:lnSpc>
                <a:spcPct val="100000"/>
              </a:lnSpc>
              <a:buBlip>
                <a:blip r:embed="rId2"/>
              </a:buBlip>
            </a:pPr>
            <a:r>
              <a:rPr lang="en-IN" sz="2200" b="1">
                <a:solidFill>
                  <a:srgbClr val="000000"/>
                </a:solidFill>
                <a:latin typeface="Bitstream Charter"/>
              </a:rPr>
              <a:t>It works same as margin</a:t>
            </a:r>
            <a:endParaRPr/>
          </a:p>
          <a:p>
            <a:pPr algn="just">
              <a:lnSpc>
                <a:spcPct val="100000"/>
              </a:lnSpc>
            </a:pPr>
            <a:endParaRPr/>
          </a:p>
        </p:txBody>
      </p:sp>
      <p:sp>
        <p:nvSpPr>
          <p:cNvPr id="406"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CSS Padding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507960" y="305280"/>
            <a:ext cx="8292240" cy="1265040"/>
          </a:xfrm>
          <a:prstGeom prst="rect">
            <a:avLst/>
          </a:prstGeom>
          <a:noFill/>
          <a:ln>
            <a:noFill/>
          </a:ln>
        </p:spPr>
      </p:sp>
      <p:sp>
        <p:nvSpPr>
          <p:cNvPr id="169" name="CustomShape 2"/>
          <p:cNvSpPr/>
          <p:nvPr/>
        </p:nvSpPr>
        <p:spPr>
          <a:xfrm>
            <a:off x="487440" y="1800000"/>
            <a:ext cx="8292240" cy="5023800"/>
          </a:xfrm>
          <a:prstGeom prst="rect">
            <a:avLst/>
          </a:prstGeom>
          <a:noFill/>
          <a:ln>
            <a:noFill/>
          </a:ln>
        </p:spPr>
        <p:txBody>
          <a:bodyPr lIns="101520" tIns="50760" rIns="101520" bIns="50760"/>
          <a:lstStyle/>
          <a:p>
            <a:pPr algn="just">
              <a:lnSpc>
                <a:spcPct val="90000"/>
              </a:lnSpc>
              <a:buSzPct val="45000"/>
              <a:buFont typeface="StarSymbol"/>
              <a:buChar char="l"/>
            </a:pPr>
            <a:r>
              <a:rPr lang="en-IN" sz="2800" dirty="0">
                <a:solidFill>
                  <a:srgbClr val="000000"/>
                </a:solidFill>
                <a:latin typeface="Bitstream Charter"/>
              </a:rPr>
              <a:t>Two parts: (1) selector  and  (2) declaration.</a:t>
            </a:r>
            <a:endParaRPr/>
          </a:p>
          <a:p>
            <a:pPr algn="just">
              <a:lnSpc>
                <a:spcPct val="90000"/>
              </a:lnSpc>
            </a:pPr>
            <a:endParaRPr/>
          </a:p>
          <a:p>
            <a:pPr algn="just">
              <a:lnSpc>
                <a:spcPct val="90000"/>
              </a:lnSpc>
              <a:buSzPct val="45000"/>
              <a:buFont typeface="StarSymbol"/>
              <a:buChar char="l"/>
            </a:pPr>
            <a:r>
              <a:rPr lang="en-IN" sz="2800" dirty="0">
                <a:solidFill>
                  <a:srgbClr val="000000"/>
                </a:solidFill>
                <a:latin typeface="Bitstream Charter"/>
              </a:rPr>
              <a:t>	</a:t>
            </a:r>
            <a:r>
              <a:rPr lang="en-IN" sz="2800" b="1" dirty="0">
                <a:solidFill>
                  <a:srgbClr val="000000"/>
                </a:solidFill>
                <a:latin typeface="Bitstream Charter"/>
              </a:rPr>
              <a:t>Selector: </a:t>
            </a:r>
            <a:r>
              <a:rPr lang="en-IN" sz="2800" dirty="0">
                <a:solidFill>
                  <a:srgbClr val="000000"/>
                </a:solidFill>
                <a:latin typeface="Bitstream Charter"/>
              </a:rPr>
              <a:t>the HTML element you want to add style to.</a:t>
            </a:r>
            <a:endParaRPr/>
          </a:p>
          <a:p>
            <a:pPr algn="just">
              <a:lnSpc>
                <a:spcPct val="90000"/>
              </a:lnSpc>
              <a:buSzPct val="45000"/>
              <a:buFont typeface="StarSymbol"/>
              <a:buChar char="l"/>
            </a:pPr>
            <a:r>
              <a:rPr lang="en-IN" sz="2800" dirty="0">
                <a:solidFill>
                  <a:srgbClr val="000000"/>
                </a:solidFill>
                <a:latin typeface="Bitstream Charter"/>
              </a:rPr>
              <a:t>		&lt;p&gt;  &lt;h1&gt;  &lt;table&gt;  etc</a:t>
            </a:r>
            <a:endParaRPr/>
          </a:p>
          <a:p>
            <a:pPr algn="just">
              <a:lnSpc>
                <a:spcPct val="90000"/>
              </a:lnSpc>
              <a:buSzPct val="45000"/>
              <a:buFont typeface="StarSymbol"/>
              <a:buChar char="l"/>
            </a:pPr>
            <a:r>
              <a:rPr lang="en-IN" sz="2800" dirty="0">
                <a:solidFill>
                  <a:srgbClr val="000000"/>
                </a:solidFill>
                <a:latin typeface="Bitstream Charter"/>
              </a:rPr>
              <a:t>	</a:t>
            </a:r>
            <a:endParaRPr/>
          </a:p>
          <a:p>
            <a:pPr algn="just">
              <a:lnSpc>
                <a:spcPct val="90000"/>
              </a:lnSpc>
              <a:buSzPct val="45000"/>
              <a:buFont typeface="StarSymbol"/>
              <a:buChar char="l"/>
            </a:pPr>
            <a:r>
              <a:rPr lang="en-IN" sz="2800" dirty="0">
                <a:solidFill>
                  <a:srgbClr val="000000"/>
                </a:solidFill>
                <a:latin typeface="Bitstream Charter"/>
              </a:rPr>
              <a:t>	</a:t>
            </a:r>
            <a:r>
              <a:rPr lang="en-IN" sz="2800" b="1" dirty="0">
                <a:solidFill>
                  <a:srgbClr val="000000"/>
                </a:solidFill>
                <a:latin typeface="Bitstream Charter"/>
              </a:rPr>
              <a:t>Declaration: </a:t>
            </a:r>
            <a:r>
              <a:rPr lang="en-IN" sz="2800" dirty="0">
                <a:solidFill>
                  <a:srgbClr val="000000"/>
                </a:solidFill>
                <a:latin typeface="Bitstream Charter"/>
              </a:rPr>
              <a:t>the statement of style for that element.  Made up of property and value.</a:t>
            </a:r>
            <a:endParaRPr/>
          </a:p>
          <a:p>
            <a:pPr algn="ctr">
              <a:lnSpc>
                <a:spcPct val="100000"/>
              </a:lnSpc>
            </a:pPr>
            <a:r>
              <a:rPr lang="en-IN" sz="3300" dirty="0">
                <a:solidFill>
                  <a:srgbClr val="000000"/>
                </a:solidFill>
                <a:latin typeface="Bitstream Charter"/>
              </a:rPr>
              <a:t>Selector {declaration;}</a:t>
            </a:r>
            <a:endParaRPr/>
          </a:p>
        </p:txBody>
      </p:sp>
      <p:sp>
        <p:nvSpPr>
          <p:cNvPr id="170" name="CustomShape 3"/>
          <p:cNvSpPr/>
          <p:nvPr/>
        </p:nvSpPr>
        <p:spPr>
          <a:xfrm>
            <a:off x="1224000" y="216000"/>
            <a:ext cx="6869520" cy="941400"/>
          </a:xfrm>
          <a:prstGeom prst="rect">
            <a:avLst/>
          </a:prstGeom>
          <a:noFill/>
          <a:ln>
            <a:noFill/>
          </a:ln>
        </p:spPr>
        <p:txBody>
          <a:bodyPr lIns="90000" tIns="45000" rIns="90000" bIns="45000"/>
          <a:lstStyle/>
          <a:p>
            <a:r>
              <a:rPr lang="en-IN" sz="2800" b="1">
                <a:solidFill>
                  <a:srgbClr val="000000"/>
                </a:solidFill>
                <a:latin typeface="Bitstream Charter"/>
              </a:rPr>
              <a:t>How to write style rules : Basic Syntax &amp; Structure( Style Specification Format)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507960" y="305280"/>
            <a:ext cx="8292240" cy="1265040"/>
          </a:xfrm>
          <a:prstGeom prst="rect">
            <a:avLst/>
          </a:prstGeom>
          <a:noFill/>
          <a:ln>
            <a:noFill/>
          </a:ln>
        </p:spPr>
      </p:sp>
      <p:sp>
        <p:nvSpPr>
          <p:cNvPr id="408" name="CustomShape 2"/>
          <p:cNvSpPr/>
          <p:nvPr/>
        </p:nvSpPr>
        <p:spPr>
          <a:xfrm>
            <a:off x="216000" y="792000"/>
            <a:ext cx="8781840" cy="6001920"/>
          </a:xfrm>
          <a:prstGeom prst="rect">
            <a:avLst/>
          </a:prstGeom>
          <a:noFill/>
          <a:ln>
            <a:noFill/>
          </a:ln>
        </p:spPr>
        <p:txBody>
          <a:bodyPr lIns="101520" tIns="50760" rIns="101520" bIns="50760"/>
          <a:lstStyle/>
          <a:p>
            <a:pPr>
              <a:lnSpc>
                <a:spcPct val="100000"/>
              </a:lnSpc>
            </a:pPr>
            <a:endParaRPr/>
          </a:p>
          <a:p>
            <a:pPr algn="just">
              <a:lnSpc>
                <a:spcPct val="100000"/>
              </a:lnSpc>
            </a:pPr>
            <a:endParaRPr/>
          </a:p>
        </p:txBody>
      </p:sp>
      <p:sp>
        <p:nvSpPr>
          <p:cNvPr id="409"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CSS Padding</a:t>
            </a:r>
            <a:endParaRPr/>
          </a:p>
        </p:txBody>
      </p:sp>
      <p:pic>
        <p:nvPicPr>
          <p:cNvPr id="410" name="Picture 409"/>
          <p:cNvPicPr/>
          <p:nvPr/>
        </p:nvPicPr>
        <p:blipFill>
          <a:blip r:embed="rId2"/>
          <a:stretch>
            <a:fillRect/>
          </a:stretch>
        </p:blipFill>
        <p:spPr>
          <a:xfrm>
            <a:off x="73800" y="1152000"/>
            <a:ext cx="5684400" cy="5704200"/>
          </a:xfrm>
          <a:prstGeom prst="rect">
            <a:avLst/>
          </a:prstGeom>
          <a:ln>
            <a:noFill/>
          </a:ln>
        </p:spPr>
      </p:pic>
      <p:sp>
        <p:nvSpPr>
          <p:cNvPr id="411" name="CustomShape 4"/>
          <p:cNvSpPr/>
          <p:nvPr/>
        </p:nvSpPr>
        <p:spPr>
          <a:xfrm>
            <a:off x="2977920" y="858600"/>
            <a:ext cx="2348280" cy="57960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padding.html</a:t>
            </a:r>
            <a:r>
              <a:rPr lang="en-IN" sz="3200" b="1">
                <a:solidFill>
                  <a:srgbClr val="000000"/>
                </a:solidFill>
                <a:latin typeface="Bitstream Charter"/>
              </a:rPr>
              <a:t> </a:t>
            </a:r>
            <a:endParaRPr/>
          </a:p>
        </p:txBody>
      </p:sp>
      <p:pic>
        <p:nvPicPr>
          <p:cNvPr id="412" name="Picture 411"/>
          <p:cNvPicPr/>
          <p:nvPr/>
        </p:nvPicPr>
        <p:blipFill>
          <a:blip r:embed="rId3"/>
          <a:stretch>
            <a:fillRect/>
          </a:stretch>
        </p:blipFill>
        <p:spPr>
          <a:xfrm>
            <a:off x="5688000" y="1224000"/>
            <a:ext cx="3454200" cy="4102200"/>
          </a:xfrm>
          <a:prstGeom prst="rect">
            <a:avLst/>
          </a:prstGeom>
          <a:ln>
            <a:noFill/>
          </a:ln>
        </p:spPr>
      </p:pic>
      <p:sp>
        <p:nvSpPr>
          <p:cNvPr id="413" name="CustomShape 5"/>
          <p:cNvSpPr/>
          <p:nvPr/>
        </p:nvSpPr>
        <p:spPr>
          <a:xfrm>
            <a:off x="6480000" y="807480"/>
            <a:ext cx="1667880" cy="48672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4" name="CustomShape 1"/>
          <p:cNvSpPr/>
          <p:nvPr/>
        </p:nvSpPr>
        <p:spPr>
          <a:xfrm>
            <a:off x="609480" y="228600"/>
            <a:ext cx="8152200" cy="989280"/>
          </a:xfrm>
          <a:prstGeom prst="rect">
            <a:avLst/>
          </a:prstGeom>
          <a:noFill/>
          <a:ln>
            <a:noFill/>
          </a:ln>
        </p:spPr>
        <p:txBody>
          <a:bodyPr lIns="90000" tIns="45000" rIns="90000" bIns="45000" anchor="ctr"/>
          <a:lstStyle/>
          <a:p>
            <a:pPr>
              <a:lnSpc>
                <a:spcPct val="100000"/>
              </a:lnSpc>
            </a:pPr>
            <a:r>
              <a:rPr lang="en-IN" sz="3200">
                <a:solidFill>
                  <a:srgbClr val="464646"/>
                </a:solidFill>
                <a:latin typeface="Bitstream Charter"/>
                <a:ea typeface="Droid Sans Fallback"/>
              </a:rPr>
              <a:t>CSS Shorthand: Margin &amp; Padding</a:t>
            </a:r>
            <a:endParaRPr/>
          </a:p>
        </p:txBody>
      </p:sp>
      <p:sp>
        <p:nvSpPr>
          <p:cNvPr id="415" name="CustomShape 2"/>
          <p:cNvSpPr/>
          <p:nvPr/>
        </p:nvSpPr>
        <p:spPr>
          <a:xfrm>
            <a:off x="533520" y="6248520"/>
            <a:ext cx="5419800" cy="363600"/>
          </a:xfrm>
          <a:prstGeom prst="rect">
            <a:avLst/>
          </a:prstGeom>
          <a:noFill/>
          <a:ln>
            <a:noFill/>
          </a:ln>
        </p:spPr>
        <p:txBody>
          <a:bodyPr lIns="90000" tIns="46800" rIns="90000" bIns="46800" anchor="ctr"/>
          <a:lstStyle/>
          <a:p>
            <a:pPr>
              <a:lnSpc>
                <a:spcPct val="100000"/>
              </a:lnSpc>
            </a:pPr>
            <a:r>
              <a:rPr lang="en-IN" sz="1400">
                <a:solidFill>
                  <a:srgbClr val="464646"/>
                </a:solidFill>
                <a:latin typeface="Arial"/>
              </a:rPr>
              <a:t>                                                                </a:t>
            </a:r>
            <a:endParaRPr/>
          </a:p>
        </p:txBody>
      </p:sp>
      <p:sp>
        <p:nvSpPr>
          <p:cNvPr id="416" name="CustomShape 3"/>
          <p:cNvSpPr/>
          <p:nvPr/>
        </p:nvSpPr>
        <p:spPr>
          <a:xfrm>
            <a:off x="304920" y="1538280"/>
            <a:ext cx="8609040" cy="5166000"/>
          </a:xfrm>
          <a:prstGeom prst="rect">
            <a:avLst/>
          </a:prstGeom>
          <a:noFill/>
          <a:ln>
            <a:noFill/>
          </a:ln>
        </p:spPr>
        <p:txBody>
          <a:bodyPr lIns="90000" tIns="46800" rIns="90000" bIns="46800"/>
          <a:lstStyle/>
          <a:p>
            <a:pPr>
              <a:lnSpc>
                <a:spcPct val="100000"/>
              </a:lnSpc>
            </a:pPr>
            <a:r>
              <a:rPr lang="en-IN" sz="2400">
                <a:latin typeface="Bitstream Charter"/>
              </a:rPr>
              <a:t>For margin and padding (and others), CSS provides a number of shorthand properties that can save on writing lines and lines of code. Instead of writing this:</a:t>
            </a:r>
            <a:endParaRPr/>
          </a:p>
          <a:p>
            <a:pPr>
              <a:lnSpc>
                <a:spcPct val="100000"/>
              </a:lnSpc>
            </a:pPr>
            <a:r>
              <a:rPr lang="en-IN" sz="2400">
                <a:solidFill>
                  <a:srgbClr val="BB3932"/>
                </a:solidFill>
                <a:latin typeface="Tw Cen MT"/>
              </a:rPr>
              <a:t>#container {</a:t>
            </a:r>
            <a:endParaRPr/>
          </a:p>
          <a:p>
            <a:pPr>
              <a:lnSpc>
                <a:spcPct val="100000"/>
              </a:lnSpc>
            </a:pPr>
            <a:r>
              <a:rPr lang="en-IN" sz="2400">
                <a:solidFill>
                  <a:srgbClr val="BB3932"/>
                </a:solidFill>
                <a:latin typeface="Tw Cen MT"/>
              </a:rPr>
              <a:t>	margin-top: 0;</a:t>
            </a:r>
            <a:endParaRPr/>
          </a:p>
          <a:p>
            <a:pPr>
              <a:lnSpc>
                <a:spcPct val="100000"/>
              </a:lnSpc>
            </a:pPr>
            <a:r>
              <a:rPr lang="en-IN" sz="2400">
                <a:solidFill>
                  <a:srgbClr val="BB3932"/>
                </a:solidFill>
                <a:latin typeface="Tw Cen MT"/>
              </a:rPr>
              <a:t>	margin-right: 5px;</a:t>
            </a:r>
            <a:endParaRPr/>
          </a:p>
          <a:p>
            <a:pPr>
              <a:lnSpc>
                <a:spcPct val="100000"/>
              </a:lnSpc>
            </a:pPr>
            <a:r>
              <a:rPr lang="en-IN" sz="2400">
                <a:solidFill>
                  <a:srgbClr val="BB3932"/>
                </a:solidFill>
                <a:latin typeface="Tw Cen MT"/>
              </a:rPr>
              <a:t>	margin-bottom: 6px;</a:t>
            </a:r>
            <a:endParaRPr/>
          </a:p>
          <a:p>
            <a:pPr>
              <a:lnSpc>
                <a:spcPct val="100000"/>
              </a:lnSpc>
            </a:pPr>
            <a:r>
              <a:rPr lang="en-IN" sz="2400">
                <a:solidFill>
                  <a:srgbClr val="BB3932"/>
                </a:solidFill>
                <a:latin typeface="Tw Cen MT"/>
              </a:rPr>
              <a:t>	margin-left: 5px;</a:t>
            </a:r>
            <a:endParaRPr/>
          </a:p>
          <a:p>
            <a:pPr>
              <a:lnSpc>
                <a:spcPct val="100000"/>
              </a:lnSpc>
            </a:pPr>
            <a:r>
              <a:rPr lang="en-IN" sz="2400">
                <a:solidFill>
                  <a:srgbClr val="BB3932"/>
                </a:solidFill>
                <a:latin typeface="Tw Cen MT"/>
              </a:rPr>
              <a:t>	padding-top: 20px;</a:t>
            </a:r>
            <a:endParaRPr/>
          </a:p>
          <a:p>
            <a:pPr>
              <a:lnSpc>
                <a:spcPct val="100000"/>
              </a:lnSpc>
            </a:pPr>
            <a:r>
              <a:rPr lang="en-IN" sz="2400">
                <a:solidFill>
                  <a:srgbClr val="BB3932"/>
                </a:solidFill>
                <a:latin typeface="Tw Cen MT"/>
              </a:rPr>
              <a:t>	padding-right: 10px;</a:t>
            </a:r>
            <a:endParaRPr/>
          </a:p>
          <a:p>
            <a:pPr>
              <a:lnSpc>
                <a:spcPct val="100000"/>
              </a:lnSpc>
            </a:pPr>
            <a:r>
              <a:rPr lang="en-IN" sz="2400">
                <a:solidFill>
                  <a:srgbClr val="BB3932"/>
                </a:solidFill>
                <a:latin typeface="Tw Cen MT"/>
              </a:rPr>
              <a:t>	padding-bottom: 30px;</a:t>
            </a:r>
            <a:endParaRPr/>
          </a:p>
          <a:p>
            <a:pPr>
              <a:lnSpc>
                <a:spcPct val="100000"/>
              </a:lnSpc>
            </a:pPr>
            <a:r>
              <a:rPr lang="en-IN" sz="2400">
                <a:solidFill>
                  <a:srgbClr val="BB3932"/>
                </a:solidFill>
                <a:latin typeface="Tw Cen MT"/>
              </a:rPr>
              <a:t>	padding-left: 12px;</a:t>
            </a:r>
            <a:endParaRPr/>
          </a:p>
          <a:p>
            <a:pPr>
              <a:lnSpc>
                <a:spcPct val="100000"/>
              </a:lnSpc>
            </a:pPr>
            <a:r>
              <a:rPr lang="en-IN" sz="2400">
                <a:solidFill>
                  <a:srgbClr val="BB3932"/>
                </a:solidFill>
                <a:latin typeface="Tw Cen MT"/>
              </a:rPr>
              <a:t>}</a:t>
            </a:r>
            <a:endParaRPr/>
          </a:p>
        </p:txBody>
      </p:sp>
      <p:sp>
        <p:nvSpPr>
          <p:cNvPr id="417" name="CustomShape 4"/>
          <p:cNvSpPr/>
          <p:nvPr/>
        </p:nvSpPr>
        <p:spPr>
          <a:xfrm>
            <a:off x="4905360" y="3100320"/>
            <a:ext cx="3713400" cy="3022920"/>
          </a:xfrm>
          <a:prstGeom prst="rect">
            <a:avLst/>
          </a:prstGeom>
          <a:solidFill>
            <a:srgbClr val="2DA2BF"/>
          </a:solidFill>
          <a:ln w="12600" cap="rnd">
            <a:solidFill>
              <a:srgbClr val="000000"/>
            </a:solidFill>
            <a:custDash>
              <a:ds d="1225000000" sp="1225000000"/>
            </a:custDash>
            <a:miter/>
          </a:ln>
        </p:spPr>
      </p:sp>
      <p:sp>
        <p:nvSpPr>
          <p:cNvPr id="418" name="CustomShape 5"/>
          <p:cNvSpPr/>
          <p:nvPr/>
        </p:nvSpPr>
        <p:spPr>
          <a:xfrm>
            <a:off x="5100480" y="3103560"/>
            <a:ext cx="3335760" cy="2738520"/>
          </a:xfrm>
          <a:prstGeom prst="rect">
            <a:avLst/>
          </a:prstGeom>
          <a:solidFill>
            <a:srgbClr val="D27B62"/>
          </a:solidFill>
          <a:ln>
            <a:noFill/>
          </a:ln>
        </p:spPr>
      </p:sp>
      <p:sp>
        <p:nvSpPr>
          <p:cNvPr id="419" name="CustomShape 6"/>
          <p:cNvSpPr/>
          <p:nvPr/>
        </p:nvSpPr>
        <p:spPr>
          <a:xfrm>
            <a:off x="5391000" y="3595680"/>
            <a:ext cx="2740320" cy="1611360"/>
          </a:xfrm>
          <a:prstGeom prst="rect">
            <a:avLst/>
          </a:prstGeom>
          <a:solidFill>
            <a:srgbClr val="FFFFFF"/>
          </a:solidFill>
          <a:ln>
            <a:noFill/>
          </a:ln>
        </p:spPr>
      </p:sp>
      <p:sp>
        <p:nvSpPr>
          <p:cNvPr id="420" name="CustomShape 7"/>
          <p:cNvSpPr/>
          <p:nvPr/>
        </p:nvSpPr>
        <p:spPr>
          <a:xfrm>
            <a:off x="5678640" y="4251240"/>
            <a:ext cx="2151000" cy="305640"/>
          </a:xfrm>
          <a:prstGeom prst="rect">
            <a:avLst/>
          </a:prstGeom>
          <a:noFill/>
          <a:ln>
            <a:noFill/>
          </a:ln>
        </p:spPr>
        <p:txBody>
          <a:bodyPr lIns="90000" tIns="46800" rIns="90000" bIns="46800"/>
          <a:lstStyle/>
          <a:p>
            <a:pPr algn="ctr">
              <a:lnSpc>
                <a:spcPct val="100000"/>
              </a:lnSpc>
            </a:pPr>
            <a:r>
              <a:rPr lang="en-IN" sz="1400">
                <a:latin typeface="Arial"/>
              </a:rPr>
              <a:t>Content Area</a:t>
            </a:r>
            <a:endParaRPr/>
          </a:p>
        </p:txBody>
      </p:sp>
      <p:sp>
        <p:nvSpPr>
          <p:cNvPr id="421" name="CustomShape 8"/>
          <p:cNvSpPr/>
          <p:nvPr/>
        </p:nvSpPr>
        <p:spPr>
          <a:xfrm>
            <a:off x="6405480" y="5827680"/>
            <a:ext cx="855720" cy="305640"/>
          </a:xfrm>
          <a:prstGeom prst="rect">
            <a:avLst/>
          </a:prstGeom>
          <a:noFill/>
          <a:ln>
            <a:noFill/>
          </a:ln>
        </p:spPr>
        <p:txBody>
          <a:bodyPr lIns="90000" tIns="46800" rIns="90000" bIns="46800"/>
          <a:lstStyle/>
          <a:p>
            <a:pPr algn="ctr">
              <a:lnSpc>
                <a:spcPct val="100000"/>
              </a:lnSpc>
            </a:pPr>
            <a:r>
              <a:rPr lang="en-IN" sz="1400">
                <a:latin typeface="Arial"/>
              </a:rPr>
              <a:t>6</a:t>
            </a:r>
            <a:endParaRPr/>
          </a:p>
        </p:txBody>
      </p:sp>
      <p:sp>
        <p:nvSpPr>
          <p:cNvPr id="422" name="CustomShape 9"/>
          <p:cNvSpPr/>
          <p:nvPr/>
        </p:nvSpPr>
        <p:spPr>
          <a:xfrm>
            <a:off x="4581360" y="4560840"/>
            <a:ext cx="856080" cy="305640"/>
          </a:xfrm>
          <a:prstGeom prst="rect">
            <a:avLst/>
          </a:prstGeom>
          <a:noFill/>
          <a:ln>
            <a:noFill/>
          </a:ln>
        </p:spPr>
        <p:txBody>
          <a:bodyPr lIns="90000" tIns="46800" rIns="90000" bIns="46800"/>
          <a:lstStyle/>
          <a:p>
            <a:pPr algn="ctr">
              <a:lnSpc>
                <a:spcPct val="100000"/>
              </a:lnSpc>
            </a:pPr>
            <a:r>
              <a:rPr lang="en-IN" sz="1400">
                <a:latin typeface="Arial"/>
              </a:rPr>
              <a:t>5</a:t>
            </a:r>
            <a:endParaRPr/>
          </a:p>
        </p:txBody>
      </p:sp>
      <p:sp>
        <p:nvSpPr>
          <p:cNvPr id="423" name="CustomShape 10"/>
          <p:cNvSpPr/>
          <p:nvPr/>
        </p:nvSpPr>
        <p:spPr>
          <a:xfrm>
            <a:off x="8097840" y="4559400"/>
            <a:ext cx="855720" cy="305640"/>
          </a:xfrm>
          <a:prstGeom prst="rect">
            <a:avLst/>
          </a:prstGeom>
          <a:noFill/>
          <a:ln>
            <a:noFill/>
          </a:ln>
        </p:spPr>
        <p:txBody>
          <a:bodyPr lIns="90000" tIns="46800" rIns="90000" bIns="46800"/>
          <a:lstStyle/>
          <a:p>
            <a:pPr algn="ctr">
              <a:lnSpc>
                <a:spcPct val="100000"/>
              </a:lnSpc>
            </a:pPr>
            <a:r>
              <a:rPr lang="en-IN" sz="1400">
                <a:latin typeface="Arial"/>
              </a:rPr>
              <a:t>5</a:t>
            </a:r>
            <a:endParaRPr/>
          </a:p>
        </p:txBody>
      </p:sp>
      <p:sp>
        <p:nvSpPr>
          <p:cNvPr id="424" name="CustomShape 11"/>
          <p:cNvSpPr/>
          <p:nvPr/>
        </p:nvSpPr>
        <p:spPr>
          <a:xfrm>
            <a:off x="4813200" y="4681440"/>
            <a:ext cx="85608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12</a:t>
            </a:r>
            <a:endParaRPr/>
          </a:p>
        </p:txBody>
      </p:sp>
      <p:sp>
        <p:nvSpPr>
          <p:cNvPr id="425" name="CustomShape 12"/>
          <p:cNvSpPr/>
          <p:nvPr/>
        </p:nvSpPr>
        <p:spPr>
          <a:xfrm>
            <a:off x="7837560" y="468000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10</a:t>
            </a:r>
            <a:endParaRPr/>
          </a:p>
        </p:txBody>
      </p:sp>
      <p:sp>
        <p:nvSpPr>
          <p:cNvPr id="426" name="CustomShape 13"/>
          <p:cNvSpPr/>
          <p:nvPr/>
        </p:nvSpPr>
        <p:spPr>
          <a:xfrm>
            <a:off x="6370560" y="536580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30</a:t>
            </a:r>
            <a:endParaRPr/>
          </a:p>
        </p:txBody>
      </p:sp>
      <p:sp>
        <p:nvSpPr>
          <p:cNvPr id="427" name="CustomShape 14"/>
          <p:cNvSpPr/>
          <p:nvPr/>
        </p:nvSpPr>
        <p:spPr>
          <a:xfrm>
            <a:off x="6396120" y="320040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12</a:t>
            </a:r>
            <a:endParaRPr/>
          </a:p>
        </p:txBody>
      </p:sp>
      <p:sp>
        <p:nvSpPr>
          <p:cNvPr id="428" name="CustomShape 15"/>
          <p:cNvSpPr/>
          <p:nvPr/>
        </p:nvSpPr>
        <p:spPr>
          <a:xfrm>
            <a:off x="6392880" y="2871720"/>
            <a:ext cx="855720" cy="305640"/>
          </a:xfrm>
          <a:prstGeom prst="rect">
            <a:avLst/>
          </a:prstGeom>
          <a:noFill/>
          <a:ln>
            <a:noFill/>
          </a:ln>
        </p:spPr>
        <p:txBody>
          <a:bodyPr lIns="90000" tIns="46800" rIns="90000" bIns="46800"/>
          <a:lstStyle/>
          <a:p>
            <a:pPr algn="ctr">
              <a:lnSpc>
                <a:spcPct val="100000"/>
              </a:lnSpc>
            </a:pPr>
            <a:r>
              <a:rPr lang="en-IN" sz="1400">
                <a:latin typeface="Arial"/>
              </a:rPr>
              <a:t>0</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2" name="CustomShape 1"/>
          <p:cNvSpPr/>
          <p:nvPr/>
        </p:nvSpPr>
        <p:spPr>
          <a:xfrm>
            <a:off x="609480" y="228600"/>
            <a:ext cx="8152200" cy="98928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ea typeface="Droid Sans Fallback"/>
              </a:rPr>
              <a:t>Cont’d..</a:t>
            </a:r>
            <a:endParaRPr/>
          </a:p>
        </p:txBody>
      </p:sp>
      <p:sp>
        <p:nvSpPr>
          <p:cNvPr id="453" name="CustomShape 2"/>
          <p:cNvSpPr/>
          <p:nvPr/>
        </p:nvSpPr>
        <p:spPr>
          <a:xfrm>
            <a:off x="533520" y="6248520"/>
            <a:ext cx="5419800" cy="363600"/>
          </a:xfrm>
          <a:prstGeom prst="rect">
            <a:avLst/>
          </a:prstGeom>
          <a:noFill/>
          <a:ln>
            <a:noFill/>
          </a:ln>
        </p:spPr>
        <p:txBody>
          <a:bodyPr lIns="90000" tIns="46800" rIns="90000" bIns="46800" anchor="ctr"/>
          <a:lstStyle/>
          <a:p>
            <a:pPr>
              <a:lnSpc>
                <a:spcPct val="100000"/>
              </a:lnSpc>
            </a:pPr>
            <a:r>
              <a:rPr lang="en-IN" sz="1400">
                <a:solidFill>
                  <a:srgbClr val="464646"/>
                </a:solidFill>
                <a:latin typeface="Arial"/>
              </a:rPr>
              <a:t>                                                                </a:t>
            </a:r>
            <a:endParaRPr/>
          </a:p>
        </p:txBody>
      </p:sp>
      <p:sp>
        <p:nvSpPr>
          <p:cNvPr id="454" name="CustomShape 3"/>
          <p:cNvSpPr/>
          <p:nvPr/>
        </p:nvSpPr>
        <p:spPr>
          <a:xfrm>
            <a:off x="304920" y="1847880"/>
            <a:ext cx="8304120" cy="3567240"/>
          </a:xfrm>
          <a:prstGeom prst="rect">
            <a:avLst/>
          </a:prstGeom>
          <a:noFill/>
          <a:ln>
            <a:noFill/>
          </a:ln>
        </p:spPr>
        <p:txBody>
          <a:bodyPr lIns="90000" tIns="46800" rIns="90000" bIns="46800"/>
          <a:lstStyle/>
          <a:p>
            <a:pPr>
              <a:lnSpc>
                <a:spcPct val="100000"/>
              </a:lnSpc>
            </a:pPr>
            <a:r>
              <a:rPr lang="en-IN" sz="2900">
                <a:latin typeface="Tw Cen MT"/>
              </a:rPr>
              <a:t>You can also apply just </a:t>
            </a:r>
            <a:r>
              <a:rPr lang="en-IN" sz="2900" u="sng">
                <a:latin typeface="Tw Cen MT"/>
              </a:rPr>
              <a:t>one</a:t>
            </a:r>
            <a:r>
              <a:rPr lang="en-IN" sz="2900">
                <a:latin typeface="Tw Cen MT"/>
              </a:rPr>
              <a:t> value, example:</a:t>
            </a:r>
            <a:endParaRPr/>
          </a:p>
          <a:p>
            <a:pPr>
              <a:lnSpc>
                <a:spcPct val="100000"/>
              </a:lnSpc>
            </a:pPr>
            <a:r>
              <a:rPr lang="en-IN" sz="2400">
                <a:solidFill>
                  <a:srgbClr val="BB3932"/>
                </a:solidFill>
                <a:latin typeface="Tw Cen MT"/>
              </a:rPr>
              <a:t>#container {</a:t>
            </a:r>
            <a:endParaRPr/>
          </a:p>
          <a:p>
            <a:pPr>
              <a:lnSpc>
                <a:spcPct val="100000"/>
              </a:lnSpc>
            </a:pPr>
            <a:r>
              <a:rPr lang="en-IN" sz="2400">
                <a:solidFill>
                  <a:srgbClr val="BB3932"/>
                </a:solidFill>
                <a:latin typeface="Tw Cen MT"/>
              </a:rPr>
              <a:t>	padding: 20px;</a:t>
            </a:r>
            <a:endParaRPr/>
          </a:p>
          <a:p>
            <a:pPr>
              <a:lnSpc>
                <a:spcPct val="100000"/>
              </a:lnSpc>
            </a:pPr>
            <a:r>
              <a:rPr lang="en-IN" sz="2400">
                <a:solidFill>
                  <a:srgbClr val="BB3932"/>
                </a:solidFill>
                <a:latin typeface="Tw Cen MT"/>
              </a:rPr>
              <a:t>	margin: 5px;</a:t>
            </a:r>
            <a:endParaRPr/>
          </a:p>
          <a:p>
            <a:pPr>
              <a:lnSpc>
                <a:spcPct val="100000"/>
              </a:lnSpc>
            </a:pPr>
            <a:r>
              <a:rPr lang="en-IN" sz="2400">
                <a:solidFill>
                  <a:srgbClr val="BB3932"/>
                </a:solidFill>
                <a:latin typeface="Tw Cen MT"/>
              </a:rPr>
              <a:t>}</a:t>
            </a:r>
            <a:endParaRPr/>
          </a:p>
          <a:p>
            <a:pPr>
              <a:lnSpc>
                <a:spcPct val="100000"/>
              </a:lnSpc>
            </a:pPr>
            <a:r>
              <a:rPr lang="en-IN" sz="2400">
                <a:solidFill>
                  <a:srgbClr val="BB3932"/>
                </a:solidFill>
                <a:latin typeface="Tw Cen MT"/>
              </a:rPr>
              <a:t>Which will apply the value </a:t>
            </a:r>
            <a:endParaRPr/>
          </a:p>
          <a:p>
            <a:pPr>
              <a:lnSpc>
                <a:spcPct val="100000"/>
              </a:lnSpc>
            </a:pPr>
            <a:r>
              <a:rPr lang="en-IN" sz="2400">
                <a:solidFill>
                  <a:srgbClr val="BB3932"/>
                </a:solidFill>
                <a:latin typeface="Tw Cen MT"/>
              </a:rPr>
              <a:t>specified equally on all 4 sides</a:t>
            </a:r>
            <a:endParaRPr/>
          </a:p>
        </p:txBody>
      </p:sp>
      <p:sp>
        <p:nvSpPr>
          <p:cNvPr id="455" name="CustomShape 4"/>
          <p:cNvSpPr/>
          <p:nvPr/>
        </p:nvSpPr>
        <p:spPr>
          <a:xfrm>
            <a:off x="4865760" y="3021120"/>
            <a:ext cx="3713400" cy="3117960"/>
          </a:xfrm>
          <a:prstGeom prst="rect">
            <a:avLst/>
          </a:prstGeom>
          <a:solidFill>
            <a:srgbClr val="2DA2BF"/>
          </a:solidFill>
          <a:ln w="12600" cap="rnd">
            <a:solidFill>
              <a:srgbClr val="000000"/>
            </a:solidFill>
            <a:custDash>
              <a:ds d="1225000000" sp="1225000000"/>
            </a:custDash>
            <a:miter/>
          </a:ln>
        </p:spPr>
      </p:sp>
      <p:sp>
        <p:nvSpPr>
          <p:cNvPr id="456" name="CustomShape 5"/>
          <p:cNvSpPr/>
          <p:nvPr/>
        </p:nvSpPr>
        <p:spPr>
          <a:xfrm>
            <a:off x="5054760" y="3209760"/>
            <a:ext cx="3335400" cy="2738880"/>
          </a:xfrm>
          <a:prstGeom prst="rect">
            <a:avLst/>
          </a:prstGeom>
          <a:solidFill>
            <a:srgbClr val="D27B62"/>
          </a:solidFill>
          <a:ln>
            <a:noFill/>
          </a:ln>
        </p:spPr>
      </p:sp>
      <p:sp>
        <p:nvSpPr>
          <p:cNvPr id="457" name="CustomShape 6"/>
          <p:cNvSpPr/>
          <p:nvPr/>
        </p:nvSpPr>
        <p:spPr>
          <a:xfrm>
            <a:off x="5546880" y="3710160"/>
            <a:ext cx="2351160" cy="1738440"/>
          </a:xfrm>
          <a:prstGeom prst="rect">
            <a:avLst/>
          </a:prstGeom>
          <a:solidFill>
            <a:srgbClr val="FFFFFF"/>
          </a:solidFill>
          <a:ln>
            <a:noFill/>
          </a:ln>
        </p:spPr>
      </p:sp>
      <p:sp>
        <p:nvSpPr>
          <p:cNvPr id="458" name="CustomShape 7"/>
          <p:cNvSpPr/>
          <p:nvPr/>
        </p:nvSpPr>
        <p:spPr>
          <a:xfrm>
            <a:off x="5654520" y="4417920"/>
            <a:ext cx="2151360" cy="305640"/>
          </a:xfrm>
          <a:prstGeom prst="rect">
            <a:avLst/>
          </a:prstGeom>
          <a:noFill/>
          <a:ln>
            <a:noFill/>
          </a:ln>
        </p:spPr>
        <p:txBody>
          <a:bodyPr lIns="90000" tIns="46800" rIns="90000" bIns="46800"/>
          <a:lstStyle/>
          <a:p>
            <a:pPr algn="ctr">
              <a:lnSpc>
                <a:spcPct val="100000"/>
              </a:lnSpc>
            </a:pPr>
            <a:r>
              <a:rPr lang="en-IN" sz="1400">
                <a:latin typeface="Arial"/>
              </a:rPr>
              <a:t>Content Area</a:t>
            </a:r>
            <a:endParaRPr/>
          </a:p>
        </p:txBody>
      </p:sp>
      <p:sp>
        <p:nvSpPr>
          <p:cNvPr id="459" name="CustomShape 8"/>
          <p:cNvSpPr/>
          <p:nvPr/>
        </p:nvSpPr>
        <p:spPr>
          <a:xfrm>
            <a:off x="6365880" y="5867280"/>
            <a:ext cx="855720" cy="305640"/>
          </a:xfrm>
          <a:prstGeom prst="rect">
            <a:avLst/>
          </a:prstGeom>
          <a:noFill/>
          <a:ln>
            <a:noFill/>
          </a:ln>
        </p:spPr>
        <p:txBody>
          <a:bodyPr lIns="90000" tIns="46800" rIns="90000" bIns="46800"/>
          <a:lstStyle/>
          <a:p>
            <a:pPr algn="ctr">
              <a:lnSpc>
                <a:spcPct val="100000"/>
              </a:lnSpc>
            </a:pPr>
            <a:r>
              <a:rPr lang="en-IN" sz="1400">
                <a:latin typeface="Arial"/>
              </a:rPr>
              <a:t>5</a:t>
            </a:r>
            <a:endParaRPr/>
          </a:p>
        </p:txBody>
      </p:sp>
      <p:sp>
        <p:nvSpPr>
          <p:cNvPr id="460" name="CustomShape 9"/>
          <p:cNvSpPr/>
          <p:nvPr/>
        </p:nvSpPr>
        <p:spPr>
          <a:xfrm>
            <a:off x="4541760" y="4529160"/>
            <a:ext cx="855720" cy="305640"/>
          </a:xfrm>
          <a:prstGeom prst="rect">
            <a:avLst/>
          </a:prstGeom>
          <a:noFill/>
          <a:ln>
            <a:noFill/>
          </a:ln>
        </p:spPr>
        <p:txBody>
          <a:bodyPr lIns="90000" tIns="46800" rIns="90000" bIns="46800"/>
          <a:lstStyle/>
          <a:p>
            <a:pPr algn="ctr">
              <a:lnSpc>
                <a:spcPct val="100000"/>
              </a:lnSpc>
            </a:pPr>
            <a:r>
              <a:rPr lang="en-IN" sz="1400">
                <a:latin typeface="Arial"/>
              </a:rPr>
              <a:t>5</a:t>
            </a:r>
            <a:endParaRPr/>
          </a:p>
        </p:txBody>
      </p:sp>
      <p:sp>
        <p:nvSpPr>
          <p:cNvPr id="461" name="CustomShape 10"/>
          <p:cNvSpPr/>
          <p:nvPr/>
        </p:nvSpPr>
        <p:spPr>
          <a:xfrm>
            <a:off x="8058240" y="4527720"/>
            <a:ext cx="855720" cy="305640"/>
          </a:xfrm>
          <a:prstGeom prst="rect">
            <a:avLst/>
          </a:prstGeom>
          <a:noFill/>
          <a:ln>
            <a:noFill/>
          </a:ln>
        </p:spPr>
        <p:txBody>
          <a:bodyPr lIns="90000" tIns="46800" rIns="90000" bIns="46800"/>
          <a:lstStyle/>
          <a:p>
            <a:pPr algn="ctr">
              <a:lnSpc>
                <a:spcPct val="100000"/>
              </a:lnSpc>
            </a:pPr>
            <a:r>
              <a:rPr lang="en-IN" sz="1400">
                <a:latin typeface="Arial"/>
              </a:rPr>
              <a:t>5</a:t>
            </a:r>
            <a:endParaRPr/>
          </a:p>
        </p:txBody>
      </p:sp>
      <p:sp>
        <p:nvSpPr>
          <p:cNvPr id="462" name="CustomShape 11"/>
          <p:cNvSpPr/>
          <p:nvPr/>
        </p:nvSpPr>
        <p:spPr>
          <a:xfrm>
            <a:off x="4869000" y="464976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20</a:t>
            </a:r>
            <a:endParaRPr/>
          </a:p>
        </p:txBody>
      </p:sp>
      <p:sp>
        <p:nvSpPr>
          <p:cNvPr id="463" name="CustomShape 12"/>
          <p:cNvSpPr/>
          <p:nvPr/>
        </p:nvSpPr>
        <p:spPr>
          <a:xfrm>
            <a:off x="7726320" y="464832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20</a:t>
            </a:r>
            <a:endParaRPr/>
          </a:p>
        </p:txBody>
      </p:sp>
      <p:sp>
        <p:nvSpPr>
          <p:cNvPr id="464" name="CustomShape 13"/>
          <p:cNvSpPr/>
          <p:nvPr/>
        </p:nvSpPr>
        <p:spPr>
          <a:xfrm>
            <a:off x="6330960" y="551664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20</a:t>
            </a:r>
            <a:endParaRPr/>
          </a:p>
        </p:txBody>
      </p:sp>
      <p:sp>
        <p:nvSpPr>
          <p:cNvPr id="465" name="CustomShape 14"/>
          <p:cNvSpPr/>
          <p:nvPr/>
        </p:nvSpPr>
        <p:spPr>
          <a:xfrm>
            <a:off x="6356520" y="328788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20</a:t>
            </a:r>
            <a:endParaRPr/>
          </a:p>
        </p:txBody>
      </p:sp>
      <p:sp>
        <p:nvSpPr>
          <p:cNvPr id="466" name="CustomShape 15"/>
          <p:cNvSpPr/>
          <p:nvPr/>
        </p:nvSpPr>
        <p:spPr>
          <a:xfrm>
            <a:off x="6353280" y="2975040"/>
            <a:ext cx="855720" cy="305640"/>
          </a:xfrm>
          <a:prstGeom prst="rect">
            <a:avLst/>
          </a:prstGeom>
          <a:noFill/>
          <a:ln>
            <a:noFill/>
          </a:ln>
        </p:spPr>
        <p:txBody>
          <a:bodyPr lIns="90000" tIns="46800" rIns="90000" bIns="46800"/>
          <a:lstStyle/>
          <a:p>
            <a:pPr algn="ctr">
              <a:lnSpc>
                <a:spcPct val="100000"/>
              </a:lnSpc>
            </a:pPr>
            <a:r>
              <a:rPr lang="en-IN" sz="1400">
                <a:latin typeface="Arial"/>
              </a:rPr>
              <a:t>5</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7" name="CustomShape 1"/>
          <p:cNvSpPr/>
          <p:nvPr/>
        </p:nvSpPr>
        <p:spPr>
          <a:xfrm>
            <a:off x="609480" y="228600"/>
            <a:ext cx="8152200" cy="98928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ea typeface="Droid Sans Fallback"/>
              </a:rPr>
              <a:t>Cont’d..</a:t>
            </a:r>
            <a:endParaRPr/>
          </a:p>
        </p:txBody>
      </p:sp>
      <p:sp>
        <p:nvSpPr>
          <p:cNvPr id="468" name="CustomShape 2"/>
          <p:cNvSpPr/>
          <p:nvPr/>
        </p:nvSpPr>
        <p:spPr>
          <a:xfrm>
            <a:off x="533520" y="6248520"/>
            <a:ext cx="5419800" cy="363600"/>
          </a:xfrm>
          <a:prstGeom prst="rect">
            <a:avLst/>
          </a:prstGeom>
          <a:noFill/>
          <a:ln>
            <a:noFill/>
          </a:ln>
        </p:spPr>
        <p:txBody>
          <a:bodyPr lIns="90000" tIns="46800" rIns="90000" bIns="46800" anchor="ctr"/>
          <a:lstStyle/>
          <a:p>
            <a:pPr>
              <a:lnSpc>
                <a:spcPct val="100000"/>
              </a:lnSpc>
            </a:pPr>
            <a:r>
              <a:rPr lang="en-IN" sz="1400">
                <a:solidFill>
                  <a:srgbClr val="464646"/>
                </a:solidFill>
                <a:latin typeface="Arial"/>
              </a:rPr>
              <a:t>                                                                </a:t>
            </a:r>
            <a:endParaRPr/>
          </a:p>
        </p:txBody>
      </p:sp>
      <p:sp>
        <p:nvSpPr>
          <p:cNvPr id="469" name="CustomShape 3"/>
          <p:cNvSpPr/>
          <p:nvPr/>
        </p:nvSpPr>
        <p:spPr>
          <a:xfrm>
            <a:off x="380880" y="1773360"/>
            <a:ext cx="8533080" cy="4626000"/>
          </a:xfrm>
          <a:prstGeom prst="rect">
            <a:avLst/>
          </a:prstGeom>
          <a:noFill/>
          <a:ln>
            <a:noFill/>
          </a:ln>
        </p:spPr>
        <p:txBody>
          <a:bodyPr lIns="90000" tIns="46800" rIns="90000" bIns="46800"/>
          <a:lstStyle/>
          <a:p>
            <a:pPr>
              <a:lnSpc>
                <a:spcPct val="100000"/>
              </a:lnSpc>
            </a:pPr>
            <a:r>
              <a:rPr lang="en-IN" sz="2900">
                <a:latin typeface="Tw Cen MT"/>
              </a:rPr>
              <a:t>And you can apply </a:t>
            </a:r>
            <a:r>
              <a:rPr lang="en-IN" sz="2900" u="sng">
                <a:latin typeface="Tw Cen MT"/>
              </a:rPr>
              <a:t>two</a:t>
            </a:r>
            <a:r>
              <a:rPr lang="en-IN" sz="2900">
                <a:latin typeface="Tw Cen MT"/>
              </a:rPr>
              <a:t> values, example:</a:t>
            </a:r>
            <a:endParaRPr/>
          </a:p>
          <a:p>
            <a:pPr>
              <a:lnSpc>
                <a:spcPct val="100000"/>
              </a:lnSpc>
            </a:pPr>
            <a:r>
              <a:rPr lang="en-IN" sz="2400">
                <a:solidFill>
                  <a:srgbClr val="BB3932"/>
                </a:solidFill>
                <a:latin typeface="Tw Cen MT"/>
              </a:rPr>
              <a:t>#container {</a:t>
            </a:r>
            <a:endParaRPr/>
          </a:p>
          <a:p>
            <a:pPr>
              <a:lnSpc>
                <a:spcPct val="100000"/>
              </a:lnSpc>
            </a:pPr>
            <a:r>
              <a:rPr lang="en-IN" sz="2400">
                <a:solidFill>
                  <a:srgbClr val="BB3932"/>
                </a:solidFill>
                <a:latin typeface="Tw Cen MT"/>
              </a:rPr>
              <a:t>	padding: 10px 20px;</a:t>
            </a:r>
            <a:endParaRPr/>
          </a:p>
          <a:p>
            <a:pPr>
              <a:lnSpc>
                <a:spcPct val="100000"/>
              </a:lnSpc>
            </a:pPr>
            <a:r>
              <a:rPr lang="en-IN" sz="2400">
                <a:solidFill>
                  <a:srgbClr val="BB3932"/>
                </a:solidFill>
                <a:latin typeface="Tw Cen MT"/>
              </a:rPr>
              <a:t>	margin: 0px 5px;</a:t>
            </a:r>
            <a:endParaRPr/>
          </a:p>
          <a:p>
            <a:pPr>
              <a:lnSpc>
                <a:spcPct val="100000"/>
              </a:lnSpc>
            </a:pPr>
            <a:r>
              <a:rPr lang="en-IN" sz="2400">
                <a:solidFill>
                  <a:srgbClr val="BB3932"/>
                </a:solidFill>
                <a:latin typeface="Tw Cen MT"/>
              </a:rPr>
              <a:t>}</a:t>
            </a:r>
            <a:endParaRPr/>
          </a:p>
          <a:p>
            <a:pPr>
              <a:lnSpc>
                <a:spcPct val="100000"/>
              </a:lnSpc>
            </a:pPr>
            <a:r>
              <a:rPr lang="en-IN" sz="2400">
                <a:solidFill>
                  <a:srgbClr val="BB3932"/>
                </a:solidFill>
                <a:latin typeface="Tw Cen MT"/>
              </a:rPr>
              <a:t>The first value is applied to </a:t>
            </a:r>
            <a:endParaRPr/>
          </a:p>
          <a:p>
            <a:pPr>
              <a:lnSpc>
                <a:spcPct val="100000"/>
              </a:lnSpc>
            </a:pPr>
            <a:r>
              <a:rPr lang="en-IN" sz="2400">
                <a:solidFill>
                  <a:srgbClr val="BB3932"/>
                </a:solidFill>
                <a:latin typeface="Tw Cen MT"/>
              </a:rPr>
              <a:t>the top and bottom</a:t>
            </a:r>
            <a:endParaRPr/>
          </a:p>
          <a:p>
            <a:pPr>
              <a:lnSpc>
                <a:spcPct val="100000"/>
              </a:lnSpc>
            </a:pPr>
            <a:r>
              <a:rPr lang="en-IN" sz="2400">
                <a:solidFill>
                  <a:srgbClr val="BB3932"/>
                </a:solidFill>
                <a:latin typeface="Tw Cen MT"/>
              </a:rPr>
              <a:t>The second value is applied to</a:t>
            </a:r>
            <a:endParaRPr/>
          </a:p>
          <a:p>
            <a:pPr>
              <a:lnSpc>
                <a:spcPct val="100000"/>
              </a:lnSpc>
            </a:pPr>
            <a:r>
              <a:rPr lang="en-IN" sz="2400">
                <a:solidFill>
                  <a:srgbClr val="BB3932"/>
                </a:solidFill>
                <a:latin typeface="Tw Cen MT"/>
              </a:rPr>
              <a:t>the left and right</a:t>
            </a:r>
            <a:endParaRPr/>
          </a:p>
        </p:txBody>
      </p:sp>
      <p:sp>
        <p:nvSpPr>
          <p:cNvPr id="470" name="CustomShape 4"/>
          <p:cNvSpPr/>
          <p:nvPr/>
        </p:nvSpPr>
        <p:spPr>
          <a:xfrm>
            <a:off x="4941720" y="3129120"/>
            <a:ext cx="3713400" cy="2752560"/>
          </a:xfrm>
          <a:prstGeom prst="rect">
            <a:avLst/>
          </a:prstGeom>
          <a:solidFill>
            <a:srgbClr val="2DA2BF"/>
          </a:solidFill>
          <a:ln w="12600" cap="rnd">
            <a:solidFill>
              <a:srgbClr val="000000"/>
            </a:solidFill>
            <a:custDash>
              <a:ds d="1225000000" sp="1225000000"/>
            </a:custDash>
            <a:miter/>
          </a:ln>
        </p:spPr>
      </p:sp>
      <p:sp>
        <p:nvSpPr>
          <p:cNvPr id="471" name="CustomShape 5"/>
          <p:cNvSpPr/>
          <p:nvPr/>
        </p:nvSpPr>
        <p:spPr>
          <a:xfrm>
            <a:off x="5130720" y="3135240"/>
            <a:ext cx="3335400" cy="2738520"/>
          </a:xfrm>
          <a:prstGeom prst="rect">
            <a:avLst/>
          </a:prstGeom>
          <a:solidFill>
            <a:srgbClr val="D27B62"/>
          </a:solidFill>
          <a:ln>
            <a:noFill/>
          </a:ln>
        </p:spPr>
      </p:sp>
      <p:sp>
        <p:nvSpPr>
          <p:cNvPr id="472" name="CustomShape 6"/>
          <p:cNvSpPr/>
          <p:nvPr/>
        </p:nvSpPr>
        <p:spPr>
          <a:xfrm>
            <a:off x="5622840" y="3468600"/>
            <a:ext cx="2351160" cy="2055960"/>
          </a:xfrm>
          <a:prstGeom prst="rect">
            <a:avLst/>
          </a:prstGeom>
          <a:solidFill>
            <a:srgbClr val="FFFFFF"/>
          </a:solidFill>
          <a:ln>
            <a:noFill/>
          </a:ln>
        </p:spPr>
      </p:sp>
      <p:sp>
        <p:nvSpPr>
          <p:cNvPr id="473" name="CustomShape 7"/>
          <p:cNvSpPr/>
          <p:nvPr/>
        </p:nvSpPr>
        <p:spPr>
          <a:xfrm>
            <a:off x="5730840" y="4343400"/>
            <a:ext cx="2151360" cy="305640"/>
          </a:xfrm>
          <a:prstGeom prst="rect">
            <a:avLst/>
          </a:prstGeom>
          <a:noFill/>
          <a:ln>
            <a:noFill/>
          </a:ln>
        </p:spPr>
        <p:txBody>
          <a:bodyPr lIns="90000" tIns="46800" rIns="90000" bIns="46800"/>
          <a:lstStyle/>
          <a:p>
            <a:pPr algn="ctr">
              <a:lnSpc>
                <a:spcPct val="100000"/>
              </a:lnSpc>
            </a:pPr>
            <a:r>
              <a:rPr lang="en-IN" sz="1400">
                <a:latin typeface="Arial"/>
              </a:rPr>
              <a:t>Content Area</a:t>
            </a:r>
            <a:endParaRPr/>
          </a:p>
        </p:txBody>
      </p:sp>
      <p:sp>
        <p:nvSpPr>
          <p:cNvPr id="474" name="CustomShape 8"/>
          <p:cNvSpPr/>
          <p:nvPr/>
        </p:nvSpPr>
        <p:spPr>
          <a:xfrm>
            <a:off x="6442200" y="5824440"/>
            <a:ext cx="855720" cy="305640"/>
          </a:xfrm>
          <a:prstGeom prst="rect">
            <a:avLst/>
          </a:prstGeom>
          <a:noFill/>
          <a:ln>
            <a:noFill/>
          </a:ln>
        </p:spPr>
        <p:txBody>
          <a:bodyPr lIns="90000" tIns="46800" rIns="90000" bIns="46800"/>
          <a:lstStyle/>
          <a:p>
            <a:pPr algn="ctr">
              <a:lnSpc>
                <a:spcPct val="100000"/>
              </a:lnSpc>
            </a:pPr>
            <a:r>
              <a:rPr lang="en-IN" sz="1400">
                <a:latin typeface="Arial"/>
              </a:rPr>
              <a:t>0</a:t>
            </a:r>
            <a:endParaRPr/>
          </a:p>
        </p:txBody>
      </p:sp>
      <p:sp>
        <p:nvSpPr>
          <p:cNvPr id="475" name="CustomShape 9"/>
          <p:cNvSpPr/>
          <p:nvPr/>
        </p:nvSpPr>
        <p:spPr>
          <a:xfrm>
            <a:off x="4618080" y="4454640"/>
            <a:ext cx="855720" cy="305640"/>
          </a:xfrm>
          <a:prstGeom prst="rect">
            <a:avLst/>
          </a:prstGeom>
          <a:noFill/>
          <a:ln>
            <a:noFill/>
          </a:ln>
        </p:spPr>
        <p:txBody>
          <a:bodyPr lIns="90000" tIns="46800" rIns="90000" bIns="46800"/>
          <a:lstStyle/>
          <a:p>
            <a:pPr algn="ctr">
              <a:lnSpc>
                <a:spcPct val="100000"/>
              </a:lnSpc>
            </a:pPr>
            <a:r>
              <a:rPr lang="en-IN" sz="1400">
                <a:latin typeface="Arial"/>
              </a:rPr>
              <a:t>5</a:t>
            </a:r>
            <a:endParaRPr/>
          </a:p>
        </p:txBody>
      </p:sp>
      <p:sp>
        <p:nvSpPr>
          <p:cNvPr id="476" name="CustomShape 10"/>
          <p:cNvSpPr/>
          <p:nvPr/>
        </p:nvSpPr>
        <p:spPr>
          <a:xfrm>
            <a:off x="8134200" y="4452840"/>
            <a:ext cx="856080" cy="305640"/>
          </a:xfrm>
          <a:prstGeom prst="rect">
            <a:avLst/>
          </a:prstGeom>
          <a:noFill/>
          <a:ln>
            <a:noFill/>
          </a:ln>
        </p:spPr>
        <p:txBody>
          <a:bodyPr lIns="90000" tIns="46800" rIns="90000" bIns="46800"/>
          <a:lstStyle/>
          <a:p>
            <a:pPr algn="ctr">
              <a:lnSpc>
                <a:spcPct val="100000"/>
              </a:lnSpc>
            </a:pPr>
            <a:r>
              <a:rPr lang="en-IN" sz="1400">
                <a:latin typeface="Arial"/>
              </a:rPr>
              <a:t>5</a:t>
            </a:r>
            <a:endParaRPr/>
          </a:p>
        </p:txBody>
      </p:sp>
      <p:sp>
        <p:nvSpPr>
          <p:cNvPr id="477" name="CustomShape 11"/>
          <p:cNvSpPr/>
          <p:nvPr/>
        </p:nvSpPr>
        <p:spPr>
          <a:xfrm>
            <a:off x="4944960" y="4575240"/>
            <a:ext cx="85608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20</a:t>
            </a:r>
            <a:endParaRPr/>
          </a:p>
        </p:txBody>
      </p:sp>
      <p:sp>
        <p:nvSpPr>
          <p:cNvPr id="478" name="CustomShape 12"/>
          <p:cNvSpPr/>
          <p:nvPr/>
        </p:nvSpPr>
        <p:spPr>
          <a:xfrm>
            <a:off x="7802640" y="457344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20</a:t>
            </a:r>
            <a:endParaRPr/>
          </a:p>
        </p:txBody>
      </p:sp>
      <p:sp>
        <p:nvSpPr>
          <p:cNvPr id="479" name="CustomShape 13"/>
          <p:cNvSpPr/>
          <p:nvPr/>
        </p:nvSpPr>
        <p:spPr>
          <a:xfrm>
            <a:off x="6407280" y="554508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10</a:t>
            </a:r>
            <a:endParaRPr/>
          </a:p>
        </p:txBody>
      </p:sp>
      <p:sp>
        <p:nvSpPr>
          <p:cNvPr id="480" name="CustomShape 14"/>
          <p:cNvSpPr/>
          <p:nvPr/>
        </p:nvSpPr>
        <p:spPr>
          <a:xfrm>
            <a:off x="6432480" y="315756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10</a:t>
            </a:r>
            <a:endParaRPr/>
          </a:p>
        </p:txBody>
      </p:sp>
      <p:sp>
        <p:nvSpPr>
          <p:cNvPr id="481" name="CustomShape 15"/>
          <p:cNvSpPr/>
          <p:nvPr/>
        </p:nvSpPr>
        <p:spPr>
          <a:xfrm>
            <a:off x="6429240" y="2892600"/>
            <a:ext cx="856080" cy="305640"/>
          </a:xfrm>
          <a:prstGeom prst="rect">
            <a:avLst/>
          </a:prstGeom>
          <a:noFill/>
          <a:ln>
            <a:noFill/>
          </a:ln>
        </p:spPr>
        <p:txBody>
          <a:bodyPr lIns="90000" tIns="46800" rIns="90000" bIns="46800"/>
          <a:lstStyle/>
          <a:p>
            <a:pPr algn="ctr">
              <a:lnSpc>
                <a:spcPct val="100000"/>
              </a:lnSpc>
            </a:pPr>
            <a:r>
              <a:rPr lang="en-IN" sz="1400">
                <a:latin typeface="Arial"/>
              </a:rPr>
              <a:t>0</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2" name="CustomShape 1"/>
          <p:cNvSpPr/>
          <p:nvPr/>
        </p:nvSpPr>
        <p:spPr>
          <a:xfrm>
            <a:off x="609480" y="228600"/>
            <a:ext cx="8152200" cy="98928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ea typeface="Droid Sans Fallback"/>
              </a:rPr>
              <a:t>Cont’d..</a:t>
            </a:r>
            <a:endParaRPr/>
          </a:p>
        </p:txBody>
      </p:sp>
      <p:sp>
        <p:nvSpPr>
          <p:cNvPr id="483" name="CustomShape 2"/>
          <p:cNvSpPr/>
          <p:nvPr/>
        </p:nvSpPr>
        <p:spPr>
          <a:xfrm>
            <a:off x="533520" y="6248520"/>
            <a:ext cx="5419800" cy="363600"/>
          </a:xfrm>
          <a:prstGeom prst="rect">
            <a:avLst/>
          </a:prstGeom>
          <a:noFill/>
          <a:ln>
            <a:noFill/>
          </a:ln>
        </p:spPr>
        <p:txBody>
          <a:bodyPr lIns="90000" tIns="46800" rIns="90000" bIns="46800" anchor="ctr"/>
          <a:lstStyle/>
          <a:p>
            <a:pPr>
              <a:lnSpc>
                <a:spcPct val="100000"/>
              </a:lnSpc>
            </a:pPr>
            <a:r>
              <a:rPr lang="en-IN" sz="1400">
                <a:solidFill>
                  <a:srgbClr val="464646"/>
                </a:solidFill>
                <a:latin typeface="Arial"/>
              </a:rPr>
              <a:t>                                                                </a:t>
            </a:r>
            <a:endParaRPr/>
          </a:p>
        </p:txBody>
      </p:sp>
      <p:sp>
        <p:nvSpPr>
          <p:cNvPr id="484" name="CustomShape 3"/>
          <p:cNvSpPr/>
          <p:nvPr/>
        </p:nvSpPr>
        <p:spPr>
          <a:xfrm>
            <a:off x="228600" y="1550880"/>
            <a:ext cx="8685360" cy="4772160"/>
          </a:xfrm>
          <a:prstGeom prst="rect">
            <a:avLst/>
          </a:prstGeom>
          <a:noFill/>
          <a:ln>
            <a:noFill/>
          </a:ln>
        </p:spPr>
        <p:txBody>
          <a:bodyPr lIns="90000" tIns="46800" rIns="90000" bIns="46800"/>
          <a:lstStyle/>
          <a:p>
            <a:pPr>
              <a:lnSpc>
                <a:spcPct val="100000"/>
              </a:lnSpc>
            </a:pPr>
            <a:r>
              <a:rPr lang="en-IN" sz="2900">
                <a:latin typeface="Tw Cen MT"/>
              </a:rPr>
              <a:t>A useful value to remember is ‘</a:t>
            </a:r>
            <a:r>
              <a:rPr lang="en-IN" sz="2900" u="sng">
                <a:latin typeface="Tw Cen MT"/>
              </a:rPr>
              <a:t>auto</a:t>
            </a:r>
            <a:r>
              <a:rPr lang="en-IN" sz="2900">
                <a:latin typeface="Tw Cen MT"/>
              </a:rPr>
              <a:t>’:</a:t>
            </a:r>
            <a:endParaRPr/>
          </a:p>
          <a:p>
            <a:pPr>
              <a:lnSpc>
                <a:spcPct val="100000"/>
              </a:lnSpc>
            </a:pPr>
            <a:r>
              <a:rPr lang="en-IN" sz="2400">
                <a:solidFill>
                  <a:srgbClr val="BB3932"/>
                </a:solidFill>
                <a:latin typeface="Tw Cen MT"/>
              </a:rPr>
              <a:t>#container {</a:t>
            </a:r>
            <a:endParaRPr/>
          </a:p>
          <a:p>
            <a:pPr>
              <a:lnSpc>
                <a:spcPct val="100000"/>
              </a:lnSpc>
            </a:pPr>
            <a:r>
              <a:rPr lang="en-IN" sz="2400">
                <a:solidFill>
                  <a:srgbClr val="BB3932"/>
                </a:solidFill>
                <a:latin typeface="Tw Cen MT"/>
              </a:rPr>
              <a:t>	padding: 10px 20px;</a:t>
            </a:r>
            <a:endParaRPr/>
          </a:p>
          <a:p>
            <a:pPr>
              <a:lnSpc>
                <a:spcPct val="100000"/>
              </a:lnSpc>
            </a:pPr>
            <a:r>
              <a:rPr lang="en-IN" sz="2400">
                <a:solidFill>
                  <a:srgbClr val="BB3932"/>
                </a:solidFill>
                <a:latin typeface="Tw Cen MT"/>
              </a:rPr>
              <a:t>	margin: 0px auto;</a:t>
            </a:r>
            <a:endParaRPr/>
          </a:p>
          <a:p>
            <a:pPr>
              <a:lnSpc>
                <a:spcPct val="100000"/>
              </a:lnSpc>
            </a:pPr>
            <a:r>
              <a:rPr lang="en-IN" sz="2400">
                <a:solidFill>
                  <a:srgbClr val="BB3932"/>
                </a:solidFill>
                <a:latin typeface="Tw Cen MT"/>
              </a:rPr>
              <a:t>}</a:t>
            </a:r>
            <a:endParaRPr/>
          </a:p>
          <a:p>
            <a:pPr>
              <a:lnSpc>
                <a:spcPct val="100000"/>
              </a:lnSpc>
            </a:pPr>
            <a:r>
              <a:rPr lang="en-IN" sz="2400">
                <a:solidFill>
                  <a:srgbClr val="BB3932"/>
                </a:solidFill>
                <a:latin typeface="Tw Cen MT"/>
              </a:rPr>
              <a:t>Usually applied to the </a:t>
            </a:r>
            <a:endParaRPr/>
          </a:p>
          <a:p>
            <a:pPr>
              <a:lnSpc>
                <a:spcPct val="100000"/>
              </a:lnSpc>
            </a:pPr>
            <a:r>
              <a:rPr lang="en-IN" sz="2400">
                <a:solidFill>
                  <a:srgbClr val="BB3932"/>
                </a:solidFill>
                <a:latin typeface="Tw Cen MT"/>
              </a:rPr>
              <a:t>Left &amp; right areas of </a:t>
            </a:r>
            <a:endParaRPr/>
          </a:p>
          <a:p>
            <a:pPr>
              <a:lnSpc>
                <a:spcPct val="100000"/>
              </a:lnSpc>
            </a:pPr>
            <a:r>
              <a:rPr lang="en-IN" sz="2400">
                <a:solidFill>
                  <a:srgbClr val="BB3932"/>
                </a:solidFill>
                <a:latin typeface="Tw Cen MT"/>
              </a:rPr>
              <a:t>the margin property,</a:t>
            </a:r>
            <a:endParaRPr/>
          </a:p>
          <a:p>
            <a:pPr>
              <a:lnSpc>
                <a:spcPct val="100000"/>
              </a:lnSpc>
            </a:pPr>
            <a:r>
              <a:rPr lang="en-IN" sz="2400">
                <a:solidFill>
                  <a:srgbClr val="BB3932"/>
                </a:solidFill>
                <a:latin typeface="Tw Cen MT"/>
              </a:rPr>
              <a:t> </a:t>
            </a:r>
            <a:r>
              <a:rPr lang="en-IN" sz="2400" u="sng">
                <a:solidFill>
                  <a:srgbClr val="BB3932"/>
                </a:solidFill>
                <a:latin typeface="Tw Cen MT"/>
              </a:rPr>
              <a:t>auto</a:t>
            </a:r>
            <a:r>
              <a:rPr lang="en-IN" sz="2400">
                <a:solidFill>
                  <a:srgbClr val="BB3932"/>
                </a:solidFill>
                <a:latin typeface="Tw Cen MT"/>
              </a:rPr>
              <a:t> is useful for </a:t>
            </a:r>
            <a:endParaRPr/>
          </a:p>
          <a:p>
            <a:pPr>
              <a:lnSpc>
                <a:spcPct val="100000"/>
              </a:lnSpc>
            </a:pPr>
            <a:r>
              <a:rPr lang="en-IN" sz="2400">
                <a:solidFill>
                  <a:srgbClr val="BB3932"/>
                </a:solidFill>
                <a:latin typeface="Tw Cen MT"/>
              </a:rPr>
              <a:t>centering a block </a:t>
            </a:r>
            <a:endParaRPr/>
          </a:p>
          <a:p>
            <a:pPr>
              <a:lnSpc>
                <a:spcPct val="100000"/>
              </a:lnSpc>
            </a:pPr>
            <a:r>
              <a:rPr lang="en-IN" sz="2400">
                <a:solidFill>
                  <a:srgbClr val="BB3932"/>
                </a:solidFill>
                <a:latin typeface="Tw Cen MT"/>
              </a:rPr>
              <a:t>Container element in the</a:t>
            </a:r>
            <a:endParaRPr/>
          </a:p>
          <a:p>
            <a:pPr>
              <a:lnSpc>
                <a:spcPct val="100000"/>
              </a:lnSpc>
            </a:pPr>
            <a:r>
              <a:rPr lang="en-IN" sz="2400">
                <a:solidFill>
                  <a:srgbClr val="BB3932"/>
                </a:solidFill>
                <a:latin typeface="Tw Cen MT"/>
              </a:rPr>
              <a:t> browser window</a:t>
            </a:r>
            <a:endParaRPr/>
          </a:p>
        </p:txBody>
      </p:sp>
      <p:sp>
        <p:nvSpPr>
          <p:cNvPr id="485" name="CustomShape 4"/>
          <p:cNvSpPr/>
          <p:nvPr/>
        </p:nvSpPr>
        <p:spPr>
          <a:xfrm>
            <a:off x="4575240" y="2906640"/>
            <a:ext cx="4118040" cy="2752920"/>
          </a:xfrm>
          <a:prstGeom prst="rect">
            <a:avLst/>
          </a:prstGeom>
          <a:solidFill>
            <a:srgbClr val="2DA2BF"/>
          </a:solidFill>
          <a:ln w="12600" cap="rnd">
            <a:solidFill>
              <a:srgbClr val="000000"/>
            </a:solidFill>
            <a:custDash>
              <a:ds d="1225000000" sp="1225000000"/>
            </a:custDash>
            <a:miter/>
          </a:ln>
        </p:spPr>
      </p:sp>
      <p:sp>
        <p:nvSpPr>
          <p:cNvPr id="486" name="CustomShape 5"/>
          <p:cNvSpPr/>
          <p:nvPr/>
        </p:nvSpPr>
        <p:spPr>
          <a:xfrm>
            <a:off x="4978440" y="2913120"/>
            <a:ext cx="3335400" cy="2738520"/>
          </a:xfrm>
          <a:prstGeom prst="rect">
            <a:avLst/>
          </a:prstGeom>
          <a:solidFill>
            <a:srgbClr val="D27B62"/>
          </a:solidFill>
          <a:ln>
            <a:noFill/>
          </a:ln>
        </p:spPr>
      </p:sp>
      <p:sp>
        <p:nvSpPr>
          <p:cNvPr id="487" name="CustomShape 6"/>
          <p:cNvSpPr/>
          <p:nvPr/>
        </p:nvSpPr>
        <p:spPr>
          <a:xfrm>
            <a:off x="5470560" y="3246480"/>
            <a:ext cx="2351160" cy="2055960"/>
          </a:xfrm>
          <a:prstGeom prst="rect">
            <a:avLst/>
          </a:prstGeom>
          <a:solidFill>
            <a:srgbClr val="FFFFFF"/>
          </a:solidFill>
          <a:ln>
            <a:noFill/>
          </a:ln>
        </p:spPr>
      </p:sp>
      <p:sp>
        <p:nvSpPr>
          <p:cNvPr id="488" name="CustomShape 7"/>
          <p:cNvSpPr/>
          <p:nvPr/>
        </p:nvSpPr>
        <p:spPr>
          <a:xfrm>
            <a:off x="5578560" y="4121280"/>
            <a:ext cx="2151000" cy="305640"/>
          </a:xfrm>
          <a:prstGeom prst="rect">
            <a:avLst/>
          </a:prstGeom>
          <a:noFill/>
          <a:ln>
            <a:noFill/>
          </a:ln>
        </p:spPr>
        <p:txBody>
          <a:bodyPr lIns="90000" tIns="46800" rIns="90000" bIns="46800"/>
          <a:lstStyle/>
          <a:p>
            <a:pPr algn="ctr">
              <a:lnSpc>
                <a:spcPct val="100000"/>
              </a:lnSpc>
            </a:pPr>
            <a:r>
              <a:rPr lang="en-IN" sz="1400">
                <a:latin typeface="Arial"/>
              </a:rPr>
              <a:t>Content Area</a:t>
            </a:r>
            <a:endParaRPr/>
          </a:p>
        </p:txBody>
      </p:sp>
      <p:sp>
        <p:nvSpPr>
          <p:cNvPr id="489" name="CustomShape 8"/>
          <p:cNvSpPr/>
          <p:nvPr/>
        </p:nvSpPr>
        <p:spPr>
          <a:xfrm>
            <a:off x="6289560" y="5602320"/>
            <a:ext cx="856080" cy="305640"/>
          </a:xfrm>
          <a:prstGeom prst="rect">
            <a:avLst/>
          </a:prstGeom>
          <a:noFill/>
          <a:ln>
            <a:noFill/>
          </a:ln>
        </p:spPr>
        <p:txBody>
          <a:bodyPr lIns="90000" tIns="46800" rIns="90000" bIns="46800"/>
          <a:lstStyle/>
          <a:p>
            <a:pPr algn="ctr">
              <a:lnSpc>
                <a:spcPct val="100000"/>
              </a:lnSpc>
            </a:pPr>
            <a:r>
              <a:rPr lang="en-IN" sz="1400">
                <a:latin typeface="Arial"/>
              </a:rPr>
              <a:t>0</a:t>
            </a:r>
            <a:endParaRPr/>
          </a:p>
        </p:txBody>
      </p:sp>
      <p:sp>
        <p:nvSpPr>
          <p:cNvPr id="490" name="CustomShape 9"/>
          <p:cNvSpPr/>
          <p:nvPr/>
        </p:nvSpPr>
        <p:spPr>
          <a:xfrm>
            <a:off x="4354560" y="4208400"/>
            <a:ext cx="855720" cy="305640"/>
          </a:xfrm>
          <a:prstGeom prst="rect">
            <a:avLst/>
          </a:prstGeom>
          <a:noFill/>
          <a:ln>
            <a:noFill/>
          </a:ln>
        </p:spPr>
        <p:txBody>
          <a:bodyPr lIns="90000" tIns="46800" rIns="90000" bIns="46800"/>
          <a:lstStyle/>
          <a:p>
            <a:pPr algn="ctr">
              <a:lnSpc>
                <a:spcPct val="100000"/>
              </a:lnSpc>
            </a:pPr>
            <a:r>
              <a:rPr lang="en-IN" sz="1400">
                <a:latin typeface="Arial"/>
              </a:rPr>
              <a:t>auto</a:t>
            </a:r>
            <a:endParaRPr/>
          </a:p>
        </p:txBody>
      </p:sp>
      <p:sp>
        <p:nvSpPr>
          <p:cNvPr id="491" name="CustomShape 10"/>
          <p:cNvSpPr/>
          <p:nvPr/>
        </p:nvSpPr>
        <p:spPr>
          <a:xfrm>
            <a:off x="8077320" y="4214880"/>
            <a:ext cx="855720" cy="305640"/>
          </a:xfrm>
          <a:prstGeom prst="rect">
            <a:avLst/>
          </a:prstGeom>
          <a:noFill/>
          <a:ln>
            <a:noFill/>
          </a:ln>
        </p:spPr>
        <p:txBody>
          <a:bodyPr lIns="90000" tIns="46800" rIns="90000" bIns="46800"/>
          <a:lstStyle/>
          <a:p>
            <a:pPr algn="ctr">
              <a:lnSpc>
                <a:spcPct val="100000"/>
              </a:lnSpc>
            </a:pPr>
            <a:r>
              <a:rPr lang="en-IN" sz="1400">
                <a:latin typeface="Arial"/>
              </a:rPr>
              <a:t>auto</a:t>
            </a:r>
            <a:endParaRPr/>
          </a:p>
        </p:txBody>
      </p:sp>
      <p:sp>
        <p:nvSpPr>
          <p:cNvPr id="492" name="CustomShape 11"/>
          <p:cNvSpPr/>
          <p:nvPr/>
        </p:nvSpPr>
        <p:spPr>
          <a:xfrm>
            <a:off x="4792680" y="435276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20</a:t>
            </a:r>
            <a:endParaRPr/>
          </a:p>
        </p:txBody>
      </p:sp>
      <p:sp>
        <p:nvSpPr>
          <p:cNvPr id="493" name="CustomShape 12"/>
          <p:cNvSpPr/>
          <p:nvPr/>
        </p:nvSpPr>
        <p:spPr>
          <a:xfrm>
            <a:off x="7650000" y="4351320"/>
            <a:ext cx="85608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20</a:t>
            </a:r>
            <a:endParaRPr/>
          </a:p>
        </p:txBody>
      </p:sp>
      <p:sp>
        <p:nvSpPr>
          <p:cNvPr id="494" name="CustomShape 13"/>
          <p:cNvSpPr/>
          <p:nvPr/>
        </p:nvSpPr>
        <p:spPr>
          <a:xfrm>
            <a:off x="6254640" y="5322960"/>
            <a:ext cx="85608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10</a:t>
            </a:r>
            <a:endParaRPr/>
          </a:p>
        </p:txBody>
      </p:sp>
      <p:sp>
        <p:nvSpPr>
          <p:cNvPr id="495" name="CustomShape 14"/>
          <p:cNvSpPr/>
          <p:nvPr/>
        </p:nvSpPr>
        <p:spPr>
          <a:xfrm>
            <a:off x="6280200" y="2935440"/>
            <a:ext cx="855720" cy="305640"/>
          </a:xfrm>
          <a:prstGeom prst="rect">
            <a:avLst/>
          </a:prstGeom>
          <a:noFill/>
          <a:ln>
            <a:noFill/>
          </a:ln>
        </p:spPr>
        <p:txBody>
          <a:bodyPr lIns="90000" tIns="46800" rIns="90000" bIns="46800"/>
          <a:lstStyle/>
          <a:p>
            <a:pPr algn="ctr">
              <a:lnSpc>
                <a:spcPct val="100000"/>
              </a:lnSpc>
            </a:pPr>
            <a:r>
              <a:rPr lang="en-IN" sz="1400">
                <a:solidFill>
                  <a:srgbClr val="FFFFFF"/>
                </a:solidFill>
                <a:latin typeface="Arial"/>
              </a:rPr>
              <a:t>10</a:t>
            </a:r>
            <a:endParaRPr/>
          </a:p>
        </p:txBody>
      </p:sp>
      <p:sp>
        <p:nvSpPr>
          <p:cNvPr id="496" name="CustomShape 15"/>
          <p:cNvSpPr/>
          <p:nvPr/>
        </p:nvSpPr>
        <p:spPr>
          <a:xfrm>
            <a:off x="6276960" y="2670120"/>
            <a:ext cx="855720" cy="305640"/>
          </a:xfrm>
          <a:prstGeom prst="rect">
            <a:avLst/>
          </a:prstGeom>
          <a:noFill/>
          <a:ln>
            <a:noFill/>
          </a:ln>
        </p:spPr>
        <p:txBody>
          <a:bodyPr lIns="90000" tIns="46800" rIns="90000" bIns="46800"/>
          <a:lstStyle/>
          <a:p>
            <a:pPr algn="ctr">
              <a:lnSpc>
                <a:spcPct val="100000"/>
              </a:lnSpc>
            </a:pPr>
            <a:r>
              <a:rPr lang="en-IN" sz="1400">
                <a:latin typeface="Arial"/>
              </a:rPr>
              <a:t>0</a:t>
            </a:r>
            <a:endParaRPr/>
          </a:p>
        </p:txBody>
      </p:sp>
      <p:sp>
        <p:nvSpPr>
          <p:cNvPr id="497" name="Line 16"/>
          <p:cNvSpPr/>
          <p:nvPr/>
        </p:nvSpPr>
        <p:spPr>
          <a:xfrm>
            <a:off x="4513320" y="2898720"/>
            <a:ext cx="1440" cy="2762280"/>
          </a:xfrm>
          <a:prstGeom prst="line">
            <a:avLst/>
          </a:prstGeom>
          <a:ln w="19080" cap="rnd">
            <a:solidFill>
              <a:srgbClr val="000000"/>
            </a:solidFill>
            <a:custDash>
              <a:ds d="53000" sp="53000"/>
            </a:custDash>
            <a:miter/>
          </a:ln>
        </p:spPr>
      </p:sp>
      <p:sp>
        <p:nvSpPr>
          <p:cNvPr id="498" name="Line 17"/>
          <p:cNvSpPr/>
          <p:nvPr/>
        </p:nvSpPr>
        <p:spPr>
          <a:xfrm>
            <a:off x="4657680" y="2908440"/>
            <a:ext cx="1800" cy="2762280"/>
          </a:xfrm>
          <a:prstGeom prst="line">
            <a:avLst/>
          </a:prstGeom>
          <a:ln w="19080" cap="rnd">
            <a:solidFill>
              <a:srgbClr val="000000"/>
            </a:solidFill>
            <a:custDash>
              <a:ds d="53000" sp="53000"/>
            </a:custDash>
            <a:miter/>
          </a:ln>
        </p:spPr>
      </p:sp>
      <p:sp>
        <p:nvSpPr>
          <p:cNvPr id="499" name="Line 18"/>
          <p:cNvSpPr/>
          <p:nvPr/>
        </p:nvSpPr>
        <p:spPr>
          <a:xfrm>
            <a:off x="8607600" y="2900520"/>
            <a:ext cx="1440" cy="2761920"/>
          </a:xfrm>
          <a:prstGeom prst="line">
            <a:avLst/>
          </a:prstGeom>
          <a:ln w="19080" cap="rnd">
            <a:solidFill>
              <a:srgbClr val="000000"/>
            </a:solidFill>
            <a:custDash>
              <a:ds d="53000" sp="53000"/>
            </a:custDash>
            <a:miter/>
          </a:ln>
        </p:spPr>
      </p:sp>
      <p:sp>
        <p:nvSpPr>
          <p:cNvPr id="500" name="Line 19"/>
          <p:cNvSpPr/>
          <p:nvPr/>
        </p:nvSpPr>
        <p:spPr>
          <a:xfrm>
            <a:off x="8751960" y="2909880"/>
            <a:ext cx="1440" cy="2762280"/>
          </a:xfrm>
          <a:prstGeom prst="line">
            <a:avLst/>
          </a:prstGeom>
          <a:ln w="19080" cap="rnd">
            <a:solidFill>
              <a:srgbClr val="000000"/>
            </a:solidFill>
            <a:custDash>
              <a:ds d="53000" sp="53000"/>
            </a:custDash>
            <a:miter/>
          </a:ln>
        </p:spPr>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 name="CustomShape 1"/>
          <p:cNvSpPr/>
          <p:nvPr/>
        </p:nvSpPr>
        <p:spPr>
          <a:xfrm>
            <a:off x="609480" y="228600"/>
            <a:ext cx="8153280" cy="99036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ea typeface="Droid Sans Fallback"/>
              </a:rPr>
              <a:t>Box model</a:t>
            </a:r>
            <a:endParaRPr/>
          </a:p>
        </p:txBody>
      </p:sp>
      <p:sp>
        <p:nvSpPr>
          <p:cNvPr id="502" name="CustomShape 2"/>
          <p:cNvSpPr/>
          <p:nvPr/>
        </p:nvSpPr>
        <p:spPr>
          <a:xfrm>
            <a:off x="533520" y="6248520"/>
            <a:ext cx="5420880" cy="364680"/>
          </a:xfrm>
          <a:prstGeom prst="rect">
            <a:avLst/>
          </a:prstGeom>
          <a:noFill/>
          <a:ln>
            <a:noFill/>
          </a:ln>
        </p:spPr>
        <p:txBody>
          <a:bodyPr lIns="90000" tIns="46800" rIns="90000" bIns="46800" anchor="ctr"/>
          <a:lstStyle/>
          <a:p>
            <a:pPr>
              <a:lnSpc>
                <a:spcPct val="100000"/>
              </a:lnSpc>
            </a:pPr>
            <a:r>
              <a:rPr lang="en-IN" sz="1400">
                <a:solidFill>
                  <a:srgbClr val="464646"/>
                </a:solidFill>
                <a:latin typeface="Arial"/>
              </a:rPr>
              <a:t>                                                                </a:t>
            </a:r>
            <a:endParaRPr/>
          </a:p>
        </p:txBody>
      </p:sp>
      <p:sp>
        <p:nvSpPr>
          <p:cNvPr id="503" name="CustomShape 3"/>
          <p:cNvSpPr/>
          <p:nvPr/>
        </p:nvSpPr>
        <p:spPr>
          <a:xfrm>
            <a:off x="533520" y="1523880"/>
            <a:ext cx="8533800" cy="642240"/>
          </a:xfrm>
          <a:prstGeom prst="rect">
            <a:avLst/>
          </a:prstGeom>
          <a:noFill/>
          <a:ln>
            <a:noFill/>
          </a:ln>
        </p:spPr>
        <p:txBody>
          <a:bodyPr lIns="90000" tIns="46800" rIns="90000" bIns="46800"/>
          <a:lstStyle/>
          <a:p>
            <a:pPr>
              <a:lnSpc>
                <a:spcPct val="100000"/>
              </a:lnSpc>
            </a:pPr>
            <a:r>
              <a:rPr lang="en-IN">
                <a:latin typeface="Arial"/>
              </a:rPr>
              <a:t>All of the items in your webpage generate invisible “boxes” – you have to figure out how all of those boxes will fit into your page, like a puzzle.</a:t>
            </a:r>
            <a:endParaRPr/>
          </a:p>
        </p:txBody>
      </p:sp>
      <p:sp>
        <p:nvSpPr>
          <p:cNvPr id="504" name="CustomShape 4"/>
          <p:cNvSpPr/>
          <p:nvPr/>
        </p:nvSpPr>
        <p:spPr>
          <a:xfrm>
            <a:off x="914400" y="2209680"/>
            <a:ext cx="2742840" cy="3962160"/>
          </a:xfrm>
          <a:prstGeom prst="ellipse">
            <a:avLst/>
          </a:prstGeom>
          <a:noFill/>
          <a:ln w="9360">
            <a:solidFill>
              <a:srgbClr val="FFFFFF"/>
            </a:solidFill>
            <a:miter/>
          </a:ln>
        </p:spPr>
      </p:sp>
      <p:sp>
        <p:nvSpPr>
          <p:cNvPr id="505" name="CustomShape 5"/>
          <p:cNvSpPr/>
          <p:nvPr/>
        </p:nvSpPr>
        <p:spPr>
          <a:xfrm>
            <a:off x="838080" y="2362320"/>
            <a:ext cx="8000640" cy="3733200"/>
          </a:xfrm>
          <a:prstGeom prst="rect">
            <a:avLst/>
          </a:prstGeom>
          <a:noFill/>
          <a:ln w="25560">
            <a:solidFill>
              <a:srgbClr val="44B9E8"/>
            </a:solidFill>
            <a:miter/>
          </a:ln>
        </p:spPr>
      </p:sp>
      <p:sp>
        <p:nvSpPr>
          <p:cNvPr id="506" name="CustomShape 6"/>
          <p:cNvSpPr/>
          <p:nvPr/>
        </p:nvSpPr>
        <p:spPr>
          <a:xfrm>
            <a:off x="1143000" y="2590920"/>
            <a:ext cx="1904760" cy="1142640"/>
          </a:xfrm>
          <a:prstGeom prst="rect">
            <a:avLst/>
          </a:prstGeom>
          <a:noFill/>
          <a:ln w="12600">
            <a:solidFill>
              <a:srgbClr val="FF8119"/>
            </a:solidFill>
            <a:miter/>
          </a:ln>
        </p:spPr>
      </p:sp>
      <p:sp>
        <p:nvSpPr>
          <p:cNvPr id="507" name="CustomShape 7"/>
          <p:cNvSpPr/>
          <p:nvPr/>
        </p:nvSpPr>
        <p:spPr>
          <a:xfrm>
            <a:off x="3276720" y="2590920"/>
            <a:ext cx="2285640" cy="2133000"/>
          </a:xfrm>
          <a:prstGeom prst="rect">
            <a:avLst/>
          </a:prstGeom>
          <a:noFill/>
          <a:ln w="12600">
            <a:solidFill>
              <a:srgbClr val="FF056A"/>
            </a:solidFill>
            <a:miter/>
          </a:ln>
        </p:spPr>
      </p:sp>
      <p:sp>
        <p:nvSpPr>
          <p:cNvPr id="508" name="CustomShape 8"/>
          <p:cNvSpPr/>
          <p:nvPr/>
        </p:nvSpPr>
        <p:spPr>
          <a:xfrm>
            <a:off x="1143000" y="3962520"/>
            <a:ext cx="1904760" cy="2057040"/>
          </a:xfrm>
          <a:prstGeom prst="rect">
            <a:avLst/>
          </a:prstGeom>
          <a:noFill/>
          <a:ln w="12600">
            <a:solidFill>
              <a:srgbClr val="07F768"/>
            </a:solidFill>
            <a:miter/>
          </a:ln>
        </p:spPr>
      </p:sp>
      <p:sp>
        <p:nvSpPr>
          <p:cNvPr id="509" name="CustomShape 9"/>
          <p:cNvSpPr/>
          <p:nvPr/>
        </p:nvSpPr>
        <p:spPr>
          <a:xfrm>
            <a:off x="3276720" y="4876920"/>
            <a:ext cx="5333400" cy="990000"/>
          </a:xfrm>
          <a:prstGeom prst="rect">
            <a:avLst/>
          </a:prstGeom>
          <a:noFill/>
          <a:ln w="12600">
            <a:solidFill>
              <a:srgbClr val="000000"/>
            </a:solidFill>
            <a:miter/>
          </a:ln>
        </p:spPr>
      </p:sp>
      <p:sp>
        <p:nvSpPr>
          <p:cNvPr id="510" name="CustomShape 10"/>
          <p:cNvSpPr/>
          <p:nvPr/>
        </p:nvSpPr>
        <p:spPr>
          <a:xfrm>
            <a:off x="5791320" y="2590920"/>
            <a:ext cx="2742840" cy="2133000"/>
          </a:xfrm>
          <a:prstGeom prst="rect">
            <a:avLst/>
          </a:prstGeom>
          <a:noFill/>
          <a:ln w="12600">
            <a:solidFill>
              <a:srgbClr val="FF3300"/>
            </a:solidFill>
            <a:miter/>
          </a:ln>
        </p:spPr>
      </p:sp>
      <p:sp>
        <p:nvSpPr>
          <p:cNvPr id="511" name="CustomShape 11"/>
          <p:cNvSpPr/>
          <p:nvPr/>
        </p:nvSpPr>
        <p:spPr>
          <a:xfrm>
            <a:off x="1295280" y="2819520"/>
            <a:ext cx="1447560" cy="642240"/>
          </a:xfrm>
          <a:prstGeom prst="rect">
            <a:avLst/>
          </a:prstGeom>
          <a:noFill/>
          <a:ln>
            <a:noFill/>
          </a:ln>
        </p:spPr>
        <p:txBody>
          <a:bodyPr lIns="90000" tIns="46800" rIns="90000" bIns="46800"/>
          <a:lstStyle/>
          <a:p>
            <a:pPr>
              <a:lnSpc>
                <a:spcPct val="100000"/>
              </a:lnSpc>
            </a:pPr>
            <a:r>
              <a:rPr lang="en-IN">
                <a:solidFill>
                  <a:srgbClr val="FF8119"/>
                </a:solidFill>
                <a:latin typeface="Arial"/>
              </a:rPr>
              <a:t>Image with link</a:t>
            </a:r>
            <a:endParaRPr/>
          </a:p>
        </p:txBody>
      </p:sp>
      <p:sp>
        <p:nvSpPr>
          <p:cNvPr id="512" name="CustomShape 12"/>
          <p:cNvSpPr/>
          <p:nvPr/>
        </p:nvSpPr>
        <p:spPr>
          <a:xfrm>
            <a:off x="6248520" y="3200400"/>
            <a:ext cx="1828440" cy="367920"/>
          </a:xfrm>
          <a:prstGeom prst="rect">
            <a:avLst/>
          </a:prstGeom>
          <a:noFill/>
          <a:ln>
            <a:noFill/>
          </a:ln>
        </p:spPr>
        <p:txBody>
          <a:bodyPr lIns="90000" tIns="46800" rIns="90000" bIns="46800"/>
          <a:lstStyle/>
          <a:p>
            <a:pPr>
              <a:lnSpc>
                <a:spcPct val="100000"/>
              </a:lnSpc>
            </a:pPr>
            <a:r>
              <a:rPr lang="en-IN">
                <a:solidFill>
                  <a:srgbClr val="FF9933"/>
                </a:solidFill>
                <a:latin typeface="Arial"/>
              </a:rPr>
              <a:t>Image</a:t>
            </a:r>
            <a:endParaRPr/>
          </a:p>
        </p:txBody>
      </p:sp>
      <p:sp>
        <p:nvSpPr>
          <p:cNvPr id="513" name="CustomShape 13"/>
          <p:cNvSpPr/>
          <p:nvPr/>
        </p:nvSpPr>
        <p:spPr>
          <a:xfrm>
            <a:off x="4724280" y="5257800"/>
            <a:ext cx="2971440" cy="367920"/>
          </a:xfrm>
          <a:prstGeom prst="rect">
            <a:avLst/>
          </a:prstGeom>
          <a:noFill/>
          <a:ln>
            <a:noFill/>
          </a:ln>
        </p:spPr>
        <p:txBody>
          <a:bodyPr lIns="90000" tIns="46800" rIns="90000" bIns="46800"/>
          <a:lstStyle/>
          <a:p>
            <a:pPr>
              <a:lnSpc>
                <a:spcPct val="100000"/>
              </a:lnSpc>
            </a:pPr>
            <a:r>
              <a:rPr lang="en-IN">
                <a:latin typeface="Arial"/>
              </a:rPr>
              <a:t>Regular text</a:t>
            </a:r>
            <a:endParaRPr/>
          </a:p>
        </p:txBody>
      </p:sp>
      <p:sp>
        <p:nvSpPr>
          <p:cNvPr id="514" name="CustomShape 14"/>
          <p:cNvSpPr/>
          <p:nvPr/>
        </p:nvSpPr>
        <p:spPr>
          <a:xfrm>
            <a:off x="3581280" y="3048120"/>
            <a:ext cx="1676160" cy="642240"/>
          </a:xfrm>
          <a:prstGeom prst="rect">
            <a:avLst/>
          </a:prstGeom>
          <a:noFill/>
          <a:ln>
            <a:noFill/>
          </a:ln>
        </p:spPr>
        <p:txBody>
          <a:bodyPr lIns="90000" tIns="46800" rIns="90000" bIns="46800"/>
          <a:lstStyle/>
          <a:p>
            <a:pPr>
              <a:lnSpc>
                <a:spcPct val="100000"/>
              </a:lnSpc>
            </a:pPr>
            <a:r>
              <a:rPr lang="en-IN">
                <a:solidFill>
                  <a:srgbClr val="FF91BE"/>
                </a:solidFill>
                <a:latin typeface="Arial"/>
              </a:rPr>
              <a:t>Small print text, bullet list</a:t>
            </a:r>
            <a:endParaRPr/>
          </a:p>
        </p:txBody>
      </p:sp>
      <p:sp>
        <p:nvSpPr>
          <p:cNvPr id="515" name="CustomShape 15"/>
          <p:cNvSpPr/>
          <p:nvPr/>
        </p:nvSpPr>
        <p:spPr>
          <a:xfrm>
            <a:off x="1143000" y="4495680"/>
            <a:ext cx="1904760" cy="642240"/>
          </a:xfrm>
          <a:prstGeom prst="rect">
            <a:avLst/>
          </a:prstGeom>
          <a:noFill/>
          <a:ln>
            <a:noFill/>
          </a:ln>
        </p:spPr>
        <p:txBody>
          <a:bodyPr lIns="90000" tIns="46800" rIns="90000" bIns="46800"/>
          <a:lstStyle/>
          <a:p>
            <a:pPr>
              <a:lnSpc>
                <a:spcPct val="100000"/>
              </a:lnSpc>
            </a:pPr>
            <a:r>
              <a:rPr lang="en-IN">
                <a:solidFill>
                  <a:srgbClr val="07F768"/>
                </a:solidFill>
                <a:latin typeface="Arial"/>
              </a:rPr>
              <a:t>Set of links (navigation)</a:t>
            </a:r>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507960" y="305280"/>
            <a:ext cx="8292240" cy="1265040"/>
          </a:xfrm>
          <a:prstGeom prst="rect">
            <a:avLst/>
          </a:prstGeom>
          <a:noFill/>
          <a:ln>
            <a:noFill/>
          </a:ln>
        </p:spPr>
      </p:sp>
      <p:sp>
        <p:nvSpPr>
          <p:cNvPr id="517" name="CustomShape 2"/>
          <p:cNvSpPr/>
          <p:nvPr/>
        </p:nvSpPr>
        <p:spPr>
          <a:xfrm>
            <a:off x="216000" y="792000"/>
            <a:ext cx="8781840" cy="6001920"/>
          </a:xfrm>
          <a:prstGeom prst="rect">
            <a:avLst/>
          </a:prstGeom>
          <a:noFill/>
          <a:ln>
            <a:noFill/>
          </a:ln>
        </p:spPr>
        <p:txBody>
          <a:bodyPr lIns="101520" tIns="50760" rIns="101520" bIns="50760"/>
          <a:lstStyle/>
          <a:p>
            <a:pPr>
              <a:lnSpc>
                <a:spcPct val="100000"/>
              </a:lnSpc>
            </a:pPr>
            <a:endParaRPr/>
          </a:p>
          <a:p>
            <a:pPr algn="just">
              <a:lnSpc>
                <a:spcPct val="100000"/>
              </a:lnSpc>
              <a:buSzPct val="45000"/>
              <a:buFont typeface="StarSymbol"/>
              <a:buChar char="l"/>
            </a:pPr>
            <a:r>
              <a:rPr lang="en-IN" sz="2200" b="1">
                <a:solidFill>
                  <a:srgbClr val="000000"/>
                </a:solidFill>
                <a:latin typeface="Bitstream Charter"/>
              </a:rPr>
              <a:t>CSS properties, which can be used to control lists:</a:t>
            </a:r>
            <a:endParaRPr/>
          </a:p>
          <a:p>
            <a:pPr algn="just">
              <a:lnSpc>
                <a:spcPct val="100000"/>
              </a:lnSpc>
            </a:pPr>
            <a:endParaRPr/>
          </a:p>
          <a:p>
            <a:pPr algn="just">
              <a:lnSpc>
                <a:spcPct val="100000"/>
              </a:lnSpc>
              <a:buSzPct val="45000"/>
              <a:buFont typeface="StarSymbol"/>
              <a:buChar char="l"/>
            </a:pPr>
            <a:r>
              <a:rPr lang="en-IN" sz="2200" b="1">
                <a:solidFill>
                  <a:srgbClr val="000000"/>
                </a:solidFill>
                <a:latin typeface="Bitstream Charter"/>
              </a:rPr>
              <a:t>list-style-type</a:t>
            </a:r>
            <a:r>
              <a:rPr lang="en-IN" sz="2200">
                <a:solidFill>
                  <a:srgbClr val="000000"/>
                </a:solidFill>
                <a:latin typeface="Bitstream Charter"/>
              </a:rPr>
              <a:t> allows you to control the shape or appearance of the marker.</a:t>
            </a:r>
            <a:endParaRPr/>
          </a:p>
          <a:p>
            <a:pPr algn="just">
              <a:lnSpc>
                <a:spcPct val="100000"/>
              </a:lnSpc>
              <a:buSzPct val="45000"/>
              <a:buFont typeface="StarSymbol"/>
              <a:buChar char="l"/>
            </a:pPr>
            <a:r>
              <a:rPr lang="en-IN" sz="2200" b="1">
                <a:solidFill>
                  <a:srgbClr val="000000"/>
                </a:solidFill>
                <a:latin typeface="Bitstream Charter"/>
              </a:rPr>
              <a:t>list-style-position</a:t>
            </a:r>
            <a:r>
              <a:rPr lang="en-IN" sz="2200">
                <a:solidFill>
                  <a:srgbClr val="000000"/>
                </a:solidFill>
                <a:latin typeface="Bitstream Charter"/>
              </a:rPr>
              <a:t> specifies whether a long point that wraps to a second line should align with the first line or start underneath the start of the marker.</a:t>
            </a:r>
            <a:endParaRPr/>
          </a:p>
          <a:p>
            <a:pPr algn="just">
              <a:lnSpc>
                <a:spcPct val="100000"/>
              </a:lnSpc>
              <a:buSzPct val="45000"/>
              <a:buFont typeface="StarSymbol"/>
              <a:buChar char="l"/>
            </a:pPr>
            <a:r>
              <a:rPr lang="en-IN" sz="2200" b="1">
                <a:solidFill>
                  <a:srgbClr val="000000"/>
                </a:solidFill>
                <a:latin typeface="Bitstream Charter"/>
              </a:rPr>
              <a:t>list-style-image</a:t>
            </a:r>
            <a:r>
              <a:rPr lang="en-IN" sz="2200">
                <a:solidFill>
                  <a:srgbClr val="000000"/>
                </a:solidFill>
                <a:latin typeface="Bitstream Charter"/>
              </a:rPr>
              <a:t> specifies an image for the marker rather than a bullet point or number.</a:t>
            </a:r>
            <a:endParaRPr/>
          </a:p>
          <a:p>
            <a:pPr algn="just">
              <a:lnSpc>
                <a:spcPct val="100000"/>
              </a:lnSpc>
              <a:buSzPct val="45000"/>
              <a:buFont typeface="StarSymbol"/>
              <a:buChar char="l"/>
            </a:pPr>
            <a:r>
              <a:rPr lang="en-IN" sz="2200" b="1">
                <a:solidFill>
                  <a:srgbClr val="000000"/>
                </a:solidFill>
                <a:latin typeface="Bitstream Charter"/>
              </a:rPr>
              <a:t>list-style</a:t>
            </a:r>
            <a:r>
              <a:rPr lang="en-IN" sz="2200">
                <a:solidFill>
                  <a:srgbClr val="000000"/>
                </a:solidFill>
                <a:latin typeface="Bitstream Charter"/>
              </a:rPr>
              <a:t> serves as shorthand for the preceding properties.</a:t>
            </a:r>
            <a:endParaRPr/>
          </a:p>
          <a:p>
            <a:pPr algn="just">
              <a:lnSpc>
                <a:spcPct val="100000"/>
              </a:lnSpc>
              <a:buSzPct val="45000"/>
              <a:buFont typeface="StarSymbol"/>
              <a:buChar char="l"/>
            </a:pPr>
            <a:r>
              <a:rPr lang="en-IN" sz="2200" b="1">
                <a:solidFill>
                  <a:srgbClr val="000000"/>
                </a:solidFill>
                <a:latin typeface="Bitstream Charter"/>
              </a:rPr>
              <a:t>marker-offset</a:t>
            </a:r>
            <a:r>
              <a:rPr lang="en-IN" sz="2200">
                <a:solidFill>
                  <a:srgbClr val="000000"/>
                </a:solidFill>
                <a:latin typeface="Bitstream Charter"/>
              </a:rPr>
              <a:t> specifies the distance between a marker and the text in the list.</a:t>
            </a:r>
            <a:endParaRPr/>
          </a:p>
          <a:p>
            <a:pPr algn="just">
              <a:lnSpc>
                <a:spcPct val="100000"/>
              </a:lnSpc>
            </a:pPr>
            <a:endParaRPr/>
          </a:p>
          <a:p>
            <a:pPr algn="just">
              <a:lnSpc>
                <a:spcPct val="100000"/>
              </a:lnSpc>
            </a:pPr>
            <a:endParaRPr/>
          </a:p>
        </p:txBody>
      </p:sp>
      <p:sp>
        <p:nvSpPr>
          <p:cNvPr id="518"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CSS Lists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CustomShape 1"/>
          <p:cNvSpPr/>
          <p:nvPr/>
        </p:nvSpPr>
        <p:spPr>
          <a:xfrm>
            <a:off x="507960" y="305280"/>
            <a:ext cx="8292240" cy="1265040"/>
          </a:xfrm>
          <a:prstGeom prst="rect">
            <a:avLst/>
          </a:prstGeom>
          <a:noFill/>
          <a:ln>
            <a:noFill/>
          </a:ln>
        </p:spPr>
      </p:sp>
      <p:sp>
        <p:nvSpPr>
          <p:cNvPr id="520" name="CustomShape 2"/>
          <p:cNvSpPr/>
          <p:nvPr/>
        </p:nvSpPr>
        <p:spPr>
          <a:xfrm>
            <a:off x="216000" y="792000"/>
            <a:ext cx="8781840" cy="6001920"/>
          </a:xfrm>
          <a:prstGeom prst="rect">
            <a:avLst/>
          </a:prstGeom>
          <a:noFill/>
          <a:ln>
            <a:noFill/>
          </a:ln>
        </p:spPr>
        <p:txBody>
          <a:bodyPr lIns="101520" tIns="50760" rIns="101520" bIns="50760"/>
          <a:lstStyle/>
          <a:p>
            <a:pPr>
              <a:lnSpc>
                <a:spcPct val="100000"/>
              </a:lnSpc>
            </a:pPr>
            <a:endParaRPr/>
          </a:p>
          <a:p>
            <a:pPr algn="just">
              <a:lnSpc>
                <a:spcPct val="100000"/>
              </a:lnSpc>
            </a:pPr>
            <a:endParaRPr/>
          </a:p>
        </p:txBody>
      </p:sp>
      <p:sp>
        <p:nvSpPr>
          <p:cNvPr id="521"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CSS Lists</a:t>
            </a:r>
            <a:endParaRPr/>
          </a:p>
        </p:txBody>
      </p:sp>
      <p:pic>
        <p:nvPicPr>
          <p:cNvPr id="522" name="Picture 521"/>
          <p:cNvPicPr/>
          <p:nvPr/>
        </p:nvPicPr>
        <p:blipFill>
          <a:blip r:embed="rId2"/>
          <a:stretch>
            <a:fillRect/>
          </a:stretch>
        </p:blipFill>
        <p:spPr>
          <a:xfrm>
            <a:off x="216000" y="1080000"/>
            <a:ext cx="4678920" cy="5742000"/>
          </a:xfrm>
          <a:prstGeom prst="rect">
            <a:avLst/>
          </a:prstGeom>
          <a:ln>
            <a:noFill/>
          </a:ln>
        </p:spPr>
      </p:pic>
      <p:sp>
        <p:nvSpPr>
          <p:cNvPr id="523" name="CustomShape 4"/>
          <p:cNvSpPr/>
          <p:nvPr/>
        </p:nvSpPr>
        <p:spPr>
          <a:xfrm>
            <a:off x="3396960" y="1008000"/>
            <a:ext cx="1785960" cy="426600"/>
          </a:xfrm>
          <a:prstGeom prst="rect">
            <a:avLst/>
          </a:prstGeom>
          <a:noFill/>
          <a:ln>
            <a:noFill/>
          </a:ln>
        </p:spPr>
        <p:txBody>
          <a:bodyPr lIns="90000" tIns="45000" rIns="90000" bIns="45000"/>
          <a:lstStyle/>
          <a:p>
            <a:pPr algn="just">
              <a:lnSpc>
                <a:spcPct val="100000"/>
              </a:lnSpc>
            </a:pPr>
            <a:r>
              <a:rPr lang="en-IN" sz="2200" b="1">
                <a:solidFill>
                  <a:srgbClr val="000000"/>
                </a:solidFill>
                <a:latin typeface="Bitstream Charter"/>
              </a:rPr>
              <a:t>list.html</a:t>
            </a:r>
            <a:endParaRPr/>
          </a:p>
        </p:txBody>
      </p:sp>
      <p:sp>
        <p:nvSpPr>
          <p:cNvPr id="524" name="CustomShape 5"/>
          <p:cNvSpPr/>
          <p:nvPr/>
        </p:nvSpPr>
        <p:spPr>
          <a:xfrm>
            <a:off x="5628960" y="1512000"/>
            <a:ext cx="1785960" cy="426600"/>
          </a:xfrm>
          <a:prstGeom prst="rect">
            <a:avLst/>
          </a:prstGeom>
          <a:noFill/>
          <a:ln>
            <a:noFill/>
          </a:ln>
        </p:spPr>
        <p:txBody>
          <a:bodyPr lIns="90000" tIns="45000" rIns="90000" bIns="45000"/>
          <a:lstStyle/>
          <a:p>
            <a:pPr algn="just">
              <a:lnSpc>
                <a:spcPct val="100000"/>
              </a:lnSpc>
            </a:pPr>
            <a:r>
              <a:rPr lang="en-IN" sz="2200" b="1">
                <a:solidFill>
                  <a:srgbClr val="000000"/>
                </a:solidFill>
                <a:latin typeface="Bitstream Charter"/>
              </a:rPr>
              <a:t>output</a:t>
            </a:r>
            <a:endParaRPr/>
          </a:p>
        </p:txBody>
      </p:sp>
      <p:pic>
        <p:nvPicPr>
          <p:cNvPr id="525" name="Picture 524"/>
          <p:cNvPicPr/>
          <p:nvPr/>
        </p:nvPicPr>
        <p:blipFill>
          <a:blip r:embed="rId3"/>
          <a:stretch>
            <a:fillRect/>
          </a:stretch>
        </p:blipFill>
        <p:spPr>
          <a:xfrm>
            <a:off x="5112000" y="1944000"/>
            <a:ext cx="3454920" cy="4390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507960" y="305280"/>
            <a:ext cx="8292240" cy="1265040"/>
          </a:xfrm>
          <a:prstGeom prst="rect">
            <a:avLst/>
          </a:prstGeom>
          <a:noFill/>
          <a:ln>
            <a:noFill/>
          </a:ln>
        </p:spPr>
      </p:sp>
      <p:sp>
        <p:nvSpPr>
          <p:cNvPr id="527" name="CustomShape 2"/>
          <p:cNvSpPr/>
          <p:nvPr/>
        </p:nvSpPr>
        <p:spPr>
          <a:xfrm>
            <a:off x="216000" y="792000"/>
            <a:ext cx="8781840" cy="6001920"/>
          </a:xfrm>
          <a:prstGeom prst="rect">
            <a:avLst/>
          </a:prstGeom>
          <a:noFill/>
          <a:ln>
            <a:noFill/>
          </a:ln>
        </p:spPr>
        <p:txBody>
          <a:bodyPr lIns="101520" tIns="50760" rIns="101520" bIns="50760"/>
          <a:lstStyle/>
          <a:p>
            <a:pPr>
              <a:lnSpc>
                <a:spcPct val="100000"/>
              </a:lnSpc>
            </a:pPr>
            <a:endParaRPr/>
          </a:p>
          <a:p>
            <a:pPr>
              <a:lnSpc>
                <a:spcPct val="100000"/>
              </a:lnSpc>
              <a:buSzPct val="45000"/>
              <a:buFont typeface="StarSymbol"/>
              <a:buChar char="l"/>
            </a:pPr>
            <a:r>
              <a:rPr lang="en-IN" sz="2200" b="1">
                <a:solidFill>
                  <a:srgbClr val="000000"/>
                </a:solidFill>
                <a:latin typeface="Bitstream Charter"/>
              </a:rPr>
              <a:t>The position property specifies the type of positioning method used for an element.</a:t>
            </a:r>
            <a:endParaRPr/>
          </a:p>
          <a:p>
            <a:pPr algn="just">
              <a:lnSpc>
                <a:spcPct val="100000"/>
              </a:lnSpc>
            </a:pPr>
            <a:endParaRPr/>
          </a:p>
          <a:p>
            <a:pPr algn="just">
              <a:lnSpc>
                <a:spcPct val="100000"/>
              </a:lnSpc>
              <a:buSzPct val="45000"/>
              <a:buFont typeface="StarSymbol"/>
              <a:buChar char="l"/>
            </a:pPr>
            <a:r>
              <a:rPr lang="en-IN" sz="2200" b="1">
                <a:solidFill>
                  <a:srgbClr val="000000"/>
                </a:solidFill>
                <a:latin typeface="Bitstream Charter"/>
              </a:rPr>
              <a:t>Static  Positioning: T</a:t>
            </a:r>
            <a:r>
              <a:rPr lang="en-IN" sz="2200">
                <a:solidFill>
                  <a:srgbClr val="000000"/>
                </a:solidFill>
                <a:latin typeface="Bitstream Charter"/>
              </a:rPr>
              <a:t>he default positioning for all elements is position:static, which means the element is not positioned and occurs where it normally would in the document.</a:t>
            </a:r>
            <a:endParaRPr/>
          </a:p>
          <a:p>
            <a:pPr algn="just">
              <a:lnSpc>
                <a:spcPct val="100000"/>
              </a:lnSpc>
              <a:buSzPct val="45000"/>
              <a:buFont typeface="StarSymbol"/>
              <a:buChar char="l"/>
            </a:pPr>
            <a:r>
              <a:rPr lang="en-IN" sz="2200" b="1">
                <a:solidFill>
                  <a:srgbClr val="000000"/>
                </a:solidFill>
                <a:latin typeface="Bitstream Charter"/>
              </a:rPr>
              <a:t>Relative Positioning</a:t>
            </a:r>
            <a:r>
              <a:rPr lang="en-IN" sz="2200">
                <a:solidFill>
                  <a:srgbClr val="000000"/>
                </a:solidFill>
                <a:latin typeface="Bitstream Charter"/>
              </a:rPr>
              <a:t>:Changes the position of the HTML element relative to where it normally appears.</a:t>
            </a:r>
            <a:endParaRPr/>
          </a:p>
          <a:p>
            <a:pPr algn="just">
              <a:lnSpc>
                <a:spcPct val="100000"/>
              </a:lnSpc>
              <a:buSzPct val="45000"/>
              <a:buFont typeface="StarSymbol"/>
              <a:buChar char="l"/>
            </a:pPr>
            <a:r>
              <a:rPr lang="en-IN" sz="2200" b="1">
                <a:solidFill>
                  <a:srgbClr val="000000"/>
                </a:solidFill>
                <a:latin typeface="Bitstream Charter"/>
              </a:rPr>
              <a:t>Absolute Possitioning:</a:t>
            </a:r>
            <a:r>
              <a:rPr lang="en-IN" sz="2200">
                <a:solidFill>
                  <a:srgbClr val="000000"/>
                </a:solidFill>
                <a:latin typeface="Bitstream Charter"/>
              </a:rPr>
              <a:t> When you specify position:absolute, the element is removed from the document and placed exactly where you tell it to go</a:t>
            </a:r>
            <a:endParaRPr/>
          </a:p>
          <a:p>
            <a:pPr algn="just">
              <a:lnSpc>
                <a:spcPct val="100000"/>
              </a:lnSpc>
            </a:pPr>
            <a:endParaRPr/>
          </a:p>
          <a:p>
            <a:pPr algn="just">
              <a:lnSpc>
                <a:spcPct val="100000"/>
              </a:lnSpc>
            </a:pPr>
            <a:endParaRPr/>
          </a:p>
        </p:txBody>
      </p:sp>
      <p:sp>
        <p:nvSpPr>
          <p:cNvPr id="528"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CSS Positioning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507960" y="305280"/>
            <a:ext cx="8292240" cy="1265040"/>
          </a:xfrm>
          <a:prstGeom prst="rect">
            <a:avLst/>
          </a:prstGeom>
          <a:noFill/>
          <a:ln>
            <a:noFill/>
          </a:ln>
        </p:spPr>
      </p:sp>
      <p:sp>
        <p:nvSpPr>
          <p:cNvPr id="528" name="CustomShape 3"/>
          <p:cNvSpPr/>
          <p:nvPr/>
        </p:nvSpPr>
        <p:spPr>
          <a:xfrm>
            <a:off x="936000" y="305280"/>
            <a:ext cx="7674600" cy="844560"/>
          </a:xfrm>
          <a:prstGeom prst="rect">
            <a:avLst/>
          </a:prstGeom>
          <a:noFill/>
          <a:ln>
            <a:noFill/>
          </a:ln>
        </p:spPr>
        <p:txBody>
          <a:bodyPr lIns="90000" tIns="45000" rIns="90000" bIns="45000"/>
          <a:lstStyle/>
          <a:p>
            <a:pPr>
              <a:lnSpc>
                <a:spcPct val="100000"/>
              </a:lnSpc>
            </a:pPr>
            <a:r>
              <a:rPr lang="en-IN" sz="4400" b="1" dirty="0">
                <a:solidFill>
                  <a:srgbClr val="000000"/>
                </a:solidFill>
                <a:latin typeface="Bitstream Charter"/>
              </a:rPr>
              <a:t>CSS </a:t>
            </a:r>
            <a:r>
              <a:rPr lang="en-IN" sz="4400" b="1" dirty="0" smtClean="0">
                <a:solidFill>
                  <a:srgbClr val="000000"/>
                </a:solidFill>
                <a:latin typeface="Bitstream Charter"/>
              </a:rPr>
              <a:t>Relative Positioning</a:t>
            </a:r>
            <a:endParaRPr/>
          </a:p>
        </p:txBody>
      </p:sp>
      <p:sp>
        <p:nvSpPr>
          <p:cNvPr id="6" name="Rectangle 5"/>
          <p:cNvSpPr/>
          <p:nvPr/>
        </p:nvSpPr>
        <p:spPr>
          <a:xfrm>
            <a:off x="457200" y="1295400"/>
            <a:ext cx="7543800" cy="2585323"/>
          </a:xfrm>
          <a:prstGeom prst="rect">
            <a:avLst/>
          </a:prstGeom>
        </p:spPr>
        <p:txBody>
          <a:bodyPr wrap="square">
            <a:spAutoFit/>
          </a:bodyPr>
          <a:lstStyle/>
          <a:p>
            <a:pPr algn="just">
              <a:buFont typeface="Arial" pitchFamily="34" charset="0"/>
              <a:buChar char="•"/>
            </a:pPr>
            <a:r>
              <a:rPr lang="en-US" dirty="0" smtClean="0"/>
              <a:t>When you set the position </a:t>
            </a:r>
            <a:r>
              <a:rPr lang="en-US" i="1" dirty="0" smtClean="0"/>
              <a:t>relative to an element</a:t>
            </a:r>
            <a:r>
              <a:rPr lang="en-US" dirty="0" smtClean="0"/>
              <a:t>, without adding any other positioning attributes (top, bottom, right, left) </a:t>
            </a:r>
            <a:r>
              <a:rPr lang="en-US" b="1" dirty="0" smtClean="0"/>
              <a:t>nothing will happen</a:t>
            </a:r>
            <a:r>
              <a:rPr lang="en-US" dirty="0" smtClean="0"/>
              <a:t>. </a:t>
            </a:r>
          </a:p>
          <a:p>
            <a:pPr algn="just"/>
            <a:endParaRPr lang="en-US" dirty="0" smtClean="0"/>
          </a:p>
          <a:p>
            <a:pPr algn="just">
              <a:buFont typeface="Arial" pitchFamily="34" charset="0"/>
              <a:buChar char="•"/>
            </a:pPr>
            <a:r>
              <a:rPr lang="en-US" dirty="0" smtClean="0"/>
              <a:t>When you add an additional position, such as left: 20px the element will move 20px to the right from its normal position.</a:t>
            </a:r>
          </a:p>
          <a:p>
            <a:pPr algn="just"/>
            <a:endParaRPr lang="en-US" dirty="0" smtClean="0"/>
          </a:p>
          <a:p>
            <a:pPr algn="just">
              <a:buFont typeface="Arial" pitchFamily="34" charset="0"/>
              <a:buChar char="•"/>
            </a:pPr>
            <a:r>
              <a:rPr lang="en-US" dirty="0" smtClean="0"/>
              <a:t> Here, you can see that </a:t>
            </a:r>
            <a:r>
              <a:rPr lang="en-US" b="1" dirty="0" smtClean="0"/>
              <a:t>this element is relative to itself</a:t>
            </a:r>
            <a:r>
              <a:rPr lang="en-US" dirty="0" smtClean="0"/>
              <a:t>. When the element moves, no other element on the layout will be affected.</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7960" y="305280"/>
            <a:ext cx="8292240" cy="1265040"/>
          </a:xfrm>
          <a:prstGeom prst="rect">
            <a:avLst/>
          </a:prstGeom>
          <a:noFill/>
          <a:ln>
            <a:noFill/>
          </a:ln>
        </p:spPr>
        <p:txBody>
          <a:bodyPr lIns="50760" tIns="50760" rIns="50760" bIns="50760" anchor="ctr"/>
          <a:lstStyle/>
          <a:p>
            <a:pPr>
              <a:lnSpc>
                <a:spcPct val="100000"/>
              </a:lnSpc>
            </a:pPr>
            <a:r>
              <a:rPr lang="en-IN" sz="5100">
                <a:solidFill>
                  <a:srgbClr val="000000"/>
                </a:solidFill>
                <a:latin typeface="Franklin Gothic Book"/>
              </a:rPr>
              <a:t>Cont’</a:t>
            </a:r>
            <a:endParaRPr/>
          </a:p>
        </p:txBody>
      </p:sp>
      <p:sp>
        <p:nvSpPr>
          <p:cNvPr id="172" name="CustomShape 2"/>
          <p:cNvSpPr/>
          <p:nvPr/>
        </p:nvSpPr>
        <p:spPr>
          <a:xfrm>
            <a:off x="507960" y="1512000"/>
            <a:ext cx="8292240" cy="5289840"/>
          </a:xfrm>
          <a:prstGeom prst="rect">
            <a:avLst/>
          </a:prstGeom>
          <a:noFill/>
          <a:ln>
            <a:noFill/>
          </a:ln>
        </p:spPr>
        <p:txBody>
          <a:bodyPr lIns="101520" tIns="50760" rIns="101520" bIns="50760"/>
          <a:lstStyle/>
          <a:p>
            <a:pPr algn="ctr">
              <a:lnSpc>
                <a:spcPct val="100000"/>
              </a:lnSpc>
            </a:pPr>
            <a:endParaRPr/>
          </a:p>
          <a:p>
            <a:pPr>
              <a:lnSpc>
                <a:spcPct val="100000"/>
              </a:lnSpc>
              <a:buBlip>
                <a:blip r:embed="rId2"/>
              </a:buBlip>
            </a:pPr>
            <a:r>
              <a:rPr lang="en-IN" sz="3300" b="1">
                <a:solidFill>
                  <a:srgbClr val="000000"/>
                </a:solidFill>
                <a:latin typeface="Bitstream Charter"/>
              </a:rPr>
              <a:t>Declaration = {property: value;}</a:t>
            </a:r>
            <a:endParaRPr/>
          </a:p>
          <a:p>
            <a:pPr>
              <a:lnSpc>
                <a:spcPct val="100000"/>
              </a:lnSpc>
            </a:pPr>
            <a:endParaRPr/>
          </a:p>
          <a:p>
            <a:pPr>
              <a:lnSpc>
                <a:spcPct val="100000"/>
              </a:lnSpc>
              <a:buBlip>
                <a:blip r:embed="rId2"/>
              </a:buBlip>
            </a:pPr>
            <a:r>
              <a:rPr lang="en-IN" sz="3300" b="1">
                <a:solidFill>
                  <a:srgbClr val="000000"/>
                </a:solidFill>
                <a:latin typeface="Bitstream Charter"/>
              </a:rPr>
              <a:t>Property:</a:t>
            </a:r>
            <a:r>
              <a:rPr lang="en-IN" sz="3300">
                <a:solidFill>
                  <a:srgbClr val="000000"/>
                </a:solidFill>
                <a:latin typeface="Bitstream Charter"/>
              </a:rPr>
              <a:t> what aspect you want to change</a:t>
            </a:r>
            <a:endParaRPr/>
          </a:p>
          <a:p>
            <a:pPr>
              <a:lnSpc>
                <a:spcPct val="100000"/>
              </a:lnSpc>
              <a:buBlip>
                <a:blip r:embed="rId2"/>
              </a:buBlip>
            </a:pPr>
            <a:r>
              <a:rPr lang="en-IN" sz="3300">
                <a:solidFill>
                  <a:srgbClr val="000000"/>
                </a:solidFill>
                <a:latin typeface="Bitstream Charter"/>
              </a:rPr>
              <a:t>	ex: color, font, margins, etc.</a:t>
            </a:r>
            <a:endParaRPr/>
          </a:p>
          <a:p>
            <a:pPr>
              <a:lnSpc>
                <a:spcPct val="100000"/>
              </a:lnSpc>
            </a:pPr>
            <a:endParaRPr/>
          </a:p>
          <a:p>
            <a:pPr>
              <a:lnSpc>
                <a:spcPct val="100000"/>
              </a:lnSpc>
              <a:buBlip>
                <a:blip r:embed="rId2"/>
              </a:buBlip>
            </a:pPr>
            <a:r>
              <a:rPr lang="en-IN" sz="3300" b="1">
                <a:solidFill>
                  <a:srgbClr val="000000"/>
                </a:solidFill>
                <a:latin typeface="Bitstream Charter"/>
              </a:rPr>
              <a:t>Value:</a:t>
            </a:r>
            <a:r>
              <a:rPr lang="en-IN" sz="3300">
                <a:solidFill>
                  <a:srgbClr val="000000"/>
                </a:solidFill>
                <a:latin typeface="Bitstream Charter"/>
              </a:rPr>
              <a:t> the exact setting for that aspect.</a:t>
            </a:r>
            <a:endParaRPr/>
          </a:p>
          <a:p>
            <a:pPr>
              <a:lnSpc>
                <a:spcPct val="100000"/>
              </a:lnSpc>
              <a:buBlip>
                <a:blip r:embed="rId2"/>
              </a:buBlip>
            </a:pPr>
            <a:r>
              <a:rPr lang="en-IN" sz="3300">
                <a:solidFill>
                  <a:srgbClr val="000000"/>
                </a:solidFill>
                <a:latin typeface="Bitstream Charter"/>
              </a:rPr>
              <a:t>	ex: red, italic, 40px, etc.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507960" y="305280"/>
            <a:ext cx="8292240" cy="1265040"/>
          </a:xfrm>
          <a:prstGeom prst="rect">
            <a:avLst/>
          </a:prstGeom>
          <a:noFill/>
          <a:ln>
            <a:noFill/>
          </a:ln>
        </p:spPr>
      </p:sp>
      <p:sp>
        <p:nvSpPr>
          <p:cNvPr id="528" name="CustomShape 3"/>
          <p:cNvSpPr/>
          <p:nvPr/>
        </p:nvSpPr>
        <p:spPr>
          <a:xfrm>
            <a:off x="936000" y="305280"/>
            <a:ext cx="8208000" cy="844560"/>
          </a:xfrm>
          <a:prstGeom prst="rect">
            <a:avLst/>
          </a:prstGeom>
          <a:noFill/>
          <a:ln>
            <a:noFill/>
          </a:ln>
        </p:spPr>
        <p:txBody>
          <a:bodyPr lIns="90000" tIns="45000" rIns="90000" bIns="45000"/>
          <a:lstStyle/>
          <a:p>
            <a:pPr>
              <a:lnSpc>
                <a:spcPct val="100000"/>
              </a:lnSpc>
            </a:pPr>
            <a:r>
              <a:rPr lang="en-IN" sz="4400" b="1" dirty="0">
                <a:solidFill>
                  <a:srgbClr val="000000"/>
                </a:solidFill>
                <a:latin typeface="Bitstream Charter"/>
              </a:rPr>
              <a:t>CSS </a:t>
            </a:r>
            <a:r>
              <a:rPr lang="en-IN" sz="4400" b="1" dirty="0" smtClean="0">
                <a:solidFill>
                  <a:srgbClr val="000000"/>
                </a:solidFill>
                <a:latin typeface="Bitstream Charter"/>
              </a:rPr>
              <a:t>Relative Positioning</a:t>
            </a:r>
            <a:endParaRPr/>
          </a:p>
        </p:txBody>
      </p:sp>
      <p:pic>
        <p:nvPicPr>
          <p:cNvPr id="5" name="Picture 2"/>
          <p:cNvPicPr>
            <a:picLocks noChangeAspect="1" noChangeArrowheads="1"/>
          </p:cNvPicPr>
          <p:nvPr/>
        </p:nvPicPr>
        <p:blipFill>
          <a:blip r:embed="rId2"/>
          <a:srcRect/>
          <a:stretch>
            <a:fillRect/>
          </a:stretch>
        </p:blipFill>
        <p:spPr bwMode="auto">
          <a:xfrm>
            <a:off x="457200" y="1143000"/>
            <a:ext cx="5819775" cy="5334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105401" y="2286000"/>
            <a:ext cx="3886200" cy="350520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507960" y="305280"/>
            <a:ext cx="8292240" cy="1265040"/>
          </a:xfrm>
          <a:prstGeom prst="rect">
            <a:avLst/>
          </a:prstGeom>
          <a:noFill/>
          <a:ln>
            <a:noFill/>
          </a:ln>
        </p:spPr>
      </p:sp>
      <p:sp>
        <p:nvSpPr>
          <p:cNvPr id="528" name="CustomShape 3"/>
          <p:cNvSpPr/>
          <p:nvPr/>
        </p:nvSpPr>
        <p:spPr>
          <a:xfrm>
            <a:off x="936000" y="305280"/>
            <a:ext cx="7674600" cy="844560"/>
          </a:xfrm>
          <a:prstGeom prst="rect">
            <a:avLst/>
          </a:prstGeom>
          <a:noFill/>
          <a:ln>
            <a:noFill/>
          </a:ln>
        </p:spPr>
        <p:txBody>
          <a:bodyPr lIns="90000" tIns="45000" rIns="90000" bIns="45000"/>
          <a:lstStyle/>
          <a:p>
            <a:pPr>
              <a:lnSpc>
                <a:spcPct val="100000"/>
              </a:lnSpc>
            </a:pPr>
            <a:r>
              <a:rPr lang="en-IN" sz="4400" b="1" dirty="0">
                <a:solidFill>
                  <a:srgbClr val="000000"/>
                </a:solidFill>
                <a:latin typeface="Bitstream Charter"/>
              </a:rPr>
              <a:t>CSS </a:t>
            </a:r>
            <a:r>
              <a:rPr lang="en-IN" sz="4400" b="1" dirty="0" smtClean="0">
                <a:solidFill>
                  <a:srgbClr val="000000"/>
                </a:solidFill>
                <a:latin typeface="Bitstream Charter"/>
              </a:rPr>
              <a:t>Absolute Positioning</a:t>
            </a:r>
            <a:endParaRPr/>
          </a:p>
        </p:txBody>
      </p:sp>
      <p:sp>
        <p:nvSpPr>
          <p:cNvPr id="6" name="Rectangle 5"/>
          <p:cNvSpPr/>
          <p:nvPr/>
        </p:nvSpPr>
        <p:spPr>
          <a:xfrm>
            <a:off x="457200" y="1295400"/>
            <a:ext cx="7543800" cy="3139321"/>
          </a:xfrm>
          <a:prstGeom prst="rect">
            <a:avLst/>
          </a:prstGeom>
        </p:spPr>
        <p:txBody>
          <a:bodyPr wrap="square">
            <a:spAutoFit/>
          </a:bodyPr>
          <a:lstStyle/>
          <a:p>
            <a:pPr algn="just"/>
            <a:r>
              <a:rPr lang="en-US" dirty="0" smtClean="0"/>
              <a:t>This type of positioning allows you to </a:t>
            </a:r>
            <a:r>
              <a:rPr lang="en-US" b="1" dirty="0" smtClean="0"/>
              <a:t>place your element precisely where you want it</a:t>
            </a:r>
            <a:r>
              <a:rPr lang="en-US" dirty="0" smtClean="0"/>
              <a:t>.</a:t>
            </a:r>
          </a:p>
          <a:p>
            <a:pPr algn="just"/>
            <a:endParaRPr lang="en-US" dirty="0" smtClean="0"/>
          </a:p>
          <a:p>
            <a:pPr algn="just"/>
            <a:r>
              <a:rPr lang="en-US" dirty="0" smtClean="0"/>
              <a:t>The positioning is done </a:t>
            </a:r>
            <a:r>
              <a:rPr lang="en-US" b="1" dirty="0" smtClean="0"/>
              <a:t>relative to the first relatively (or absolutely) positioned parent element</a:t>
            </a:r>
            <a:r>
              <a:rPr lang="en-US" dirty="0" smtClean="0"/>
              <a:t>. In the case when there is no positioned parent element, it will be positioned related </a:t>
            </a:r>
            <a:r>
              <a:rPr lang="en-US" b="1" dirty="0" smtClean="0"/>
              <a:t>directly to the HTML element (the page itself)</a:t>
            </a:r>
            <a:r>
              <a:rPr lang="en-US" dirty="0" smtClean="0"/>
              <a:t>.</a:t>
            </a:r>
          </a:p>
          <a:p>
            <a:pPr algn="just"/>
            <a:endParaRPr lang="en-US" dirty="0" smtClean="0"/>
          </a:p>
          <a:p>
            <a:pPr algn="just"/>
            <a:r>
              <a:rPr lang="en-US" dirty="0" smtClean="0"/>
              <a:t>An important thing to keep in mind while using absolute positioning is to make sure it is </a:t>
            </a:r>
            <a:r>
              <a:rPr lang="en-US" b="1" dirty="0" smtClean="0"/>
              <a:t>not overused</a:t>
            </a:r>
            <a:r>
              <a:rPr lang="en-US" dirty="0" smtClean="0"/>
              <a:t>, otherwise, it can lead to a maintenance nightmare.</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507960" y="305280"/>
            <a:ext cx="8292240" cy="1265040"/>
          </a:xfrm>
          <a:prstGeom prst="rect">
            <a:avLst/>
          </a:prstGeom>
          <a:noFill/>
          <a:ln>
            <a:noFill/>
          </a:ln>
        </p:spPr>
      </p:sp>
      <p:sp>
        <p:nvSpPr>
          <p:cNvPr id="528" name="CustomShape 3"/>
          <p:cNvSpPr/>
          <p:nvPr/>
        </p:nvSpPr>
        <p:spPr>
          <a:xfrm>
            <a:off x="936000" y="305280"/>
            <a:ext cx="7674600" cy="844560"/>
          </a:xfrm>
          <a:prstGeom prst="rect">
            <a:avLst/>
          </a:prstGeom>
          <a:noFill/>
          <a:ln>
            <a:noFill/>
          </a:ln>
        </p:spPr>
        <p:txBody>
          <a:bodyPr lIns="90000" tIns="45000" rIns="90000" bIns="45000"/>
          <a:lstStyle/>
          <a:p>
            <a:pPr>
              <a:lnSpc>
                <a:spcPct val="100000"/>
              </a:lnSpc>
            </a:pPr>
            <a:r>
              <a:rPr lang="en-IN" sz="4400" b="1" dirty="0">
                <a:solidFill>
                  <a:srgbClr val="000000"/>
                </a:solidFill>
                <a:latin typeface="Bitstream Charter"/>
              </a:rPr>
              <a:t>CSS </a:t>
            </a:r>
            <a:r>
              <a:rPr lang="en-IN" sz="4400" b="1" dirty="0" smtClean="0">
                <a:solidFill>
                  <a:srgbClr val="000000"/>
                </a:solidFill>
                <a:latin typeface="Bitstream Charter"/>
              </a:rPr>
              <a:t>Absolute Positioning</a:t>
            </a:r>
            <a:endParaRPr/>
          </a:p>
        </p:txBody>
      </p:sp>
      <p:pic>
        <p:nvPicPr>
          <p:cNvPr id="3074" name="Picture 2"/>
          <p:cNvPicPr>
            <a:picLocks noChangeAspect="1" noChangeArrowheads="1"/>
          </p:cNvPicPr>
          <p:nvPr/>
        </p:nvPicPr>
        <p:blipFill>
          <a:blip r:embed="rId2"/>
          <a:srcRect/>
          <a:stretch>
            <a:fillRect/>
          </a:stretch>
        </p:blipFill>
        <p:spPr bwMode="auto">
          <a:xfrm>
            <a:off x="609600" y="1066800"/>
            <a:ext cx="4191000" cy="53625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724400" y="1524000"/>
            <a:ext cx="4419600" cy="401955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507960" y="305280"/>
            <a:ext cx="8292240" cy="1265040"/>
          </a:xfrm>
          <a:prstGeom prst="rect">
            <a:avLst/>
          </a:prstGeom>
          <a:noFill/>
          <a:ln>
            <a:noFill/>
          </a:ln>
        </p:spPr>
      </p:sp>
      <p:sp>
        <p:nvSpPr>
          <p:cNvPr id="530" name="CustomShape 2"/>
          <p:cNvSpPr/>
          <p:nvPr/>
        </p:nvSpPr>
        <p:spPr>
          <a:xfrm>
            <a:off x="216000" y="792000"/>
            <a:ext cx="8781840" cy="6001920"/>
          </a:xfrm>
          <a:prstGeom prst="rect">
            <a:avLst/>
          </a:prstGeom>
          <a:noFill/>
          <a:ln>
            <a:noFill/>
          </a:ln>
        </p:spPr>
        <p:txBody>
          <a:bodyPr lIns="101520" tIns="50760" rIns="101520" bIns="50760"/>
          <a:lstStyle/>
          <a:p>
            <a:pPr>
              <a:lnSpc>
                <a:spcPct val="100000"/>
              </a:lnSpc>
            </a:pPr>
            <a:endParaRPr/>
          </a:p>
          <a:p>
            <a:pPr>
              <a:lnSpc>
                <a:spcPct val="100000"/>
              </a:lnSpc>
            </a:pPr>
            <a:endParaRPr/>
          </a:p>
          <a:p>
            <a:pPr algn="just">
              <a:lnSpc>
                <a:spcPct val="100000"/>
              </a:lnSpc>
            </a:pPr>
            <a:endParaRPr/>
          </a:p>
        </p:txBody>
      </p:sp>
      <p:sp>
        <p:nvSpPr>
          <p:cNvPr id="531" name="CustomShape 3"/>
          <p:cNvSpPr/>
          <p:nvPr/>
        </p:nvSpPr>
        <p:spPr>
          <a:xfrm>
            <a:off x="1008000" y="305280"/>
            <a:ext cx="6191640" cy="844560"/>
          </a:xfrm>
          <a:prstGeom prst="rect">
            <a:avLst/>
          </a:prstGeom>
          <a:noFill/>
          <a:ln>
            <a:noFill/>
          </a:ln>
        </p:spPr>
        <p:txBody>
          <a:bodyPr lIns="90000" tIns="45000" rIns="90000" bIns="45000"/>
          <a:lstStyle/>
          <a:p>
            <a:pPr>
              <a:lnSpc>
                <a:spcPct val="100000"/>
              </a:lnSpc>
            </a:pPr>
            <a:r>
              <a:rPr lang="en-IN" sz="3600" b="1">
                <a:solidFill>
                  <a:srgbClr val="000000"/>
                </a:solidFill>
                <a:latin typeface="Bitstream Charter"/>
              </a:rPr>
              <a:t>CSS Positioning Example</a:t>
            </a:r>
            <a:endParaRPr/>
          </a:p>
        </p:txBody>
      </p:sp>
      <p:pic>
        <p:nvPicPr>
          <p:cNvPr id="532" name="Picture 531"/>
          <p:cNvPicPr/>
          <p:nvPr/>
        </p:nvPicPr>
        <p:blipFill>
          <a:blip r:embed="rId2"/>
          <a:stretch>
            <a:fillRect/>
          </a:stretch>
        </p:blipFill>
        <p:spPr>
          <a:xfrm>
            <a:off x="0" y="981360"/>
            <a:ext cx="5447520" cy="5876280"/>
          </a:xfrm>
          <a:prstGeom prst="rect">
            <a:avLst/>
          </a:prstGeom>
          <a:ln>
            <a:noFill/>
          </a:ln>
        </p:spPr>
      </p:pic>
      <p:sp>
        <p:nvSpPr>
          <p:cNvPr id="533" name="CustomShape 4"/>
          <p:cNvSpPr/>
          <p:nvPr/>
        </p:nvSpPr>
        <p:spPr>
          <a:xfrm>
            <a:off x="3024000" y="1440000"/>
            <a:ext cx="2087640" cy="427320"/>
          </a:xfrm>
          <a:prstGeom prst="rect">
            <a:avLst/>
          </a:prstGeom>
          <a:noFill/>
          <a:ln>
            <a:noFill/>
          </a:ln>
        </p:spPr>
        <p:txBody>
          <a:bodyPr lIns="90000" tIns="45000" rIns="90000" bIns="45000"/>
          <a:lstStyle/>
          <a:p>
            <a:pPr algn="just">
              <a:lnSpc>
                <a:spcPct val="100000"/>
              </a:lnSpc>
            </a:pPr>
            <a:r>
              <a:rPr lang="en-IN" sz="2200" b="1">
                <a:solidFill>
                  <a:srgbClr val="000000"/>
                </a:solidFill>
                <a:latin typeface="Bitstream Charter"/>
              </a:rPr>
              <a:t>position.html</a:t>
            </a:r>
            <a:endParaRPr/>
          </a:p>
        </p:txBody>
      </p:sp>
      <p:sp>
        <p:nvSpPr>
          <p:cNvPr id="534" name="CustomShape 5"/>
          <p:cNvSpPr/>
          <p:nvPr/>
        </p:nvSpPr>
        <p:spPr>
          <a:xfrm>
            <a:off x="7683120" y="1296000"/>
            <a:ext cx="1172520" cy="427320"/>
          </a:xfrm>
          <a:prstGeom prst="rect">
            <a:avLst/>
          </a:prstGeom>
          <a:noFill/>
          <a:ln>
            <a:noFill/>
          </a:ln>
        </p:spPr>
        <p:txBody>
          <a:bodyPr lIns="90000" tIns="45000" rIns="90000" bIns="45000"/>
          <a:lstStyle/>
          <a:p>
            <a:pPr algn="just">
              <a:lnSpc>
                <a:spcPct val="100000"/>
              </a:lnSpc>
            </a:pPr>
            <a:r>
              <a:rPr lang="en-IN" sz="2200" b="1">
                <a:solidFill>
                  <a:srgbClr val="000000"/>
                </a:solidFill>
                <a:latin typeface="Bitstream Charter"/>
              </a:rPr>
              <a:t>output</a:t>
            </a:r>
            <a:endParaRPr/>
          </a:p>
        </p:txBody>
      </p:sp>
      <p:pic>
        <p:nvPicPr>
          <p:cNvPr id="535" name="Picture 534"/>
          <p:cNvPicPr/>
          <p:nvPr/>
        </p:nvPicPr>
        <p:blipFill>
          <a:blip r:embed="rId3"/>
          <a:stretch>
            <a:fillRect/>
          </a:stretch>
        </p:blipFill>
        <p:spPr>
          <a:xfrm>
            <a:off x="6284520" y="2080440"/>
            <a:ext cx="2571120" cy="2887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CustomShape 1"/>
          <p:cNvSpPr/>
          <p:nvPr/>
        </p:nvSpPr>
        <p:spPr>
          <a:xfrm>
            <a:off x="507960" y="305280"/>
            <a:ext cx="8292240" cy="1265040"/>
          </a:xfrm>
          <a:prstGeom prst="rect">
            <a:avLst/>
          </a:prstGeom>
          <a:noFill/>
          <a:ln>
            <a:noFill/>
          </a:ln>
        </p:spPr>
      </p:sp>
      <p:sp>
        <p:nvSpPr>
          <p:cNvPr id="537" name="CustomShape 2"/>
          <p:cNvSpPr/>
          <p:nvPr/>
        </p:nvSpPr>
        <p:spPr>
          <a:xfrm>
            <a:off x="216000" y="792000"/>
            <a:ext cx="8781840" cy="6001920"/>
          </a:xfrm>
          <a:prstGeom prst="rect">
            <a:avLst/>
          </a:prstGeom>
          <a:noFill/>
          <a:ln>
            <a:noFill/>
          </a:ln>
        </p:spPr>
        <p:txBody>
          <a:bodyPr lIns="101520" tIns="50760" rIns="101520" bIns="50760"/>
          <a:lstStyle/>
          <a:p>
            <a:pPr>
              <a:lnSpc>
                <a:spcPct val="100000"/>
              </a:lnSpc>
            </a:pPr>
            <a:endParaRPr/>
          </a:p>
          <a:p>
            <a:pPr>
              <a:lnSpc>
                <a:spcPct val="100000"/>
              </a:lnSpc>
              <a:buSzPct val="45000"/>
              <a:buFont typeface="StarSymbol"/>
              <a:buChar char="l"/>
            </a:pPr>
            <a:r>
              <a:rPr lang="en-IN" sz="2200">
                <a:solidFill>
                  <a:srgbClr val="000000"/>
                </a:solidFill>
                <a:latin typeface="Bitstream Charter"/>
              </a:rPr>
              <a:t>CSS3 is the latest standard for CSS.</a:t>
            </a:r>
            <a:endParaRPr/>
          </a:p>
          <a:p>
            <a:pPr>
              <a:lnSpc>
                <a:spcPct val="100000"/>
              </a:lnSpc>
              <a:buSzPct val="45000"/>
              <a:buFont typeface="StarSymbol"/>
              <a:buChar char="l"/>
            </a:pPr>
            <a:r>
              <a:rPr lang="en-IN" sz="2200">
                <a:solidFill>
                  <a:srgbClr val="000000"/>
                </a:solidFill>
                <a:latin typeface="Bitstream Charter"/>
              </a:rPr>
              <a:t>CSS3 is completely backwards-compatible with earlier versions of CSS.</a:t>
            </a:r>
            <a:endParaRPr/>
          </a:p>
          <a:p>
            <a:pPr>
              <a:lnSpc>
                <a:spcPct val="100000"/>
              </a:lnSpc>
              <a:buSzPct val="45000"/>
              <a:buFont typeface="StarSymbol"/>
              <a:buChar char="l"/>
            </a:pPr>
            <a:r>
              <a:rPr lang="en-IN" sz="2200">
                <a:solidFill>
                  <a:srgbClr val="000000"/>
                </a:solidFill>
                <a:latin typeface="Bitstream Charter"/>
              </a:rPr>
              <a:t>CSS3 has been split into "modules". It contains the "old CSS specification" (which has been split into smaller pieces). In addition, new modules are added.</a:t>
            </a:r>
            <a:endParaRPr/>
          </a:p>
          <a:p>
            <a:pPr algn="just">
              <a:lnSpc>
                <a:spcPct val="100000"/>
              </a:lnSpc>
              <a:buSzPct val="45000"/>
              <a:buFont typeface="StarSymbol"/>
              <a:buChar char="l"/>
            </a:pPr>
            <a:r>
              <a:rPr lang="en-IN" sz="2200" b="1">
                <a:solidFill>
                  <a:srgbClr val="000000"/>
                </a:solidFill>
                <a:latin typeface="Bitstream Charter"/>
              </a:rPr>
              <a:t>Features:</a:t>
            </a:r>
            <a:endParaRPr/>
          </a:p>
          <a:p>
            <a:pPr lvl="2" algn="just">
              <a:lnSpc>
                <a:spcPct val="100000"/>
              </a:lnSpc>
              <a:buSzPct val="45000"/>
              <a:buFont typeface="StarSymbol"/>
              <a:buChar char="l"/>
            </a:pPr>
            <a:r>
              <a:rPr lang="en-IN" sz="2200">
                <a:solidFill>
                  <a:srgbClr val="000000"/>
                </a:solidFill>
                <a:latin typeface="Bitstream Charter"/>
              </a:rPr>
              <a:t>Border-radii</a:t>
            </a:r>
            <a:endParaRPr/>
          </a:p>
          <a:p>
            <a:pPr lvl="2" algn="just">
              <a:lnSpc>
                <a:spcPct val="100000"/>
              </a:lnSpc>
              <a:buSzPct val="45000"/>
              <a:buFont typeface="StarSymbol"/>
              <a:buChar char="l"/>
            </a:pPr>
            <a:r>
              <a:rPr lang="en-IN" sz="2200">
                <a:solidFill>
                  <a:srgbClr val="000000"/>
                </a:solidFill>
                <a:latin typeface="Bitstream Charter"/>
              </a:rPr>
              <a:t>New color model</a:t>
            </a:r>
            <a:endParaRPr/>
          </a:p>
          <a:p>
            <a:pPr lvl="2" algn="just">
              <a:lnSpc>
                <a:spcPct val="100000"/>
              </a:lnSpc>
              <a:buSzPct val="45000"/>
              <a:buFont typeface="StarSymbol"/>
              <a:buChar char="l"/>
            </a:pPr>
            <a:r>
              <a:rPr lang="en-IN" sz="2200">
                <a:solidFill>
                  <a:srgbClr val="000000"/>
                </a:solidFill>
                <a:latin typeface="Bitstream Charter"/>
              </a:rPr>
              <a:t>Box shadows</a:t>
            </a:r>
            <a:endParaRPr/>
          </a:p>
          <a:p>
            <a:pPr lvl="2" algn="just">
              <a:lnSpc>
                <a:spcPct val="100000"/>
              </a:lnSpc>
              <a:buSzPct val="45000"/>
              <a:buFont typeface="StarSymbol"/>
              <a:buChar char="l"/>
            </a:pPr>
            <a:r>
              <a:rPr lang="en-IN" sz="2200">
                <a:solidFill>
                  <a:srgbClr val="000000"/>
                </a:solidFill>
                <a:latin typeface="Bitstream Charter"/>
              </a:rPr>
              <a:t>Border-image</a:t>
            </a:r>
            <a:endParaRPr/>
          </a:p>
          <a:p>
            <a:pPr lvl="2" algn="just">
              <a:lnSpc>
                <a:spcPct val="100000"/>
              </a:lnSpc>
              <a:buSzPct val="45000"/>
              <a:buFont typeface="StarSymbol"/>
              <a:buChar char="l"/>
            </a:pPr>
            <a:r>
              <a:rPr lang="en-IN" sz="2200">
                <a:solidFill>
                  <a:srgbClr val="000000"/>
                </a:solidFill>
                <a:latin typeface="Bitstream Charter"/>
              </a:rPr>
              <a:t>Css 3D transform</a:t>
            </a:r>
            <a:endParaRPr/>
          </a:p>
          <a:p>
            <a:pPr lvl="2" algn="just">
              <a:lnSpc>
                <a:spcPct val="100000"/>
              </a:lnSpc>
              <a:buSzPct val="45000"/>
              <a:buFont typeface="StarSymbol"/>
              <a:buChar char="l"/>
            </a:pPr>
            <a:r>
              <a:rPr lang="en-IN" sz="2200">
                <a:solidFill>
                  <a:srgbClr val="000000"/>
                </a:solidFill>
                <a:latin typeface="Bitstream Charter"/>
              </a:rPr>
              <a:t>Css Columns</a:t>
            </a:r>
            <a:endParaRPr/>
          </a:p>
          <a:p>
            <a:pPr lvl="2" algn="just">
              <a:lnSpc>
                <a:spcPct val="100000"/>
              </a:lnSpc>
              <a:buSzPct val="45000"/>
              <a:buFont typeface="StarSymbol"/>
              <a:buChar char="l"/>
            </a:pPr>
            <a:r>
              <a:rPr lang="en-IN" sz="2200">
                <a:solidFill>
                  <a:srgbClr val="000000"/>
                </a:solidFill>
                <a:latin typeface="Bitstream Charter"/>
              </a:rPr>
              <a:t>Multiple background</a:t>
            </a:r>
            <a:endParaRPr/>
          </a:p>
        </p:txBody>
      </p:sp>
      <p:sp>
        <p:nvSpPr>
          <p:cNvPr id="538" name="CustomShape 3"/>
          <p:cNvSpPr/>
          <p:nvPr/>
        </p:nvSpPr>
        <p:spPr>
          <a:xfrm>
            <a:off x="936000" y="305280"/>
            <a:ext cx="5892120" cy="844560"/>
          </a:xfrm>
          <a:prstGeom prst="rect">
            <a:avLst/>
          </a:prstGeom>
          <a:noFill/>
          <a:ln>
            <a:noFill/>
          </a:ln>
        </p:spPr>
        <p:txBody>
          <a:bodyPr lIns="90000" tIns="45000" rIns="90000" bIns="45000"/>
          <a:lstStyle/>
          <a:p>
            <a:pPr>
              <a:lnSpc>
                <a:spcPct val="100000"/>
              </a:lnSpc>
            </a:pPr>
            <a:r>
              <a:rPr lang="en-IN" sz="4400" b="1">
                <a:solidFill>
                  <a:srgbClr val="000000"/>
                </a:solidFill>
                <a:latin typeface="Bitstream Charter"/>
              </a:rPr>
              <a:t>CSS3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07960" y="305280"/>
            <a:ext cx="8292240" cy="1265040"/>
          </a:xfrm>
          <a:prstGeom prst="rect">
            <a:avLst/>
          </a:prstGeom>
          <a:noFill/>
          <a:ln>
            <a:noFill/>
          </a:ln>
        </p:spPr>
        <p:txBody>
          <a:bodyPr lIns="50760" tIns="50760" rIns="50760" bIns="50760" anchor="ctr"/>
          <a:lstStyle/>
          <a:p>
            <a:pPr algn="ctr">
              <a:lnSpc>
                <a:spcPct val="100000"/>
              </a:lnSpc>
            </a:pPr>
            <a:r>
              <a:rPr lang="en-IN" sz="4400">
                <a:solidFill>
                  <a:srgbClr val="000000"/>
                </a:solidFill>
                <a:latin typeface="Bitstream Charter"/>
              </a:rPr>
              <a:t>Selector</a:t>
            </a:r>
            <a:endParaRPr/>
          </a:p>
        </p:txBody>
      </p:sp>
      <p:sp>
        <p:nvSpPr>
          <p:cNvPr id="174" name="CustomShape 2"/>
          <p:cNvSpPr/>
          <p:nvPr/>
        </p:nvSpPr>
        <p:spPr>
          <a:xfrm>
            <a:off x="507960" y="1778040"/>
            <a:ext cx="8292240" cy="5023800"/>
          </a:xfrm>
          <a:prstGeom prst="rect">
            <a:avLst/>
          </a:prstGeom>
          <a:noFill/>
          <a:ln>
            <a:noFill/>
          </a:ln>
        </p:spPr>
        <p:txBody>
          <a:bodyPr lIns="101520" tIns="50760" rIns="101520" bIns="50760"/>
          <a:lstStyle/>
          <a:p>
            <a:pPr lvl="1" algn="just">
              <a:lnSpc>
                <a:spcPct val="95000"/>
              </a:lnSpc>
              <a:buSzPct val="90000"/>
              <a:buFont typeface="Wingdings 2" charset="2"/>
              <a:buChar char=""/>
            </a:pPr>
            <a:r>
              <a:rPr lang="en-IN" sz="2900">
                <a:solidFill>
                  <a:srgbClr val="000000"/>
                </a:solidFill>
                <a:latin typeface="Bitstream Charter"/>
              </a:rPr>
              <a:t>Definition: identifies the HTML elements that the rule will be applied to, identified by the actual element name, e.g. &lt;body&gt;, or by other means such as </a:t>
            </a:r>
            <a:r>
              <a:rPr lang="en-IN" sz="2900" b="1">
                <a:solidFill>
                  <a:srgbClr val="000000"/>
                </a:solidFill>
                <a:latin typeface="Bitstream Charter"/>
              </a:rPr>
              <a:t>class</a:t>
            </a:r>
            <a:r>
              <a:rPr lang="en-IN" sz="2900">
                <a:solidFill>
                  <a:srgbClr val="000000"/>
                </a:solidFill>
                <a:latin typeface="Bitstream Charter"/>
              </a:rPr>
              <a:t> attribute values. </a:t>
            </a:r>
            <a:endParaRPr/>
          </a:p>
          <a:p>
            <a:pPr lvl="1" algn="just">
              <a:lnSpc>
                <a:spcPct val="95000"/>
              </a:lnSpc>
              <a:buSzPct val="90000"/>
              <a:buFont typeface="Wingdings 2" charset="2"/>
              <a:buChar char=""/>
            </a:pPr>
            <a:r>
              <a:rPr lang="en-IN" sz="2800">
                <a:solidFill>
                  <a:srgbClr val="000000"/>
                </a:solidFill>
                <a:latin typeface="Bitstream Charter"/>
              </a:rPr>
              <a:t>Example:</a:t>
            </a:r>
            <a:endParaRPr/>
          </a:p>
          <a:p>
            <a:pPr algn="just">
              <a:lnSpc>
                <a:spcPct val="95000"/>
              </a:lnSpc>
            </a:pPr>
            <a:endParaRPr/>
          </a:p>
          <a:p>
            <a:pPr algn="just">
              <a:lnSpc>
                <a:spcPct val="95000"/>
              </a:lnSpc>
            </a:pPr>
            <a:endParaRPr/>
          </a:p>
          <a:p>
            <a:pPr algn="just">
              <a:lnSpc>
                <a:spcPct val="95000"/>
              </a:lnSpc>
            </a:pPr>
            <a:endParaRPr/>
          </a:p>
          <a:p>
            <a:pPr algn="just">
              <a:lnSpc>
                <a:spcPct val="95000"/>
              </a:lnSpc>
            </a:pPr>
            <a:endParaRPr/>
          </a:p>
          <a:p>
            <a:pPr algn="just">
              <a:lnSpc>
                <a:spcPct val="95000"/>
              </a:lnSpc>
            </a:pPr>
            <a:endParaRPr/>
          </a:p>
        </p:txBody>
      </p:sp>
      <p:pic>
        <p:nvPicPr>
          <p:cNvPr id="175" name="Picture 4"/>
          <p:cNvPicPr/>
          <p:nvPr/>
        </p:nvPicPr>
        <p:blipFill>
          <a:blip r:embed="rId2"/>
          <a:stretch>
            <a:fillRect/>
          </a:stretch>
        </p:blipFill>
        <p:spPr>
          <a:xfrm>
            <a:off x="2717640" y="4419720"/>
            <a:ext cx="5414760" cy="1128600"/>
          </a:xfrm>
          <a:prstGeom prst="rect">
            <a:avLst/>
          </a:prstGeom>
          <a:ln w="9360">
            <a:noFill/>
          </a:ln>
        </p:spPr>
      </p:pic>
      <p:sp>
        <p:nvSpPr>
          <p:cNvPr id="176" name="CustomShape 3"/>
          <p:cNvSpPr/>
          <p:nvPr/>
        </p:nvSpPr>
        <p:spPr>
          <a:xfrm>
            <a:off x="2565360" y="4191120"/>
            <a:ext cx="985680" cy="1671480"/>
          </a:xfrm>
          <a:prstGeom prst="ellipse">
            <a:avLst/>
          </a:prstGeom>
          <a:noFill/>
          <a:ln w="57240">
            <a:solidFill>
              <a:srgbClr val="A116E0"/>
            </a:solidFill>
            <a:round/>
          </a:ln>
        </p:spPr>
      </p:sp>
      <p:sp>
        <p:nvSpPr>
          <p:cNvPr id="177" name="CustomShape 4"/>
          <p:cNvSpPr/>
          <p:nvPr/>
        </p:nvSpPr>
        <p:spPr>
          <a:xfrm>
            <a:off x="-720000" y="5688000"/>
            <a:ext cx="9643680" cy="951480"/>
          </a:xfrm>
          <a:prstGeom prst="rect">
            <a:avLst/>
          </a:prstGeom>
          <a:noFill/>
          <a:ln w="9360">
            <a:noFill/>
          </a:ln>
        </p:spPr>
        <p:txBody>
          <a:bodyPr wrap="none" lIns="90000" tIns="45000" rIns="90000" bIns="45000" anchor="ctr"/>
          <a:lstStyle/>
          <a:p>
            <a:pPr>
              <a:lnSpc>
                <a:spcPct val="100000"/>
              </a:lnSpc>
            </a:pPr>
            <a:r>
              <a:rPr lang="en-IN" sz="2500">
                <a:solidFill>
                  <a:srgbClr val="D4D2D0"/>
                </a:solidFill>
                <a:latin typeface="Tahoma"/>
              </a:rPr>
              <a:t>*			</a:t>
            </a:r>
            <a:r>
              <a:rPr lang="en-IN" sz="2500" b="1">
                <a:solidFill>
                  <a:srgbClr val="D4D2D0"/>
                </a:solidFill>
                <a:latin typeface="Tahoma"/>
              </a:rPr>
              <a:t>	</a:t>
            </a:r>
            <a:r>
              <a:rPr lang="en-IN" sz="2500" b="1">
                <a:solidFill>
                  <a:srgbClr val="000000"/>
                </a:solidFill>
                <a:latin typeface="Tahoma"/>
              </a:rPr>
              <a:t>T</a:t>
            </a:r>
            <a:r>
              <a:rPr lang="en-IN" sz="2500" b="1">
                <a:solidFill>
                  <a:srgbClr val="000000"/>
                </a:solidFill>
                <a:latin typeface="Bitstream Charter"/>
              </a:rPr>
              <a:t>he selector is normally the HTML element</a:t>
            </a:r>
            <a:endParaRPr/>
          </a:p>
          <a:p>
            <a:pPr>
              <a:lnSpc>
                <a:spcPct val="100000"/>
              </a:lnSpc>
            </a:pPr>
            <a:r>
              <a:rPr lang="en-IN" sz="2500" b="1">
                <a:solidFill>
                  <a:srgbClr val="000000"/>
                </a:solidFill>
                <a:latin typeface="Bitstream Charter"/>
              </a:rPr>
              <a:t>							 you want to style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TotalTime>
  <Words>2896</Words>
  <PresentationFormat>On-screen Show (4:3)</PresentationFormat>
  <Paragraphs>529</Paragraphs>
  <Slides>84</Slides>
  <Notes>9</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18</cp:revision>
  <dcterms:modified xsi:type="dcterms:W3CDTF">2020-01-23T04:47:30Z</dcterms:modified>
</cp:coreProperties>
</file>