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CC33-8EAD-43D7-AFB4-D47ECE648D25}" type="datetimeFigureOut">
              <a:rPr lang="en-US" smtClean="0"/>
              <a:pPr/>
              <a:t>09-Feb-24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7EED-3953-464E-86CC-E6A750E58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74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CC33-8EAD-43D7-AFB4-D47ECE648D25}" type="datetimeFigureOut">
              <a:rPr lang="en-US" smtClean="0"/>
              <a:pPr/>
              <a:t>09-Feb-24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7EED-3953-464E-86CC-E6A750E58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68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CC33-8EAD-43D7-AFB4-D47ECE648D25}" type="datetimeFigureOut">
              <a:rPr lang="en-US" smtClean="0"/>
              <a:pPr/>
              <a:t>09-Feb-24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7EED-3953-464E-86CC-E6A750E58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8004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1E97-A4C9-4A88-92CE-4D3CCC0B37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09-Feb-24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D6E0-9C36-4C82-AEF7-B25B5AB428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7959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1E97-A4C9-4A88-92CE-4D3CCC0B37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09-Feb-24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D6E0-9C36-4C82-AEF7-B25B5AB428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9612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1E97-A4C9-4A88-92CE-4D3CCC0B37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09-Feb-24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D6E0-9C36-4C82-AEF7-B25B5AB428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6116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1E97-A4C9-4A88-92CE-4D3CCC0B37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09-Feb-24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D6E0-9C36-4C82-AEF7-B25B5AB428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4885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1E97-A4C9-4A88-92CE-4D3CCC0B37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09-Feb-24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D6E0-9C36-4C82-AEF7-B25B5AB428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4066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1E97-A4C9-4A88-92CE-4D3CCC0B37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09-Feb-24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D6E0-9C36-4C82-AEF7-B25B5AB428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37312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1E97-A4C9-4A88-92CE-4D3CCC0B37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09-Feb-24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D6E0-9C36-4C82-AEF7-B25B5AB428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51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1E97-A4C9-4A88-92CE-4D3CCC0B37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09-Feb-24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D6E0-9C36-4C82-AEF7-B25B5AB428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650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CC33-8EAD-43D7-AFB4-D47ECE648D25}" type="datetimeFigureOut">
              <a:rPr lang="en-US" smtClean="0"/>
              <a:pPr/>
              <a:t>09-Feb-24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7EED-3953-464E-86CC-E6A750E58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6922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1E97-A4C9-4A88-92CE-4D3CCC0B37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09-Feb-24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D6E0-9C36-4C82-AEF7-B25B5AB428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3635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1E97-A4C9-4A88-92CE-4D3CCC0B37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09-Feb-24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D6E0-9C36-4C82-AEF7-B25B5AB428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24447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1E97-A4C9-4A88-92CE-4D3CCC0B37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09-Feb-24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D6E0-9C36-4C82-AEF7-B25B5AB428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670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CC33-8EAD-43D7-AFB4-D47ECE648D25}" type="datetimeFigureOut">
              <a:rPr lang="en-US" smtClean="0"/>
              <a:pPr/>
              <a:t>09-Feb-24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7EED-3953-464E-86CC-E6A750E58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096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CC33-8EAD-43D7-AFB4-D47ECE648D25}" type="datetimeFigureOut">
              <a:rPr lang="en-US" smtClean="0"/>
              <a:pPr/>
              <a:t>09-Feb-24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7EED-3953-464E-86CC-E6A750E58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416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CC33-8EAD-43D7-AFB4-D47ECE648D25}" type="datetimeFigureOut">
              <a:rPr lang="en-US" smtClean="0"/>
              <a:pPr/>
              <a:t>09-Feb-24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7EED-3953-464E-86CC-E6A750E58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178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CC33-8EAD-43D7-AFB4-D47ECE648D25}" type="datetimeFigureOut">
              <a:rPr lang="en-US" smtClean="0"/>
              <a:pPr/>
              <a:t>09-Feb-24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7EED-3953-464E-86CC-E6A750E58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909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CC33-8EAD-43D7-AFB4-D47ECE648D25}" type="datetimeFigureOut">
              <a:rPr lang="en-US" smtClean="0"/>
              <a:pPr/>
              <a:t>09-Feb-24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7EED-3953-464E-86CC-E6A750E58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505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CC33-8EAD-43D7-AFB4-D47ECE648D25}" type="datetimeFigureOut">
              <a:rPr lang="en-US" smtClean="0"/>
              <a:pPr/>
              <a:t>09-Feb-24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7EED-3953-464E-86CC-E6A750E58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875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CC33-8EAD-43D7-AFB4-D47ECE648D25}" type="datetimeFigureOut">
              <a:rPr lang="en-US" smtClean="0"/>
              <a:pPr/>
              <a:t>09-Feb-24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7EED-3953-464E-86CC-E6A750E58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03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3CC33-8EAD-43D7-AFB4-D47ECE648D25}" type="datetimeFigureOut">
              <a:rPr lang="en-US" smtClean="0"/>
              <a:pPr/>
              <a:t>09-Feb-24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77EED-3953-464E-86CC-E6A750E58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000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01E97-A4C9-4A88-92CE-4D3CCC0B37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09-Feb-24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7D6E0-9C36-4C82-AEF7-B25B5AB428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752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COCOMO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Formulas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xmlns="" val="218852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74F7B9C-D3BD-4EDD-8DA2-EC0AFABD2609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Cost Estimation based on Functional Point (FP) Analysis</a:t>
            </a:r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834A159-9D4F-4BBB-829A-900ECEBAC913}"/>
              </a:ext>
            </a:extLst>
          </p:cNvPr>
          <p:cNvSpPr txBox="1"/>
          <p:nvPr/>
        </p:nvSpPr>
        <p:spPr>
          <a:xfrm>
            <a:off x="19050" y="470370"/>
            <a:ext cx="12106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C65B-6B83-4D86-B9CA-208E39FA187F}" type="datetime5">
              <a:rPr lang="en-US" smtClean="0"/>
              <a:pPr/>
              <a:t>9-Feb-24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8015-BF4E-4F58-B201-3F1619A9C66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3E51A6E1-AA2A-4A38-9124-BC671C14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n-NO" smtClean="0"/>
              <a:t>Dr. Saurabh Agrawal, SCOPE, DATABASE SYSTEMS, VIT, VELLORE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13360" y="585788"/>
            <a:ext cx="11765280" cy="576929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-31532" y="334170"/>
            <a:ext cx="12223532" cy="6533336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Solution: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7"/>
            </a:pPr>
            <a:endParaRPr lang="en-US" sz="2000" dirty="0" smtClean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7"/>
            </a:pP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AutoNum type="arabicPeriod" startAt="7"/>
            </a:pP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 startAt="7"/>
            </a:pPr>
            <a:endParaRPr lang="en-US" sz="2400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0533" y="1067258"/>
            <a:ext cx="10248644" cy="4308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0315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74F7B9C-D3BD-4EDD-8DA2-EC0AFABD2609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Cost Estimation based on Functional Point (FP) Analysis</a:t>
            </a:r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834A159-9D4F-4BBB-829A-900ECEBAC913}"/>
              </a:ext>
            </a:extLst>
          </p:cNvPr>
          <p:cNvSpPr txBox="1"/>
          <p:nvPr/>
        </p:nvSpPr>
        <p:spPr>
          <a:xfrm>
            <a:off x="19050" y="470370"/>
            <a:ext cx="12106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C65B-6B83-4D86-B9CA-208E39FA187F}" type="datetime5">
              <a:rPr lang="en-US" smtClean="0"/>
              <a:pPr/>
              <a:t>9-Feb-24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8015-BF4E-4F58-B201-3F1619A9C66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3E51A6E1-AA2A-4A38-9124-BC671C14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n-NO" smtClean="0"/>
              <a:t>Dr. Saurabh Agrawal, SCOPE, DATABASE SYSTEMS, VIT, VELLORE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13360" y="585788"/>
            <a:ext cx="11765280" cy="576929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-31532" y="334170"/>
            <a:ext cx="12223532" cy="6533336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Solution: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So sum of all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z="2000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(i ← 1 to 14) = 4 + 1 + 0 + 3 + 5 + 4 + 4 + 3 + 3 + 2 + 2 + 4 + 5 = 43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             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FP = Count-total * [0.65 + 0.01 *∑(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n-US" sz="2000" b="1" baseline="-25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)]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                = 378 * [0.65 + 0.01 * 43]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                = 378 * [0.65 + 0.43]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                = 378 * 1.08 = 408</a:t>
            </a:r>
          </a:p>
          <a:p>
            <a:pPr>
              <a:lnSpc>
                <a:spcPct val="150000"/>
              </a:lnSpc>
            </a:pP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Total pages of documentation = </a:t>
            </a:r>
            <a:r>
              <a:rPr lang="fr-FR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technical</a:t>
            </a: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document + user document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fr-FR" sz="2000" dirty="0" smtClean="0">
                <a:latin typeface="Arial" pitchFamily="34" charset="0"/>
                <a:cs typeface="Arial" pitchFamily="34" charset="0"/>
              </a:rPr>
            </a:br>
            <a:r>
              <a:rPr lang="fr-FR" sz="2000" dirty="0" smtClean="0">
                <a:latin typeface="Arial" pitchFamily="34" charset="0"/>
                <a:cs typeface="Arial" pitchFamily="34" charset="0"/>
              </a:rPr>
              <a:t>                = 265 + 122 = 387pages</a:t>
            </a:r>
          </a:p>
          <a:p>
            <a:pPr>
              <a:lnSpc>
                <a:spcPct val="150000"/>
              </a:lnSpc>
            </a:pP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Documentation = Pages of documentation/FP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fr-FR" sz="2000" dirty="0" smtClean="0">
                <a:latin typeface="Arial" pitchFamily="34" charset="0"/>
                <a:cs typeface="Arial" pitchFamily="34" charset="0"/>
              </a:rPr>
            </a:br>
            <a:r>
              <a:rPr lang="fr-FR" sz="2000" dirty="0" smtClean="0">
                <a:latin typeface="Arial" pitchFamily="34" charset="0"/>
                <a:cs typeface="Arial" pitchFamily="34" charset="0"/>
              </a:rPr>
              <a:t>                = 387/408 = 0.94</a:t>
            </a:r>
          </a:p>
          <a:p>
            <a:pPr>
              <a:lnSpc>
                <a:spcPct val="150000"/>
              </a:lnSpc>
            </a:pPr>
            <a:endParaRPr lang="fr-FR" sz="2000" dirty="0" smtClean="0"/>
          </a:p>
          <a:p>
            <a:pPr>
              <a:lnSpc>
                <a:spcPct val="15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7"/>
            </a:pPr>
            <a:endParaRPr lang="en-US" sz="2000" dirty="0" smtClean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7"/>
            </a:pP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AutoNum type="arabicPeriod" startAt="7"/>
            </a:pP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 startAt="7"/>
            </a:pPr>
            <a:endParaRPr lang="en-US" sz="2400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14711" y="2055973"/>
            <a:ext cx="4623678" cy="86061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7205" y="4689002"/>
            <a:ext cx="6598115" cy="119157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20315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</a:t>
            </a:r>
            <a:r>
              <a:rPr lang="en-US" smtClean="0"/>
              <a:t>COCOMO </a:t>
            </a:r>
            <a:r>
              <a:rPr lang="en-US" dirty="0"/>
              <a:t>Model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Effort </a:t>
            </a:r>
            <a:r>
              <a:rPr lang="en-US" sz="3600" dirty="0"/>
              <a:t>= a × (KLOC) </a:t>
            </a:r>
            <a:r>
              <a:rPr lang="en-US" sz="3600" i="1" baseline="30000" dirty="0" smtClean="0"/>
              <a:t>(</a:t>
            </a:r>
            <a:r>
              <a:rPr lang="en-US" sz="3600" i="1" baseline="30000" dirty="0"/>
              <a:t>b</a:t>
            </a:r>
            <a:r>
              <a:rPr lang="en-US" sz="3600" i="1" baseline="-25000" dirty="0"/>
              <a:t>i</a:t>
            </a:r>
            <a:r>
              <a:rPr lang="en-US" sz="3600" i="1" baseline="30000" dirty="0"/>
              <a:t>)</a:t>
            </a:r>
            <a:r>
              <a:rPr lang="en-US" sz="3600" dirty="0"/>
              <a:t>. , unit=person-months</a:t>
            </a:r>
          </a:p>
          <a:p>
            <a:r>
              <a:rPr lang="en-US" sz="3600" dirty="0"/>
              <a:t>Development Time = c × (Effort) </a:t>
            </a:r>
            <a:r>
              <a:rPr lang="en-US" sz="3600" i="1" baseline="30000" dirty="0" smtClean="0"/>
              <a:t>(d</a:t>
            </a:r>
            <a:r>
              <a:rPr lang="en-US" sz="3600" i="1" baseline="-25000" dirty="0" smtClean="0"/>
              <a:t>i</a:t>
            </a:r>
            <a:r>
              <a:rPr lang="en-US" sz="3600" i="1" baseline="30000" dirty="0"/>
              <a:t>)</a:t>
            </a:r>
            <a:r>
              <a:rPr lang="en-US" sz="3600" dirty="0"/>
              <a:t>. , unit=months</a:t>
            </a:r>
          </a:p>
          <a:p>
            <a:r>
              <a:rPr lang="en-US" sz="3600" dirty="0"/>
              <a:t>Average Staff Size = (Effort) / (Development Time), unit=persons</a:t>
            </a:r>
          </a:p>
          <a:p>
            <a:r>
              <a:rPr lang="en-US" sz="3600" dirty="0"/>
              <a:t>Productivity = (KLOC) / (Effort) , unit = </a:t>
            </a:r>
            <a:r>
              <a:rPr lang="en-US" sz="3600" dirty="0" err="1"/>
              <a:t>kloc</a:t>
            </a:r>
            <a:r>
              <a:rPr lang="en-US" sz="3600" dirty="0"/>
              <a:t>/person-month</a:t>
            </a:r>
          </a:p>
        </p:txBody>
      </p:sp>
    </p:spTree>
    <p:extLst>
      <p:ext uri="{BB962C8B-B14F-4D97-AF65-F5344CB8AC3E}">
        <p14:creationId xmlns:p14="http://schemas.microsoft.com/office/powerpoint/2010/main" xmlns="" val="62428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COCOMO </a:t>
            </a:r>
            <a:r>
              <a:rPr lang="en-US" dirty="0"/>
              <a:t>Model </a:t>
            </a:r>
            <a:r>
              <a:rPr lang="en-US" dirty="0" smtClean="0"/>
              <a:t>Constants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45475" y="2033775"/>
          <a:ext cx="9821920" cy="417328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964384"/>
                <a:gridCol w="1964384"/>
                <a:gridCol w="1964384"/>
                <a:gridCol w="1964384"/>
                <a:gridCol w="1964384"/>
              </a:tblGrid>
              <a:tr h="12672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Software Projects</a:t>
                      </a:r>
                      <a:endParaRPr lang="en-US" sz="25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8100" marR="3810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5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sz="2500" b="1" baseline="-250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  <a:p>
                      <a:pPr algn="ctr" fontAlgn="base"/>
                      <a:r>
                        <a:rPr lang="en-US" sz="25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(a)</a:t>
                      </a:r>
                      <a:endParaRPr lang="en-US" sz="25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5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sz="2500" b="1" baseline="-250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  <a:p>
                      <a:pPr algn="ctr" fontAlgn="base"/>
                      <a:r>
                        <a:rPr lang="en-US" sz="25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(b)</a:t>
                      </a:r>
                      <a:endParaRPr lang="en-US" sz="25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sz="2500" b="1" baseline="-250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(c)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sz="2500" b="1" baseline="-250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(d)</a:t>
                      </a:r>
                    </a:p>
                  </a:txBody>
                  <a:tcPr marL="95250" marR="95250" marT="95250" marB="95250" anchor="ctr"/>
                </a:tc>
              </a:tr>
              <a:tr h="9386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Organic</a:t>
                      </a:r>
                      <a:endParaRPr lang="en-US" sz="2500" b="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latin typeface="Arial" pitchFamily="34" charset="0"/>
                          <a:cs typeface="Arial" pitchFamily="34" charset="0"/>
                        </a:rPr>
                        <a:t>2.4</a:t>
                      </a:r>
                      <a:endParaRPr lang="en-US" sz="25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latin typeface="Arial" pitchFamily="34" charset="0"/>
                          <a:cs typeface="Arial" pitchFamily="34" charset="0"/>
                        </a:rPr>
                        <a:t>1.05</a:t>
                      </a:r>
                      <a:endParaRPr lang="en-US" sz="25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latin typeface="Arial" pitchFamily="34" charset="0"/>
                          <a:cs typeface="Arial" pitchFamily="34" charset="0"/>
                        </a:rPr>
                        <a:t>2.5</a:t>
                      </a:r>
                      <a:endParaRPr lang="en-US" sz="25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latin typeface="Arial" pitchFamily="34" charset="0"/>
                          <a:cs typeface="Arial" pitchFamily="34" charset="0"/>
                        </a:rPr>
                        <a:t>0.38</a:t>
                      </a:r>
                      <a:endParaRPr lang="en-US" sz="25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0" marR="95250" marT="133350" marB="133350" anchor="ctr"/>
                </a:tc>
              </a:tr>
              <a:tr h="9386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Semi-Detached</a:t>
                      </a:r>
                      <a:endParaRPr lang="en-US" sz="2500" b="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latin typeface="Arial" pitchFamily="34" charset="0"/>
                          <a:cs typeface="Arial" pitchFamily="34" charset="0"/>
                        </a:rPr>
                        <a:t>3.0</a:t>
                      </a:r>
                      <a:endParaRPr lang="en-US" sz="25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latin typeface="Arial" pitchFamily="34" charset="0"/>
                          <a:cs typeface="Arial" pitchFamily="34" charset="0"/>
                        </a:rPr>
                        <a:t>1.12</a:t>
                      </a:r>
                      <a:endParaRPr lang="en-US" sz="25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latin typeface="Arial" pitchFamily="34" charset="0"/>
                          <a:cs typeface="Arial" pitchFamily="34" charset="0"/>
                        </a:rPr>
                        <a:t>2.5</a:t>
                      </a:r>
                      <a:endParaRPr lang="en-US" sz="25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latin typeface="Arial" pitchFamily="34" charset="0"/>
                          <a:cs typeface="Arial" pitchFamily="34" charset="0"/>
                        </a:rPr>
                        <a:t>0.35</a:t>
                      </a:r>
                      <a:endParaRPr lang="en-US" sz="25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0" marR="95250" marT="133350" marB="133350" anchor="ctr"/>
                </a:tc>
              </a:tr>
              <a:tr h="9386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Embedded</a:t>
                      </a:r>
                      <a:endParaRPr lang="en-US" sz="2500" b="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latin typeface="Arial" pitchFamily="34" charset="0"/>
                          <a:cs typeface="Arial" pitchFamily="34" charset="0"/>
                        </a:rPr>
                        <a:t>3.6</a:t>
                      </a:r>
                      <a:endParaRPr lang="en-US" sz="25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latin typeface="Arial" pitchFamily="34" charset="0"/>
                          <a:cs typeface="Arial" pitchFamily="34" charset="0"/>
                        </a:rPr>
                        <a:t>1.20</a:t>
                      </a:r>
                      <a:endParaRPr lang="en-US" sz="25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latin typeface="Arial" pitchFamily="34" charset="0"/>
                          <a:cs typeface="Arial" pitchFamily="34" charset="0"/>
                        </a:rPr>
                        <a:t>2.5</a:t>
                      </a:r>
                      <a:endParaRPr lang="en-US" sz="25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latin typeface="Arial" pitchFamily="34" charset="0"/>
                          <a:cs typeface="Arial" pitchFamily="34" charset="0"/>
                        </a:rPr>
                        <a:t>0.32</a:t>
                      </a:r>
                      <a:endParaRPr lang="en-US" sz="25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0" marR="95250" marT="133350" marB="1333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2428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74F7B9C-D3BD-4EDD-8DA2-EC0AFABD2609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Cost Estimation based on Functional Point (FP) Analysis</a:t>
            </a:r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834A159-9D4F-4BBB-829A-900ECEBAC913}"/>
              </a:ext>
            </a:extLst>
          </p:cNvPr>
          <p:cNvSpPr txBox="1"/>
          <p:nvPr/>
        </p:nvSpPr>
        <p:spPr>
          <a:xfrm>
            <a:off x="19050" y="470370"/>
            <a:ext cx="12106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C65B-6B83-4D86-B9CA-208E39FA187F}" type="datetime5">
              <a:rPr lang="en-US" smtClean="0"/>
              <a:pPr/>
              <a:t>9-Feb-24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8015-BF4E-4F58-B201-3F1619A9C66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3E51A6E1-AA2A-4A38-9124-BC671C14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n-NO" smtClean="0"/>
              <a:t>Dr. Saurabh Agrawal, SCOPE, DATABASE SYSTEMS, VIT, VELLORE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13360" y="585788"/>
            <a:ext cx="11765280" cy="576929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-31532" y="334170"/>
            <a:ext cx="12223532" cy="6533336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Following are the Essential points regarding FPs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7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All the parameters mentioned above are assigned some weights that have been experimentally determined and are shown in Table.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7"/>
            </a:pPr>
            <a:endParaRPr lang="en-US" sz="2000" dirty="0" smtClean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7"/>
            </a:pP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AutoNum type="arabicPeriod" startAt="7"/>
            </a:pP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 startAt="7"/>
            </a:pPr>
            <a:endParaRPr lang="en-US" sz="2400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1765" y="1860830"/>
            <a:ext cx="8812313" cy="475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0315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74F7B9C-D3BD-4EDD-8DA2-EC0AFABD2609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Cost Estimation based on Functional Point (FP) Analysis</a:t>
            </a:r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834A159-9D4F-4BBB-829A-900ECEBAC913}"/>
              </a:ext>
            </a:extLst>
          </p:cNvPr>
          <p:cNvSpPr txBox="1"/>
          <p:nvPr/>
        </p:nvSpPr>
        <p:spPr>
          <a:xfrm>
            <a:off x="19050" y="470370"/>
            <a:ext cx="12106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C65B-6B83-4D86-B9CA-208E39FA187F}" type="datetime5">
              <a:rPr lang="en-US" smtClean="0"/>
              <a:pPr/>
              <a:t>9-Feb-24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8015-BF4E-4F58-B201-3F1619A9C66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3E51A6E1-AA2A-4A38-9124-BC671C14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n-NO" smtClean="0"/>
              <a:t>Dr. Saurabh Agrawal, SCOPE, DATABASE SYSTEMS, VIT, VELLORE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13360" y="585788"/>
            <a:ext cx="11765280" cy="576929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-31532" y="334170"/>
            <a:ext cx="12223532" cy="6533336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950" b="1" dirty="0" smtClean="0">
                <a:latin typeface="Arial" pitchFamily="34" charset="0"/>
                <a:cs typeface="Arial" pitchFamily="34" charset="0"/>
              </a:rPr>
              <a:t>Following are the Essential points regarding FPs</a:t>
            </a:r>
            <a:endParaRPr lang="en-US" sz="195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950" dirty="0" smtClean="0">
                <a:latin typeface="Arial" pitchFamily="34" charset="0"/>
                <a:cs typeface="Arial" pitchFamily="34" charset="0"/>
              </a:rPr>
              <a:t>Here that weighing factor will be simple, average, or complex for a measurement parameter type. The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950" dirty="0" smtClean="0">
                <a:latin typeface="Arial" pitchFamily="34" charset="0"/>
                <a:cs typeface="Arial" pitchFamily="34" charset="0"/>
              </a:rPr>
              <a:t>Function Point (FP) is thus calculated with the following formula.</a:t>
            </a:r>
          </a:p>
          <a:p>
            <a:pPr>
              <a:lnSpc>
                <a:spcPct val="150000"/>
              </a:lnSpc>
            </a:pPr>
            <a:r>
              <a:rPr lang="en-US" sz="195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FP   = Count-total * [0.65 + 0.01 * ∑(</a:t>
            </a:r>
            <a:r>
              <a:rPr lang="en-US" sz="195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n-US" sz="1950" b="1" baseline="-25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95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)]</a:t>
            </a:r>
            <a:r>
              <a:rPr lang="en-US" sz="19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9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9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      </a:t>
            </a:r>
            <a:r>
              <a:rPr lang="en-US" sz="195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 Count-total * CAF</a:t>
            </a:r>
            <a:endParaRPr lang="en-US" sz="195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950" dirty="0" smtClean="0">
                <a:latin typeface="Arial" pitchFamily="34" charset="0"/>
                <a:cs typeface="Arial" pitchFamily="34" charset="0"/>
              </a:rPr>
              <a:t>where Count-total is obtained from the above Table.</a:t>
            </a:r>
          </a:p>
          <a:p>
            <a:pPr>
              <a:lnSpc>
                <a:spcPct val="150000"/>
              </a:lnSpc>
            </a:pPr>
            <a:r>
              <a:rPr lang="en-US" sz="1950" dirty="0" smtClean="0">
                <a:latin typeface="Arial" pitchFamily="34" charset="0"/>
                <a:cs typeface="Arial" pitchFamily="34" charset="0"/>
              </a:rPr>
              <a:t>              </a:t>
            </a:r>
            <a:r>
              <a:rPr lang="en-US" sz="195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CAF = [0.65 + 0.01 *∑(</a:t>
            </a:r>
            <a:r>
              <a:rPr lang="en-US" sz="195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n-US" sz="1950" b="1" baseline="-25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95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)]</a:t>
            </a:r>
            <a:endParaRPr lang="en-US" sz="195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950" dirty="0" smtClean="0">
                <a:latin typeface="Arial" pitchFamily="34" charset="0"/>
                <a:cs typeface="Arial" pitchFamily="34" charset="0"/>
              </a:rPr>
              <a:t>and </a:t>
            </a:r>
            <a:r>
              <a:rPr lang="en-US" sz="195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∑(</a:t>
            </a:r>
            <a:r>
              <a:rPr lang="en-US" sz="195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n-US" sz="1950" b="1" baseline="-25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95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sz="1950" dirty="0" smtClean="0">
                <a:latin typeface="Arial" pitchFamily="34" charset="0"/>
                <a:cs typeface="Arial" pitchFamily="34" charset="0"/>
              </a:rPr>
              <a:t> is the sum of all 14 questionnaires and show the complexity adjustment value/ factor-CAF (where i ranges from 1 to 14). Usually, a student is provided with the value of ∑(</a:t>
            </a:r>
            <a:r>
              <a:rPr lang="en-US" sz="1950" dirty="0" err="1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z="1950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95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950" dirty="0" smtClean="0">
                <a:latin typeface="Arial" pitchFamily="34" charset="0"/>
                <a:cs typeface="Arial" pitchFamily="34" charset="0"/>
              </a:rPr>
              <a:t>Also note that </a:t>
            </a:r>
            <a:r>
              <a:rPr lang="en-US" sz="195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∑(</a:t>
            </a:r>
            <a:r>
              <a:rPr lang="en-US" sz="195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n-US" sz="1950" b="1" baseline="-25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95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sz="1950" dirty="0" smtClean="0">
                <a:latin typeface="Arial" pitchFamily="34" charset="0"/>
                <a:cs typeface="Arial" pitchFamily="34" charset="0"/>
              </a:rPr>
              <a:t> ranges from 0 to 70, i.e.,</a:t>
            </a:r>
          </a:p>
          <a:p>
            <a:pPr>
              <a:lnSpc>
                <a:spcPct val="150000"/>
              </a:lnSpc>
            </a:pPr>
            <a:r>
              <a:rPr lang="en-US" sz="195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 &lt;= ∑(</a:t>
            </a:r>
            <a:r>
              <a:rPr lang="en-US" sz="195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n-US" sz="1950" b="1" baseline="-25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95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&lt;=70</a:t>
            </a:r>
          </a:p>
          <a:p>
            <a:pPr>
              <a:lnSpc>
                <a:spcPct val="150000"/>
              </a:lnSpc>
            </a:pPr>
            <a:r>
              <a:rPr lang="en-US" sz="1950" dirty="0" smtClean="0">
                <a:latin typeface="Arial" pitchFamily="34" charset="0"/>
                <a:cs typeface="Arial" pitchFamily="34" charset="0"/>
              </a:rPr>
              <a:t>and CAF ranges from 0.65 to 1.35 because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1950" dirty="0" smtClean="0">
                <a:latin typeface="Arial" pitchFamily="34" charset="0"/>
                <a:cs typeface="Arial" pitchFamily="34" charset="0"/>
              </a:rPr>
              <a:t>When </a:t>
            </a:r>
            <a:r>
              <a:rPr lang="en-US" sz="1950" b="1" dirty="0" smtClean="0">
                <a:latin typeface="Arial" pitchFamily="34" charset="0"/>
                <a:cs typeface="Arial" pitchFamily="34" charset="0"/>
              </a:rPr>
              <a:t>∑(</a:t>
            </a:r>
            <a:r>
              <a:rPr lang="en-US" sz="1950" b="1" dirty="0" err="1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z="1950" b="1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950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1950" dirty="0" smtClean="0">
                <a:latin typeface="Arial" pitchFamily="34" charset="0"/>
                <a:cs typeface="Arial" pitchFamily="34" charset="0"/>
              </a:rPr>
              <a:t> = 0 then CAF = 0.65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1950" dirty="0" smtClean="0">
                <a:latin typeface="Arial" pitchFamily="34" charset="0"/>
                <a:cs typeface="Arial" pitchFamily="34" charset="0"/>
              </a:rPr>
              <a:t>When </a:t>
            </a:r>
            <a:r>
              <a:rPr lang="en-US" sz="1950" b="1" dirty="0" smtClean="0">
                <a:latin typeface="Arial" pitchFamily="34" charset="0"/>
                <a:cs typeface="Arial" pitchFamily="34" charset="0"/>
              </a:rPr>
              <a:t>∑(</a:t>
            </a:r>
            <a:r>
              <a:rPr lang="en-US" sz="1950" b="1" dirty="0" err="1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z="1950" b="1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950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1950" dirty="0" smtClean="0">
                <a:latin typeface="Arial" pitchFamily="34" charset="0"/>
                <a:cs typeface="Arial" pitchFamily="34" charset="0"/>
              </a:rPr>
              <a:t> = 70 then CAF = 0.65 + (0.01 * 70) = 0.65 + 0.7 = 1.35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7"/>
            </a:pPr>
            <a:endParaRPr lang="en-US" sz="2000" dirty="0" smtClean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7"/>
            </a:pP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AutoNum type="arabicPeriod" startAt="7"/>
            </a:pP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 startAt="7"/>
            </a:pPr>
            <a:endParaRPr lang="en-US" sz="2400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315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74F7B9C-D3BD-4EDD-8DA2-EC0AFABD2609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Cost Estimation based on Functional Point (FP) Analysis</a:t>
            </a:r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834A159-9D4F-4BBB-829A-900ECEBAC913}"/>
              </a:ext>
            </a:extLst>
          </p:cNvPr>
          <p:cNvSpPr txBox="1"/>
          <p:nvPr/>
        </p:nvSpPr>
        <p:spPr>
          <a:xfrm>
            <a:off x="19050" y="470370"/>
            <a:ext cx="12106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C65B-6B83-4D86-B9CA-208E39FA187F}" type="datetime5">
              <a:rPr lang="en-US" smtClean="0"/>
              <a:pPr/>
              <a:t>9-Feb-24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8015-BF4E-4F58-B201-3F1619A9C66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3E51A6E1-AA2A-4A38-9124-BC671C14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n-NO" smtClean="0"/>
              <a:t>Dr. Saurabh Agrawal, SCOPE, DATABASE SYSTEMS, VIT, VELLORE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13360" y="585788"/>
            <a:ext cx="11765280" cy="576929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-31532" y="334170"/>
            <a:ext cx="12223532" cy="6533336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Following are the Essential points regarding FPs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Based on the FP measure of software many other metrics can be computed: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Errors/FP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$/FP.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Defects/FP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Pages of documentation/FP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Errors/PM.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Productivity = FP/PM (effort is measured in person-months).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$/Page of Documentation.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7"/>
            </a:pPr>
            <a:endParaRPr lang="en-US" sz="2000" dirty="0" smtClean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7"/>
            </a:pP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AutoNum type="arabicPeriod" startAt="7"/>
            </a:pP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 startAt="7"/>
            </a:pPr>
            <a:endParaRPr lang="en-US" sz="2400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315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74F7B9C-D3BD-4EDD-8DA2-EC0AFABD2609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Cost Estimation based on Functional Point (FP) Analysis</a:t>
            </a:r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834A159-9D4F-4BBB-829A-900ECEBAC913}"/>
              </a:ext>
            </a:extLst>
          </p:cNvPr>
          <p:cNvSpPr txBox="1"/>
          <p:nvPr/>
        </p:nvSpPr>
        <p:spPr>
          <a:xfrm>
            <a:off x="19050" y="470370"/>
            <a:ext cx="12106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C65B-6B83-4D86-B9CA-208E39FA187F}" type="datetime5">
              <a:rPr lang="en-US" smtClean="0"/>
              <a:pPr/>
              <a:t>9-Feb-24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8015-BF4E-4F58-B201-3F1619A9C66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3E51A6E1-AA2A-4A38-9124-BC671C14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n-NO" smtClean="0"/>
              <a:t>Dr. Saurabh Agrawal, SCOPE, DATABASE SYSTEMS, VIT, VELLORE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13360" y="585788"/>
            <a:ext cx="11765280" cy="576929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-31532" y="334170"/>
            <a:ext cx="12223532" cy="6533336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Following are the Essential points regarding FPs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8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LOCs of an application can be estimated from FPs. That is, they are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interconvertible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 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This process is known as backfiring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For example, 1 FP is equal to about 100 lines of COBOL code.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8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FP metrics is used mostly for measuring the size of Management Information System (MIS) software.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8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But the function points obtained above are unadjusted function points (UFPs). These (UFPs) of a subsystem are further adjusted by considering some more General System Characteristics (GSCs). It is a set of 14 GSCs that need to be considered. The procedure for adjusting UFPs is as follows: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Degree of Influence (DI) for each of these 14 GSCs is assessed on a scale of 0 to 5. If a particular GSC has no influence, then its weight is taken as 0 and if it has a strong influence then its weight is 5.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score of all 14 GSCs is totaled to determine Total Degree of Influence (TDI).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Then Value Adjustment Factor (VAF) is computed from TDI by using the formula: 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VAF = (TDI * 0.01) + 0.65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7"/>
            </a:pPr>
            <a:endParaRPr lang="en-US" sz="2000" dirty="0" smtClean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7"/>
            </a:pP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AutoNum type="arabicPeriod" startAt="7"/>
            </a:pP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 startAt="7"/>
            </a:pPr>
            <a:endParaRPr lang="en-US" sz="2400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315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74F7B9C-D3BD-4EDD-8DA2-EC0AFABD2609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Cost Estimation based on Functional Point (FP) Analysis</a:t>
            </a:r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834A159-9D4F-4BBB-829A-900ECEBAC913}"/>
              </a:ext>
            </a:extLst>
          </p:cNvPr>
          <p:cNvSpPr txBox="1"/>
          <p:nvPr/>
        </p:nvSpPr>
        <p:spPr>
          <a:xfrm>
            <a:off x="19050" y="470370"/>
            <a:ext cx="12106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C65B-6B83-4D86-B9CA-208E39FA187F}" type="datetime5">
              <a:rPr lang="en-US" smtClean="0"/>
              <a:pPr/>
              <a:t>9-Feb-24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8015-BF4E-4F58-B201-3F1619A9C66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3E51A6E1-AA2A-4A38-9124-BC671C14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n-NO" smtClean="0"/>
              <a:t>Dr. Saurabh Agrawal, SCOPE, DATABASE SYSTEMS, VIT, VELLORE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13360" y="585788"/>
            <a:ext cx="11765280" cy="576929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-31532" y="334170"/>
            <a:ext cx="12223532" cy="6533336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Following are the Essential points regarding FPs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Remember that the value of VAF lies within 0.65 to 1.35 because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When TDI = 0, VAF = 0.65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When TDI = 70, VAF = 1.35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VAF is then multiplied with the UFP to get the final FP count: 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FP = VAF * UFP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7"/>
            </a:pPr>
            <a:endParaRPr lang="en-US" sz="2000" dirty="0" smtClean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7"/>
            </a:pP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AutoNum type="arabicPeriod" startAt="7"/>
            </a:pP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 startAt="7"/>
            </a:pPr>
            <a:endParaRPr lang="en-US" sz="2400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315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74F7B9C-D3BD-4EDD-8DA2-EC0AFABD2609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Cost Estimation based on Functional Point (FP) Analysis</a:t>
            </a:r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834A159-9D4F-4BBB-829A-900ECEBAC913}"/>
              </a:ext>
            </a:extLst>
          </p:cNvPr>
          <p:cNvSpPr txBox="1"/>
          <p:nvPr/>
        </p:nvSpPr>
        <p:spPr>
          <a:xfrm>
            <a:off x="19050" y="470370"/>
            <a:ext cx="12106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C65B-6B83-4D86-B9CA-208E39FA187F}" type="datetime5">
              <a:rPr lang="en-US" smtClean="0"/>
              <a:pPr/>
              <a:t>9-Feb-24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8015-BF4E-4F58-B201-3F1619A9C66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3E51A6E1-AA2A-4A38-9124-BC671C14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n-NO" smtClean="0"/>
              <a:t>Dr. Saurabh Agrawal, SCOPE, DATABASE SYSTEMS, VIT, VELLORE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13360" y="585788"/>
            <a:ext cx="11765280" cy="576929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-31532" y="334170"/>
            <a:ext cx="12223532" cy="6533336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Example: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Compute the function point, productivity, documentation, cost per function for the following data: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Number of user inputs = 24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Number of user outputs = 46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Number of inquiries = 8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Number of files = 4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Number of external interfaces = 2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Effort = 36.9 p-m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Technical documents = 265 pages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User documents = 122 pages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Cost = $7744/ month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Various processing complexity factors are: 4, 1, 0, 3, 3, 5, 4, 4, 3, 3, 2, 2, 4, 5.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7"/>
            </a:pPr>
            <a:endParaRPr lang="en-US" sz="2000" dirty="0" smtClean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7"/>
            </a:pP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AutoNum type="arabicPeriod" startAt="7"/>
            </a:pP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 startAt="7"/>
            </a:pPr>
            <a:endParaRPr lang="en-US" sz="2400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315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504</Words>
  <Application>Microsoft Office PowerPoint</Application>
  <PresentationFormat>Custom</PresentationFormat>
  <Paragraphs>169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1_Office Theme</vt:lpstr>
      <vt:lpstr>COCOMO 1</vt:lpstr>
      <vt:lpstr>Basic COCOMO Model Equations</vt:lpstr>
      <vt:lpstr>Basic COCOMO Model Constants 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COCOMO 1</dc:title>
  <dc:creator>MY</dc:creator>
  <cp:lastModifiedBy>Indian</cp:lastModifiedBy>
  <cp:revision>2</cp:revision>
  <dcterms:created xsi:type="dcterms:W3CDTF">2024-02-08T07:28:57Z</dcterms:created>
  <dcterms:modified xsi:type="dcterms:W3CDTF">2024-02-09T08:15:37Z</dcterms:modified>
</cp:coreProperties>
</file>