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20D053E-5836-4E32-BEC2-1BB5C1B8C90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1973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337882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2162125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152962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191541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1809210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4101228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450860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106045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949216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218218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256718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229205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112698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75925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121425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16C15-2560-4CC7-8F75-EB3192EC0338}" type="datetimeFigureOut">
              <a:rPr lang="en-GB" smtClean="0"/>
              <a:pPr/>
              <a:t>01/12/2022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180791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6E16C15-2560-4CC7-8F75-EB3192EC0338}" type="datetimeFigureOut">
              <a:rPr lang="en-GB" smtClean="0"/>
              <a:pPr/>
              <a:t>01/12/2022</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9EE04D6-696C-4EC3-8D5F-824205E30017}" type="slidenum">
              <a:rPr lang="en-GB" smtClean="0"/>
              <a:pPr/>
              <a:t>‹#›</a:t>
            </a:fld>
            <a:endParaRPr lang="en-GB"/>
          </a:p>
        </p:txBody>
      </p:sp>
    </p:spTree>
    <p:extLst>
      <p:ext uri="{BB962C8B-B14F-4D97-AF65-F5344CB8AC3E}">
        <p14:creationId xmlns:p14="http://schemas.microsoft.com/office/powerpoint/2010/main" xmlns="" val="2257223288"/>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Mansi@gmai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575" y="94672"/>
            <a:ext cx="11618625" cy="1493984"/>
          </a:xfrm>
        </p:spPr>
        <p:txBody>
          <a:bodyPr>
            <a:noAutofit/>
          </a:bodyPr>
          <a:lstStyle/>
          <a:p>
            <a:pPr algn="ctr"/>
            <a:r>
              <a:rPr lang="en-US" sz="4400" b="1" dirty="0">
                <a:solidFill>
                  <a:schemeClr val="bg1"/>
                </a:solidFill>
              </a:rPr>
              <a:t>L.J. INSTITUTE OF COMPUTER </a:t>
            </a:r>
            <a:r>
              <a:rPr lang="en-GB" sz="4400" b="1" dirty="0">
                <a:solidFill>
                  <a:schemeClr val="bg1"/>
                </a:solidFill>
              </a:rPr>
              <a:t/>
            </a:r>
            <a:br>
              <a:rPr lang="en-GB" sz="4400" b="1" dirty="0">
                <a:solidFill>
                  <a:schemeClr val="bg1"/>
                </a:solidFill>
              </a:rPr>
            </a:br>
            <a:r>
              <a:rPr lang="en-US" sz="4400" b="1" dirty="0">
                <a:solidFill>
                  <a:schemeClr val="bg1"/>
                </a:solidFill>
              </a:rPr>
              <a:t>APPLICATIONS</a:t>
            </a:r>
            <a:endParaRPr lang="en-GB" sz="4400" b="1" dirty="0">
              <a:solidFill>
                <a:schemeClr val="bg1"/>
              </a:solidFill>
            </a:endParaRPr>
          </a:p>
        </p:txBody>
      </p:sp>
      <p:sp>
        <p:nvSpPr>
          <p:cNvPr id="3" name="Subtitle 2"/>
          <p:cNvSpPr>
            <a:spLocks noGrp="1"/>
          </p:cNvSpPr>
          <p:nvPr>
            <p:ph type="subTitle" idx="1"/>
          </p:nvPr>
        </p:nvSpPr>
        <p:spPr>
          <a:xfrm>
            <a:off x="1145308" y="5153891"/>
            <a:ext cx="5939703" cy="1394691"/>
          </a:xfrm>
        </p:spPr>
        <p:txBody>
          <a:bodyPr/>
          <a:lstStyle/>
          <a:p>
            <a:r>
              <a:rPr lang="en-IN" sz="2400" dirty="0"/>
              <a:t> </a:t>
            </a:r>
            <a:endParaRPr lang="en-GB" sz="2400" dirty="0"/>
          </a:p>
          <a:p>
            <a:r>
              <a:rPr lang="en-US" sz="2000" dirty="0"/>
              <a:t>Guided By:-</a:t>
            </a:r>
            <a:r>
              <a:rPr lang="en-US" sz="2000" b="1" dirty="0"/>
              <a:t> Prof. Krupa ma’am</a:t>
            </a:r>
            <a:endParaRPr lang="en-GB" sz="1050" dirty="0"/>
          </a:p>
        </p:txBody>
      </p:sp>
      <p:pic>
        <p:nvPicPr>
          <p:cNvPr id="4" name="Picture 3"/>
          <p:cNvPicPr/>
          <p:nvPr/>
        </p:nvPicPr>
        <p:blipFill>
          <a:blip r:embed="rId2">
            <a:extLst>
              <a:ext uri="{28A0092B-C50C-407E-A947-70E740481C1C}">
                <a14:useLocalDpi xmlns:a14="http://schemas.microsoft.com/office/drawing/2010/main" xmlns="" val="0"/>
              </a:ext>
            </a:extLst>
          </a:blip>
          <a:stretch>
            <a:fillRect/>
          </a:stretch>
        </p:blipFill>
        <p:spPr>
          <a:xfrm>
            <a:off x="3990109" y="1690256"/>
            <a:ext cx="3445164" cy="2964872"/>
          </a:xfrm>
          <a:prstGeom prst="rect">
            <a:avLst/>
          </a:prstGeom>
        </p:spPr>
      </p:pic>
    </p:spTree>
    <p:extLst>
      <p:ext uri="{BB962C8B-B14F-4D97-AF65-F5344CB8AC3E}">
        <p14:creationId xmlns:p14="http://schemas.microsoft.com/office/powerpoint/2010/main" xmlns="" val="391413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2" y="561878"/>
            <a:ext cx="8534400" cy="1507067"/>
          </a:xfrm>
        </p:spPr>
        <p:txBody>
          <a:bodyPr>
            <a:normAutofit/>
          </a:bodyPr>
          <a:lstStyle/>
          <a:p>
            <a:pPr algn="ctr"/>
            <a:r>
              <a:rPr lang="en-US" sz="4400" b="1" dirty="0" smtClean="0">
                <a:solidFill>
                  <a:schemeClr val="bg1"/>
                </a:solidFill>
              </a:rPr>
              <a:t>Requirement </a:t>
            </a:r>
            <a:r>
              <a:rPr lang="en-US" sz="4400" b="1" dirty="0">
                <a:solidFill>
                  <a:schemeClr val="bg1"/>
                </a:solidFill>
              </a:rPr>
              <a:t>Determination and </a:t>
            </a:r>
            <a:r>
              <a:rPr lang="en-US" sz="4400" b="1" dirty="0" smtClean="0">
                <a:solidFill>
                  <a:schemeClr val="bg1"/>
                </a:solidFill>
              </a:rPr>
              <a:t>Analysis:</a:t>
            </a:r>
            <a:endParaRPr lang="en-GB" sz="4400" dirty="0">
              <a:solidFill>
                <a:schemeClr val="bg1"/>
              </a:solidFill>
            </a:endParaRPr>
          </a:p>
        </p:txBody>
      </p:sp>
      <p:sp>
        <p:nvSpPr>
          <p:cNvPr id="6" name="Content Placeholder 5"/>
          <p:cNvSpPr>
            <a:spLocks noGrp="1"/>
          </p:cNvSpPr>
          <p:nvPr>
            <p:ph idx="1"/>
          </p:nvPr>
        </p:nvSpPr>
        <p:spPr>
          <a:xfrm>
            <a:off x="684212" y="2228273"/>
            <a:ext cx="8534400" cy="3615267"/>
          </a:xfrm>
        </p:spPr>
        <p:txBody>
          <a:bodyPr/>
          <a:lstStyle/>
          <a:p>
            <a:pPr marL="0" indent="0">
              <a:buNone/>
            </a:pPr>
            <a:endParaRPr lang="en-GB" dirty="0" smtClean="0"/>
          </a:p>
          <a:p>
            <a:pPr lvl="0"/>
            <a:r>
              <a:rPr lang="en-IN" sz="2800" b="1" dirty="0" smtClean="0"/>
              <a:t>TARGETED USERS:</a:t>
            </a:r>
            <a:endParaRPr lang="en-GB" sz="2800" b="1" dirty="0"/>
          </a:p>
          <a:p>
            <a:r>
              <a:rPr lang="en-IN" dirty="0"/>
              <a:t>	● ADMIN </a:t>
            </a:r>
            <a:endParaRPr lang="en-GB" dirty="0"/>
          </a:p>
          <a:p>
            <a:r>
              <a:rPr lang="en-IN" dirty="0"/>
              <a:t>	● USER WITH MUTUAL INTEREST WHO </a:t>
            </a:r>
            <a:r>
              <a:rPr lang="en-IN" dirty="0" smtClean="0"/>
              <a:t>ARE </a:t>
            </a:r>
            <a:r>
              <a:rPr lang="en-IN" dirty="0"/>
              <a:t>LEGALLY ALLOWED. </a:t>
            </a:r>
            <a:endParaRPr lang="en-GB" dirty="0"/>
          </a:p>
          <a:p>
            <a:endParaRPr lang="en-GB" dirty="0"/>
          </a:p>
        </p:txBody>
      </p:sp>
    </p:spTree>
    <p:extLst>
      <p:ext uri="{BB962C8B-B14F-4D97-AF65-F5344CB8AC3E}">
        <p14:creationId xmlns:p14="http://schemas.microsoft.com/office/powerpoint/2010/main" xmlns="" val="351059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1" y="210896"/>
            <a:ext cx="10058401" cy="1507067"/>
          </a:xfrm>
        </p:spPr>
        <p:txBody>
          <a:bodyPr>
            <a:normAutofit/>
          </a:bodyPr>
          <a:lstStyle/>
          <a:p>
            <a:pPr algn="ctr"/>
            <a:r>
              <a:rPr lang="en-IN" sz="4400" b="1" smtClean="0">
                <a:solidFill>
                  <a:schemeClr val="bg1"/>
                </a:solidFill>
              </a:rPr>
              <a:t>REQUIREMENT </a:t>
            </a:r>
            <a:r>
              <a:rPr lang="en-IN" sz="4400" b="1" dirty="0" smtClean="0">
                <a:solidFill>
                  <a:schemeClr val="bg1"/>
                </a:solidFill>
              </a:rPr>
              <a:t>DETERMINATION:</a:t>
            </a:r>
            <a:endParaRPr lang="en-GB" sz="4400" b="1" dirty="0">
              <a:solidFill>
                <a:schemeClr val="bg1"/>
              </a:solidFill>
            </a:endParaRPr>
          </a:p>
        </p:txBody>
      </p:sp>
      <p:sp>
        <p:nvSpPr>
          <p:cNvPr id="5" name="Content Placeholder 4"/>
          <p:cNvSpPr>
            <a:spLocks noGrp="1"/>
          </p:cNvSpPr>
          <p:nvPr>
            <p:ph sz="half" idx="1"/>
          </p:nvPr>
        </p:nvSpPr>
        <p:spPr>
          <a:xfrm>
            <a:off x="684211" y="1784928"/>
            <a:ext cx="4937655" cy="4578927"/>
          </a:xfrm>
        </p:spPr>
        <p:txBody>
          <a:bodyPr/>
          <a:lstStyle/>
          <a:p>
            <a:r>
              <a:rPr lang="en-IN" dirty="0"/>
              <a:t>	➔ </a:t>
            </a:r>
            <a:r>
              <a:rPr lang="en-IN" u="sng" dirty="0"/>
              <a:t>CLIENT SIDE</a:t>
            </a:r>
            <a:endParaRPr lang="en-GB" dirty="0"/>
          </a:p>
          <a:p>
            <a:r>
              <a:rPr lang="en-IN" dirty="0"/>
              <a:t>	 ◆ HARDWARE REQUIREMENT: </a:t>
            </a:r>
            <a:endParaRPr lang="en-GB" dirty="0"/>
          </a:p>
          <a:p>
            <a:r>
              <a:rPr lang="en-IN" dirty="0"/>
              <a:t>		● PROCESSOR: 1.8GHZ(Min.) </a:t>
            </a:r>
            <a:endParaRPr lang="en-GB" dirty="0"/>
          </a:p>
          <a:p>
            <a:r>
              <a:rPr lang="en-IN" dirty="0"/>
              <a:t>		● RAM: 2GB(Min) </a:t>
            </a:r>
            <a:endParaRPr lang="en-GB" dirty="0"/>
          </a:p>
          <a:p>
            <a:r>
              <a:rPr lang="en-IN" dirty="0"/>
              <a:t>		● INTERNET: 512KBPS(Min) </a:t>
            </a:r>
            <a:endParaRPr lang="en-GB" dirty="0"/>
          </a:p>
          <a:p>
            <a:r>
              <a:rPr lang="en-IN" dirty="0"/>
              <a:t>	</a:t>
            </a:r>
            <a:endParaRPr lang="en-GB" dirty="0"/>
          </a:p>
          <a:p>
            <a:r>
              <a:rPr lang="en-IN" dirty="0"/>
              <a:t>	◆ SOFTWARE REQUIREMENT: </a:t>
            </a:r>
            <a:endParaRPr lang="en-GB" dirty="0"/>
          </a:p>
          <a:p>
            <a:r>
              <a:rPr lang="en-IN" dirty="0"/>
              <a:t>		● ENABLED BROWSER </a:t>
            </a:r>
            <a:endParaRPr lang="en-GB" dirty="0"/>
          </a:p>
        </p:txBody>
      </p:sp>
      <p:sp>
        <p:nvSpPr>
          <p:cNvPr id="6" name="Content Placeholder 5"/>
          <p:cNvSpPr>
            <a:spLocks noGrp="1"/>
          </p:cNvSpPr>
          <p:nvPr>
            <p:ph sz="half" idx="2"/>
          </p:nvPr>
        </p:nvSpPr>
        <p:spPr>
          <a:xfrm>
            <a:off x="5808133" y="1784929"/>
            <a:ext cx="4934479" cy="4578926"/>
          </a:xfrm>
        </p:spPr>
        <p:txBody>
          <a:bodyPr/>
          <a:lstStyle/>
          <a:p>
            <a:r>
              <a:rPr lang="en-IN" dirty="0"/>
              <a:t>➔ </a:t>
            </a:r>
            <a:r>
              <a:rPr lang="en-IN" u="sng" dirty="0"/>
              <a:t>SERVER SIDE </a:t>
            </a:r>
            <a:endParaRPr lang="en-GB" dirty="0"/>
          </a:p>
          <a:p>
            <a:r>
              <a:rPr lang="en-IN" dirty="0"/>
              <a:t>	◆ HARDWARE REQUIREMENT: </a:t>
            </a:r>
            <a:endParaRPr lang="en-GB" dirty="0"/>
          </a:p>
          <a:p>
            <a:r>
              <a:rPr lang="en-IN" dirty="0"/>
              <a:t>		● PROCESSOR: 3GHZ(Min.) </a:t>
            </a:r>
            <a:endParaRPr lang="en-GB" dirty="0"/>
          </a:p>
          <a:p>
            <a:r>
              <a:rPr lang="en-IN" dirty="0"/>
              <a:t>		● RAM: 4GB(Min) </a:t>
            </a:r>
            <a:endParaRPr lang="en-GB" dirty="0"/>
          </a:p>
          <a:p>
            <a:r>
              <a:rPr lang="en-IN" dirty="0"/>
              <a:t>		● HARD DISK: 2GB(Min) </a:t>
            </a:r>
            <a:endParaRPr lang="en-IN" dirty="0" smtClean="0"/>
          </a:p>
          <a:p>
            <a:endParaRPr lang="en-GB" dirty="0"/>
          </a:p>
          <a:p>
            <a:r>
              <a:rPr lang="en-IN" dirty="0"/>
              <a:t>	◆ SOFTWARE REQUIREMENT: </a:t>
            </a:r>
            <a:endParaRPr lang="en-GB" dirty="0"/>
          </a:p>
          <a:p>
            <a:r>
              <a:rPr lang="en-IN" dirty="0"/>
              <a:t>		● LINUX OPERATING SYSTEM </a:t>
            </a:r>
            <a:endParaRPr lang="en-GB" dirty="0"/>
          </a:p>
        </p:txBody>
      </p:sp>
    </p:spTree>
    <p:extLst>
      <p:ext uri="{BB962C8B-B14F-4D97-AF65-F5344CB8AC3E}">
        <p14:creationId xmlns:p14="http://schemas.microsoft.com/office/powerpoint/2010/main" xmlns="" val="366909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2" y="266314"/>
            <a:ext cx="9374188" cy="1229977"/>
          </a:xfrm>
        </p:spPr>
        <p:txBody>
          <a:bodyPr>
            <a:normAutofit/>
          </a:bodyPr>
          <a:lstStyle/>
          <a:p>
            <a:pPr algn="ctr"/>
            <a:r>
              <a:rPr lang="en-US" sz="4400" b="1" i="1" dirty="0" smtClean="0">
                <a:solidFill>
                  <a:schemeClr val="bg1"/>
                </a:solidFill>
              </a:rPr>
              <a:t>Use case diagram:</a:t>
            </a:r>
            <a:endParaRPr lang="en-GB" sz="4400" dirty="0">
              <a:solidFill>
                <a:schemeClr val="bg1"/>
              </a:solidFill>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1403927" y="1496291"/>
            <a:ext cx="7814685" cy="5107709"/>
          </a:xfrm>
          <a:prstGeom prst="rect">
            <a:avLst/>
          </a:prstGeom>
        </p:spPr>
      </p:pic>
    </p:spTree>
    <p:extLst>
      <p:ext uri="{BB962C8B-B14F-4D97-AF65-F5344CB8AC3E}">
        <p14:creationId xmlns:p14="http://schemas.microsoft.com/office/powerpoint/2010/main" xmlns="" val="202721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49441"/>
            <a:ext cx="8534400" cy="1507067"/>
          </a:xfrm>
        </p:spPr>
        <p:txBody>
          <a:bodyPr>
            <a:normAutofit/>
          </a:bodyPr>
          <a:lstStyle/>
          <a:p>
            <a:pPr algn="ctr"/>
            <a:r>
              <a:rPr lang="en-GB" sz="4400" b="1" dirty="0" smtClean="0">
                <a:solidFill>
                  <a:schemeClr val="bg1"/>
                </a:solidFill>
              </a:rPr>
              <a:t>CLASS DIAGRAM:</a:t>
            </a:r>
            <a:endParaRPr lang="en-GB" sz="4400" b="1" dirty="0">
              <a:solidFill>
                <a:schemeClr val="bg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1063291" y="1533236"/>
            <a:ext cx="8155321" cy="5061528"/>
          </a:xfrm>
          <a:prstGeom prst="rect">
            <a:avLst/>
          </a:prstGeom>
        </p:spPr>
      </p:pic>
    </p:spTree>
    <p:extLst>
      <p:ext uri="{BB962C8B-B14F-4D97-AF65-F5344CB8AC3E}">
        <p14:creationId xmlns:p14="http://schemas.microsoft.com/office/powerpoint/2010/main" xmlns="" val="101503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6387"/>
            <a:ext cx="8534400" cy="1507067"/>
          </a:xfrm>
        </p:spPr>
        <p:txBody>
          <a:bodyPr/>
          <a:lstStyle/>
          <a:p>
            <a:pPr algn="ctr"/>
            <a:r>
              <a:rPr lang="en-US" sz="4400" b="1" dirty="0" smtClean="0">
                <a:solidFill>
                  <a:schemeClr val="bg1"/>
                </a:solidFill>
              </a:rPr>
              <a:t>Data Dictionary:</a:t>
            </a:r>
            <a:endParaRPr lang="en-GB" sz="4400" b="1" dirty="0">
              <a:solidFill>
                <a:schemeClr val="bg1"/>
              </a:solidFill>
            </a:endParaRPr>
          </a:p>
        </p:txBody>
      </p:sp>
      <p:sp>
        <p:nvSpPr>
          <p:cNvPr id="3" name="Content Placeholder 2"/>
          <p:cNvSpPr>
            <a:spLocks noGrp="1"/>
          </p:cNvSpPr>
          <p:nvPr>
            <p:ph idx="1"/>
          </p:nvPr>
        </p:nvSpPr>
        <p:spPr>
          <a:xfrm>
            <a:off x="684212" y="1588656"/>
            <a:ext cx="8534400" cy="4116340"/>
          </a:xfrm>
        </p:spPr>
        <p:txBody>
          <a:bodyPr/>
          <a:lstStyle/>
          <a:p>
            <a:r>
              <a:rPr lang="en-GB" dirty="0" smtClean="0"/>
              <a:t>1.</a:t>
            </a:r>
            <a:r>
              <a:rPr lang="en-US" b="1" dirty="0" smtClean="0"/>
              <a:t> Table Name </a:t>
            </a:r>
            <a:r>
              <a:rPr lang="en-US" dirty="0" smtClean="0"/>
              <a:t>:- Registration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xmlns="" val="3888579846"/>
              </p:ext>
            </p:extLst>
          </p:nvPr>
        </p:nvGraphicFramePr>
        <p:xfrm>
          <a:off x="932871" y="2364508"/>
          <a:ext cx="8164947" cy="4285676"/>
        </p:xfrm>
        <a:graphic>
          <a:graphicData uri="http://schemas.openxmlformats.org/drawingml/2006/table">
            <a:tbl>
              <a:tblPr firstRow="1" firstCol="1" bandRow="1">
                <a:tableStyleId>{5C22544A-7EE6-4342-B048-85BDC9FD1C3A}</a:tableStyleId>
              </a:tblPr>
              <a:tblGrid>
                <a:gridCol w="1144903"/>
                <a:gridCol w="995029"/>
                <a:gridCol w="617158"/>
                <a:gridCol w="1492544"/>
                <a:gridCol w="1373899"/>
                <a:gridCol w="2541414"/>
              </a:tblGrid>
              <a:tr h="537508">
                <a:tc>
                  <a:txBody>
                    <a:bodyPr/>
                    <a:lstStyle/>
                    <a:p>
                      <a:pPr>
                        <a:lnSpc>
                          <a:spcPct val="107000"/>
                        </a:lnSpc>
                        <a:spcAft>
                          <a:spcPts val="800"/>
                        </a:spcAft>
                      </a:pPr>
                      <a:r>
                        <a:rPr lang="en-US" sz="1100" dirty="0">
                          <a:effectLst/>
                        </a:rPr>
                        <a:t>Field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Type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Size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Constraint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Description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Example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r>
              <a:tr h="593828">
                <a:tc>
                  <a:txBody>
                    <a:bodyPr/>
                    <a:lstStyle/>
                    <a:p>
                      <a:pPr>
                        <a:lnSpc>
                          <a:spcPct val="107000"/>
                        </a:lnSpc>
                        <a:spcAft>
                          <a:spcPts val="800"/>
                        </a:spcAft>
                      </a:pPr>
                      <a:r>
                        <a:rPr lang="en-US" sz="1100">
                          <a:effectLst/>
                        </a:rPr>
                        <a:t>User_id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Int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dirty="0" err="1">
                          <a:effectLst/>
                        </a:rPr>
                        <a:t>Primary_key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Id of user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r>
              <a:tr h="645650">
                <a:tc>
                  <a:txBody>
                    <a:bodyPr/>
                    <a:lstStyle/>
                    <a:p>
                      <a:pPr>
                        <a:lnSpc>
                          <a:spcPct val="107000"/>
                        </a:lnSpc>
                        <a:spcAft>
                          <a:spcPts val="800"/>
                        </a:spcAft>
                      </a:pPr>
                      <a:r>
                        <a:rPr lang="en-US" sz="1100">
                          <a:effectLst/>
                        </a:rPr>
                        <a:t>F_name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Varchar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50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First Name of user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IN" sz="1100">
                          <a:effectLst/>
                        </a:rPr>
                        <a:t>Mansi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r>
              <a:tr h="645650">
                <a:tc>
                  <a:txBody>
                    <a:bodyPr/>
                    <a:lstStyle/>
                    <a:p>
                      <a:pPr>
                        <a:lnSpc>
                          <a:spcPct val="107000"/>
                        </a:lnSpc>
                        <a:spcAft>
                          <a:spcPts val="800"/>
                        </a:spcAft>
                      </a:pPr>
                      <a:r>
                        <a:rPr lang="en-US" sz="1100">
                          <a:effectLst/>
                        </a:rPr>
                        <a:t>L_name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Varchar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Last Name of user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IN" sz="1100">
                          <a:effectLst/>
                        </a:rPr>
                        <a:t>Patel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r>
              <a:tr h="645650">
                <a:tc>
                  <a:txBody>
                    <a:bodyPr/>
                    <a:lstStyle/>
                    <a:p>
                      <a:pPr>
                        <a:lnSpc>
                          <a:spcPct val="107000"/>
                        </a:lnSpc>
                        <a:spcAft>
                          <a:spcPts val="800"/>
                        </a:spcAft>
                      </a:pPr>
                      <a:r>
                        <a:rPr lang="en-US" sz="1100">
                          <a:effectLst/>
                        </a:rPr>
                        <a:t>Email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Varchar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Unique_key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Email-id of user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IN" sz="1100" u="sng">
                          <a:effectLst/>
                        </a:rPr>
                        <a:t>abc@gmail.com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r>
              <a:tr h="623562">
                <a:tc>
                  <a:txBody>
                    <a:bodyPr/>
                    <a:lstStyle/>
                    <a:p>
                      <a:pPr>
                        <a:lnSpc>
                          <a:spcPct val="107000"/>
                        </a:lnSpc>
                        <a:spcAft>
                          <a:spcPts val="800"/>
                        </a:spcAft>
                      </a:pPr>
                      <a:r>
                        <a:rPr lang="en-US" sz="1100">
                          <a:effectLst/>
                        </a:rPr>
                        <a:t>Username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Varchar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Unique_key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Username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IN" sz="1100">
                          <a:effectLst/>
                        </a:rPr>
                        <a:t>Abcd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r>
              <a:tr h="593828">
                <a:tc>
                  <a:txBody>
                    <a:bodyPr/>
                    <a:lstStyle/>
                    <a:p>
                      <a:pPr>
                        <a:lnSpc>
                          <a:spcPct val="107000"/>
                        </a:lnSpc>
                        <a:spcAft>
                          <a:spcPts val="800"/>
                        </a:spcAft>
                      </a:pPr>
                      <a:r>
                        <a:rPr lang="en-US" sz="1100">
                          <a:effectLst/>
                        </a:rPr>
                        <a:t>Password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Varchar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US" sz="1100">
                          <a:effectLst/>
                        </a:rPr>
                        <a:t>Password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c>
                  <a:txBody>
                    <a:bodyPr/>
                    <a:lstStyle/>
                    <a:p>
                      <a:pPr>
                        <a:lnSpc>
                          <a:spcPct val="107000"/>
                        </a:lnSpc>
                        <a:spcAft>
                          <a:spcPts val="800"/>
                        </a:spcAft>
                      </a:pPr>
                      <a:r>
                        <a:rPr lang="en-IN" sz="1100" dirty="0">
                          <a:effectLst/>
                        </a:rPr>
                        <a:t>1234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9525" marB="0"/>
                </a:tc>
              </a:tr>
            </a:tbl>
          </a:graphicData>
        </a:graphic>
      </p:graphicFrame>
    </p:spTree>
    <p:extLst>
      <p:ext uri="{BB962C8B-B14F-4D97-AF65-F5344CB8AC3E}">
        <p14:creationId xmlns:p14="http://schemas.microsoft.com/office/powerpoint/2010/main" xmlns="" val="151041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dirty="0" smtClean="0">
                <a:solidFill>
                  <a:schemeClr val="bg2"/>
                </a:solidFill>
              </a:rPr>
              <a:t> </a:t>
            </a:r>
            <a:endParaRPr lang="en-GB" sz="2000" b="1" dirty="0">
              <a:solidFill>
                <a:schemeClr val="bg2"/>
              </a:solidFill>
            </a:endParaRPr>
          </a:p>
        </p:txBody>
      </p:sp>
      <p:sp>
        <p:nvSpPr>
          <p:cNvPr id="5" name="Content Placeholder 4"/>
          <p:cNvSpPr>
            <a:spLocks noGrp="1"/>
          </p:cNvSpPr>
          <p:nvPr>
            <p:ph idx="1"/>
          </p:nvPr>
        </p:nvSpPr>
        <p:spPr>
          <a:xfrm>
            <a:off x="684212" y="685800"/>
            <a:ext cx="8534400" cy="5890491"/>
          </a:xfrm>
        </p:spPr>
        <p:txBody>
          <a:bodyPr/>
          <a:lstStyle/>
          <a:p>
            <a:r>
              <a:rPr lang="en-US" b="1" dirty="0" smtClean="0"/>
              <a:t>2. Table </a:t>
            </a:r>
            <a:r>
              <a:rPr lang="en-US" b="1" dirty="0"/>
              <a:t>Name</a:t>
            </a:r>
            <a:r>
              <a:rPr lang="en-US" dirty="0"/>
              <a:t>: Login </a:t>
            </a:r>
            <a:endParaRPr lang="en-GB" dirty="0" smtClean="0"/>
          </a:p>
          <a:p>
            <a:endParaRPr lang="en-GB" dirty="0"/>
          </a:p>
          <a:p>
            <a:endParaRPr lang="en-GB" dirty="0" smtClean="0"/>
          </a:p>
          <a:p>
            <a:endParaRPr lang="en-GB" dirty="0"/>
          </a:p>
          <a:p>
            <a:endParaRPr lang="en-GB" dirty="0" smtClean="0"/>
          </a:p>
          <a:p>
            <a:endParaRPr lang="en-GB" dirty="0"/>
          </a:p>
          <a:p>
            <a:r>
              <a:rPr lang="en-GB" b="1" dirty="0" smtClean="0"/>
              <a:t>3. </a:t>
            </a:r>
            <a:r>
              <a:rPr lang="en-US" b="1" dirty="0"/>
              <a:t>Table Name</a:t>
            </a:r>
            <a:r>
              <a:rPr lang="en-US" dirty="0"/>
              <a:t>: Order </a:t>
            </a:r>
            <a:endParaRPr lang="en-GB" dirty="0"/>
          </a:p>
          <a:p>
            <a:endParaRPr lang="en-GB" dirty="0"/>
          </a:p>
          <a:p>
            <a:endParaRPr lang="en-GB" dirty="0"/>
          </a:p>
          <a:p>
            <a:endParaRPr lang="en-GB" dirty="0"/>
          </a:p>
          <a:p>
            <a:endParaRPr lang="en-GB" dirty="0"/>
          </a:p>
          <a:p>
            <a:endParaRPr lang="en-GB"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xmlns="" val="46974793"/>
              </p:ext>
            </p:extLst>
          </p:nvPr>
        </p:nvGraphicFramePr>
        <p:xfrm>
          <a:off x="831274" y="1366982"/>
          <a:ext cx="7777017" cy="1874981"/>
        </p:xfrm>
        <a:graphic>
          <a:graphicData uri="http://schemas.openxmlformats.org/drawingml/2006/table">
            <a:tbl>
              <a:tblPr firstRow="1" firstCol="1" bandRow="1">
                <a:tableStyleId>{5C22544A-7EE6-4342-B048-85BDC9FD1C3A}</a:tableStyleId>
              </a:tblPr>
              <a:tblGrid>
                <a:gridCol w="1129714"/>
                <a:gridCol w="949615"/>
                <a:gridCol w="704024"/>
                <a:gridCol w="1326186"/>
                <a:gridCol w="1522658"/>
                <a:gridCol w="2144820"/>
              </a:tblGrid>
              <a:tr h="546776">
                <a:tc>
                  <a:txBody>
                    <a:bodyPr/>
                    <a:lstStyle/>
                    <a:p>
                      <a:pPr>
                        <a:lnSpc>
                          <a:spcPct val="107000"/>
                        </a:lnSpc>
                        <a:spcAft>
                          <a:spcPts val="800"/>
                        </a:spcAft>
                      </a:pPr>
                      <a:r>
                        <a:rPr lang="en-US" sz="1100" dirty="0">
                          <a:effectLst/>
                        </a:rPr>
                        <a:t>Field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Type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Size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Constraint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dirty="0">
                          <a:effectLst/>
                        </a:rPr>
                        <a:t>Example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r>
              <a:tr h="442735">
                <a:tc>
                  <a:txBody>
                    <a:bodyPr/>
                    <a:lstStyle/>
                    <a:p>
                      <a:pPr>
                        <a:lnSpc>
                          <a:spcPct val="107000"/>
                        </a:lnSpc>
                        <a:spcAft>
                          <a:spcPts val="800"/>
                        </a:spcAft>
                      </a:pPr>
                      <a:r>
                        <a:rPr lang="en-US" sz="1100">
                          <a:effectLst/>
                        </a:rPr>
                        <a:t>User Name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Varchar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Name of user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IN" sz="1100">
                          <a:effectLst/>
                        </a:rPr>
                        <a:t>Mansi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r>
              <a:tr h="442735">
                <a:tc>
                  <a:txBody>
                    <a:bodyPr/>
                    <a:lstStyle/>
                    <a:p>
                      <a:pPr>
                        <a:lnSpc>
                          <a:spcPct val="107000"/>
                        </a:lnSpc>
                        <a:spcAft>
                          <a:spcPts val="800"/>
                        </a:spcAft>
                      </a:pPr>
                      <a:r>
                        <a:rPr lang="en-US" sz="1100">
                          <a:effectLst/>
                        </a:rPr>
                        <a:t>E-mail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Varchar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User Email 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IN" sz="1100" u="sng">
                          <a:effectLst/>
                          <a:hlinkClick r:id="rId2"/>
                        </a:rPr>
                        <a:t>Mansi@gmail.com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r>
              <a:tr h="442735">
                <a:tc>
                  <a:txBody>
                    <a:bodyPr/>
                    <a:lstStyle/>
                    <a:p>
                      <a:pPr>
                        <a:lnSpc>
                          <a:spcPct val="107000"/>
                        </a:lnSpc>
                        <a:spcAft>
                          <a:spcPts val="800"/>
                        </a:spcAft>
                      </a:pPr>
                      <a:r>
                        <a:rPr lang="en-US" sz="1100">
                          <a:effectLst/>
                        </a:rPr>
                        <a:t>Password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varchar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US" sz="1100">
                          <a:effectLst/>
                        </a:rPr>
                        <a:t>Password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en-IN" sz="1100" dirty="0" err="1">
                          <a:effectLst/>
                        </a:rPr>
                        <a:t>mansi</a:t>
                      </a:r>
                      <a:r>
                        <a:rPr lang="en-US" sz="1100" dirty="0">
                          <a:effectLst/>
                        </a:rPr>
                        <a:t>233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4121953393"/>
              </p:ext>
            </p:extLst>
          </p:nvPr>
        </p:nvGraphicFramePr>
        <p:xfrm>
          <a:off x="858981" y="4045527"/>
          <a:ext cx="7758546" cy="2530764"/>
        </p:xfrm>
        <a:graphic>
          <a:graphicData uri="http://schemas.openxmlformats.org/drawingml/2006/table">
            <a:tbl>
              <a:tblPr firstRow="1" firstCol="1" bandRow="1">
                <a:tableStyleId>{5C22544A-7EE6-4342-B048-85BDC9FD1C3A}</a:tableStyleId>
              </a:tblPr>
              <a:tblGrid>
                <a:gridCol w="1862051"/>
                <a:gridCol w="996360"/>
                <a:gridCol w="604350"/>
                <a:gridCol w="1535375"/>
                <a:gridCol w="1339371"/>
                <a:gridCol w="1421039"/>
              </a:tblGrid>
              <a:tr h="595214">
                <a:tc>
                  <a:txBody>
                    <a:bodyPr/>
                    <a:lstStyle/>
                    <a:p>
                      <a:pPr>
                        <a:lnSpc>
                          <a:spcPct val="107000"/>
                        </a:lnSpc>
                        <a:spcAft>
                          <a:spcPts val="800"/>
                        </a:spcAft>
                      </a:pPr>
                      <a:r>
                        <a:rPr lang="en-US" sz="1100">
                          <a:effectLst/>
                        </a:rPr>
                        <a:t>Field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Type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Size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Constraint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Example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r>
              <a:tr h="469117">
                <a:tc>
                  <a:txBody>
                    <a:bodyPr/>
                    <a:lstStyle/>
                    <a:p>
                      <a:pPr>
                        <a:lnSpc>
                          <a:spcPct val="107000"/>
                        </a:lnSpc>
                        <a:spcAft>
                          <a:spcPts val="800"/>
                        </a:spcAft>
                      </a:pPr>
                      <a:r>
                        <a:rPr lang="en-IN" sz="1100">
                          <a:effectLst/>
                        </a:rPr>
                        <a:t>Booking</a:t>
                      </a:r>
                      <a:r>
                        <a:rPr lang="en-US" sz="1100">
                          <a:effectLst/>
                        </a:rPr>
                        <a:t>_id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Int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Primary_Key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Id of </a:t>
                      </a:r>
                      <a:r>
                        <a:rPr lang="en-IN" sz="1100">
                          <a:effectLst/>
                        </a:rPr>
                        <a:t>booking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7996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r>
              <a:tr h="469117">
                <a:tc>
                  <a:txBody>
                    <a:bodyPr/>
                    <a:lstStyle/>
                    <a:p>
                      <a:pPr>
                        <a:lnSpc>
                          <a:spcPct val="107000"/>
                        </a:lnSpc>
                        <a:spcAft>
                          <a:spcPts val="800"/>
                        </a:spcAft>
                      </a:pPr>
                      <a:r>
                        <a:rPr lang="en-IN" sz="1100">
                          <a:effectLst/>
                        </a:rPr>
                        <a:t>Booking </a:t>
                      </a:r>
                      <a:r>
                        <a:rPr lang="en-US" sz="1100">
                          <a:effectLst/>
                        </a:rPr>
                        <a:t>_id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Varchar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50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Foreign_key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Id of </a:t>
                      </a:r>
                      <a:r>
                        <a:rPr lang="en-IN" sz="1100">
                          <a:effectLst/>
                        </a:rPr>
                        <a:t>booking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22242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r>
              <a:tr h="498658">
                <a:tc>
                  <a:txBody>
                    <a:bodyPr/>
                    <a:lstStyle/>
                    <a:p>
                      <a:pPr>
                        <a:lnSpc>
                          <a:spcPct val="107000"/>
                        </a:lnSpc>
                        <a:spcAft>
                          <a:spcPts val="800"/>
                        </a:spcAft>
                      </a:pPr>
                      <a:r>
                        <a:rPr lang="en-IN" sz="1100">
                          <a:effectLst/>
                        </a:rPr>
                        <a:t>booked</a:t>
                      </a:r>
                      <a:r>
                        <a:rPr lang="en-US" sz="1100">
                          <a:effectLst/>
                        </a:rPr>
                        <a:t>_date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Date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Date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Date of Order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22-07-2021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r>
              <a:tr h="498658">
                <a:tc>
                  <a:txBody>
                    <a:bodyPr/>
                    <a:lstStyle/>
                    <a:p>
                      <a:pPr>
                        <a:lnSpc>
                          <a:spcPct val="107000"/>
                        </a:lnSpc>
                        <a:spcAft>
                          <a:spcPts val="800"/>
                        </a:spcAft>
                      </a:pPr>
                      <a:r>
                        <a:rPr lang="en-US" sz="1100">
                          <a:effectLst/>
                        </a:rPr>
                        <a:t>Customer_name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Varchar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US" sz="1100">
                          <a:effectLst/>
                        </a:rPr>
                        <a:t>Name of Customer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c>
                  <a:txBody>
                    <a:bodyPr/>
                    <a:lstStyle/>
                    <a:p>
                      <a:pPr>
                        <a:lnSpc>
                          <a:spcPct val="107000"/>
                        </a:lnSpc>
                        <a:spcAft>
                          <a:spcPts val="800"/>
                        </a:spcAft>
                      </a:pPr>
                      <a:r>
                        <a:rPr lang="en-IN" sz="1100" dirty="0">
                          <a:effectLst/>
                        </a:rPr>
                        <a:t>Mansi</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9525" marB="0"/>
                </a:tc>
              </a:tr>
            </a:tbl>
          </a:graphicData>
        </a:graphic>
      </p:graphicFrame>
    </p:spTree>
    <p:extLst>
      <p:ext uri="{BB962C8B-B14F-4D97-AF65-F5344CB8AC3E}">
        <p14:creationId xmlns:p14="http://schemas.microsoft.com/office/powerpoint/2010/main" xmlns="" val="51526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697" y="284787"/>
            <a:ext cx="8534400" cy="1507067"/>
          </a:xfrm>
        </p:spPr>
        <p:txBody>
          <a:bodyPr>
            <a:normAutofit/>
          </a:bodyPr>
          <a:lstStyle/>
          <a:p>
            <a:pPr algn="ctr"/>
            <a:r>
              <a:rPr lang="en-GB" sz="4400" b="1" dirty="0" smtClean="0">
                <a:solidFill>
                  <a:schemeClr val="bg2"/>
                </a:solidFill>
              </a:rPr>
              <a:t>Interface:</a:t>
            </a:r>
            <a:endParaRPr lang="en-GB" sz="4400" b="1" dirty="0">
              <a:solidFill>
                <a:schemeClr val="bg2"/>
              </a:solidFill>
            </a:endParaRPr>
          </a:p>
        </p:txBody>
      </p:sp>
      <p:sp>
        <p:nvSpPr>
          <p:cNvPr id="3" name="Content Placeholder 2"/>
          <p:cNvSpPr>
            <a:spLocks noGrp="1"/>
          </p:cNvSpPr>
          <p:nvPr>
            <p:ph idx="1"/>
          </p:nvPr>
        </p:nvSpPr>
        <p:spPr>
          <a:xfrm>
            <a:off x="675697" y="1791854"/>
            <a:ext cx="8534400" cy="4590473"/>
          </a:xfrm>
        </p:spPr>
        <p:txBody>
          <a:bodyPr>
            <a:normAutofit fontScale="92500" lnSpcReduction="10000"/>
          </a:bodyPr>
          <a:lstStyle/>
          <a:p>
            <a:pPr lvl="0"/>
            <a:r>
              <a:rPr lang="en-GB" dirty="0"/>
              <a:t>The two interface types found in the online shopping-cart application are as follows: </a:t>
            </a:r>
            <a:endParaRPr lang="en-GB" dirty="0" smtClean="0"/>
          </a:p>
          <a:p>
            <a:pPr lvl="0"/>
            <a:r>
              <a:rPr lang="en-GB" b="1" dirty="0" smtClean="0"/>
              <a:t>1</a:t>
            </a:r>
            <a:r>
              <a:rPr lang="en-GB" b="1" dirty="0"/>
              <a:t>. User Interface</a:t>
            </a:r>
            <a:r>
              <a:rPr lang="en-GB" dirty="0"/>
              <a:t>: </a:t>
            </a:r>
            <a:endParaRPr lang="en-GB" dirty="0" smtClean="0"/>
          </a:p>
          <a:p>
            <a:pPr lvl="0"/>
            <a:r>
              <a:rPr lang="en-GB" dirty="0" smtClean="0"/>
              <a:t>Users </a:t>
            </a:r>
            <a:r>
              <a:rPr lang="en-GB" dirty="0"/>
              <a:t>are able to view the home page of the shopping-cart application, browse the different categories, browse and add any number of items from any categories in the shopping cart, look for information about each product, delete the items in the shopping cart, save the cart for later viewing, check out or continue shopping after adding the item to the cart, and check out the items by completing the required information in the order form. </a:t>
            </a:r>
          </a:p>
          <a:p>
            <a:pPr lvl="0"/>
            <a:r>
              <a:rPr lang="en-GB" b="1" dirty="0"/>
              <a:t>2. Admin Interface</a:t>
            </a:r>
            <a:r>
              <a:rPr lang="en-GB" dirty="0"/>
              <a:t>: </a:t>
            </a:r>
            <a:endParaRPr lang="en-GB" dirty="0" smtClean="0"/>
          </a:p>
          <a:p>
            <a:pPr lvl="0"/>
            <a:r>
              <a:rPr lang="en-GB" dirty="0" smtClean="0"/>
              <a:t>The </a:t>
            </a:r>
            <a:r>
              <a:rPr lang="en-GB" dirty="0"/>
              <a:t>administrator is able to view the users’ information that was entered during checkout in the database, can update the information, price, shipping costs of the items, add or remove items from the main display. </a:t>
            </a:r>
          </a:p>
        </p:txBody>
      </p:sp>
    </p:spTree>
    <p:extLst>
      <p:ext uri="{BB962C8B-B14F-4D97-AF65-F5344CB8AC3E}">
        <p14:creationId xmlns:p14="http://schemas.microsoft.com/office/powerpoint/2010/main" xmlns="" val="197344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06" y="617295"/>
            <a:ext cx="8534400" cy="1507067"/>
          </a:xfrm>
        </p:spPr>
        <p:txBody>
          <a:bodyPr>
            <a:normAutofit/>
          </a:bodyPr>
          <a:lstStyle/>
          <a:p>
            <a:pPr algn="ctr"/>
            <a:r>
              <a:rPr lang="en-IN" sz="4400" b="1" dirty="0" smtClean="0">
                <a:solidFill>
                  <a:schemeClr val="bg2"/>
                </a:solidFill>
              </a:rPr>
              <a:t>Development:</a:t>
            </a:r>
            <a:endParaRPr lang="en-GB" sz="4400" b="1" dirty="0">
              <a:solidFill>
                <a:schemeClr val="bg2"/>
              </a:solidFill>
            </a:endParaRPr>
          </a:p>
        </p:txBody>
      </p:sp>
      <p:sp>
        <p:nvSpPr>
          <p:cNvPr id="3" name="Content Placeholder 2"/>
          <p:cNvSpPr>
            <a:spLocks noGrp="1"/>
          </p:cNvSpPr>
          <p:nvPr>
            <p:ph idx="1"/>
          </p:nvPr>
        </p:nvSpPr>
        <p:spPr>
          <a:xfrm>
            <a:off x="703406" y="2075102"/>
            <a:ext cx="8534400" cy="3615267"/>
          </a:xfrm>
        </p:spPr>
        <p:txBody>
          <a:bodyPr/>
          <a:lstStyle/>
          <a:p>
            <a:r>
              <a:rPr lang="en-US" dirty="0" smtClean="0"/>
              <a:t>Navigation:</a:t>
            </a:r>
          </a:p>
          <a:p>
            <a:endParaRPr lang="en-US" dirty="0"/>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GB" dirty="0"/>
          </a:p>
        </p:txBody>
      </p:sp>
      <p:pic>
        <p:nvPicPr>
          <p:cNvPr id="4" name="Picture 3"/>
          <p:cNvPicPr/>
          <p:nvPr/>
        </p:nvPicPr>
        <p:blipFill>
          <a:blip r:embed="rId2"/>
          <a:stretch>
            <a:fillRect/>
          </a:stretch>
        </p:blipFill>
        <p:spPr>
          <a:xfrm>
            <a:off x="884208" y="2346037"/>
            <a:ext cx="8353598" cy="4369348"/>
          </a:xfrm>
          <a:prstGeom prst="rect">
            <a:avLst/>
          </a:prstGeom>
        </p:spPr>
      </p:pic>
    </p:spTree>
    <p:extLst>
      <p:ext uri="{BB962C8B-B14F-4D97-AF65-F5344CB8AC3E}">
        <p14:creationId xmlns:p14="http://schemas.microsoft.com/office/powerpoint/2010/main" xmlns="" val="137126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34110"/>
            <a:ext cx="8534400" cy="1136072"/>
          </a:xfrm>
        </p:spPr>
        <p:txBody>
          <a:bodyPr>
            <a:normAutofit/>
          </a:bodyPr>
          <a:lstStyle/>
          <a:p>
            <a:pPr algn="ctr"/>
            <a:r>
              <a:rPr lang="en-US" sz="4400" b="1" dirty="0" smtClean="0">
                <a:solidFill>
                  <a:schemeClr val="bg2"/>
                </a:solidFill>
              </a:rPr>
              <a:t>TESTING:</a:t>
            </a:r>
            <a:endParaRPr lang="en-GB" sz="4400" b="1" dirty="0">
              <a:solidFill>
                <a:schemeClr val="bg2"/>
              </a:solidFill>
            </a:endParaRPr>
          </a:p>
        </p:txBody>
      </p:sp>
      <p:sp>
        <p:nvSpPr>
          <p:cNvPr id="3" name="Content Placeholder 2"/>
          <p:cNvSpPr>
            <a:spLocks noGrp="1"/>
          </p:cNvSpPr>
          <p:nvPr>
            <p:ph idx="1"/>
          </p:nvPr>
        </p:nvSpPr>
        <p:spPr>
          <a:xfrm>
            <a:off x="684212" y="1736436"/>
            <a:ext cx="8534400" cy="4932218"/>
          </a:xfrm>
        </p:spPr>
        <p:txBody>
          <a:bodyPr>
            <a:normAutofit fontScale="92500"/>
          </a:bodyPr>
          <a:lstStyle/>
          <a:p>
            <a:pPr lvl="0"/>
            <a:r>
              <a:rPr lang="en-IN" dirty="0"/>
              <a:t>Software testing is a process of running with intent of finding errors in software.</a:t>
            </a:r>
            <a:endParaRPr lang="en-GB" dirty="0"/>
          </a:p>
          <a:p>
            <a:pPr lvl="0"/>
            <a:r>
              <a:rPr lang="en-IN" dirty="0"/>
              <a:t>Software testing assures the quality of software and represents final review of other phases of software like specification, design, code generation etc.</a:t>
            </a:r>
            <a:endParaRPr lang="en-GB" dirty="0"/>
          </a:p>
          <a:p>
            <a:r>
              <a:rPr lang="en-IN" b="1" i="1" dirty="0"/>
              <a:t>Unit </a:t>
            </a:r>
            <a:r>
              <a:rPr lang="en-IN" b="1" i="1" dirty="0" smtClean="0"/>
              <a:t>Testing:</a:t>
            </a:r>
            <a:endParaRPr lang="en-GB" dirty="0"/>
          </a:p>
          <a:p>
            <a:pPr lvl="1"/>
            <a:r>
              <a:rPr lang="en-IN" dirty="0"/>
              <a:t>Unit testing emphasizes the verification effort on the smallest unit of </a:t>
            </a:r>
            <a:r>
              <a:rPr lang="en-IN" dirty="0" smtClean="0"/>
              <a:t>software</a:t>
            </a:r>
            <a:r>
              <a:rPr lang="en-GB" dirty="0"/>
              <a:t> </a:t>
            </a:r>
            <a:r>
              <a:rPr lang="en-IN" dirty="0" smtClean="0"/>
              <a:t>design </a:t>
            </a:r>
          </a:p>
          <a:p>
            <a:pPr lvl="1"/>
            <a:r>
              <a:rPr lang="en-IN" dirty="0" smtClean="0"/>
              <a:t>i.e</a:t>
            </a:r>
            <a:r>
              <a:rPr lang="en-IN" dirty="0"/>
              <a:t>.; a software component or module. Unit testing is a dynamic method </a:t>
            </a:r>
            <a:r>
              <a:rPr lang="en-IN" dirty="0" smtClean="0"/>
              <a:t>for</a:t>
            </a:r>
            <a:r>
              <a:rPr lang="en-GB" dirty="0"/>
              <a:t> </a:t>
            </a:r>
            <a:r>
              <a:rPr lang="en-IN" dirty="0" smtClean="0"/>
              <a:t>verification</a:t>
            </a:r>
            <a:r>
              <a:rPr lang="en-IN" dirty="0"/>
              <a:t>, where program is actually compiled and executed.</a:t>
            </a:r>
            <a:endParaRPr lang="en-GB" dirty="0"/>
          </a:p>
          <a:p>
            <a:r>
              <a:rPr lang="en-IN" b="1" i="1" dirty="0"/>
              <a:t>Integration </a:t>
            </a:r>
            <a:r>
              <a:rPr lang="en-IN" b="1" i="1" dirty="0" smtClean="0"/>
              <a:t>Testing:</a:t>
            </a:r>
            <a:endParaRPr lang="en-GB" dirty="0"/>
          </a:p>
          <a:p>
            <a:pPr lvl="1"/>
            <a:r>
              <a:rPr lang="en-IN" dirty="0"/>
              <a:t>In integration testing a system consisting of different modules is tested for</a:t>
            </a:r>
            <a:endParaRPr lang="en-GB" dirty="0"/>
          </a:p>
          <a:p>
            <a:pPr lvl="1"/>
            <a:r>
              <a:rPr lang="en-IN" dirty="0"/>
              <a:t>problems arising from component interaction. Integration testing should be </a:t>
            </a:r>
            <a:r>
              <a:rPr lang="en-IN" dirty="0" smtClean="0"/>
              <a:t>developed</a:t>
            </a:r>
            <a:r>
              <a:rPr lang="en-GB" dirty="0"/>
              <a:t> </a:t>
            </a:r>
            <a:r>
              <a:rPr lang="en-IN" dirty="0" smtClean="0"/>
              <a:t>from </a:t>
            </a:r>
            <a:r>
              <a:rPr lang="en-IN" dirty="0"/>
              <a:t>the system specification.</a:t>
            </a:r>
            <a:endParaRPr lang="en-GB" dirty="0"/>
          </a:p>
          <a:p>
            <a:endParaRPr lang="en-GB" dirty="0"/>
          </a:p>
        </p:txBody>
      </p:sp>
    </p:spTree>
    <p:extLst>
      <p:ext uri="{BB962C8B-B14F-4D97-AF65-F5344CB8AC3E}">
        <p14:creationId xmlns:p14="http://schemas.microsoft.com/office/powerpoint/2010/main" xmlns="" val="354629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15696"/>
            <a:ext cx="8534400" cy="1507067"/>
          </a:xfrm>
        </p:spPr>
        <p:txBody>
          <a:bodyPr>
            <a:normAutofit/>
          </a:bodyPr>
          <a:lstStyle/>
          <a:p>
            <a:pPr algn="ctr"/>
            <a:r>
              <a:rPr lang="en-GB" sz="4000" b="1" dirty="0">
                <a:solidFill>
                  <a:schemeClr val="bg2"/>
                </a:solidFill>
              </a:rPr>
              <a:t>Proposed </a:t>
            </a:r>
            <a:r>
              <a:rPr lang="en-GB" sz="4000" b="1" dirty="0" smtClean="0">
                <a:solidFill>
                  <a:schemeClr val="bg2"/>
                </a:solidFill>
              </a:rPr>
              <a:t>Enhancement:</a:t>
            </a:r>
            <a:endParaRPr lang="en-GB" sz="4000" b="1" dirty="0">
              <a:solidFill>
                <a:schemeClr val="bg2"/>
              </a:solidFill>
            </a:endParaRPr>
          </a:p>
        </p:txBody>
      </p:sp>
      <p:sp>
        <p:nvSpPr>
          <p:cNvPr id="3" name="Content Placeholder 2"/>
          <p:cNvSpPr>
            <a:spLocks noGrp="1"/>
          </p:cNvSpPr>
          <p:nvPr>
            <p:ph idx="1"/>
          </p:nvPr>
        </p:nvSpPr>
        <p:spPr>
          <a:xfrm>
            <a:off x="868939" y="1840345"/>
            <a:ext cx="8534400" cy="3615267"/>
          </a:xfrm>
        </p:spPr>
        <p:txBody>
          <a:bodyPr/>
          <a:lstStyle/>
          <a:p>
            <a:pPr lvl="0"/>
            <a:r>
              <a:rPr lang="en-GB" dirty="0"/>
              <a:t>Advertisement of new product</a:t>
            </a:r>
          </a:p>
          <a:p>
            <a:pPr lvl="0"/>
            <a:r>
              <a:rPr lang="en-GB" dirty="0"/>
              <a:t>Notification of User cart , sales , discount offer etc.</a:t>
            </a:r>
          </a:p>
        </p:txBody>
      </p:sp>
    </p:spTree>
    <p:extLst>
      <p:ext uri="{BB962C8B-B14F-4D97-AF65-F5344CB8AC3E}">
        <p14:creationId xmlns:p14="http://schemas.microsoft.com/office/powerpoint/2010/main" xmlns="" val="371714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57078"/>
            <a:ext cx="8534400" cy="1507067"/>
          </a:xfrm>
        </p:spPr>
        <p:txBody>
          <a:bodyPr>
            <a:normAutofit/>
          </a:bodyPr>
          <a:lstStyle/>
          <a:p>
            <a:pPr algn="ctr"/>
            <a:r>
              <a:rPr lang="en-US" sz="4400" b="1" dirty="0" smtClean="0">
                <a:solidFill>
                  <a:schemeClr val="bg1"/>
                </a:solidFill>
              </a:rPr>
              <a:t>PROJECT PROFILE:</a:t>
            </a:r>
            <a:endParaRPr lang="en-GB" sz="4400" dirty="0">
              <a:solidFill>
                <a:schemeClr val="bg1"/>
              </a:solidFill>
            </a:endParaRPr>
          </a:p>
        </p:txBody>
      </p:sp>
      <p:pic>
        <p:nvPicPr>
          <p:cNvPr id="4" name="table"/>
          <p:cNvPicPr>
            <a:picLocks noGrp="1"/>
          </p:cNvPicPr>
          <p:nvPr>
            <p:ph idx="1"/>
          </p:nvPr>
        </p:nvPicPr>
        <p:blipFill>
          <a:blip r:embed="rId2"/>
          <a:stretch>
            <a:fillRect/>
          </a:stretch>
        </p:blipFill>
        <p:spPr>
          <a:xfrm>
            <a:off x="1861384" y="1904999"/>
            <a:ext cx="7005525" cy="4468092"/>
          </a:xfrm>
          <a:prstGeom prst="rect">
            <a:avLst/>
          </a:prstGeom>
        </p:spPr>
      </p:pic>
    </p:spTree>
    <p:extLst>
      <p:ext uri="{BB962C8B-B14F-4D97-AF65-F5344CB8AC3E}">
        <p14:creationId xmlns:p14="http://schemas.microsoft.com/office/powerpoint/2010/main" xmlns="" val="2603299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normAutofit/>
          </a:bodyPr>
          <a:lstStyle/>
          <a:p>
            <a:pPr algn="ctr"/>
            <a:r>
              <a:rPr lang="en-GB" sz="4400" b="1" dirty="0">
                <a:solidFill>
                  <a:schemeClr val="bg2"/>
                </a:solidFill>
              </a:rPr>
              <a:t>Conclusion :</a:t>
            </a:r>
          </a:p>
        </p:txBody>
      </p:sp>
      <p:sp>
        <p:nvSpPr>
          <p:cNvPr id="3" name="Content Placeholder 2"/>
          <p:cNvSpPr>
            <a:spLocks noGrp="1"/>
          </p:cNvSpPr>
          <p:nvPr>
            <p:ph idx="1"/>
          </p:nvPr>
        </p:nvSpPr>
        <p:spPr>
          <a:xfrm>
            <a:off x="684212" y="2080491"/>
            <a:ext cx="8534400" cy="3615267"/>
          </a:xfrm>
        </p:spPr>
        <p:txBody>
          <a:bodyPr/>
          <a:lstStyle/>
          <a:p>
            <a:pPr lvl="0"/>
            <a:r>
              <a:rPr lang="en-GB" dirty="0"/>
              <a:t>In our opinion, you can go for online fashion hub only if you are searching for low range products and that too with cash on delivery option .For buying product with greater cost ,you must try to visit the standardized shop outside and bargain for the best price . In this case ,if anything goes wrong ,you can directly complain to the person from whom you had purchased the product .</a:t>
            </a:r>
          </a:p>
        </p:txBody>
      </p:sp>
    </p:spTree>
    <p:extLst>
      <p:ext uri="{BB962C8B-B14F-4D97-AF65-F5344CB8AC3E}">
        <p14:creationId xmlns:p14="http://schemas.microsoft.com/office/powerpoint/2010/main" xmlns="" val="2296782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normAutofit/>
          </a:bodyPr>
          <a:lstStyle/>
          <a:p>
            <a:pPr algn="ctr"/>
            <a:r>
              <a:rPr lang="en-GB" sz="4400" b="1" dirty="0">
                <a:solidFill>
                  <a:schemeClr val="bg2"/>
                </a:solidFill>
              </a:rPr>
              <a:t>Bibliography</a:t>
            </a:r>
            <a:r>
              <a:rPr lang="en-GB" sz="4400" b="1" dirty="0" smtClean="0">
                <a:solidFill>
                  <a:schemeClr val="bg2"/>
                </a:solidFill>
              </a:rPr>
              <a:t>:</a:t>
            </a:r>
            <a:endParaRPr lang="en-GB" sz="4400" b="1" dirty="0">
              <a:solidFill>
                <a:schemeClr val="bg2"/>
              </a:solidFill>
            </a:endParaRPr>
          </a:p>
        </p:txBody>
      </p:sp>
      <p:sp>
        <p:nvSpPr>
          <p:cNvPr id="3" name="Content Placeholder 2"/>
          <p:cNvSpPr>
            <a:spLocks noGrp="1"/>
          </p:cNvSpPr>
          <p:nvPr>
            <p:ph idx="1"/>
          </p:nvPr>
        </p:nvSpPr>
        <p:spPr>
          <a:xfrm>
            <a:off x="684212" y="2192867"/>
            <a:ext cx="8534400" cy="3615267"/>
          </a:xfrm>
        </p:spPr>
        <p:txBody>
          <a:bodyPr/>
          <a:lstStyle/>
          <a:p>
            <a:pPr lvl="0"/>
            <a:r>
              <a:rPr lang="en-GB" dirty="0"/>
              <a:t>Website :-</a:t>
            </a:r>
          </a:p>
          <a:p>
            <a:pPr lvl="0"/>
            <a:r>
              <a:rPr lang="en-GB" u="sng" dirty="0"/>
              <a:t>https://www.youtube.com/watch?v=w0YxylKDMKw</a:t>
            </a:r>
          </a:p>
        </p:txBody>
      </p:sp>
    </p:spTree>
    <p:extLst>
      <p:ext uri="{BB962C8B-B14F-4D97-AF65-F5344CB8AC3E}">
        <p14:creationId xmlns:p14="http://schemas.microsoft.com/office/powerpoint/2010/main" xmlns="" val="1831006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04859"/>
            <a:ext cx="8534400" cy="1507067"/>
          </a:xfrm>
        </p:spPr>
        <p:txBody>
          <a:bodyPr>
            <a:normAutofit/>
          </a:bodyPr>
          <a:lstStyle/>
          <a:p>
            <a:pPr algn="ctr"/>
            <a:r>
              <a:rPr lang="en-GB" sz="4400" b="1" dirty="0" smtClean="0">
                <a:solidFill>
                  <a:schemeClr val="bg2"/>
                </a:solidFill>
              </a:rPr>
              <a:t>Screenshots:</a:t>
            </a:r>
            <a:endParaRPr lang="en-GB" sz="4400" b="1" dirty="0">
              <a:solidFill>
                <a:schemeClr val="bg2"/>
              </a:solidFill>
            </a:endParaRPr>
          </a:p>
        </p:txBody>
      </p:sp>
      <p:sp>
        <p:nvSpPr>
          <p:cNvPr id="3" name="Content Placeholder 2"/>
          <p:cNvSpPr>
            <a:spLocks noGrp="1"/>
          </p:cNvSpPr>
          <p:nvPr>
            <p:ph idx="1"/>
          </p:nvPr>
        </p:nvSpPr>
        <p:spPr>
          <a:xfrm>
            <a:off x="684212" y="1803400"/>
            <a:ext cx="8534400" cy="3615267"/>
          </a:xfrm>
        </p:spPr>
        <p:txBody>
          <a:bodyPr/>
          <a:lstStyle/>
          <a:p>
            <a:r>
              <a:rPr lang="en-GB" dirty="0" smtClean="0"/>
              <a:t>Home:</a:t>
            </a:r>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4" name="Picture 3" descr="C:\Users\purvi\OneDrive\Pictures\Screenshots\Screenshot (11).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2" y="2343525"/>
            <a:ext cx="9143279" cy="4325130"/>
          </a:xfrm>
          <a:prstGeom prst="rect">
            <a:avLst/>
          </a:prstGeom>
          <a:noFill/>
          <a:ln>
            <a:noFill/>
          </a:ln>
        </p:spPr>
      </p:pic>
    </p:spTree>
    <p:extLst>
      <p:ext uri="{BB962C8B-B14F-4D97-AF65-F5344CB8AC3E}">
        <p14:creationId xmlns:p14="http://schemas.microsoft.com/office/powerpoint/2010/main" xmlns="" val="368177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IN" dirty="0"/>
              <a:t>My Account</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GB" dirty="0"/>
          </a:p>
        </p:txBody>
      </p:sp>
      <p:pic>
        <p:nvPicPr>
          <p:cNvPr id="4" name="Picture 3" descr="C:\Users\purvi\OneDrive\Pictures\Screenshots\Screenshot (13).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1" y="1263437"/>
            <a:ext cx="9651279" cy="5303618"/>
          </a:xfrm>
          <a:prstGeom prst="rect">
            <a:avLst/>
          </a:prstGeom>
          <a:noFill/>
          <a:ln>
            <a:noFill/>
          </a:ln>
        </p:spPr>
      </p:pic>
    </p:spTree>
    <p:extLst>
      <p:ext uri="{BB962C8B-B14F-4D97-AF65-F5344CB8AC3E}">
        <p14:creationId xmlns:p14="http://schemas.microsoft.com/office/powerpoint/2010/main" xmlns="" val="179328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IN" dirty="0"/>
              <a:t>Shop</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GB" dirty="0"/>
          </a:p>
        </p:txBody>
      </p:sp>
      <p:pic>
        <p:nvPicPr>
          <p:cNvPr id="4" name="Picture 3" descr="C:\Users\purvi\OneDrive\Pictures\Screenshots\Screenshot (14).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1" y="1263437"/>
            <a:ext cx="9411133" cy="5451399"/>
          </a:xfrm>
          <a:prstGeom prst="rect">
            <a:avLst/>
          </a:prstGeom>
          <a:noFill/>
          <a:ln>
            <a:noFill/>
          </a:ln>
        </p:spPr>
      </p:pic>
    </p:spTree>
    <p:extLst>
      <p:ext uri="{BB962C8B-B14F-4D97-AF65-F5344CB8AC3E}">
        <p14:creationId xmlns:p14="http://schemas.microsoft.com/office/powerpoint/2010/main" xmlns="" val="4164731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84212" y="491836"/>
            <a:ext cx="8534400" cy="3615267"/>
          </a:xfrm>
        </p:spPr>
        <p:txBody>
          <a:bodyPr/>
          <a:lstStyle/>
          <a:p>
            <a:r>
              <a:rPr lang="en-IN" dirty="0" err="1"/>
              <a:t>Wishlist</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GB" dirty="0"/>
          </a:p>
        </p:txBody>
      </p:sp>
      <p:pic>
        <p:nvPicPr>
          <p:cNvPr id="4" name="Picture 3" descr="C:\Users\purvi\OneDrive\Pictures\Screenshots\Screenshot (17).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2" y="1025236"/>
            <a:ext cx="9170988" cy="5384799"/>
          </a:xfrm>
          <a:prstGeom prst="rect">
            <a:avLst/>
          </a:prstGeom>
          <a:noFill/>
          <a:ln>
            <a:noFill/>
          </a:ln>
        </p:spPr>
      </p:pic>
    </p:spTree>
    <p:extLst>
      <p:ext uri="{BB962C8B-B14F-4D97-AF65-F5344CB8AC3E}">
        <p14:creationId xmlns:p14="http://schemas.microsoft.com/office/powerpoint/2010/main" xmlns="" val="1020406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IN" dirty="0"/>
              <a:t>Cart</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GB" dirty="0"/>
          </a:p>
        </p:txBody>
      </p:sp>
      <p:pic>
        <p:nvPicPr>
          <p:cNvPr id="4" name="Picture 3" descr="C:\Users\purvi\OneDrive\Pictures\Screenshots\Screenshot (18).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1" y="1263437"/>
            <a:ext cx="9346479" cy="5294381"/>
          </a:xfrm>
          <a:prstGeom prst="rect">
            <a:avLst/>
          </a:prstGeom>
          <a:noFill/>
          <a:ln>
            <a:noFill/>
          </a:ln>
        </p:spPr>
      </p:pic>
    </p:spTree>
    <p:extLst>
      <p:ext uri="{BB962C8B-B14F-4D97-AF65-F5344CB8AC3E}">
        <p14:creationId xmlns:p14="http://schemas.microsoft.com/office/powerpoint/2010/main" xmlns="" val="142226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IN" dirty="0"/>
              <a:t>Checkout</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GB" dirty="0"/>
          </a:p>
        </p:txBody>
      </p:sp>
      <p:pic>
        <p:nvPicPr>
          <p:cNvPr id="6" name="Picture 5" descr="C:\Users\purvi\OneDrive\Pictures\Screenshots\Screenshot (19).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2" y="1263437"/>
            <a:ext cx="9429606" cy="5257436"/>
          </a:xfrm>
          <a:prstGeom prst="rect">
            <a:avLst/>
          </a:prstGeom>
          <a:noFill/>
          <a:ln>
            <a:noFill/>
          </a:ln>
        </p:spPr>
      </p:pic>
    </p:spTree>
    <p:extLst>
      <p:ext uri="{BB962C8B-B14F-4D97-AF65-F5344CB8AC3E}">
        <p14:creationId xmlns:p14="http://schemas.microsoft.com/office/powerpoint/2010/main" xmlns="" val="3460097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C:\Users\purvi\OneDrive\Pictures\Screenshots\Screenshot (20).png"/>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1" y="880421"/>
            <a:ext cx="9235643" cy="5538851"/>
          </a:xfrm>
          <a:prstGeom prst="rect">
            <a:avLst/>
          </a:prstGeom>
          <a:noFill/>
          <a:ln>
            <a:noFill/>
          </a:ln>
        </p:spPr>
      </p:pic>
    </p:spTree>
    <p:extLst>
      <p:ext uri="{BB962C8B-B14F-4D97-AF65-F5344CB8AC3E}">
        <p14:creationId xmlns:p14="http://schemas.microsoft.com/office/powerpoint/2010/main" xmlns="" val="199068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C:\Users\purvi\OneDrive\Pictures\Screenshots\Screenshot (21).png"/>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1" y="461818"/>
            <a:ext cx="9715933" cy="6040582"/>
          </a:xfrm>
          <a:prstGeom prst="rect">
            <a:avLst/>
          </a:prstGeom>
          <a:noFill/>
          <a:ln>
            <a:noFill/>
          </a:ln>
        </p:spPr>
      </p:pic>
    </p:spTree>
    <p:extLst>
      <p:ext uri="{BB962C8B-B14F-4D97-AF65-F5344CB8AC3E}">
        <p14:creationId xmlns:p14="http://schemas.microsoft.com/office/powerpoint/2010/main" xmlns="" val="238948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31" y="113146"/>
            <a:ext cx="8534400" cy="1507067"/>
          </a:xfrm>
        </p:spPr>
        <p:txBody>
          <a:bodyPr>
            <a:normAutofit/>
          </a:bodyPr>
          <a:lstStyle/>
          <a:p>
            <a:pPr algn="ctr"/>
            <a:r>
              <a:rPr lang="en-US" sz="4400" b="1" dirty="0">
                <a:solidFill>
                  <a:schemeClr val="bg1"/>
                </a:solidFill>
              </a:rPr>
              <a:t>TABLE OF CONTENTS</a:t>
            </a:r>
            <a:endParaRPr lang="en-GB" sz="4400" dirty="0">
              <a:solidFill>
                <a:schemeClr val="bg1"/>
              </a:solidFill>
            </a:endParaRPr>
          </a:p>
        </p:txBody>
      </p:sp>
      <p:sp>
        <p:nvSpPr>
          <p:cNvPr id="3" name="Content Placeholder 2"/>
          <p:cNvSpPr>
            <a:spLocks noGrp="1"/>
          </p:cNvSpPr>
          <p:nvPr>
            <p:ph sz="half" idx="1"/>
          </p:nvPr>
        </p:nvSpPr>
        <p:spPr>
          <a:xfrm>
            <a:off x="638029" y="2192867"/>
            <a:ext cx="4937655" cy="4466551"/>
          </a:xfrm>
        </p:spPr>
        <p:txBody>
          <a:bodyPr>
            <a:normAutofit fontScale="70000" lnSpcReduction="20000"/>
          </a:bodyPr>
          <a:lstStyle/>
          <a:p>
            <a:r>
              <a:rPr lang="en-GB" b="1" i="1" dirty="0"/>
              <a:t>1. Introduction</a:t>
            </a:r>
            <a:endParaRPr lang="en-GB" dirty="0"/>
          </a:p>
          <a:p>
            <a:r>
              <a:rPr lang="en-GB" dirty="0"/>
              <a:t>	</a:t>
            </a:r>
            <a:r>
              <a:rPr lang="en-GB" dirty="0" smtClean="0"/>
              <a:t>1.1 </a:t>
            </a:r>
            <a:r>
              <a:rPr lang="en-GB" i="1" dirty="0" smtClean="0"/>
              <a:t>Existing </a:t>
            </a:r>
            <a:r>
              <a:rPr lang="en-GB" i="1" dirty="0"/>
              <a:t>System</a:t>
            </a:r>
            <a:endParaRPr lang="en-GB" dirty="0"/>
          </a:p>
          <a:p>
            <a:r>
              <a:rPr lang="en-GB" dirty="0"/>
              <a:t>	</a:t>
            </a:r>
            <a:r>
              <a:rPr lang="en-GB" dirty="0" smtClean="0"/>
              <a:t>1.2 </a:t>
            </a:r>
            <a:r>
              <a:rPr lang="en-GB" i="1" dirty="0" smtClean="0"/>
              <a:t>Needs </a:t>
            </a:r>
            <a:r>
              <a:rPr lang="en-GB" i="1" dirty="0"/>
              <a:t>of the New System</a:t>
            </a:r>
            <a:endParaRPr lang="en-GB" dirty="0"/>
          </a:p>
          <a:p>
            <a:r>
              <a:rPr lang="en-GB" dirty="0"/>
              <a:t>	1.3 </a:t>
            </a:r>
            <a:r>
              <a:rPr lang="en-GB" i="1" dirty="0"/>
              <a:t>objective of the New System</a:t>
            </a:r>
            <a:endParaRPr lang="en-GB" dirty="0"/>
          </a:p>
          <a:p>
            <a:r>
              <a:rPr lang="en-GB" dirty="0"/>
              <a:t>	1.4 </a:t>
            </a:r>
            <a:r>
              <a:rPr lang="en-GB" i="1" dirty="0"/>
              <a:t>problem Definition</a:t>
            </a:r>
            <a:endParaRPr lang="en-GB" dirty="0"/>
          </a:p>
          <a:p>
            <a:r>
              <a:rPr lang="en-GB" dirty="0"/>
              <a:t>	1.5 </a:t>
            </a:r>
            <a:r>
              <a:rPr lang="en-GB" i="1" dirty="0"/>
              <a:t>core components</a:t>
            </a:r>
            <a:endParaRPr lang="en-GB" dirty="0"/>
          </a:p>
          <a:p>
            <a:r>
              <a:rPr lang="en-GB" dirty="0"/>
              <a:t>	1.6</a:t>
            </a:r>
            <a:r>
              <a:rPr lang="en-GB" i="1" dirty="0"/>
              <a:t> project profile</a:t>
            </a:r>
            <a:r>
              <a:rPr lang="en-GB" dirty="0"/>
              <a:t>		</a:t>
            </a:r>
          </a:p>
          <a:p>
            <a:r>
              <a:rPr lang="en-GB" b="1" i="1" dirty="0" smtClean="0"/>
              <a:t>2</a:t>
            </a:r>
            <a:r>
              <a:rPr lang="en-GB" b="1" i="1" dirty="0"/>
              <a:t>. Requirement Determination &amp; analysis</a:t>
            </a:r>
            <a:endParaRPr lang="en-GB" dirty="0"/>
          </a:p>
          <a:p>
            <a:r>
              <a:rPr lang="en-GB" i="1" dirty="0"/>
              <a:t>	</a:t>
            </a:r>
            <a:r>
              <a:rPr lang="en-GB" i="1" dirty="0" smtClean="0"/>
              <a:t>2.1 Targeted user</a:t>
            </a:r>
            <a:endParaRPr lang="en-GB" dirty="0"/>
          </a:p>
          <a:p>
            <a:r>
              <a:rPr lang="en-GB" i="1" dirty="0"/>
              <a:t>	</a:t>
            </a:r>
            <a:r>
              <a:rPr lang="en-GB" i="1" dirty="0" smtClean="0"/>
              <a:t>2.2 Feasibility </a:t>
            </a:r>
            <a:r>
              <a:rPr lang="en-GB" i="1" dirty="0" smtClean="0"/>
              <a:t>Analysis</a:t>
            </a:r>
          </a:p>
          <a:p>
            <a:r>
              <a:rPr lang="en-GB" b="1" i="1" dirty="0"/>
              <a:t>3. System design</a:t>
            </a:r>
            <a:endParaRPr lang="en-GB" dirty="0"/>
          </a:p>
          <a:p>
            <a:r>
              <a:rPr lang="en-GB" i="1" dirty="0"/>
              <a:t>	3.1 Use case diagram </a:t>
            </a:r>
            <a:endParaRPr lang="en-GB" dirty="0"/>
          </a:p>
          <a:p>
            <a:r>
              <a:rPr lang="en-GB" i="1" dirty="0"/>
              <a:t>	3.2 class </a:t>
            </a:r>
            <a:r>
              <a:rPr lang="en-GB" i="1" dirty="0" smtClean="0"/>
              <a:t>Diagram</a:t>
            </a:r>
            <a:endParaRPr lang="en-GB" dirty="0" smtClean="0"/>
          </a:p>
          <a:p>
            <a:endParaRPr lang="en-GB" b="1" dirty="0" smtClean="0"/>
          </a:p>
          <a:p>
            <a:endParaRPr lang="en-GB" dirty="0"/>
          </a:p>
        </p:txBody>
      </p:sp>
      <p:sp>
        <p:nvSpPr>
          <p:cNvPr id="4" name="Content Placeholder 3"/>
          <p:cNvSpPr>
            <a:spLocks noGrp="1"/>
          </p:cNvSpPr>
          <p:nvPr>
            <p:ph sz="half" idx="2"/>
          </p:nvPr>
        </p:nvSpPr>
        <p:spPr>
          <a:xfrm>
            <a:off x="5669588" y="2192868"/>
            <a:ext cx="4934479" cy="4466550"/>
          </a:xfrm>
        </p:spPr>
        <p:txBody>
          <a:bodyPr>
            <a:normAutofit fontScale="70000" lnSpcReduction="20000"/>
          </a:bodyPr>
          <a:lstStyle/>
          <a:p>
            <a:r>
              <a:rPr lang="en-GB" i="1" dirty="0"/>
              <a:t>	3.4 data dictionary</a:t>
            </a:r>
            <a:endParaRPr lang="en-GB" dirty="0"/>
          </a:p>
          <a:p>
            <a:r>
              <a:rPr lang="en-GB" i="1" dirty="0"/>
              <a:t>	3.5 User Interface </a:t>
            </a:r>
            <a:endParaRPr lang="en-GB" dirty="0"/>
          </a:p>
          <a:p>
            <a:r>
              <a:rPr lang="en-GB" i="1" dirty="0"/>
              <a:t>	3.6 Report </a:t>
            </a:r>
            <a:r>
              <a:rPr lang="en-GB" i="1" dirty="0" smtClean="0"/>
              <a:t>Design</a:t>
            </a:r>
            <a:endParaRPr lang="en-GB" b="1" dirty="0" smtClean="0"/>
          </a:p>
          <a:p>
            <a:r>
              <a:rPr lang="en-GB" b="1" dirty="0" smtClean="0"/>
              <a:t>4</a:t>
            </a:r>
            <a:r>
              <a:rPr lang="en-GB" b="1" dirty="0"/>
              <a:t>. Development </a:t>
            </a:r>
            <a:endParaRPr lang="en-GB" dirty="0"/>
          </a:p>
          <a:p>
            <a:r>
              <a:rPr lang="en-GB" dirty="0"/>
              <a:t>	4.1 Coding Standards </a:t>
            </a:r>
            <a:endParaRPr lang="en-GB" b="1" dirty="0"/>
          </a:p>
          <a:p>
            <a:r>
              <a:rPr lang="en-GB" b="1" dirty="0" smtClean="0"/>
              <a:t>5</a:t>
            </a:r>
            <a:r>
              <a:rPr lang="en-GB" b="1" dirty="0"/>
              <a:t>. Testing </a:t>
            </a:r>
            <a:endParaRPr lang="en-GB" dirty="0"/>
          </a:p>
          <a:p>
            <a:r>
              <a:rPr lang="en-GB" dirty="0"/>
              <a:t>	5.1 </a:t>
            </a:r>
            <a:r>
              <a:rPr lang="en-GB" dirty="0" smtClean="0"/>
              <a:t>unit testing</a:t>
            </a:r>
          </a:p>
          <a:p>
            <a:r>
              <a:rPr lang="en-GB" dirty="0" smtClean="0"/>
              <a:t> </a:t>
            </a:r>
            <a:r>
              <a:rPr lang="en-GB" dirty="0" smtClean="0"/>
              <a:t>   5.2 Integration Testing</a:t>
            </a:r>
            <a:endParaRPr lang="en-GB" dirty="0"/>
          </a:p>
          <a:p>
            <a:r>
              <a:rPr lang="en-GB" b="1" dirty="0" smtClean="0"/>
              <a:t>6</a:t>
            </a:r>
            <a:r>
              <a:rPr lang="en-GB" b="1" dirty="0" smtClean="0"/>
              <a:t>. </a:t>
            </a:r>
            <a:r>
              <a:rPr lang="en-GB" b="1" dirty="0"/>
              <a:t>Proposed enhancement</a:t>
            </a:r>
            <a:endParaRPr lang="en-GB" dirty="0"/>
          </a:p>
          <a:p>
            <a:r>
              <a:rPr lang="en-GB" i="1" dirty="0" smtClean="0"/>
              <a:t>    6</a:t>
            </a:r>
            <a:r>
              <a:rPr lang="en-GB" i="1" dirty="0" smtClean="0"/>
              <a:t>.1Proposed </a:t>
            </a:r>
            <a:r>
              <a:rPr lang="en-GB" i="1" dirty="0"/>
              <a:t>enhancement</a:t>
            </a:r>
            <a:endParaRPr lang="en-GB" dirty="0"/>
          </a:p>
          <a:p>
            <a:r>
              <a:rPr lang="en-GB" b="1" dirty="0"/>
              <a:t>7</a:t>
            </a:r>
            <a:r>
              <a:rPr lang="en-GB" b="1" dirty="0" smtClean="0"/>
              <a:t>. </a:t>
            </a:r>
            <a:r>
              <a:rPr lang="en-GB" b="1" dirty="0" smtClean="0"/>
              <a:t>conclusion</a:t>
            </a:r>
          </a:p>
          <a:p>
            <a:r>
              <a:rPr lang="en-GB" i="1" dirty="0" smtClean="0"/>
              <a:t>    7</a:t>
            </a:r>
            <a:r>
              <a:rPr lang="en-GB" i="1" dirty="0" smtClean="0"/>
              <a:t>.1 </a:t>
            </a:r>
            <a:r>
              <a:rPr lang="en-GB" i="1" dirty="0"/>
              <a:t>conclusion</a:t>
            </a:r>
            <a:endParaRPr lang="en-GB" dirty="0"/>
          </a:p>
          <a:p>
            <a:r>
              <a:rPr lang="en-GB" b="1" dirty="0"/>
              <a:t>8</a:t>
            </a:r>
            <a:r>
              <a:rPr lang="en-GB" b="1" dirty="0" smtClean="0"/>
              <a:t>. </a:t>
            </a:r>
            <a:r>
              <a:rPr lang="en-GB" b="1" dirty="0"/>
              <a:t>bibliography</a:t>
            </a:r>
            <a:endParaRPr lang="en-GB" dirty="0"/>
          </a:p>
          <a:p>
            <a:r>
              <a:rPr lang="en-GB" i="1" dirty="0" smtClean="0"/>
              <a:t>    8</a:t>
            </a:r>
            <a:r>
              <a:rPr lang="en-GB" i="1" dirty="0" smtClean="0"/>
              <a:t>.1bibliography</a:t>
            </a:r>
            <a:endParaRPr lang="en-GB" dirty="0"/>
          </a:p>
          <a:p>
            <a:endParaRPr lang="en-GB" dirty="0"/>
          </a:p>
        </p:txBody>
      </p:sp>
    </p:spTree>
    <p:extLst>
      <p:ext uri="{BB962C8B-B14F-4D97-AF65-F5344CB8AC3E}">
        <p14:creationId xmlns:p14="http://schemas.microsoft.com/office/powerpoint/2010/main" xmlns="" val="1499967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8685" y="2270604"/>
            <a:ext cx="8534400" cy="1507067"/>
          </a:xfrm>
        </p:spPr>
        <p:txBody>
          <a:bodyPr>
            <a:noAutofit/>
          </a:bodyPr>
          <a:lstStyle/>
          <a:p>
            <a:pPr algn="ctr"/>
            <a:r>
              <a:rPr lang="en-GB" sz="6000" b="1" dirty="0" smtClean="0">
                <a:solidFill>
                  <a:schemeClr val="bg2"/>
                </a:solidFill>
              </a:rPr>
              <a:t>thank YOU SO MUCH</a:t>
            </a:r>
            <a:endParaRPr lang="en-GB" sz="6000" b="1" dirty="0">
              <a:solidFill>
                <a:schemeClr val="bg2"/>
              </a:solidFill>
            </a:endParaRPr>
          </a:p>
        </p:txBody>
      </p:sp>
    </p:spTree>
    <p:extLst>
      <p:ext uri="{BB962C8B-B14F-4D97-AF65-F5344CB8AC3E}">
        <p14:creationId xmlns:p14="http://schemas.microsoft.com/office/powerpoint/2010/main" xmlns="" val="3003635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2" y="118532"/>
            <a:ext cx="8534400" cy="1507067"/>
          </a:xfrm>
        </p:spPr>
        <p:txBody>
          <a:bodyPr>
            <a:normAutofit/>
          </a:bodyPr>
          <a:lstStyle/>
          <a:p>
            <a:pPr algn="ctr"/>
            <a:r>
              <a:rPr lang="en-US" sz="4400" b="1" dirty="0" smtClean="0">
                <a:solidFill>
                  <a:schemeClr val="bg1"/>
                </a:solidFill>
              </a:rPr>
              <a:t>1. INTRODUCTION:</a:t>
            </a:r>
            <a:endParaRPr lang="en-GB" sz="4400" b="1" dirty="0">
              <a:solidFill>
                <a:schemeClr val="bg1"/>
              </a:solidFill>
            </a:endParaRPr>
          </a:p>
        </p:txBody>
      </p:sp>
      <p:sp>
        <p:nvSpPr>
          <p:cNvPr id="6" name="Subtitle 5"/>
          <p:cNvSpPr>
            <a:spLocks noGrp="1"/>
          </p:cNvSpPr>
          <p:nvPr>
            <p:ph idx="1"/>
          </p:nvPr>
        </p:nvSpPr>
        <p:spPr>
          <a:xfrm>
            <a:off x="795048" y="1369291"/>
            <a:ext cx="8534400" cy="3615267"/>
          </a:xfrm>
        </p:spPr>
        <p:txBody>
          <a:bodyPr/>
          <a:lstStyle/>
          <a:p>
            <a:pPr lvl="0"/>
            <a:r>
              <a:rPr lang="en-US" dirty="0"/>
              <a:t>In the present time the Shopping stores are looking for the service that are accurate and reliable for providing services to the customers and workers every store is making efforts to computerize their activities for providing better services to the customer. The online shopping store management system is the system used for All inventory in the universal stores .This system enable the manager of the store to record and manage all activities of the Useful Shop</a:t>
            </a:r>
            <a:endParaRPr lang="en-GB" dirty="0"/>
          </a:p>
        </p:txBody>
      </p:sp>
    </p:spTree>
    <p:extLst>
      <p:ext uri="{BB962C8B-B14F-4D97-AF65-F5344CB8AC3E}">
        <p14:creationId xmlns:p14="http://schemas.microsoft.com/office/powerpoint/2010/main" xmlns="" val="41273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24932"/>
            <a:ext cx="8534400" cy="1507067"/>
          </a:xfrm>
        </p:spPr>
        <p:txBody>
          <a:bodyPr>
            <a:normAutofit/>
          </a:bodyPr>
          <a:lstStyle/>
          <a:p>
            <a:pPr algn="ctr"/>
            <a:r>
              <a:rPr lang="en-US" sz="4400" b="1" dirty="0" smtClean="0">
                <a:solidFill>
                  <a:schemeClr val="bg1"/>
                </a:solidFill>
              </a:rPr>
              <a:t>EXISTING SYSTEM:</a:t>
            </a:r>
            <a:endParaRPr lang="en-GB" sz="4400" b="1" dirty="0">
              <a:solidFill>
                <a:schemeClr val="bg1"/>
              </a:solidFill>
            </a:endParaRPr>
          </a:p>
        </p:txBody>
      </p:sp>
      <p:sp>
        <p:nvSpPr>
          <p:cNvPr id="3" name="Content Placeholder 2"/>
          <p:cNvSpPr>
            <a:spLocks noGrp="1"/>
          </p:cNvSpPr>
          <p:nvPr>
            <p:ph idx="1"/>
          </p:nvPr>
        </p:nvSpPr>
        <p:spPr>
          <a:xfrm>
            <a:off x="684212" y="1544782"/>
            <a:ext cx="8534400" cy="3615267"/>
          </a:xfrm>
        </p:spPr>
        <p:txBody>
          <a:bodyPr/>
          <a:lstStyle/>
          <a:p>
            <a:pPr lvl="0"/>
            <a:r>
              <a:rPr lang="en-US" dirty="0"/>
              <a:t>There is no existing system. </a:t>
            </a:r>
            <a:endParaRPr lang="en-GB" dirty="0"/>
          </a:p>
          <a:p>
            <a:pPr lvl="0"/>
            <a:r>
              <a:rPr lang="en-US" dirty="0"/>
              <a:t>The Firm advertises products and takes orders from social media platforms. </a:t>
            </a:r>
            <a:endParaRPr lang="en-GB" dirty="0"/>
          </a:p>
          <a:p>
            <a:pPr lvl="0"/>
            <a:r>
              <a:rPr lang="en-US" dirty="0"/>
              <a:t>Every work is done manually, from record-keeping to report generation .</a:t>
            </a:r>
            <a:endParaRPr lang="en-GB" dirty="0"/>
          </a:p>
          <a:p>
            <a:pPr lvl="0"/>
            <a:r>
              <a:rPr lang="en-US" dirty="0"/>
              <a:t> It is difficult for everyone to manage the records of the orders and responses.  The Firm can advertise only limited products due to dependency on another platform. </a:t>
            </a:r>
            <a:endParaRPr lang="en-GB" dirty="0"/>
          </a:p>
        </p:txBody>
      </p:sp>
    </p:spTree>
    <p:extLst>
      <p:ext uri="{BB962C8B-B14F-4D97-AF65-F5344CB8AC3E}">
        <p14:creationId xmlns:p14="http://schemas.microsoft.com/office/powerpoint/2010/main" xmlns="" val="315464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49441"/>
            <a:ext cx="8534400" cy="1507067"/>
          </a:xfrm>
        </p:spPr>
        <p:txBody>
          <a:bodyPr>
            <a:normAutofit/>
          </a:bodyPr>
          <a:lstStyle/>
          <a:p>
            <a:pPr algn="ctr"/>
            <a:r>
              <a:rPr lang="en-US" sz="4400" b="1" dirty="0" smtClean="0">
                <a:solidFill>
                  <a:schemeClr val="bg1"/>
                </a:solidFill>
              </a:rPr>
              <a:t>NEED </a:t>
            </a:r>
            <a:r>
              <a:rPr lang="en-US" sz="4400" b="1" dirty="0">
                <a:solidFill>
                  <a:schemeClr val="bg1"/>
                </a:solidFill>
              </a:rPr>
              <a:t>FOR NEW </a:t>
            </a:r>
            <a:r>
              <a:rPr lang="en-US" sz="4400" b="1" dirty="0" smtClean="0">
                <a:solidFill>
                  <a:schemeClr val="bg1"/>
                </a:solidFill>
              </a:rPr>
              <a:t>SYSTEM:</a:t>
            </a:r>
            <a:endParaRPr lang="en-GB" sz="4400" b="1" dirty="0">
              <a:solidFill>
                <a:schemeClr val="bg1"/>
              </a:solidFill>
            </a:endParaRPr>
          </a:p>
        </p:txBody>
      </p:sp>
      <p:sp>
        <p:nvSpPr>
          <p:cNvPr id="3" name="Content Placeholder 2"/>
          <p:cNvSpPr>
            <a:spLocks noGrp="1"/>
          </p:cNvSpPr>
          <p:nvPr>
            <p:ph idx="1"/>
          </p:nvPr>
        </p:nvSpPr>
        <p:spPr>
          <a:xfrm>
            <a:off x="684212" y="1856508"/>
            <a:ext cx="8534400" cy="4433456"/>
          </a:xfrm>
        </p:spPr>
        <p:txBody>
          <a:bodyPr>
            <a:normAutofit lnSpcReduction="10000"/>
          </a:bodyPr>
          <a:lstStyle/>
          <a:p>
            <a:pPr lvl="0"/>
            <a:r>
              <a:rPr lang="en-US" dirty="0"/>
              <a:t>Nowadays, in this rapidly digitalizing world it is very important to upgrade our business and take it on our own digitalized platform to expand the business and track and analyze the records more easily and efficiently. </a:t>
            </a:r>
            <a:endParaRPr lang="en-GB" dirty="0"/>
          </a:p>
          <a:p>
            <a:pPr lvl="0"/>
            <a:r>
              <a:rPr lang="en-US" dirty="0"/>
              <a:t>In the current system it’s hard to manage and keep track of records of the orders as they’re all from different social media platforms </a:t>
            </a:r>
            <a:endParaRPr lang="en-GB" dirty="0"/>
          </a:p>
          <a:p>
            <a:pPr lvl="0"/>
            <a:r>
              <a:rPr lang="en-US" dirty="0"/>
              <a:t>It’s hard to expand the product range in the current system process as it will be difficult to manage them.</a:t>
            </a:r>
            <a:endParaRPr lang="en-GB" dirty="0"/>
          </a:p>
          <a:p>
            <a:pPr lvl="0"/>
            <a:r>
              <a:rPr lang="en-US" dirty="0"/>
              <a:t>The business can expand its reach to the customers but due to lack of digitalization, it is limited to an extent. </a:t>
            </a:r>
            <a:endParaRPr lang="en-GB" dirty="0"/>
          </a:p>
          <a:p>
            <a:pPr lvl="0"/>
            <a:r>
              <a:rPr lang="en-US" dirty="0"/>
              <a:t>In the current process it's difficult to improve the products as per the customer’s needs due to a lack of overall business analysis. </a:t>
            </a:r>
            <a:endParaRPr lang="en-GB" dirty="0"/>
          </a:p>
          <a:p>
            <a:pPr lvl="0"/>
            <a:endParaRPr lang="en-GB" dirty="0"/>
          </a:p>
        </p:txBody>
      </p:sp>
    </p:spTree>
    <p:extLst>
      <p:ext uri="{BB962C8B-B14F-4D97-AF65-F5344CB8AC3E}">
        <p14:creationId xmlns:p14="http://schemas.microsoft.com/office/powerpoint/2010/main" xmlns="" val="36891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4" y="340205"/>
            <a:ext cx="8534400" cy="1507067"/>
          </a:xfrm>
        </p:spPr>
        <p:txBody>
          <a:bodyPr>
            <a:normAutofit/>
          </a:bodyPr>
          <a:lstStyle/>
          <a:p>
            <a:pPr algn="ctr"/>
            <a:r>
              <a:rPr lang="en-US" sz="4400" b="1" dirty="0" smtClean="0">
                <a:solidFill>
                  <a:schemeClr val="bg1"/>
                </a:solidFill>
              </a:rPr>
              <a:t>OBJECTIVE </a:t>
            </a:r>
            <a:r>
              <a:rPr lang="en-US" sz="4400" b="1" dirty="0">
                <a:solidFill>
                  <a:schemeClr val="bg1"/>
                </a:solidFill>
              </a:rPr>
              <a:t>OF NEW </a:t>
            </a:r>
            <a:r>
              <a:rPr lang="en-US" sz="4400" b="1" dirty="0" smtClean="0">
                <a:solidFill>
                  <a:schemeClr val="bg1"/>
                </a:solidFill>
              </a:rPr>
              <a:t>SYSTEM:</a:t>
            </a:r>
            <a:endParaRPr lang="en-GB" sz="4400" dirty="0">
              <a:solidFill>
                <a:schemeClr val="bg1"/>
              </a:solidFill>
            </a:endParaRPr>
          </a:p>
        </p:txBody>
      </p:sp>
      <p:sp>
        <p:nvSpPr>
          <p:cNvPr id="3" name="Content Placeholder 2"/>
          <p:cNvSpPr>
            <a:spLocks noGrp="1"/>
          </p:cNvSpPr>
          <p:nvPr>
            <p:ph idx="1"/>
          </p:nvPr>
        </p:nvSpPr>
        <p:spPr>
          <a:xfrm>
            <a:off x="860423" y="1505527"/>
            <a:ext cx="8920885" cy="5172363"/>
          </a:xfrm>
        </p:spPr>
        <p:txBody>
          <a:bodyPr>
            <a:normAutofit lnSpcReduction="10000"/>
          </a:bodyPr>
          <a:lstStyle/>
          <a:p>
            <a:pPr lvl="0"/>
            <a:r>
              <a:rPr lang="en-US" b="1" dirty="0"/>
              <a:t>DIGITALIZATION: </a:t>
            </a:r>
            <a:endParaRPr lang="en-US" b="1" dirty="0" smtClean="0"/>
          </a:p>
          <a:p>
            <a:pPr lvl="1"/>
            <a:r>
              <a:rPr lang="en-US" dirty="0" smtClean="0"/>
              <a:t>To </a:t>
            </a:r>
            <a:r>
              <a:rPr lang="en-US" dirty="0"/>
              <a:t>take the extent of the business to the next level using digitalization</a:t>
            </a:r>
            <a:r>
              <a:rPr lang="en-US" dirty="0" smtClean="0"/>
              <a:t>.</a:t>
            </a:r>
          </a:p>
          <a:p>
            <a:pPr lvl="1"/>
            <a:r>
              <a:rPr lang="en-US" dirty="0" smtClean="0"/>
              <a:t>To </a:t>
            </a:r>
            <a:r>
              <a:rPr lang="en-US" dirty="0"/>
              <a:t>improve the availability of services and accessibility by a digital platform.</a:t>
            </a:r>
            <a:endParaRPr lang="en-GB" dirty="0"/>
          </a:p>
          <a:p>
            <a:pPr lvl="0"/>
            <a:r>
              <a:rPr lang="en-US" b="1" dirty="0"/>
              <a:t> EASY INTERACTION: </a:t>
            </a:r>
            <a:endParaRPr lang="en-US" b="1" dirty="0" smtClean="0"/>
          </a:p>
          <a:p>
            <a:pPr lvl="1"/>
            <a:r>
              <a:rPr lang="en-US" dirty="0" smtClean="0"/>
              <a:t>To </a:t>
            </a:r>
            <a:r>
              <a:rPr lang="en-US" dirty="0"/>
              <a:t>provide the facility of easy interaction with the customer</a:t>
            </a:r>
            <a:r>
              <a:rPr lang="en-US" dirty="0" smtClean="0"/>
              <a:t>.</a:t>
            </a:r>
          </a:p>
          <a:p>
            <a:pPr lvl="1"/>
            <a:r>
              <a:rPr lang="en-US" dirty="0" smtClean="0"/>
              <a:t>To </a:t>
            </a:r>
            <a:r>
              <a:rPr lang="en-US" dirty="0"/>
              <a:t>get support from the business easily to the customer.</a:t>
            </a:r>
            <a:endParaRPr lang="en-GB" dirty="0"/>
          </a:p>
          <a:p>
            <a:pPr lvl="0"/>
            <a:r>
              <a:rPr lang="en-US" dirty="0"/>
              <a:t> </a:t>
            </a:r>
            <a:r>
              <a:rPr lang="en-US" b="1" dirty="0"/>
              <a:t>MAINTAIN </a:t>
            </a:r>
            <a:r>
              <a:rPr lang="en-US" b="1" dirty="0" smtClean="0"/>
              <a:t>RECORD:</a:t>
            </a:r>
          </a:p>
          <a:p>
            <a:pPr lvl="1"/>
            <a:r>
              <a:rPr lang="en-US" dirty="0" smtClean="0"/>
              <a:t>To </a:t>
            </a:r>
            <a:r>
              <a:rPr lang="en-US" dirty="0"/>
              <a:t>record, maintain and analyze the records of the business</a:t>
            </a:r>
            <a:r>
              <a:rPr lang="en-US" dirty="0" smtClean="0"/>
              <a:t>.</a:t>
            </a:r>
          </a:p>
          <a:p>
            <a:pPr lvl="1"/>
            <a:r>
              <a:rPr lang="en-US" dirty="0" smtClean="0"/>
              <a:t>To </a:t>
            </a:r>
            <a:r>
              <a:rPr lang="en-US" dirty="0"/>
              <a:t>work on improvement of the business as per the analyzed records. </a:t>
            </a:r>
            <a:endParaRPr lang="en-GB" dirty="0"/>
          </a:p>
          <a:p>
            <a:pPr lvl="0"/>
            <a:r>
              <a:rPr lang="en-US" dirty="0"/>
              <a:t> </a:t>
            </a:r>
            <a:r>
              <a:rPr lang="en-US" b="1" dirty="0"/>
              <a:t>BUSINESS </a:t>
            </a:r>
            <a:r>
              <a:rPr lang="en-US" b="1" dirty="0" smtClean="0"/>
              <a:t>EXPANSION:</a:t>
            </a:r>
            <a:endParaRPr lang="en-US" dirty="0"/>
          </a:p>
          <a:p>
            <a:pPr lvl="1"/>
            <a:r>
              <a:rPr lang="en-US" dirty="0" smtClean="0"/>
              <a:t>To </a:t>
            </a:r>
            <a:r>
              <a:rPr lang="en-US" dirty="0"/>
              <a:t>get more customer traffic and advertising to </a:t>
            </a:r>
            <a:r>
              <a:rPr lang="en-US" dirty="0" smtClean="0"/>
              <a:t>business.</a:t>
            </a:r>
          </a:p>
          <a:p>
            <a:pPr lvl="1"/>
            <a:r>
              <a:rPr lang="en-US" dirty="0" smtClean="0"/>
              <a:t>To </a:t>
            </a:r>
            <a:r>
              <a:rPr lang="en-US" dirty="0"/>
              <a:t>increase sales of the business. </a:t>
            </a:r>
            <a:endParaRPr lang="en-GB" dirty="0"/>
          </a:p>
        </p:txBody>
      </p:sp>
    </p:spTree>
    <p:extLst>
      <p:ext uri="{BB962C8B-B14F-4D97-AF65-F5344CB8AC3E}">
        <p14:creationId xmlns:p14="http://schemas.microsoft.com/office/powerpoint/2010/main" xmlns="" val="60364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67914"/>
            <a:ext cx="8534400" cy="1507067"/>
          </a:xfrm>
        </p:spPr>
        <p:txBody>
          <a:bodyPr>
            <a:normAutofit/>
          </a:bodyPr>
          <a:lstStyle/>
          <a:p>
            <a:pPr algn="ctr"/>
            <a:r>
              <a:rPr lang="en-US" sz="4400" b="1" dirty="0" smtClean="0">
                <a:solidFill>
                  <a:schemeClr val="bg1"/>
                </a:solidFill>
              </a:rPr>
              <a:t>PROBLEM DEFINATION:</a:t>
            </a:r>
            <a:endParaRPr lang="en-GB" sz="4400" dirty="0">
              <a:solidFill>
                <a:schemeClr val="bg1"/>
              </a:solidFill>
            </a:endParaRPr>
          </a:p>
        </p:txBody>
      </p:sp>
      <p:sp>
        <p:nvSpPr>
          <p:cNvPr id="3" name="Content Placeholder 2"/>
          <p:cNvSpPr>
            <a:spLocks noGrp="1"/>
          </p:cNvSpPr>
          <p:nvPr>
            <p:ph idx="1"/>
          </p:nvPr>
        </p:nvSpPr>
        <p:spPr>
          <a:xfrm>
            <a:off x="684212" y="1874982"/>
            <a:ext cx="8534400" cy="4341092"/>
          </a:xfrm>
        </p:spPr>
        <p:txBody>
          <a:bodyPr>
            <a:normAutofit fontScale="92500" lnSpcReduction="10000"/>
          </a:bodyPr>
          <a:lstStyle/>
          <a:p>
            <a:r>
              <a:rPr lang="en-US" dirty="0"/>
              <a:t>It’s hard to manage the inventory and orders and the record keeping which is all done manually. The new system will allow the firm to add as many products as it wants due to flexibility of the inventory management and manage the order very easily &amp; rapidly with the help of order management. </a:t>
            </a:r>
            <a:endParaRPr lang="en-GB" dirty="0"/>
          </a:p>
          <a:p>
            <a:r>
              <a:rPr lang="en-US" dirty="0"/>
              <a:t>Getting onto customers’ feedback, queries, reviews, request, </a:t>
            </a:r>
            <a:r>
              <a:rPr lang="en-US" dirty="0" err="1"/>
              <a:t>etc</a:t>
            </a:r>
            <a:r>
              <a:rPr lang="en-US" dirty="0"/>
              <a:t> is hard due to the unorganized lifecycle of the system’s process. The new system will provide a organized way to get back to customers' with the help of feedback management feedback, queries, reviews, request, etc. </a:t>
            </a:r>
            <a:endParaRPr lang="en-GB" dirty="0"/>
          </a:p>
          <a:p>
            <a:r>
              <a:rPr lang="en-US" dirty="0"/>
              <a:t>The firm is not completely able to provide its best to the customers due to a lack of platform independence. This system new will give the firm an independent platform so it can be molded and presented in will of the business. </a:t>
            </a:r>
            <a:endParaRPr lang="en-GB" dirty="0"/>
          </a:p>
        </p:txBody>
      </p:sp>
    </p:spTree>
    <p:extLst>
      <p:ext uri="{BB962C8B-B14F-4D97-AF65-F5344CB8AC3E}">
        <p14:creationId xmlns:p14="http://schemas.microsoft.com/office/powerpoint/2010/main" xmlns="" val="331213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139" y="506459"/>
            <a:ext cx="8534400" cy="1507067"/>
          </a:xfrm>
        </p:spPr>
        <p:txBody>
          <a:bodyPr>
            <a:normAutofit/>
          </a:bodyPr>
          <a:lstStyle/>
          <a:p>
            <a:pPr algn="ctr"/>
            <a:r>
              <a:rPr lang="en-GB" sz="4400" b="1" smtClean="0">
                <a:solidFill>
                  <a:schemeClr val="bg1"/>
                </a:solidFill>
              </a:rPr>
              <a:t>CORE </a:t>
            </a:r>
            <a:r>
              <a:rPr lang="en-GB" sz="4400" b="1" dirty="0" smtClean="0">
                <a:solidFill>
                  <a:schemeClr val="bg1"/>
                </a:solidFill>
              </a:rPr>
              <a:t>COMPONENTS:</a:t>
            </a:r>
            <a:endParaRPr lang="en-GB" sz="4400" b="1" dirty="0">
              <a:solidFill>
                <a:schemeClr val="bg1"/>
              </a:solidFill>
            </a:endParaRPr>
          </a:p>
        </p:txBody>
      </p:sp>
      <p:sp>
        <p:nvSpPr>
          <p:cNvPr id="4" name="Content Placeholder 3"/>
          <p:cNvSpPr>
            <a:spLocks noGrp="1"/>
          </p:cNvSpPr>
          <p:nvPr>
            <p:ph sz="half" idx="1"/>
          </p:nvPr>
        </p:nvSpPr>
        <p:spPr>
          <a:xfrm>
            <a:off x="748865" y="2013526"/>
            <a:ext cx="4937655" cy="4005504"/>
          </a:xfrm>
        </p:spPr>
        <p:txBody>
          <a:bodyPr>
            <a:normAutofit fontScale="77500" lnSpcReduction="20000"/>
          </a:bodyPr>
          <a:lstStyle/>
          <a:p>
            <a:r>
              <a:rPr lang="en-US" b="1" i="1" dirty="0"/>
              <a:t>1. User :-</a:t>
            </a:r>
            <a:endParaRPr lang="en-GB" dirty="0"/>
          </a:p>
          <a:p>
            <a:pPr lvl="0"/>
            <a:r>
              <a:rPr lang="en-US" i="1" dirty="0"/>
              <a:t>Registration :- User can Register.</a:t>
            </a:r>
            <a:endParaRPr lang="en-GB" dirty="0"/>
          </a:p>
          <a:p>
            <a:pPr lvl="0"/>
            <a:r>
              <a:rPr lang="en-US" i="1" dirty="0"/>
              <a:t>Login :- User can Login.</a:t>
            </a:r>
            <a:endParaRPr lang="en-GB" dirty="0"/>
          </a:p>
          <a:p>
            <a:pPr lvl="0"/>
            <a:r>
              <a:rPr lang="en-US" i="1" dirty="0"/>
              <a:t>View Product :- User can View Product .</a:t>
            </a:r>
            <a:endParaRPr lang="en-GB" dirty="0"/>
          </a:p>
          <a:p>
            <a:pPr lvl="0"/>
            <a:r>
              <a:rPr lang="en-US" i="1" dirty="0"/>
              <a:t>Add to cart :- User can </a:t>
            </a:r>
            <a:r>
              <a:rPr lang="en-IN" i="1" dirty="0"/>
              <a:t>Booking Add to cart .</a:t>
            </a:r>
            <a:endParaRPr lang="en-GB" dirty="0"/>
          </a:p>
          <a:p>
            <a:pPr lvl="0"/>
            <a:r>
              <a:rPr lang="en-US" i="1" dirty="0"/>
              <a:t>Order product :- User can order the product</a:t>
            </a:r>
            <a:endParaRPr lang="en-GB" dirty="0"/>
          </a:p>
          <a:p>
            <a:pPr lvl="0"/>
            <a:r>
              <a:rPr lang="en-US" i="1" dirty="0"/>
              <a:t>Logout :- User can Logout.</a:t>
            </a:r>
            <a:endParaRPr lang="en-GB" dirty="0"/>
          </a:p>
        </p:txBody>
      </p:sp>
      <p:sp>
        <p:nvSpPr>
          <p:cNvPr id="5" name="Content Placeholder 4"/>
          <p:cNvSpPr>
            <a:spLocks noGrp="1"/>
          </p:cNvSpPr>
          <p:nvPr>
            <p:ph sz="half" idx="2"/>
          </p:nvPr>
        </p:nvSpPr>
        <p:spPr>
          <a:xfrm>
            <a:off x="5686520" y="2013526"/>
            <a:ext cx="4934479" cy="4005504"/>
          </a:xfrm>
        </p:spPr>
        <p:txBody>
          <a:bodyPr>
            <a:normAutofit fontScale="77500" lnSpcReduction="20000"/>
          </a:bodyPr>
          <a:lstStyle/>
          <a:p>
            <a:r>
              <a:rPr lang="en-US" b="1" dirty="0"/>
              <a:t>2. Admin :-</a:t>
            </a:r>
            <a:endParaRPr lang="en-GB" dirty="0"/>
          </a:p>
          <a:p>
            <a:pPr lvl="0"/>
            <a:r>
              <a:rPr lang="en-US" dirty="0"/>
              <a:t>Manage Product :- Admin can Manage the </a:t>
            </a:r>
            <a:r>
              <a:rPr lang="en-IN" dirty="0"/>
              <a:t>Product </a:t>
            </a:r>
            <a:r>
              <a:rPr lang="en-US" dirty="0"/>
              <a:t>.</a:t>
            </a:r>
            <a:endParaRPr lang="en-GB" dirty="0"/>
          </a:p>
          <a:p>
            <a:pPr lvl="0"/>
            <a:r>
              <a:rPr lang="en-US" dirty="0"/>
              <a:t>Manage inventory : Admin can mange inventory</a:t>
            </a:r>
            <a:endParaRPr lang="en-GB" dirty="0"/>
          </a:p>
          <a:p>
            <a:pPr lvl="0"/>
            <a:r>
              <a:rPr lang="en-US" dirty="0"/>
              <a:t>Manage order :- Admin can manage order</a:t>
            </a:r>
            <a:endParaRPr lang="en-GB" dirty="0"/>
          </a:p>
          <a:p>
            <a:pPr lvl="0"/>
            <a:r>
              <a:rPr lang="en-US" dirty="0"/>
              <a:t>Manage User : Admin can manage user </a:t>
            </a:r>
            <a:endParaRPr lang="en-GB" dirty="0"/>
          </a:p>
          <a:p>
            <a:pPr lvl="0"/>
            <a:r>
              <a:rPr lang="en-US" dirty="0"/>
              <a:t>Manage Feedback : Admin can view and manage the feedback of customer.</a:t>
            </a:r>
            <a:endParaRPr lang="en-GB" dirty="0"/>
          </a:p>
          <a:p>
            <a:pPr lvl="0"/>
            <a:r>
              <a:rPr lang="en-US" dirty="0"/>
              <a:t>Manage Staff : </a:t>
            </a:r>
            <a:r>
              <a:rPr lang="en-IN" dirty="0"/>
              <a:t>Admin can manage staff. </a:t>
            </a:r>
            <a:endParaRPr lang="en-GB" dirty="0"/>
          </a:p>
          <a:p>
            <a:pPr lvl="0"/>
            <a:r>
              <a:rPr lang="en-US" dirty="0"/>
              <a:t>Manage Report : Admin can manage reports.</a:t>
            </a:r>
            <a:endParaRPr lang="en-GB" dirty="0"/>
          </a:p>
          <a:p>
            <a:pPr lvl="0"/>
            <a:r>
              <a:rPr lang="en-US" dirty="0"/>
              <a:t> MANAGE OFFERS : Admin can manage offers. </a:t>
            </a:r>
            <a:endParaRPr lang="en-GB" dirty="0"/>
          </a:p>
        </p:txBody>
      </p:sp>
    </p:spTree>
    <p:extLst>
      <p:ext uri="{BB962C8B-B14F-4D97-AF65-F5344CB8AC3E}">
        <p14:creationId xmlns:p14="http://schemas.microsoft.com/office/powerpoint/2010/main" xmlns="" val="26166760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104</TotalTime>
  <Words>1242</Words>
  <Application>Microsoft Office PowerPoint</Application>
  <PresentationFormat>Custom</PresentationFormat>
  <Paragraphs>287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Slice</vt:lpstr>
      <vt:lpstr>L.J. INSTITUTE OF COMPUTER  APPLICATIONS</vt:lpstr>
      <vt:lpstr>PROJECT PROFILE:</vt:lpstr>
      <vt:lpstr>TABLE OF CONTENTS</vt:lpstr>
      <vt:lpstr>1. INTRODUCTION:</vt:lpstr>
      <vt:lpstr>EXISTING SYSTEM:</vt:lpstr>
      <vt:lpstr>NEED FOR NEW SYSTEM:</vt:lpstr>
      <vt:lpstr>OBJECTIVE OF NEW SYSTEM:</vt:lpstr>
      <vt:lpstr>PROBLEM DEFINATION:</vt:lpstr>
      <vt:lpstr>CORE COMPONENTS:</vt:lpstr>
      <vt:lpstr>Requirement Determination and Analysis:</vt:lpstr>
      <vt:lpstr>REQUIREMENT DETERMINATION:</vt:lpstr>
      <vt:lpstr>Use case diagram:</vt:lpstr>
      <vt:lpstr>CLASS DIAGRAM:</vt:lpstr>
      <vt:lpstr>Data Dictionary:</vt:lpstr>
      <vt:lpstr> </vt:lpstr>
      <vt:lpstr>Interface:</vt:lpstr>
      <vt:lpstr>Development:</vt:lpstr>
      <vt:lpstr>TESTING:</vt:lpstr>
      <vt:lpstr>Proposed Enhancement:</vt:lpstr>
      <vt:lpstr>Conclusion :</vt:lpstr>
      <vt:lpstr>Bibliography:</vt:lpstr>
      <vt:lpstr>Screenshots:</vt:lpstr>
      <vt:lpstr>Slide 23</vt:lpstr>
      <vt:lpstr>Slide 24</vt:lpstr>
      <vt:lpstr>Slide 25</vt:lpstr>
      <vt:lpstr>Slide 26</vt:lpstr>
      <vt:lpstr>Slide 27</vt:lpstr>
      <vt:lpstr>Slide 28</vt:lpstr>
      <vt:lpstr>Slide 29</vt:lpstr>
      <vt:lpstr>thank YOU SO MUCH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L.J. INSTITUTE OF COMPUTER  APPLICATIONS</dc:title>
  <dc:creator>Microsoft account</dc:creator>
  <cp:lastModifiedBy>ascott</cp:lastModifiedBy>
  <cp:revision>13</cp:revision>
  <dcterms:created xsi:type="dcterms:W3CDTF">2022-11-30T15:25:07Z</dcterms:created>
  <dcterms:modified xsi:type="dcterms:W3CDTF">2022-12-01T17:11:56Z</dcterms:modified>
</cp:coreProperties>
</file>