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04256B-7E60-4373-B8E7-4A642B633D93}">
  <a:tblStyle styleId="{4F04256B-7E60-4373-B8E7-4A642B633D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6"/>
  </p:normalViewPr>
  <p:slideViewPr>
    <p:cSldViewPr snapToGrid="0">
      <p:cViewPr varScale="1">
        <p:scale>
          <a:sx n="129" d="100"/>
          <a:sy n="129" d="100"/>
        </p:scale>
        <p:origin x="200" y="5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d17713034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d17713034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1edbb72b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d1edbb72b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1edbb72b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1edbb72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17713034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1771303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17713034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17713034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d17713034a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d17713034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127780837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12778083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d17713034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d17713034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1c61be396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d1c61be3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17713034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17713034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1c61be39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d1c61be39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1c61be39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1c61be3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d1c61be396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d1c61be39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d1edbb72b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d1edbb72b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d17713034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d17713034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d1c61be396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d1c61be39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d1c61be396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d1c61be39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1c61be396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1c61be396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1c61be39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1c61be39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1c61be396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1c61be39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1c61be396_0_3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1c61be39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177130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177130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1771303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17713034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17713034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17713034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400" b="1">
                <a:solidFill>
                  <a:schemeClr val="dk1"/>
                </a:solidFill>
                <a:latin typeface="Times New Roman"/>
                <a:ea typeface="Times New Roman"/>
                <a:cs typeface="Times New Roman"/>
                <a:sym typeface="Times New Roman"/>
              </a:rPr>
              <a:t>Revenue Prediction &amp; Customer Analytics for Supermarket Data</a:t>
            </a:r>
            <a:endParaRPr sz="2400" b="1">
              <a:solidFill>
                <a:schemeClr val="dk1"/>
              </a:solidFill>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640" b="1">
                <a:solidFill>
                  <a:schemeClr val="dk1"/>
                </a:solidFill>
                <a:latin typeface="Times New Roman"/>
                <a:ea typeface="Times New Roman"/>
                <a:cs typeface="Times New Roman"/>
                <a:sym typeface="Times New Roman"/>
              </a:rPr>
              <a:t>Data Science Capstone: DATS 6501_10</a:t>
            </a:r>
            <a:endParaRPr sz="1640" b="1">
              <a:solidFill>
                <a:schemeClr val="dk1"/>
              </a:solidFill>
              <a:latin typeface="Times New Roman"/>
              <a:ea typeface="Times New Roman"/>
              <a:cs typeface="Times New Roman"/>
              <a:sym typeface="Times New Roman"/>
            </a:endParaRPr>
          </a:p>
        </p:txBody>
      </p:sp>
      <p:sp>
        <p:nvSpPr>
          <p:cNvPr id="87" name="Google Shape;87;p13"/>
          <p:cNvSpPr txBox="1"/>
          <p:nvPr/>
        </p:nvSpPr>
        <p:spPr>
          <a:xfrm>
            <a:off x="5460725" y="3811650"/>
            <a:ext cx="3436500" cy="1036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b="1">
                <a:solidFill>
                  <a:schemeClr val="dk1"/>
                </a:solidFill>
                <a:latin typeface="Times New Roman"/>
                <a:ea typeface="Times New Roman"/>
                <a:cs typeface="Times New Roman"/>
                <a:sym typeface="Times New Roman"/>
              </a:rPr>
              <a:t>  </a:t>
            </a:r>
            <a:r>
              <a:rPr lang="en" b="1">
                <a:solidFill>
                  <a:schemeClr val="dk1"/>
                </a:solidFill>
                <a:latin typeface="Times New Roman"/>
                <a:ea typeface="Times New Roman"/>
                <a:cs typeface="Times New Roman"/>
                <a:sym typeface="Times New Roman"/>
              </a:rPr>
              <a:t>   </a:t>
            </a:r>
            <a:r>
              <a:rPr lang="en" sz="1700" b="1">
                <a:solidFill>
                  <a:schemeClr val="dk1"/>
                </a:solidFill>
                <a:latin typeface="Times New Roman"/>
                <a:ea typeface="Times New Roman"/>
                <a:cs typeface="Times New Roman"/>
                <a:sym typeface="Times New Roman"/>
              </a:rPr>
              <a:t>Presented By</a:t>
            </a:r>
            <a:br>
              <a:rPr lang="en" sz="1700" b="1">
                <a:solidFill>
                  <a:schemeClr val="dk1"/>
                </a:solidFill>
                <a:latin typeface="Times New Roman"/>
                <a:ea typeface="Times New Roman"/>
                <a:cs typeface="Times New Roman"/>
                <a:sym typeface="Times New Roman"/>
              </a:rPr>
            </a:br>
            <a:r>
              <a:rPr lang="en" sz="1700" b="1">
                <a:solidFill>
                  <a:schemeClr val="dk1"/>
                </a:solidFill>
                <a:latin typeface="Times New Roman"/>
                <a:ea typeface="Times New Roman"/>
                <a:cs typeface="Times New Roman"/>
                <a:sym typeface="Times New Roman"/>
              </a:rPr>
              <a:t>Purvi Jain</a:t>
            </a:r>
            <a:br>
              <a:rPr lang="en" sz="1700" b="1">
                <a:solidFill>
                  <a:schemeClr val="dk1"/>
                </a:solidFill>
                <a:latin typeface="Times New Roman"/>
                <a:ea typeface="Times New Roman"/>
                <a:cs typeface="Times New Roman"/>
                <a:sym typeface="Times New Roman"/>
              </a:rPr>
            </a:br>
            <a:r>
              <a:rPr lang="en" sz="1700" b="1">
                <a:solidFill>
                  <a:schemeClr val="dk1"/>
                </a:solidFill>
                <a:latin typeface="Times New Roman"/>
                <a:ea typeface="Times New Roman"/>
                <a:cs typeface="Times New Roman"/>
                <a:sym typeface="Times New Roman"/>
              </a:rPr>
              <a:t> Sowmya Maddali</a:t>
            </a:r>
            <a:endParaRPr sz="17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42000" y="120175"/>
            <a:ext cx="84600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a:latin typeface="Times New Roman"/>
                <a:ea typeface="Times New Roman"/>
                <a:cs typeface="Times New Roman"/>
                <a:sym typeface="Times New Roman"/>
              </a:rPr>
              <a:t>NUMBER OF PRODUCTS IN EACH CATEGORY</a:t>
            </a:r>
            <a:endParaRPr sz="3200" b="1">
              <a:latin typeface="Times New Roman"/>
              <a:ea typeface="Times New Roman"/>
              <a:cs typeface="Times New Roman"/>
              <a:sym typeface="Times New Roman"/>
            </a:endParaRPr>
          </a:p>
        </p:txBody>
      </p:sp>
      <p:pic>
        <p:nvPicPr>
          <p:cNvPr id="140" name="Google Shape;140;p22"/>
          <p:cNvPicPr preferRelativeResize="0"/>
          <p:nvPr/>
        </p:nvPicPr>
        <p:blipFill>
          <a:blip r:embed="rId3">
            <a:alphaModFix/>
          </a:blip>
          <a:stretch>
            <a:fillRect/>
          </a:stretch>
        </p:blipFill>
        <p:spPr>
          <a:xfrm>
            <a:off x="134250" y="1157450"/>
            <a:ext cx="4909450" cy="1811100"/>
          </a:xfrm>
          <a:prstGeom prst="rect">
            <a:avLst/>
          </a:prstGeom>
          <a:noFill/>
          <a:ln>
            <a:noFill/>
          </a:ln>
        </p:spPr>
      </p:pic>
      <p:pic>
        <p:nvPicPr>
          <p:cNvPr id="141" name="Google Shape;141;p22"/>
          <p:cNvPicPr preferRelativeResize="0"/>
          <p:nvPr/>
        </p:nvPicPr>
        <p:blipFill>
          <a:blip r:embed="rId4">
            <a:alphaModFix/>
          </a:blip>
          <a:stretch>
            <a:fillRect/>
          </a:stretch>
        </p:blipFill>
        <p:spPr>
          <a:xfrm>
            <a:off x="3683000" y="2968550"/>
            <a:ext cx="5285202" cy="2002575"/>
          </a:xfrm>
          <a:prstGeom prst="rect">
            <a:avLst/>
          </a:prstGeom>
          <a:noFill/>
          <a:ln>
            <a:noFill/>
          </a:ln>
        </p:spPr>
      </p:pic>
      <p:sp>
        <p:nvSpPr>
          <p:cNvPr id="142" name="Google Shape;142;p22"/>
          <p:cNvSpPr txBox="1"/>
          <p:nvPr/>
        </p:nvSpPr>
        <p:spPr>
          <a:xfrm>
            <a:off x="5206800" y="1769000"/>
            <a:ext cx="37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Number of products in Aldi supermarket</a:t>
            </a:r>
            <a:endParaRPr b="1">
              <a:solidFill>
                <a:schemeClr val="dk2"/>
              </a:solidFill>
              <a:latin typeface="Times New Roman"/>
              <a:ea typeface="Times New Roman"/>
              <a:cs typeface="Times New Roman"/>
              <a:sym typeface="Times New Roman"/>
            </a:endParaRPr>
          </a:p>
        </p:txBody>
      </p:sp>
      <p:sp>
        <p:nvSpPr>
          <p:cNvPr id="143" name="Google Shape;143;p22"/>
          <p:cNvSpPr txBox="1"/>
          <p:nvPr/>
        </p:nvSpPr>
        <p:spPr>
          <a:xfrm>
            <a:off x="62600" y="3488125"/>
            <a:ext cx="3426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latin typeface="Times New Roman"/>
                <a:ea typeface="Times New Roman"/>
                <a:cs typeface="Times New Roman"/>
                <a:sym typeface="Times New Roman"/>
              </a:rPr>
              <a:t>Number of products in ASDA supermarket</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42000" y="120175"/>
            <a:ext cx="84600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a:latin typeface="Times New Roman"/>
                <a:ea typeface="Times New Roman"/>
                <a:cs typeface="Times New Roman"/>
                <a:sym typeface="Times New Roman"/>
              </a:rPr>
              <a:t>NUMBER OF PRODUCTS IN EACH CATEGORY</a:t>
            </a:r>
            <a:endParaRPr sz="3200" b="1">
              <a:latin typeface="Times New Roman"/>
              <a:ea typeface="Times New Roman"/>
              <a:cs typeface="Times New Roman"/>
              <a:sym typeface="Times New Roman"/>
            </a:endParaRPr>
          </a:p>
        </p:txBody>
      </p:sp>
      <p:pic>
        <p:nvPicPr>
          <p:cNvPr id="149" name="Google Shape;149;p23"/>
          <p:cNvPicPr preferRelativeResize="0"/>
          <p:nvPr/>
        </p:nvPicPr>
        <p:blipFill>
          <a:blip r:embed="rId3">
            <a:alphaModFix/>
          </a:blip>
          <a:stretch>
            <a:fillRect/>
          </a:stretch>
        </p:blipFill>
        <p:spPr>
          <a:xfrm>
            <a:off x="52600" y="1209725"/>
            <a:ext cx="4945751" cy="1656850"/>
          </a:xfrm>
          <a:prstGeom prst="rect">
            <a:avLst/>
          </a:prstGeom>
          <a:noFill/>
          <a:ln>
            <a:noFill/>
          </a:ln>
        </p:spPr>
      </p:pic>
      <p:pic>
        <p:nvPicPr>
          <p:cNvPr id="150" name="Google Shape;150;p23"/>
          <p:cNvPicPr preferRelativeResize="0"/>
          <p:nvPr/>
        </p:nvPicPr>
        <p:blipFill>
          <a:blip r:embed="rId4">
            <a:alphaModFix/>
          </a:blip>
          <a:stretch>
            <a:fillRect/>
          </a:stretch>
        </p:blipFill>
        <p:spPr>
          <a:xfrm>
            <a:off x="3436375" y="3200425"/>
            <a:ext cx="5365627" cy="1498600"/>
          </a:xfrm>
          <a:prstGeom prst="rect">
            <a:avLst/>
          </a:prstGeom>
          <a:noFill/>
          <a:ln>
            <a:noFill/>
          </a:ln>
        </p:spPr>
      </p:pic>
      <p:sp>
        <p:nvSpPr>
          <p:cNvPr id="151" name="Google Shape;151;p23"/>
          <p:cNvSpPr txBox="1"/>
          <p:nvPr/>
        </p:nvSpPr>
        <p:spPr>
          <a:xfrm>
            <a:off x="5206800" y="1769000"/>
            <a:ext cx="376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latin typeface="Times New Roman"/>
                <a:ea typeface="Times New Roman"/>
                <a:cs typeface="Times New Roman"/>
                <a:sym typeface="Times New Roman"/>
              </a:rPr>
              <a:t>Number of products in Morrisons supermarket</a:t>
            </a:r>
            <a:endParaRPr b="1">
              <a:solidFill>
                <a:schemeClr val="dk2"/>
              </a:solidFill>
              <a:latin typeface="Times New Roman"/>
              <a:ea typeface="Times New Roman"/>
              <a:cs typeface="Times New Roman"/>
              <a:sym typeface="Times New Roman"/>
            </a:endParaRPr>
          </a:p>
        </p:txBody>
      </p:sp>
      <p:sp>
        <p:nvSpPr>
          <p:cNvPr id="152" name="Google Shape;152;p23"/>
          <p:cNvSpPr txBox="1"/>
          <p:nvPr/>
        </p:nvSpPr>
        <p:spPr>
          <a:xfrm>
            <a:off x="0" y="3603850"/>
            <a:ext cx="3160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latin typeface="Times New Roman"/>
                <a:ea typeface="Times New Roman"/>
                <a:cs typeface="Times New Roman"/>
                <a:sym typeface="Times New Roman"/>
              </a:rPr>
              <a:t>Number of products in Sainsbury supermarket</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42000" y="120175"/>
            <a:ext cx="84600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00" b="1">
                <a:latin typeface="Times New Roman"/>
                <a:ea typeface="Times New Roman"/>
                <a:cs typeface="Times New Roman"/>
                <a:sym typeface="Times New Roman"/>
              </a:rPr>
              <a:t>NUMBER OF PRODUCTS IN EACH CATEGORY</a:t>
            </a:r>
            <a:endParaRPr sz="3200" b="1">
              <a:latin typeface="Times New Roman"/>
              <a:ea typeface="Times New Roman"/>
              <a:cs typeface="Times New Roman"/>
              <a:sym typeface="Times New Roman"/>
            </a:endParaRPr>
          </a:p>
        </p:txBody>
      </p:sp>
      <p:pic>
        <p:nvPicPr>
          <p:cNvPr id="158" name="Google Shape;158;p24"/>
          <p:cNvPicPr preferRelativeResize="0"/>
          <p:nvPr/>
        </p:nvPicPr>
        <p:blipFill>
          <a:blip r:embed="rId3">
            <a:alphaModFix/>
          </a:blip>
          <a:stretch>
            <a:fillRect/>
          </a:stretch>
        </p:blipFill>
        <p:spPr>
          <a:xfrm>
            <a:off x="152400" y="1168925"/>
            <a:ext cx="8839204" cy="2645719"/>
          </a:xfrm>
          <a:prstGeom prst="rect">
            <a:avLst/>
          </a:prstGeom>
          <a:noFill/>
          <a:ln>
            <a:noFill/>
          </a:ln>
        </p:spPr>
      </p:pic>
      <p:sp>
        <p:nvSpPr>
          <p:cNvPr id="159" name="Google Shape;159;p24"/>
          <p:cNvSpPr txBox="1"/>
          <p:nvPr/>
        </p:nvSpPr>
        <p:spPr>
          <a:xfrm>
            <a:off x="2990250" y="3860950"/>
            <a:ext cx="37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Number of products in Tesco supermarket</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154200" y="1259825"/>
            <a:ext cx="4156675" cy="3448226"/>
          </a:xfrm>
          <a:prstGeom prst="rect">
            <a:avLst/>
          </a:prstGeom>
          <a:noFill/>
          <a:ln>
            <a:noFill/>
          </a:ln>
        </p:spPr>
      </p:pic>
      <p:sp>
        <p:nvSpPr>
          <p:cNvPr id="165" name="Google Shape;165;p25"/>
          <p:cNvSpPr txBox="1">
            <a:spLocks noGrp="1"/>
          </p:cNvSpPr>
          <p:nvPr>
            <p:ph type="title"/>
          </p:nvPr>
        </p:nvSpPr>
        <p:spPr>
          <a:xfrm>
            <a:off x="342000" y="120175"/>
            <a:ext cx="84600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00" b="1">
                <a:latin typeface="Times New Roman"/>
                <a:ea typeface="Times New Roman"/>
                <a:cs typeface="Times New Roman"/>
                <a:sym typeface="Times New Roman"/>
              </a:rPr>
              <a:t>REVENUE GENERATED BY OWN BRAND PRODUCTS PER CATEGORY</a:t>
            </a:r>
            <a:endParaRPr sz="2700" b="1">
              <a:latin typeface="Times New Roman"/>
              <a:ea typeface="Times New Roman"/>
              <a:cs typeface="Times New Roman"/>
              <a:sym typeface="Times New Roman"/>
            </a:endParaRPr>
          </a:p>
        </p:txBody>
      </p:sp>
      <p:pic>
        <p:nvPicPr>
          <p:cNvPr id="166" name="Google Shape;166;p25"/>
          <p:cNvPicPr preferRelativeResize="0"/>
          <p:nvPr/>
        </p:nvPicPr>
        <p:blipFill>
          <a:blip r:embed="rId4">
            <a:alphaModFix/>
          </a:blip>
          <a:stretch>
            <a:fillRect/>
          </a:stretch>
        </p:blipFill>
        <p:spPr>
          <a:xfrm>
            <a:off x="4310875" y="1259825"/>
            <a:ext cx="4754924" cy="344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2000" y="238100"/>
            <a:ext cx="84600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REVENUE TREND OVER TIME</a:t>
            </a:r>
            <a:endParaRPr sz="4200" b="1">
              <a:latin typeface="Times New Roman"/>
              <a:ea typeface="Times New Roman"/>
              <a:cs typeface="Times New Roman"/>
              <a:sym typeface="Times New Roman"/>
            </a:endParaRPr>
          </a:p>
        </p:txBody>
      </p:sp>
      <p:pic>
        <p:nvPicPr>
          <p:cNvPr id="172" name="Google Shape;172;p26"/>
          <p:cNvPicPr preferRelativeResize="0"/>
          <p:nvPr/>
        </p:nvPicPr>
        <p:blipFill>
          <a:blip r:embed="rId3">
            <a:alphaModFix/>
          </a:blip>
          <a:stretch>
            <a:fillRect/>
          </a:stretch>
        </p:blipFill>
        <p:spPr>
          <a:xfrm>
            <a:off x="189702" y="1469601"/>
            <a:ext cx="4256302" cy="3052975"/>
          </a:xfrm>
          <a:prstGeom prst="rect">
            <a:avLst/>
          </a:prstGeom>
          <a:noFill/>
          <a:ln>
            <a:noFill/>
          </a:ln>
        </p:spPr>
      </p:pic>
      <p:pic>
        <p:nvPicPr>
          <p:cNvPr id="173" name="Google Shape;173;p26"/>
          <p:cNvPicPr preferRelativeResize="0"/>
          <p:nvPr/>
        </p:nvPicPr>
        <p:blipFill>
          <a:blip r:embed="rId4">
            <a:alphaModFix/>
          </a:blip>
          <a:stretch>
            <a:fillRect/>
          </a:stretch>
        </p:blipFill>
        <p:spPr>
          <a:xfrm>
            <a:off x="4572000" y="1469600"/>
            <a:ext cx="4140276" cy="3052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1639800"/>
            <a:ext cx="8520600" cy="17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5000">
                <a:latin typeface="Times New Roman"/>
                <a:ea typeface="Times New Roman"/>
                <a:cs typeface="Times New Roman"/>
                <a:sym typeface="Times New Roman"/>
              </a:rPr>
              <a:t>FEATURE ENGINEERING</a:t>
            </a:r>
            <a:endParaRPr sz="5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a:highlight>
                  <a:srgbClr val="FFFFFF"/>
                </a:highlight>
                <a:latin typeface="Times New Roman"/>
                <a:ea typeface="Times New Roman"/>
                <a:cs typeface="Times New Roman"/>
                <a:sym typeface="Times New Roman"/>
              </a:rPr>
              <a:t>FEATURE ENGINEERING</a:t>
            </a:r>
            <a:endParaRPr sz="4200" b="1">
              <a:latin typeface="Times New Roman"/>
              <a:ea typeface="Times New Roman"/>
              <a:cs typeface="Times New Roman"/>
              <a:sym typeface="Times New Roman"/>
            </a:endParaRPr>
          </a:p>
        </p:txBody>
      </p:sp>
      <p:sp>
        <p:nvSpPr>
          <p:cNvPr id="184" name="Google Shape;184;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Feature engineering is a crucial part in predictive modeling process, involving the creation, transformation and extracting data features.</a:t>
            </a:r>
            <a:endParaRPr sz="2000">
              <a:solidFill>
                <a:srgbClr val="000000"/>
              </a:solidFill>
              <a:highlight>
                <a:srgbClr val="FFFFFF"/>
              </a:highlight>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Given the categorical nature of  product categories in our dataset, appropriate encoding techniques were undertaken:</a:t>
            </a:r>
            <a:endParaRPr sz="2000">
              <a:solidFill>
                <a:srgbClr val="000000"/>
              </a:solidFill>
              <a:highlight>
                <a:srgbClr val="FFFFFF"/>
              </a:highlight>
              <a:latin typeface="Times New Roman"/>
              <a:ea typeface="Times New Roman"/>
              <a:cs typeface="Times New Roman"/>
              <a:sym typeface="Times New Roman"/>
            </a:endParaRPr>
          </a:p>
          <a:p>
            <a:pPr marL="914400" lvl="1" indent="-355600" algn="just" rtl="0">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One-Hot Encoding</a:t>
            </a:r>
            <a:endParaRPr sz="2000">
              <a:solidFill>
                <a:srgbClr val="000000"/>
              </a:solidFill>
              <a:highlight>
                <a:srgbClr val="FFFFFF"/>
              </a:highlight>
              <a:latin typeface="Times New Roman"/>
              <a:ea typeface="Times New Roman"/>
              <a:cs typeface="Times New Roman"/>
              <a:sym typeface="Times New Roman"/>
            </a:endParaRPr>
          </a:p>
          <a:p>
            <a:pPr marL="914400" lvl="1" indent="-355600" algn="just" rtl="0">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Label Encoding</a:t>
            </a:r>
            <a:endParaRPr sz="20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2000">
              <a:solidFill>
                <a:srgbClr val="000000"/>
              </a:solidFill>
              <a:highlight>
                <a:srgbClr val="FFFFFF"/>
              </a:highlight>
              <a:latin typeface="Times New Roman"/>
              <a:ea typeface="Times New Roman"/>
              <a:cs typeface="Times New Roman"/>
              <a:sym typeface="Times New Roman"/>
            </a:endParaRPr>
          </a:p>
          <a:p>
            <a:pPr marL="457200" lvl="0" indent="0" algn="just" rtl="0">
              <a:spcBef>
                <a:spcPts val="0"/>
              </a:spcBef>
              <a:spcAft>
                <a:spcPts val="0"/>
              </a:spcAft>
              <a:buNone/>
            </a:pPr>
            <a:endParaRPr sz="2000">
              <a:solidFill>
                <a:srgbClr val="0D0D0D"/>
              </a:solidFill>
              <a:highlight>
                <a:srgbClr val="FFFFFF"/>
              </a:highlight>
              <a:latin typeface="Times New Roman"/>
              <a:ea typeface="Times New Roman"/>
              <a:cs typeface="Times New Roman"/>
              <a:sym typeface="Times New Roman"/>
            </a:endParaRPr>
          </a:p>
          <a:p>
            <a:pPr marL="0" lvl="0" indent="0" algn="just" rtl="0">
              <a:spcBef>
                <a:spcPts val="0"/>
              </a:spcBef>
              <a:spcAft>
                <a:spcPts val="1200"/>
              </a:spcAft>
              <a:buNone/>
            </a:pP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62975"/>
            <a:ext cx="8520600" cy="79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FEATURE SELECTION RATIONAL &amp; TECHNIQUES	</a:t>
            </a:r>
            <a:endParaRPr sz="4200" b="1">
              <a:latin typeface="Times New Roman"/>
              <a:ea typeface="Times New Roman"/>
              <a:cs typeface="Times New Roman"/>
              <a:sym typeface="Times New Roman"/>
            </a:endParaRPr>
          </a:p>
        </p:txBody>
      </p:sp>
      <p:sp>
        <p:nvSpPr>
          <p:cNvPr id="190" name="Google Shape;190;p29"/>
          <p:cNvSpPr txBox="1">
            <a:spLocks noGrp="1"/>
          </p:cNvSpPr>
          <p:nvPr>
            <p:ph type="body" idx="1"/>
          </p:nvPr>
        </p:nvSpPr>
        <p:spPr>
          <a:xfrm>
            <a:off x="311700" y="1403025"/>
            <a:ext cx="8520600" cy="33390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The selection of relevant features was guided by both statistical analysis and domain knowledge:</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Time-Related features</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Lagged features</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Price and volume interaction</a:t>
            </a:r>
            <a:endParaRPr sz="1700">
              <a:solidFill>
                <a:srgbClr val="0D0D0D"/>
              </a:solidFill>
              <a:latin typeface="Times New Roman"/>
              <a:ea typeface="Times New Roman"/>
              <a:cs typeface="Times New Roman"/>
              <a:sym typeface="Times New Roman"/>
            </a:endParaRPr>
          </a:p>
          <a:p>
            <a:pPr marL="457200" lvl="0"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We applied multiple feature engineering techniques like:</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We used python to automate the encoding and generation of new features.</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We conducted a second round of EDA to assess the impact of the new features.</a:t>
            </a:r>
            <a:endParaRPr sz="1700">
              <a:solidFill>
                <a:srgbClr val="0D0D0D"/>
              </a:solidFill>
              <a:latin typeface="Times New Roman"/>
              <a:ea typeface="Times New Roman"/>
              <a:cs typeface="Times New Roman"/>
              <a:sym typeface="Times New Roman"/>
            </a:endParaRPr>
          </a:p>
          <a:p>
            <a:pPr marL="914400" lvl="1" indent="-336550" algn="just" rtl="0">
              <a:spcBef>
                <a:spcPts val="0"/>
              </a:spcBef>
              <a:spcAft>
                <a:spcPts val="0"/>
              </a:spcAft>
              <a:buClr>
                <a:srgbClr val="0D0D0D"/>
              </a:buClr>
              <a:buSzPts val="1700"/>
              <a:buFont typeface="Times New Roman"/>
              <a:buChar char="○"/>
            </a:pPr>
            <a:r>
              <a:rPr lang="en" sz="1700">
                <a:solidFill>
                  <a:srgbClr val="0D0D0D"/>
                </a:solidFill>
                <a:latin typeface="Times New Roman"/>
                <a:ea typeface="Times New Roman"/>
                <a:cs typeface="Times New Roman"/>
                <a:sym typeface="Times New Roman"/>
              </a:rPr>
              <a:t>We also performed recategorization of product categories.</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154162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5000">
                <a:latin typeface="Times New Roman"/>
                <a:ea typeface="Times New Roman"/>
                <a:cs typeface="Times New Roman"/>
                <a:sym typeface="Times New Roman"/>
              </a:rPr>
              <a:t>MODELS</a:t>
            </a:r>
            <a:endParaRPr sz="5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MACHINE LEARNING MODELS</a:t>
            </a:r>
            <a:endParaRPr sz="4200" b="1">
              <a:latin typeface="Times New Roman"/>
              <a:ea typeface="Times New Roman"/>
              <a:cs typeface="Times New Roman"/>
              <a:sym typeface="Times New Roman"/>
            </a:endParaRPr>
          </a:p>
        </p:txBody>
      </p:sp>
      <p:sp>
        <p:nvSpPr>
          <p:cNvPr id="201" name="Google Shape;201;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D0D0D"/>
                </a:solidFill>
                <a:latin typeface="Times New Roman"/>
                <a:ea typeface="Times New Roman"/>
                <a:cs typeface="Times New Roman"/>
                <a:sym typeface="Times New Roman"/>
              </a:rPr>
              <a:t>We employed various machine learning algorithms such as -</a:t>
            </a:r>
            <a:endParaRPr sz="2000">
              <a:solidFill>
                <a:srgbClr val="0D0D0D"/>
              </a:solidFill>
              <a:latin typeface="Times New Roman"/>
              <a:ea typeface="Times New Roman"/>
              <a:cs typeface="Times New Roman"/>
              <a:sym typeface="Times New Roman"/>
            </a:endParaRPr>
          </a:p>
          <a:p>
            <a:pPr marL="457200" lvl="0" indent="-355600" algn="l" rtl="0">
              <a:spcBef>
                <a:spcPts val="120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Linear Regression</a:t>
            </a:r>
            <a:endParaRPr sz="2000">
              <a:solidFill>
                <a:srgbClr val="0D0D0D"/>
              </a:solidFill>
              <a:latin typeface="Times New Roman"/>
              <a:ea typeface="Times New Roman"/>
              <a:cs typeface="Times New Roman"/>
              <a:sym typeface="Times New Roman"/>
            </a:endParaRPr>
          </a:p>
          <a:p>
            <a:pPr marL="457200" lvl="0" indent="-355600" algn="l" rtl="0">
              <a:spcBef>
                <a:spcPts val="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Random Forest</a:t>
            </a:r>
            <a:endParaRPr sz="2000">
              <a:solidFill>
                <a:srgbClr val="0D0D0D"/>
              </a:solidFill>
              <a:latin typeface="Times New Roman"/>
              <a:ea typeface="Times New Roman"/>
              <a:cs typeface="Times New Roman"/>
              <a:sym typeface="Times New Roman"/>
            </a:endParaRPr>
          </a:p>
          <a:p>
            <a:pPr marL="457200" lvl="0" indent="-355600" algn="l" rtl="0">
              <a:spcBef>
                <a:spcPts val="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Extreme Gradient Boost (XGBoost)</a:t>
            </a:r>
            <a:endParaRPr sz="200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r>
              <a:rPr lang="en" sz="2000">
                <a:solidFill>
                  <a:srgbClr val="0D0D0D"/>
                </a:solidFill>
                <a:latin typeface="Times New Roman"/>
                <a:ea typeface="Times New Roman"/>
                <a:cs typeface="Times New Roman"/>
                <a:sym typeface="Times New Roman"/>
              </a:rPr>
              <a:t>We fine tuned these models to fit accordingly for our data, to get accurate predictions with respect to next-day revenue</a:t>
            </a:r>
            <a:endParaRPr sz="2000">
              <a:solidFill>
                <a:srgbClr val="0D0D0D"/>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17725" y="6189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93" name="Google Shape;93;p14"/>
          <p:cNvSpPr txBox="1"/>
          <p:nvPr/>
        </p:nvSpPr>
        <p:spPr>
          <a:xfrm>
            <a:off x="740075" y="806100"/>
            <a:ext cx="8094000" cy="41922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Introduction</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Objective</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Literature review</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Methodology</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Project description</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Dataset description</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Data Augmentation</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Exploratory Data Analysis (EDA)</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Feature Engineering</a:t>
            </a:r>
            <a:endParaRPr sz="2000">
              <a:solidFill>
                <a:schemeClr val="lt1"/>
              </a:solidFill>
              <a:latin typeface="Times New Roman"/>
              <a:ea typeface="Times New Roman"/>
              <a:cs typeface="Times New Roman"/>
              <a:sym typeface="Times New Roman"/>
            </a:endParaRPr>
          </a:p>
          <a:p>
            <a:pPr marL="914400" lvl="1" indent="-355600" algn="just" rtl="0">
              <a:spcBef>
                <a:spcPts val="0"/>
              </a:spcBef>
              <a:spcAft>
                <a:spcPts val="0"/>
              </a:spcAft>
              <a:buClr>
                <a:schemeClr val="lt1"/>
              </a:buClr>
              <a:buSzPts val="2000"/>
              <a:buFont typeface="Times New Roman"/>
              <a:buAutoNum type="alphaLcPeriod"/>
            </a:pPr>
            <a:r>
              <a:rPr lang="en" sz="2000">
                <a:solidFill>
                  <a:schemeClr val="lt1"/>
                </a:solidFill>
                <a:latin typeface="Times New Roman"/>
                <a:ea typeface="Times New Roman"/>
                <a:cs typeface="Times New Roman"/>
                <a:sym typeface="Times New Roman"/>
              </a:rPr>
              <a:t>Models</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Results</a:t>
            </a:r>
            <a:endParaRPr sz="2000">
              <a:solidFill>
                <a:schemeClr val="lt1"/>
              </a:solidFill>
              <a:latin typeface="Times New Roman"/>
              <a:ea typeface="Times New Roman"/>
              <a:cs typeface="Times New Roman"/>
              <a:sym typeface="Times New Roman"/>
            </a:endParaRPr>
          </a:p>
          <a:p>
            <a:pPr marL="457200" lvl="0" indent="-355600" algn="just" rtl="0">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References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a:latin typeface="Times New Roman"/>
                <a:ea typeface="Times New Roman"/>
                <a:cs typeface="Times New Roman"/>
                <a:sym typeface="Times New Roman"/>
              </a:rPr>
              <a:t>DEEP LEARNING MODELS</a:t>
            </a:r>
            <a:endParaRPr sz="4200" b="1">
              <a:latin typeface="Times New Roman"/>
              <a:ea typeface="Times New Roman"/>
              <a:cs typeface="Times New Roman"/>
              <a:sym typeface="Times New Roman"/>
            </a:endParaRPr>
          </a:p>
        </p:txBody>
      </p:sp>
      <p:sp>
        <p:nvSpPr>
          <p:cNvPr id="207" name="Google Shape;207;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D0D0D"/>
                </a:solidFill>
                <a:latin typeface="Times New Roman"/>
                <a:ea typeface="Times New Roman"/>
                <a:cs typeface="Times New Roman"/>
                <a:sym typeface="Times New Roman"/>
              </a:rPr>
              <a:t>We also employed deep learning models in order to get accurate next-day revenue prediction. The models used are -</a:t>
            </a:r>
            <a:endParaRPr sz="2000">
              <a:solidFill>
                <a:srgbClr val="0D0D0D"/>
              </a:solidFill>
              <a:latin typeface="Times New Roman"/>
              <a:ea typeface="Times New Roman"/>
              <a:cs typeface="Times New Roman"/>
              <a:sym typeface="Times New Roman"/>
            </a:endParaRPr>
          </a:p>
          <a:p>
            <a:pPr marL="457200" lvl="0" indent="-355600" algn="l" rtl="0">
              <a:spcBef>
                <a:spcPts val="120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Artificial Neural Network (ANN)</a:t>
            </a:r>
            <a:endParaRPr sz="2000">
              <a:solidFill>
                <a:srgbClr val="0D0D0D"/>
              </a:solidFill>
              <a:latin typeface="Times New Roman"/>
              <a:ea typeface="Times New Roman"/>
              <a:cs typeface="Times New Roman"/>
              <a:sym typeface="Times New Roman"/>
            </a:endParaRPr>
          </a:p>
          <a:p>
            <a:pPr marL="457200" lvl="0" indent="-355600" algn="l" rtl="0">
              <a:spcBef>
                <a:spcPts val="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Long Short-Term Model (LSTM)</a:t>
            </a:r>
            <a:endParaRPr sz="2000">
              <a:solidFill>
                <a:srgbClr val="0D0D0D"/>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TIME SERIES MODEL</a:t>
            </a:r>
            <a:endParaRPr sz="4200" b="1">
              <a:latin typeface="Times New Roman"/>
              <a:ea typeface="Times New Roman"/>
              <a:cs typeface="Times New Roman"/>
              <a:sym typeface="Times New Roman"/>
            </a:endParaRPr>
          </a:p>
        </p:txBody>
      </p:sp>
      <p:sp>
        <p:nvSpPr>
          <p:cNvPr id="213" name="Google Shape;213;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D0D0D"/>
                </a:solidFill>
                <a:latin typeface="Times New Roman"/>
                <a:ea typeface="Times New Roman"/>
                <a:cs typeface="Times New Roman"/>
                <a:sym typeface="Times New Roman"/>
              </a:rPr>
              <a:t>Lastly we implemented a time series model for our datasets as well and obtained results similar to our machine learning and deep learning models. The model used is -</a:t>
            </a:r>
            <a:endParaRPr sz="2000">
              <a:solidFill>
                <a:srgbClr val="0D0D0D"/>
              </a:solidFill>
              <a:latin typeface="Times New Roman"/>
              <a:ea typeface="Times New Roman"/>
              <a:cs typeface="Times New Roman"/>
              <a:sym typeface="Times New Roman"/>
            </a:endParaRPr>
          </a:p>
          <a:p>
            <a:pPr marL="457200" lvl="0" indent="-355600" algn="l" rtl="0">
              <a:spcBef>
                <a:spcPts val="1200"/>
              </a:spcBef>
              <a:spcAft>
                <a:spcPts val="0"/>
              </a:spcAft>
              <a:buClr>
                <a:srgbClr val="0D0D0D"/>
              </a:buClr>
              <a:buSzPts val="2000"/>
              <a:buFont typeface="Times New Roman"/>
              <a:buAutoNum type="arabicPeriod"/>
            </a:pPr>
            <a:r>
              <a:rPr lang="en" sz="2000">
                <a:solidFill>
                  <a:srgbClr val="0D0D0D"/>
                </a:solidFill>
                <a:latin typeface="Times New Roman"/>
                <a:ea typeface="Times New Roman"/>
                <a:cs typeface="Times New Roman"/>
                <a:sym typeface="Times New Roman"/>
              </a:rPr>
              <a:t>Autoregressive Integrated Moving Average (ARIMA)</a:t>
            </a:r>
            <a:endParaRPr sz="2000">
              <a:solidFill>
                <a:srgbClr val="0D0D0D"/>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311700" y="154162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5000">
                <a:latin typeface="Times New Roman"/>
                <a:ea typeface="Times New Roman"/>
                <a:cs typeface="Times New Roman"/>
                <a:sym typeface="Times New Roman"/>
              </a:rPr>
              <a:t>RESULTS</a:t>
            </a:r>
            <a:endParaRPr sz="5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idx="4294967295"/>
          </p:nvPr>
        </p:nvSpPr>
        <p:spPr>
          <a:xfrm>
            <a:off x="311700" y="1015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RESULTS</a:t>
            </a:r>
            <a:endParaRPr sz="4200" b="1">
              <a:latin typeface="Times New Roman"/>
              <a:ea typeface="Times New Roman"/>
              <a:cs typeface="Times New Roman"/>
              <a:sym typeface="Times New Roman"/>
            </a:endParaRPr>
          </a:p>
        </p:txBody>
      </p:sp>
      <p:graphicFrame>
        <p:nvGraphicFramePr>
          <p:cNvPr id="224" name="Google Shape;224;p35"/>
          <p:cNvGraphicFramePr/>
          <p:nvPr/>
        </p:nvGraphicFramePr>
        <p:xfrm>
          <a:off x="952500" y="1056825"/>
          <a:ext cx="7239000" cy="3672660"/>
        </p:xfrm>
        <a:graphic>
          <a:graphicData uri="http://schemas.openxmlformats.org/drawingml/2006/table">
            <a:tbl>
              <a:tblPr>
                <a:noFill/>
                <a:tableStyleId>{4F04256B-7E60-4373-B8E7-4A642B633D93}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Model</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R-square</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MAE</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RMSE</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Linear Regression</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0.88</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0.85</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5.31</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5.37</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14.98</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15.78</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Random Forest</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0.93</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0.90</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2.34</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2.39</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10.98</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11.08</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XGBoost</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0.94</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0.91</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3.87</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3.76</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Train: 13.68</a:t>
                      </a:r>
                      <a:endParaRPr sz="1200"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r>
                        <a:rPr lang="en" sz="1200" b="1">
                          <a:solidFill>
                            <a:srgbClr val="FF0000"/>
                          </a:solidFill>
                          <a:latin typeface="Times New Roman"/>
                          <a:ea typeface="Times New Roman"/>
                          <a:cs typeface="Times New Roman"/>
                          <a:sym typeface="Times New Roman"/>
                        </a:rPr>
                        <a:t>Test: 13.55</a:t>
                      </a:r>
                      <a:endParaRPr sz="1200" b="1">
                        <a:solidFill>
                          <a:srgbClr val="FF0000"/>
                        </a:solidFill>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ANN</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0.92</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0.90</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3.65</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3.60</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11.93</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11.68</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LSTM</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0.92</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0.85</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3.65</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5.17</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11.93</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16.43</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200" b="1">
                          <a:latin typeface="Times New Roman"/>
                          <a:ea typeface="Times New Roman"/>
                          <a:cs typeface="Times New Roman"/>
                          <a:sym typeface="Times New Roman"/>
                        </a:rPr>
                        <a:t>ARIMA</a:t>
                      </a:r>
                      <a:endParaRPr sz="1200" b="1">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0.70</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0.67</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6.30</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6.40</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Times New Roman"/>
                          <a:ea typeface="Times New Roman"/>
                          <a:cs typeface="Times New Roman"/>
                          <a:sym typeface="Times New Roman"/>
                        </a:rPr>
                        <a:t>Train: 8.44</a:t>
                      </a:r>
                      <a:endParaRPr sz="1200">
                        <a:latin typeface="Times New Roman"/>
                        <a:ea typeface="Times New Roman"/>
                        <a:cs typeface="Times New Roman"/>
                        <a:sym typeface="Times New Roman"/>
                      </a:endParaRPr>
                    </a:p>
                    <a:p>
                      <a:pPr marL="0" lvl="0" indent="0" algn="ctr" rtl="0">
                        <a:spcBef>
                          <a:spcPts val="0"/>
                        </a:spcBef>
                        <a:spcAft>
                          <a:spcPts val="0"/>
                        </a:spcAft>
                        <a:buNone/>
                      </a:pPr>
                      <a:r>
                        <a:rPr lang="en" sz="1200">
                          <a:latin typeface="Times New Roman"/>
                          <a:ea typeface="Times New Roman"/>
                          <a:cs typeface="Times New Roman"/>
                          <a:sym typeface="Times New Roman"/>
                        </a:rPr>
                        <a:t>Test: 7.40</a:t>
                      </a:r>
                      <a:endParaRPr sz="1200">
                        <a:latin typeface="Times New Roman"/>
                        <a:ea typeface="Times New Roman"/>
                        <a:cs typeface="Times New Roman"/>
                        <a:sym typeface="Times New Roman"/>
                      </a:endParaRPr>
                    </a:p>
                  </a:txBody>
                  <a:tcPr marL="91425" marR="91425" marT="91425" marB="91425">
                    <a:lnL w="19050" cap="flat" cmpd="sng">
                      <a:solidFill>
                        <a:srgbClr val="0C0C0C"/>
                      </a:solidFill>
                      <a:prstDash val="solid"/>
                      <a:round/>
                      <a:headEnd type="none" w="sm" len="sm"/>
                      <a:tailEnd type="none" w="sm" len="sm"/>
                    </a:lnL>
                    <a:lnR w="19050" cap="flat" cmpd="sng">
                      <a:solidFill>
                        <a:srgbClr val="0C0C0C"/>
                      </a:solidFill>
                      <a:prstDash val="solid"/>
                      <a:round/>
                      <a:headEnd type="none" w="sm" len="sm"/>
                      <a:tailEnd type="none" w="sm" len="sm"/>
                    </a:lnR>
                    <a:lnT w="19050" cap="flat" cmpd="sng">
                      <a:solidFill>
                        <a:srgbClr val="0C0C0C"/>
                      </a:solidFill>
                      <a:prstDash val="solid"/>
                      <a:round/>
                      <a:headEnd type="none" w="sm" len="sm"/>
                      <a:tailEnd type="none" w="sm" len="sm"/>
                    </a:lnT>
                    <a:lnB w="19050" cap="flat" cmpd="sng">
                      <a:solidFill>
                        <a:srgbClr val="0C0C0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6"/>
          <p:cNvSpPr txBox="1">
            <a:spLocks noGrp="1"/>
          </p:cNvSpPr>
          <p:nvPr>
            <p:ph type="title" idx="4294967295"/>
          </p:nvPr>
        </p:nvSpPr>
        <p:spPr>
          <a:xfrm>
            <a:off x="311700" y="101575"/>
            <a:ext cx="85206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CUSTOMER ANALYTICS</a:t>
            </a:r>
            <a:endParaRPr sz="4200" b="1">
              <a:latin typeface="Times New Roman"/>
              <a:ea typeface="Times New Roman"/>
              <a:cs typeface="Times New Roman"/>
              <a:sym typeface="Times New Roman"/>
            </a:endParaRPr>
          </a:p>
        </p:txBody>
      </p:sp>
      <p:pic>
        <p:nvPicPr>
          <p:cNvPr id="5" name="image4.png">
            <a:extLst>
              <a:ext uri="{FF2B5EF4-FFF2-40B4-BE49-F238E27FC236}">
                <a16:creationId xmlns:a16="http://schemas.microsoft.com/office/drawing/2014/main" id="{C5577F7B-CB44-35F5-04E9-F9EE17EF2FCE}"/>
              </a:ext>
            </a:extLst>
          </p:cNvPr>
          <p:cNvPicPr/>
          <p:nvPr/>
        </p:nvPicPr>
        <p:blipFill>
          <a:blip r:embed="rId3"/>
          <a:srcRect/>
          <a:stretch>
            <a:fillRect/>
          </a:stretch>
        </p:blipFill>
        <p:spPr>
          <a:xfrm>
            <a:off x="1272210" y="993913"/>
            <a:ext cx="6848060" cy="3896139"/>
          </a:xfrm>
          <a:prstGeom prst="rect">
            <a:avLst/>
          </a:prstGeom>
          <a:ln w="12700">
            <a:solidFill>
              <a:srgbClr val="000000"/>
            </a:solidFill>
            <a:prstDash val="soli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214575" y="1789500"/>
            <a:ext cx="4045200" cy="156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36" name="Google Shape;236;p3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04800" algn="just" rtl="0">
              <a:lnSpc>
                <a:spcPct val="150000"/>
              </a:lnSpc>
              <a:spcBef>
                <a:spcPts val="0"/>
              </a:spcBef>
              <a:spcAft>
                <a:spcPts val="0"/>
              </a:spcAft>
              <a:buSzPts val="1200"/>
              <a:buFont typeface="Arial"/>
              <a:buAutoNum type="arabicPeriod"/>
            </a:pPr>
            <a:r>
              <a:rPr lang="en" sz="1200">
                <a:latin typeface="Times New Roman"/>
                <a:ea typeface="Times New Roman"/>
                <a:cs typeface="Times New Roman"/>
                <a:sym typeface="Times New Roman"/>
              </a:rPr>
              <a:t>U.S. Bureau of Labor Statistics, Consumer Price Index for All Urban Consumers: All Items in U.S. City Average [CPIAUCSL], retrieved from FRED, Federal Reserve Bank of St. Louis; https://fred.stlouisfed.org/series/CPIAUCSL, October 10, 2023.</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Liu, Y. (2022/04/18). Grocery sales forecasting. Paper presented at the 215-219. https://doi.org/10.2991/aebmr.k.220404.040 https://www.atlantis-press.com/proceedings/cike-22/125972906</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Fredén, D., &amp; Larsson, H. (2020). Forecasting daily supermarkets sales with machine learning</a:t>
            </a: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483300" y="1497200"/>
            <a:ext cx="8177400" cy="2508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000" b="1">
                <a:latin typeface="Times New Roman"/>
                <a:ea typeface="Times New Roman"/>
                <a:cs typeface="Times New Roman"/>
                <a:sym typeface="Times New Roman"/>
              </a:rPr>
              <a:t>Q &amp; A</a:t>
            </a:r>
            <a:endParaRPr sz="5000"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b="1">
                <a:latin typeface="Times New Roman"/>
                <a:ea typeface="Times New Roman"/>
                <a:cs typeface="Times New Roman"/>
                <a:sym typeface="Times New Roman"/>
              </a:rPr>
              <a:t>THANK YOU</a:t>
            </a:r>
            <a:endParaRPr sz="50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34600" y="76489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99" name="Google Shape;99;p15"/>
          <p:cNvSpPr txBox="1"/>
          <p:nvPr/>
        </p:nvSpPr>
        <p:spPr>
          <a:xfrm>
            <a:off x="873600" y="1848150"/>
            <a:ext cx="7883100" cy="20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latin typeface="Times New Roman"/>
                <a:ea typeface="Times New Roman"/>
                <a:cs typeface="Times New Roman"/>
                <a:sym typeface="Times New Roman"/>
              </a:rPr>
              <a:t>Our project goal is to be able to accurately predict the revenue of each category in any supermarket the next day.</a:t>
            </a:r>
            <a:endParaRPr sz="2000">
              <a:solidFill>
                <a:schemeClr val="lt1"/>
              </a:solidFill>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5973374" y="2632975"/>
            <a:ext cx="2783324" cy="2299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1650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LITERATURE REVIEW</a:t>
            </a:r>
            <a:endParaRPr sz="4200" b="1">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D0D0D"/>
              </a:buClr>
              <a:buSzPts val="1200"/>
              <a:buFont typeface="Times New Roman"/>
              <a:buAutoNum type="arabicPeriod"/>
            </a:pPr>
            <a:r>
              <a:rPr lang="en" sz="1200">
                <a:solidFill>
                  <a:srgbClr val="000000"/>
                </a:solidFill>
                <a:latin typeface="Times New Roman"/>
                <a:ea typeface="Times New Roman"/>
                <a:cs typeface="Times New Roman"/>
                <a:sym typeface="Times New Roman"/>
              </a:rPr>
              <a:t>In time series analysis, ARIMA modeling is widely regarded as one of the most sophisticated techniques for time series forecasting within the realm of statistical learning tools. This methodology comprises three fundamental components: the Autoregressive (AR) part, the Moving Average (MA) part, and the pivotal requirement of ensuring the stationarity of the underlying time series. Assessing market efficiency is a crucial metric in determining the maturity of a given market.</a:t>
            </a:r>
            <a:endParaRPr sz="120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The LGBM algorithm and the time series used in this paper has divided the data into different periods. The experiment obtained an accuracy of 0.35 when the dataset is huge. The disadvantage of this model is that training requires a very large dataset, but not all conditions can meet their requirement. In the case of fewer data, the author hypothesized that two problems occur. The training error is much smaller than the test error, the training error is similar to the test error, but the test error is very large.</a:t>
            </a:r>
            <a:endParaRPr sz="120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The paper aims to utilize two years of sales data, yearly calendar events, and weather data to investigate which machine learning methods could forecast sales the best. The investigated methods were XGBoost, ARIMAX, LSTM and Facebook Prophet. Overall the XGBoost and LSTM models performed the best and had a lower MAE. The LSTM model however could easily adapt during the holiday season which ultimately improved performance. Including the weather furthermore did not improve the models significantly and in some cases the results were worsened. Ultimately the best model depended </a:t>
            </a:r>
            <a:r>
              <a:rPr lang="en" sz="1200">
                <a:latin typeface="Times New Roman"/>
                <a:ea typeface="Times New Roman"/>
                <a:cs typeface="Times New Roman"/>
                <a:sym typeface="Times New Roman"/>
              </a:rPr>
              <a:t>on the time period and</a:t>
            </a:r>
            <a:r>
              <a:rPr lang="en" sz="1200">
                <a:solidFill>
                  <a:schemeClr val="lt1"/>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goal for the forecast.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1388825"/>
            <a:ext cx="8520600" cy="189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METHODOLOGY</a:t>
            </a:r>
            <a:endParaRPr sz="5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1105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PROJECT DESCRIPTION</a:t>
            </a:r>
            <a:endParaRPr sz="4200" b="1">
              <a:latin typeface="Times New Roman"/>
              <a:ea typeface="Times New Roman"/>
              <a:cs typeface="Times New Roman"/>
              <a:sym typeface="Times New Roman"/>
            </a:endParaRPr>
          </a:p>
        </p:txBody>
      </p:sp>
      <p:sp>
        <p:nvSpPr>
          <p:cNvPr id="117" name="Google Shape;117;p18"/>
          <p:cNvSpPr txBox="1">
            <a:spLocks noGrp="1"/>
          </p:cNvSpPr>
          <p:nvPr>
            <p:ph type="body" idx="1"/>
          </p:nvPr>
        </p:nvSpPr>
        <p:spPr>
          <a:xfrm>
            <a:off x="311700" y="902250"/>
            <a:ext cx="8520600" cy="3762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D0D0D"/>
              </a:buClr>
              <a:buSzPts val="1800"/>
              <a:buFont typeface="Times New Roman"/>
              <a:buChar char="●"/>
            </a:pPr>
            <a:r>
              <a:rPr lang="en" dirty="0">
                <a:solidFill>
                  <a:srgbClr val="0D0D0D"/>
                </a:solidFill>
                <a:highlight>
                  <a:srgbClr val="FFFFFF"/>
                </a:highlight>
                <a:latin typeface="Times New Roman"/>
                <a:ea typeface="Times New Roman"/>
                <a:cs typeface="Times New Roman"/>
                <a:sym typeface="Times New Roman"/>
              </a:rPr>
              <a:t>Our project focuses on comprehensive analysis and forecasting of United Kingdom supermarket data to drive strategic decision-making and enhance business performance. </a:t>
            </a:r>
            <a:endParaRPr dirty="0">
              <a:solidFill>
                <a:srgbClr val="0D0D0D"/>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D0D0D"/>
              </a:buClr>
              <a:buSzPts val="1800"/>
              <a:buFont typeface="Times New Roman"/>
              <a:buChar char="●"/>
            </a:pPr>
            <a:r>
              <a:rPr lang="en" dirty="0">
                <a:solidFill>
                  <a:srgbClr val="0D0D0D"/>
                </a:solidFill>
                <a:highlight>
                  <a:srgbClr val="FFFFFF"/>
                </a:highlight>
                <a:latin typeface="Times New Roman"/>
                <a:ea typeface="Times New Roman"/>
                <a:cs typeface="Times New Roman"/>
                <a:sym typeface="Times New Roman"/>
              </a:rPr>
              <a:t>ML models are being used in a variety of industries including the retail sector where much can be done.</a:t>
            </a:r>
            <a:endParaRPr dirty="0">
              <a:solidFill>
                <a:srgbClr val="0D0D0D"/>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D0D0D"/>
              </a:buClr>
              <a:buSzPts val="1800"/>
              <a:buFont typeface="Times New Roman"/>
              <a:buChar char="●"/>
            </a:pPr>
            <a:r>
              <a:rPr lang="en" dirty="0">
                <a:solidFill>
                  <a:srgbClr val="0D0D0D"/>
                </a:solidFill>
                <a:highlight>
                  <a:srgbClr val="FFFFFF"/>
                </a:highlight>
                <a:latin typeface="Times New Roman"/>
                <a:ea typeface="Times New Roman"/>
                <a:cs typeface="Times New Roman"/>
                <a:sym typeface="Times New Roman"/>
              </a:rPr>
              <a:t>Using complex forecasting algorithms for retail sector can yield numerous benefits. </a:t>
            </a:r>
            <a:endParaRPr dirty="0">
              <a:solidFill>
                <a:srgbClr val="0D0D0D"/>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D0D0D"/>
              </a:buClr>
              <a:buSzPts val="1800"/>
              <a:buFont typeface="Times New Roman"/>
              <a:buChar char="●"/>
            </a:pPr>
            <a:r>
              <a:rPr lang="en" dirty="0">
                <a:solidFill>
                  <a:srgbClr val="0D0D0D"/>
                </a:solidFill>
                <a:highlight>
                  <a:srgbClr val="FFFFFF"/>
                </a:highlight>
                <a:latin typeface="Times New Roman"/>
                <a:ea typeface="Times New Roman"/>
                <a:cs typeface="Times New Roman"/>
                <a:sym typeface="Times New Roman"/>
              </a:rPr>
              <a:t>The stores can also benefit from a higher prediction accuracy in a variety of ways, such as:</a:t>
            </a:r>
            <a:endParaRPr dirty="0">
              <a:solidFill>
                <a:srgbClr val="0D0D0D"/>
              </a:solidFill>
              <a:highlight>
                <a:srgbClr val="FFFFFF"/>
              </a:highlight>
              <a:latin typeface="Times New Roman"/>
              <a:ea typeface="Times New Roman"/>
              <a:cs typeface="Times New Roman"/>
              <a:sym typeface="Times New Roman"/>
            </a:endParaRPr>
          </a:p>
          <a:p>
            <a:pPr marL="914400" lvl="1" indent="-342900" algn="just" rtl="0">
              <a:spcBef>
                <a:spcPts val="0"/>
              </a:spcBef>
              <a:spcAft>
                <a:spcPts val="0"/>
              </a:spcAft>
              <a:buClr>
                <a:srgbClr val="0D0D0D"/>
              </a:buClr>
              <a:buSzPts val="1800"/>
              <a:buFont typeface="Times New Roman"/>
              <a:buChar char="○"/>
            </a:pPr>
            <a:r>
              <a:rPr lang="en" sz="1800" dirty="0">
                <a:solidFill>
                  <a:srgbClr val="0D0D0D"/>
                </a:solidFill>
                <a:highlight>
                  <a:srgbClr val="FFFFFF"/>
                </a:highlight>
                <a:latin typeface="Times New Roman"/>
                <a:ea typeface="Times New Roman"/>
                <a:cs typeface="Times New Roman"/>
                <a:sym typeface="Times New Roman"/>
              </a:rPr>
              <a:t>Pricing strategies</a:t>
            </a:r>
            <a:endParaRPr sz="1800" dirty="0">
              <a:solidFill>
                <a:srgbClr val="0D0D0D"/>
              </a:solidFill>
              <a:highlight>
                <a:srgbClr val="FFFFFF"/>
              </a:highlight>
              <a:latin typeface="Times New Roman"/>
              <a:ea typeface="Times New Roman"/>
              <a:cs typeface="Times New Roman"/>
              <a:sym typeface="Times New Roman"/>
            </a:endParaRPr>
          </a:p>
          <a:p>
            <a:pPr marL="914400" lvl="1" indent="-342900" algn="just" rtl="0">
              <a:spcBef>
                <a:spcPts val="0"/>
              </a:spcBef>
              <a:spcAft>
                <a:spcPts val="0"/>
              </a:spcAft>
              <a:buClr>
                <a:srgbClr val="0D0D0D"/>
              </a:buClr>
              <a:buSzPts val="1800"/>
              <a:buFont typeface="Times New Roman"/>
              <a:buChar char="○"/>
            </a:pPr>
            <a:r>
              <a:rPr lang="en" sz="1800" dirty="0">
                <a:solidFill>
                  <a:srgbClr val="0D0D0D"/>
                </a:solidFill>
                <a:highlight>
                  <a:srgbClr val="FFFFFF"/>
                </a:highlight>
                <a:latin typeface="Times New Roman"/>
                <a:ea typeface="Times New Roman"/>
                <a:cs typeface="Times New Roman"/>
                <a:sym typeface="Times New Roman"/>
              </a:rPr>
              <a:t>Strategic Decision Making and </a:t>
            </a:r>
            <a:endParaRPr sz="1800" dirty="0">
              <a:solidFill>
                <a:srgbClr val="0D0D0D"/>
              </a:solidFill>
              <a:highlight>
                <a:srgbClr val="FFFFFF"/>
              </a:highlight>
              <a:latin typeface="Times New Roman"/>
              <a:ea typeface="Times New Roman"/>
              <a:cs typeface="Times New Roman"/>
              <a:sym typeface="Times New Roman"/>
            </a:endParaRPr>
          </a:p>
          <a:p>
            <a:pPr marL="914400" lvl="1" indent="-342900" rtl="0">
              <a:spcBef>
                <a:spcPts val="0"/>
              </a:spcBef>
              <a:spcAft>
                <a:spcPts val="0"/>
              </a:spcAft>
              <a:buClr>
                <a:srgbClr val="0D0D0D"/>
              </a:buClr>
              <a:buSzPts val="1800"/>
              <a:buFont typeface="Times New Roman"/>
              <a:buChar char="○"/>
            </a:pPr>
            <a:r>
              <a:rPr lang="en" sz="1800" dirty="0">
                <a:solidFill>
                  <a:srgbClr val="0D0D0D"/>
                </a:solidFill>
                <a:highlight>
                  <a:srgbClr val="FFFFFF"/>
                </a:highlight>
                <a:latin typeface="Times New Roman"/>
                <a:ea typeface="Times New Roman"/>
                <a:cs typeface="Times New Roman"/>
                <a:sym typeface="Times New Roman"/>
              </a:rPr>
              <a:t>Enhancing Competitiveness</a:t>
            </a:r>
            <a:br>
              <a:rPr lang="en" sz="1800" dirty="0">
                <a:solidFill>
                  <a:srgbClr val="0D0D0D"/>
                </a:solidFill>
                <a:highlight>
                  <a:srgbClr val="FFFFFF"/>
                </a:highlight>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73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DATASET DESCRIPTION</a:t>
            </a:r>
            <a:endParaRPr sz="4200" b="1">
              <a:latin typeface="Times New Roman"/>
              <a:ea typeface="Times New Roman"/>
              <a:cs typeface="Times New Roman"/>
              <a:sym typeface="Times New Roman"/>
            </a:endParaRPr>
          </a:p>
        </p:txBody>
      </p:sp>
      <p:sp>
        <p:nvSpPr>
          <p:cNvPr id="123" name="Google Shape;123;p19"/>
          <p:cNvSpPr txBox="1">
            <a:spLocks noGrp="1"/>
          </p:cNvSpPr>
          <p:nvPr>
            <p:ph type="body" idx="1"/>
          </p:nvPr>
        </p:nvSpPr>
        <p:spPr>
          <a:xfrm>
            <a:off x="311700" y="835175"/>
            <a:ext cx="8520600" cy="3939600"/>
          </a:xfrm>
          <a:prstGeom prst="rect">
            <a:avLst/>
          </a:prstGeom>
        </p:spPr>
        <p:txBody>
          <a:bodyPr spcFirstLastPara="1" wrap="square" lIns="91425" tIns="91425" rIns="91425" bIns="91425" anchor="t" anchorCtr="0">
            <a:noAutofit/>
          </a:bodyPr>
          <a:lstStyle/>
          <a:p>
            <a:pPr marL="457200" lvl="0" indent="-342900" algn="just" rtl="0">
              <a:lnSpc>
                <a:spcPct val="105000"/>
              </a:lnSpc>
              <a:spcBef>
                <a:spcPts val="0"/>
              </a:spcBef>
              <a:spcAft>
                <a:spcPts val="0"/>
              </a:spcAft>
              <a:buClr>
                <a:srgbClr val="0D0D0D"/>
              </a:buClr>
              <a:buSzPts val="1800"/>
              <a:buFont typeface="Times New Roman"/>
              <a:buChar char="●"/>
            </a:pPr>
            <a:r>
              <a:rPr lang="en" dirty="0">
                <a:solidFill>
                  <a:srgbClr val="0D0D0D"/>
                </a:solidFill>
                <a:latin typeface="Times New Roman"/>
                <a:ea typeface="Times New Roman"/>
                <a:cs typeface="Times New Roman"/>
                <a:sym typeface="Times New Roman"/>
              </a:rPr>
              <a:t>The dataset used in our project comprises sales data from various supermarkets across the United Kingdom. </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Char char="●"/>
            </a:pPr>
            <a:r>
              <a:rPr lang="en" dirty="0">
                <a:solidFill>
                  <a:srgbClr val="0D0D0D"/>
                </a:solidFill>
                <a:latin typeface="Times New Roman"/>
                <a:ea typeface="Times New Roman"/>
                <a:cs typeface="Times New Roman"/>
                <a:sym typeface="Times New Roman"/>
              </a:rPr>
              <a:t>The major supermarkets considered for our project include Aldi, ASDA, Morrisons, Sainsbury and Tesco.</a:t>
            </a:r>
            <a:endParaRPr dirty="0">
              <a:solidFill>
                <a:srgbClr val="0D0D0D"/>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n" dirty="0">
                <a:solidFill>
                  <a:srgbClr val="0D0D0D"/>
                </a:solidFill>
                <a:latin typeface="Times New Roman"/>
                <a:ea typeface="Times New Roman"/>
                <a:cs typeface="Times New Roman"/>
                <a:sym typeface="Times New Roman"/>
              </a:rPr>
              <a:t>The original dataset consists of the following features:</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120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Supermarket name					7. Category</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Price of the product					8. Own Brand</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Per unit price of the product			                9. Revenue</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Unit							10. Quantity</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Name of the product</a:t>
            </a:r>
            <a:endParaRPr dirty="0">
              <a:solidFill>
                <a:srgbClr val="0D0D0D"/>
              </a:solidFill>
              <a:latin typeface="Times New Roman"/>
              <a:ea typeface="Times New Roman"/>
              <a:cs typeface="Times New Roman"/>
              <a:sym typeface="Times New Roman"/>
            </a:endParaRPr>
          </a:p>
          <a:p>
            <a:pPr marL="457200" lvl="0" indent="-342900" algn="just" rtl="0">
              <a:lnSpc>
                <a:spcPct val="105000"/>
              </a:lnSpc>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Date</a:t>
            </a:r>
            <a:endParaRPr dirty="0">
              <a:solidFill>
                <a:srgbClr val="0D0D0D"/>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SzPts val="605"/>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104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dirty="0">
                <a:latin typeface="Times New Roman"/>
                <a:ea typeface="Times New Roman"/>
                <a:cs typeface="Times New Roman"/>
                <a:sym typeface="Times New Roman"/>
              </a:rPr>
              <a:t>DATA AUGMENTATION</a:t>
            </a:r>
            <a:endParaRPr sz="4200" b="1" dirty="0">
              <a:latin typeface="Times New Roman"/>
              <a:ea typeface="Times New Roman"/>
              <a:cs typeface="Times New Roman"/>
              <a:sym typeface="Times New Roman"/>
            </a:endParaRPr>
          </a:p>
        </p:txBody>
      </p:sp>
      <p:sp>
        <p:nvSpPr>
          <p:cNvPr id="129" name="Google Shape;129;p20"/>
          <p:cNvSpPr txBox="1">
            <a:spLocks noGrp="1"/>
          </p:cNvSpPr>
          <p:nvPr>
            <p:ph type="body" idx="1"/>
          </p:nvPr>
        </p:nvSpPr>
        <p:spPr>
          <a:xfrm>
            <a:off x="311700" y="749230"/>
            <a:ext cx="8520600" cy="428982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rgbClr val="0D0D0D"/>
                </a:solidFill>
                <a:latin typeface="Times New Roman"/>
                <a:ea typeface="Times New Roman"/>
                <a:cs typeface="Times New Roman"/>
                <a:sym typeface="Times New Roman"/>
              </a:rPr>
              <a:t>To improve the dataset’s utility, the following steps were undertaken:</a:t>
            </a:r>
            <a:endParaRPr dirty="0">
              <a:solidFill>
                <a:srgbClr val="0D0D0D"/>
              </a:solidFill>
              <a:latin typeface="Times New Roman"/>
              <a:ea typeface="Times New Roman"/>
              <a:cs typeface="Times New Roman"/>
              <a:sym typeface="Times New Roman"/>
            </a:endParaRPr>
          </a:p>
          <a:p>
            <a:pPr marL="457200" lvl="0" indent="-342900" algn="just" rtl="0">
              <a:spcBef>
                <a:spcPts val="120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Handling missing values</a:t>
            </a:r>
            <a:endParaRPr dirty="0">
              <a:solidFill>
                <a:srgbClr val="0D0D0D"/>
              </a:solidFill>
              <a:latin typeface="Times New Roman"/>
              <a:ea typeface="Times New Roman"/>
              <a:cs typeface="Times New Roman"/>
              <a:sym typeface="Times New Roman"/>
            </a:endParaRPr>
          </a:p>
          <a:p>
            <a:pPr marL="457200" lvl="0" indent="-342900" algn="just" rtl="0">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Dealing with date</a:t>
            </a:r>
            <a:endParaRPr dirty="0">
              <a:solidFill>
                <a:srgbClr val="0D0D0D"/>
              </a:solidFill>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AutoNum type="arabicPeriod"/>
            </a:pPr>
            <a:r>
              <a:rPr lang="en" dirty="0">
                <a:solidFill>
                  <a:srgbClr val="0D0D0D"/>
                </a:solidFill>
                <a:latin typeface="Times New Roman"/>
                <a:ea typeface="Times New Roman"/>
                <a:cs typeface="Times New Roman"/>
                <a:sym typeface="Times New Roman"/>
              </a:rPr>
              <a:t>Lagged features:				4. Rolling Window</a:t>
            </a:r>
            <a:endParaRPr dirty="0">
              <a:solidFill>
                <a:srgbClr val="0D0D0D"/>
              </a:solidFill>
              <a:latin typeface="Times New Roman"/>
              <a:ea typeface="Times New Roman"/>
              <a:cs typeface="Times New Roman"/>
              <a:sym typeface="Times New Roman"/>
            </a:endParaRPr>
          </a:p>
          <a:p>
            <a:pPr marL="914400" lvl="1" indent="-342900"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Revenue lag-1				a. Weekly Rolling average</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Revenue lag-2				b. Weekly Rolling SD</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Revenue lag-3</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Sine day lag-1</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Cosine day lag-1</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Sine week lag-1</a:t>
            </a:r>
            <a:endParaRPr sz="1800" dirty="0">
              <a:solidFill>
                <a:srgbClr val="0D0D0D"/>
              </a:solidFill>
              <a:latin typeface="Times New Roman"/>
              <a:ea typeface="Times New Roman"/>
              <a:cs typeface="Times New Roman"/>
              <a:sym typeface="Times New Roman"/>
            </a:endParaRPr>
          </a:p>
          <a:p>
            <a:pPr marL="914400" lvl="1" indent="-342900" algn="l" rtl="0">
              <a:spcBef>
                <a:spcPts val="0"/>
              </a:spcBef>
              <a:spcAft>
                <a:spcPts val="0"/>
              </a:spcAft>
              <a:buClr>
                <a:srgbClr val="0D0D0D"/>
              </a:buClr>
              <a:buSzPts val="1800"/>
              <a:buFont typeface="Times New Roman"/>
              <a:buAutoNum type="alphaLcPeriod"/>
            </a:pPr>
            <a:r>
              <a:rPr lang="en" sz="1800" dirty="0">
                <a:solidFill>
                  <a:srgbClr val="0D0D0D"/>
                </a:solidFill>
                <a:latin typeface="Times New Roman"/>
                <a:ea typeface="Times New Roman"/>
                <a:cs typeface="Times New Roman"/>
                <a:sym typeface="Times New Roman"/>
              </a:rPr>
              <a:t>Cosine week lag-1</a:t>
            </a:r>
            <a:endParaRPr sz="1800" dirty="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1541625"/>
            <a:ext cx="8520600" cy="189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000">
                <a:latin typeface="Times New Roman"/>
                <a:ea typeface="Times New Roman"/>
                <a:cs typeface="Times New Roman"/>
                <a:sym typeface="Times New Roman"/>
              </a:rPr>
              <a:t>EDA</a:t>
            </a:r>
            <a:endParaRPr sz="5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1158</Words>
  <Application>Microsoft Macintosh PowerPoint</Application>
  <PresentationFormat>On-screen Show (16:9)</PresentationFormat>
  <Paragraphs>158</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Roboto</vt:lpstr>
      <vt:lpstr>Times New Roman</vt:lpstr>
      <vt:lpstr>Geometric</vt:lpstr>
      <vt:lpstr>Revenue Prediction &amp; Customer Analytics for Supermarket Data</vt:lpstr>
      <vt:lpstr>OVERVIEW</vt:lpstr>
      <vt:lpstr>OBJECTIVE</vt:lpstr>
      <vt:lpstr>LITERATURE REVIEW</vt:lpstr>
      <vt:lpstr>METHODOLOGY</vt:lpstr>
      <vt:lpstr>PROJECT DESCRIPTION</vt:lpstr>
      <vt:lpstr>DATASET DESCRIPTION</vt:lpstr>
      <vt:lpstr>DATA AUGMENTATION</vt:lpstr>
      <vt:lpstr>EDA</vt:lpstr>
      <vt:lpstr>NUMBER OF PRODUCTS IN EACH CATEGORY</vt:lpstr>
      <vt:lpstr>NUMBER OF PRODUCTS IN EACH CATEGORY</vt:lpstr>
      <vt:lpstr>NUMBER OF PRODUCTS IN EACH CATEGORY</vt:lpstr>
      <vt:lpstr>REVENUE GENERATED BY OWN BRAND PRODUCTS PER CATEGORY</vt:lpstr>
      <vt:lpstr>REVENUE TREND OVER TIME</vt:lpstr>
      <vt:lpstr>FEATURE ENGINEERING</vt:lpstr>
      <vt:lpstr>FEATURE ENGINEERING</vt:lpstr>
      <vt:lpstr>FEATURE SELECTION RATIONAL &amp; TECHNIQUES </vt:lpstr>
      <vt:lpstr>MODELS</vt:lpstr>
      <vt:lpstr>MACHINE LEARNING MODELS</vt:lpstr>
      <vt:lpstr>DEEP LEARNING MODELS</vt:lpstr>
      <vt:lpstr>TIME SERIES MODEL</vt:lpstr>
      <vt:lpstr>RESULTS</vt:lpstr>
      <vt:lpstr>RESULTS</vt:lpstr>
      <vt:lpstr>CUSTOMER ANALYTICS</vt:lpstr>
      <vt:lpstr>REFERENCES</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Prediction &amp; Customer Analytics for Supermarket Data</dc:title>
  <cp:lastModifiedBy>Jain, Purvi</cp:lastModifiedBy>
  <cp:revision>3</cp:revision>
  <dcterms:modified xsi:type="dcterms:W3CDTF">2024-05-10T19:57:26Z</dcterms:modified>
</cp:coreProperties>
</file>