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6" r:id="rId4"/>
    <p:sldId id="279" r:id="rId5"/>
    <p:sldId id="278" r:id="rId6"/>
    <p:sldId id="281" r:id="rId7"/>
    <p:sldId id="282" r:id="rId8"/>
    <p:sldId id="261" r:id="rId9"/>
    <p:sldId id="262" r:id="rId10"/>
    <p:sldId id="259" r:id="rId11"/>
    <p:sldId id="297" r:id="rId12"/>
    <p:sldId id="295" r:id="rId13"/>
    <p:sldId id="296" r:id="rId14"/>
    <p:sldId id="284" r:id="rId15"/>
    <p:sldId id="283" r:id="rId16"/>
    <p:sldId id="265" r:id="rId17"/>
    <p:sldId id="266" r:id="rId18"/>
    <p:sldId id="267" r:id="rId19"/>
    <p:sldId id="289" r:id="rId20"/>
    <p:sldId id="285" r:id="rId21"/>
    <p:sldId id="286" r:id="rId22"/>
    <p:sldId id="287" r:id="rId23"/>
    <p:sldId id="288" r:id="rId24"/>
    <p:sldId id="270" r:id="rId25"/>
    <p:sldId id="290" r:id="rId26"/>
    <p:sldId id="291" r:id="rId27"/>
    <p:sldId id="292" r:id="rId28"/>
    <p:sldId id="293" r:id="rId29"/>
    <p:sldId id="294" r:id="rId30"/>
    <p:sldId id="271" r:id="rId31"/>
    <p:sldId id="272" r:id="rId32"/>
    <p:sldId id="273" r:id="rId33"/>
    <p:sldId id="274" r:id="rId34"/>
    <p:sldId id="27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73" d="100"/>
          <a:sy n="73" d="100"/>
        </p:scale>
        <p:origin x="53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9/17/2018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jp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82881"/>
            <a:ext cx="8825658" cy="1828800"/>
          </a:xfrm>
        </p:spPr>
        <p:txBody>
          <a:bodyPr/>
          <a:lstStyle/>
          <a:p>
            <a:pPr algn="ctr"/>
            <a:r>
              <a:rPr lang="en-IN" sz="5000" b="1" dirty="0" smtClean="0">
                <a:solidFill>
                  <a:schemeClr val="tx1"/>
                </a:solidFill>
                <a:latin typeface="Times New Roman" pitchFamily="18" charset="0"/>
                <a:cs typeface="Times New Roman" pitchFamily="18" charset="0"/>
              </a:rPr>
              <a:t>Information abstraction from IoT streaming Greenhouse data</a:t>
            </a:r>
            <a:endParaRPr lang="en-IN" sz="5000" b="1"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640080" y="2312126"/>
            <a:ext cx="10855234" cy="4545874"/>
          </a:xfrm>
        </p:spPr>
        <p:txBody>
          <a:bodyPr>
            <a:normAutofit fontScale="92500" lnSpcReduction="20000"/>
          </a:bodyPr>
          <a:lstStyle/>
          <a:p>
            <a:pPr algn="ctr"/>
            <a:endParaRPr lang="en-IN" sz="2400" b="1" dirty="0" smtClean="0">
              <a:solidFill>
                <a:schemeClr val="tx1"/>
              </a:solidFill>
              <a:latin typeface="Times New Roman" pitchFamily="18" charset="0"/>
              <a:cs typeface="Times New Roman" pitchFamily="18" charset="0"/>
            </a:endParaRPr>
          </a:p>
          <a:p>
            <a:pPr algn="ctr"/>
            <a:r>
              <a:rPr lang="en-IN" sz="2400" b="1" dirty="0" smtClean="0">
                <a:solidFill>
                  <a:schemeClr val="tx1"/>
                </a:solidFill>
                <a:latin typeface="Times New Roman" pitchFamily="18" charset="0"/>
                <a:cs typeface="Times New Roman" pitchFamily="18" charset="0"/>
              </a:rPr>
              <a:t>Niketh S A</a:t>
            </a:r>
          </a:p>
          <a:p>
            <a:pPr algn="ctr"/>
            <a:r>
              <a:rPr lang="en-IN" sz="2400" b="1" dirty="0" smtClean="0">
                <a:solidFill>
                  <a:schemeClr val="tx1"/>
                </a:solidFill>
                <a:latin typeface="Times New Roman" pitchFamily="18" charset="0"/>
                <a:cs typeface="Times New Roman" pitchFamily="18" charset="0"/>
              </a:rPr>
              <a:t>(1BM16SCS11)</a:t>
            </a:r>
          </a:p>
          <a:p>
            <a:pPr algn="ctr"/>
            <a:endParaRPr lang="en-IN" dirty="0" smtClean="0">
              <a:latin typeface="Times New Roman" pitchFamily="18" charset="0"/>
              <a:cs typeface="Times New Roman" pitchFamily="18" charset="0"/>
            </a:endParaRPr>
          </a:p>
          <a:p>
            <a:pPr algn="ctr"/>
            <a:r>
              <a:rPr lang="en-IN" sz="1800" dirty="0" smtClean="0">
                <a:solidFill>
                  <a:schemeClr val="tx1">
                    <a:lumMod val="75000"/>
                    <a:lumOff val="25000"/>
                  </a:schemeClr>
                </a:solidFill>
                <a:latin typeface="Times New Roman" pitchFamily="18" charset="0"/>
                <a:cs typeface="Times New Roman" pitchFamily="18" charset="0"/>
              </a:rPr>
              <a:t>Under the guidance of</a:t>
            </a:r>
          </a:p>
          <a:p>
            <a:pPr algn="ctr"/>
            <a:r>
              <a:rPr lang="en-IN" sz="2400" b="1" dirty="0" smtClean="0">
                <a:solidFill>
                  <a:schemeClr val="tx1"/>
                </a:solidFill>
                <a:latin typeface="Times New Roman" pitchFamily="18" charset="0"/>
                <a:cs typeface="Times New Roman" pitchFamily="18" charset="0"/>
              </a:rPr>
              <a:t>D</a:t>
            </a:r>
            <a:r>
              <a:rPr lang="en-IN" sz="2400" b="1" cap="none" dirty="0" smtClean="0">
                <a:solidFill>
                  <a:schemeClr val="tx1"/>
                </a:solidFill>
                <a:latin typeface="Times New Roman" pitchFamily="18" charset="0"/>
                <a:cs typeface="Times New Roman" pitchFamily="18" charset="0"/>
              </a:rPr>
              <a:t>r</a:t>
            </a:r>
            <a:r>
              <a:rPr lang="en-IN" sz="2400" b="1" dirty="0" smtClean="0">
                <a:solidFill>
                  <a:schemeClr val="tx1"/>
                </a:solidFill>
                <a:latin typeface="Times New Roman" pitchFamily="18" charset="0"/>
                <a:cs typeface="Times New Roman" pitchFamily="18" charset="0"/>
              </a:rPr>
              <a:t>. KAYARVIZHY N</a:t>
            </a:r>
          </a:p>
          <a:p>
            <a:pPr algn="ctr"/>
            <a:r>
              <a:rPr lang="en-IN" sz="1800" dirty="0" smtClean="0">
                <a:solidFill>
                  <a:schemeClr val="tx1">
                    <a:lumMod val="75000"/>
                    <a:lumOff val="25000"/>
                  </a:schemeClr>
                </a:solidFill>
                <a:latin typeface="Times New Roman" pitchFamily="18" charset="0"/>
                <a:cs typeface="Times New Roman" pitchFamily="18" charset="0"/>
              </a:rPr>
              <a:t>Associate professor</a:t>
            </a:r>
          </a:p>
          <a:p>
            <a:pPr algn="ctr"/>
            <a:r>
              <a:rPr lang="en-IN" sz="1800" dirty="0" smtClean="0">
                <a:solidFill>
                  <a:schemeClr val="tx1">
                    <a:lumMod val="75000"/>
                    <a:lumOff val="25000"/>
                  </a:schemeClr>
                </a:solidFill>
                <a:latin typeface="Times New Roman" pitchFamily="18" charset="0"/>
                <a:cs typeface="Times New Roman" pitchFamily="18" charset="0"/>
              </a:rPr>
              <a:t>Dept. of CSE</a:t>
            </a:r>
          </a:p>
          <a:p>
            <a:pPr algn="ctr"/>
            <a:r>
              <a:rPr lang="en-IN" sz="1800" dirty="0" smtClean="0">
                <a:solidFill>
                  <a:schemeClr val="tx1">
                    <a:lumMod val="75000"/>
                    <a:lumOff val="25000"/>
                  </a:schemeClr>
                </a:solidFill>
                <a:latin typeface="Times New Roman" pitchFamily="18" charset="0"/>
                <a:cs typeface="Times New Roman" pitchFamily="18" charset="0"/>
              </a:rPr>
              <a:t>BMSCE</a:t>
            </a:r>
          </a:p>
          <a:p>
            <a:endParaRPr lang="en-IN" dirty="0" smtClean="0">
              <a:latin typeface="Times New Roman" pitchFamily="18" charset="0"/>
              <a:cs typeface="Times New Roman" pitchFamily="18" charset="0"/>
            </a:endParaRPr>
          </a:p>
          <a:p>
            <a:pPr algn="ctr"/>
            <a:r>
              <a:rPr lang="en-IN" dirty="0" smtClean="0">
                <a:solidFill>
                  <a:schemeClr val="tx1"/>
                </a:solidFill>
                <a:latin typeface="Times New Roman" pitchFamily="18" charset="0"/>
                <a:cs typeface="Times New Roman" pitchFamily="18" charset="0"/>
              </a:rPr>
              <a:t>BMS College of Engineering </a:t>
            </a:r>
          </a:p>
          <a:p>
            <a:pPr algn="ctr"/>
            <a:r>
              <a:rPr lang="en-IN" dirty="0" smtClean="0">
                <a:solidFill>
                  <a:schemeClr val="tx1"/>
                </a:solidFill>
                <a:latin typeface="Times New Roman" pitchFamily="18" charset="0"/>
                <a:cs typeface="Times New Roman" pitchFamily="18" charset="0"/>
              </a:rPr>
              <a:t>Bull Temple Road, Basavanagudi, Bangalore 560019</a:t>
            </a:r>
          </a:p>
          <a:p>
            <a:endParaRPr lang="en-IN"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10469281" y="0"/>
            <a:ext cx="1722719" cy="17112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E:\Downloads\Project\final\Images\physical-data.jpg"/>
          <p:cNvPicPr>
            <a:picLocks noChangeAspect="1" noChangeArrowheads="1"/>
          </p:cNvPicPr>
          <p:nvPr/>
        </p:nvPicPr>
        <p:blipFill>
          <a:blip r:embed="rId2"/>
          <a:srcRect/>
          <a:stretch>
            <a:fillRect/>
          </a:stretch>
        </p:blipFill>
        <p:spPr bwMode="auto">
          <a:xfrm>
            <a:off x="6465600" y="-3830"/>
            <a:ext cx="5739461" cy="2909907"/>
          </a:xfrm>
          <a:prstGeom prst="rect">
            <a:avLst/>
          </a:prstGeom>
          <a:noFill/>
        </p:spPr>
      </p:pic>
      <p:pic>
        <p:nvPicPr>
          <p:cNvPr id="2052" name="Picture 4" descr="E:\Downloads\Project\final\Images\services. - Copy (2).jpg"/>
          <p:cNvPicPr>
            <a:picLocks noChangeAspect="1" noChangeArrowheads="1"/>
          </p:cNvPicPr>
          <p:nvPr/>
        </p:nvPicPr>
        <p:blipFill>
          <a:blip r:embed="rId3"/>
          <a:srcRect/>
          <a:stretch>
            <a:fillRect/>
          </a:stretch>
        </p:blipFill>
        <p:spPr bwMode="auto">
          <a:xfrm>
            <a:off x="215748" y="2918916"/>
            <a:ext cx="8288172" cy="758919"/>
          </a:xfrm>
          <a:prstGeom prst="rect">
            <a:avLst/>
          </a:prstGeom>
          <a:noFill/>
        </p:spPr>
      </p:pic>
      <p:pic>
        <p:nvPicPr>
          <p:cNvPr id="2051" name="Picture 3" descr="E:\Downloads\Project\final\Images\services. - Copy.jpg"/>
          <p:cNvPicPr>
            <a:picLocks noChangeAspect="1" noChangeArrowheads="1"/>
          </p:cNvPicPr>
          <p:nvPr/>
        </p:nvPicPr>
        <p:blipFill>
          <a:blip r:embed="rId4"/>
          <a:srcRect/>
          <a:stretch>
            <a:fillRect/>
          </a:stretch>
        </p:blipFill>
        <p:spPr bwMode="auto">
          <a:xfrm>
            <a:off x="223791" y="3683319"/>
            <a:ext cx="8285072" cy="2665231"/>
          </a:xfrm>
          <a:prstGeom prst="rect">
            <a:avLst/>
          </a:prstGeom>
          <a:noFill/>
        </p:spPr>
      </p:pic>
      <p:sp>
        <p:nvSpPr>
          <p:cNvPr id="2" name="Title 1"/>
          <p:cNvSpPr>
            <a:spLocks noGrp="1"/>
          </p:cNvSpPr>
          <p:nvPr>
            <p:ph type="title"/>
          </p:nvPr>
        </p:nvSpPr>
        <p:spPr>
          <a:xfrm>
            <a:off x="1384664" y="0"/>
            <a:ext cx="9110308" cy="1191524"/>
          </a:xfrm>
        </p:spPr>
        <p:txBody>
          <a:bodyPr/>
          <a:lstStyle/>
          <a:p>
            <a:r>
              <a:rPr lang="en-IN" sz="6000" b="1" dirty="0" smtClean="0">
                <a:solidFill>
                  <a:schemeClr val="tx2">
                    <a:lumMod val="75000"/>
                  </a:schemeClr>
                </a:solidFill>
                <a:latin typeface="Times New Roman" pitchFamily="18" charset="0"/>
                <a:cs typeface="Times New Roman" pitchFamily="18" charset="0"/>
              </a:rPr>
              <a:t>What we do</a:t>
            </a:r>
            <a:endParaRPr lang="en-IN" sz="6000" b="1" dirty="0">
              <a:solidFill>
                <a:schemeClr val="tx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033656" y="3370218"/>
            <a:ext cx="3866605" cy="2560319"/>
          </a:xfrm>
        </p:spPr>
        <p:txBody>
          <a:bodyPr>
            <a:normAutofit/>
          </a:bodyPr>
          <a:lstStyle/>
          <a:p>
            <a:pPr algn="just"/>
            <a:r>
              <a:rPr lang="en-IN" sz="2400" b="1" dirty="0" smtClean="0">
                <a:solidFill>
                  <a:schemeClr val="tx1"/>
                </a:solidFill>
                <a:latin typeface="Times New Roman" pitchFamily="18" charset="0"/>
                <a:cs typeface="Times New Roman" pitchFamily="18" charset="0"/>
              </a:rPr>
              <a:t>Interesting information </a:t>
            </a:r>
            <a:r>
              <a:rPr lang="en-IN" sz="2400" dirty="0" smtClean="0">
                <a:solidFill>
                  <a:schemeClr val="tx1"/>
                </a:solidFill>
                <a:latin typeface="Times New Roman" pitchFamily="18" charset="0"/>
                <a:cs typeface="Times New Roman" pitchFamily="18" charset="0"/>
              </a:rPr>
              <a:t>has to be extracted from the Raw data and </a:t>
            </a:r>
            <a:r>
              <a:rPr lang="en-IN" sz="2400" b="1" dirty="0" smtClean="0">
                <a:solidFill>
                  <a:schemeClr val="tx1"/>
                </a:solidFill>
                <a:latin typeface="Times New Roman" pitchFamily="18" charset="0"/>
                <a:cs typeface="Times New Roman" pitchFamily="18" charset="0"/>
              </a:rPr>
              <a:t>correlation</a:t>
            </a:r>
            <a:r>
              <a:rPr lang="en-IN" sz="2400" dirty="0" smtClean="0">
                <a:solidFill>
                  <a:schemeClr val="tx1"/>
                </a:solidFill>
                <a:latin typeface="Times New Roman" pitchFamily="18" charset="0"/>
                <a:cs typeface="Times New Roman" pitchFamily="18" charset="0"/>
              </a:rPr>
              <a:t> among the parameters has to be known.</a:t>
            </a:r>
          </a:p>
        </p:txBody>
      </p:sp>
      <p:sp>
        <p:nvSpPr>
          <p:cNvPr id="5" name="Content Placeholder 2"/>
          <p:cNvSpPr txBox="1">
            <a:spLocks/>
          </p:cNvSpPr>
          <p:nvPr/>
        </p:nvSpPr>
        <p:spPr>
          <a:xfrm>
            <a:off x="1384664" y="1162594"/>
            <a:ext cx="4911634" cy="1698172"/>
          </a:xfrm>
          <a:prstGeom prst="rect">
            <a:avLst/>
          </a:prstGeom>
        </p:spPr>
        <p:txBody>
          <a:bodyPr vert="horz" lIns="91440" tIns="45720" rIns="91440" bIns="45720" rtlCol="0">
            <a:normAutofit/>
          </a:bodyPr>
          <a:lstStyle/>
          <a:p>
            <a:pPr marL="342900" marR="0" lvl="0" indent="-342900" algn="just"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kumimoji="0" lang="en-IN"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 huge amount of greenhouse data are produced.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986" y="169817"/>
            <a:ext cx="9404723" cy="1149531"/>
          </a:xfrm>
        </p:spPr>
        <p:txBody>
          <a:bodyPr/>
          <a:lstStyle/>
          <a:p>
            <a:pPr algn="ctr"/>
            <a:r>
              <a:rPr lang="en-IN" sz="4800" b="1" dirty="0" smtClean="0">
                <a:solidFill>
                  <a:schemeClr val="tx2">
                    <a:lumMod val="75000"/>
                  </a:schemeClr>
                </a:solidFill>
                <a:latin typeface="Times New Roman" pitchFamily="18" charset="0"/>
                <a:cs typeface="Times New Roman" pitchFamily="18" charset="0"/>
              </a:rPr>
              <a:t>Literature </a:t>
            </a:r>
            <a:r>
              <a:rPr lang="en-IN" sz="4800" b="1" dirty="0" smtClean="0">
                <a:solidFill>
                  <a:schemeClr val="tx2">
                    <a:lumMod val="75000"/>
                  </a:schemeClr>
                </a:solidFill>
                <a:latin typeface="Times New Roman" pitchFamily="18" charset="0"/>
                <a:cs typeface="Times New Roman" pitchFamily="18" charset="0"/>
              </a:rPr>
              <a:t>Survey</a:t>
            </a:r>
            <a:endParaRPr lang="en-IN" sz="4800" b="1" dirty="0">
              <a:solidFill>
                <a:schemeClr val="tx2">
                  <a:lumMod val="75000"/>
                </a:schemeClr>
              </a:solidFill>
              <a:latin typeface="Times New Roman" pitchFamily="18" charset="0"/>
              <a:cs typeface="Times New Roman" pitchFamily="18" charset="0"/>
            </a:endParaRP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935940708"/>
              </p:ext>
            </p:extLst>
          </p:nvPr>
        </p:nvGraphicFramePr>
        <p:xfrm>
          <a:off x="418012" y="1345474"/>
          <a:ext cx="10737668" cy="4963886"/>
        </p:xfrm>
        <a:graphic>
          <a:graphicData uri="http://schemas.openxmlformats.org/drawingml/2006/table">
            <a:tbl>
              <a:tblPr firstRow="1" bandRow="1">
                <a:tableStyleId>{5C22544A-7EE6-4342-B048-85BDC9FD1C3A}</a:tableStyleId>
              </a:tblPr>
              <a:tblGrid>
                <a:gridCol w="2684417">
                  <a:extLst>
                    <a:ext uri="{9D8B030D-6E8A-4147-A177-3AD203B41FA5}">
                      <a16:colId xmlns:a16="http://schemas.microsoft.com/office/drawing/2014/main" val="20000"/>
                    </a:ext>
                  </a:extLst>
                </a:gridCol>
                <a:gridCol w="2684417">
                  <a:extLst>
                    <a:ext uri="{9D8B030D-6E8A-4147-A177-3AD203B41FA5}">
                      <a16:colId xmlns:a16="http://schemas.microsoft.com/office/drawing/2014/main" val="20001"/>
                    </a:ext>
                  </a:extLst>
                </a:gridCol>
                <a:gridCol w="2684417">
                  <a:extLst>
                    <a:ext uri="{9D8B030D-6E8A-4147-A177-3AD203B41FA5}">
                      <a16:colId xmlns:a16="http://schemas.microsoft.com/office/drawing/2014/main" val="20002"/>
                    </a:ext>
                  </a:extLst>
                </a:gridCol>
                <a:gridCol w="2684417">
                  <a:extLst>
                    <a:ext uri="{9D8B030D-6E8A-4147-A177-3AD203B41FA5}">
                      <a16:colId xmlns:a16="http://schemas.microsoft.com/office/drawing/2014/main" val="20003"/>
                    </a:ext>
                  </a:extLst>
                </a:gridCol>
              </a:tblGrid>
              <a:tr h="587125">
                <a:tc>
                  <a:txBody>
                    <a:bodyPr/>
                    <a:lstStyle/>
                    <a:p>
                      <a:pPr algn="ctr"/>
                      <a:r>
                        <a:rPr lang="en-IN" sz="2000" b="1" dirty="0" smtClean="0">
                          <a:solidFill>
                            <a:schemeClr val="tx1"/>
                          </a:solidFill>
                          <a:latin typeface="Times New Roman" pitchFamily="18" charset="0"/>
                          <a:cs typeface="Times New Roman" pitchFamily="18" charset="0"/>
                        </a:rPr>
                        <a:t>Authors</a:t>
                      </a:r>
                      <a:endParaRPr lang="en-IN" sz="2000" b="1" dirty="0">
                        <a:solidFill>
                          <a:schemeClr val="tx1"/>
                        </a:solidFill>
                        <a:latin typeface="Times New Roman" pitchFamily="18" charset="0"/>
                        <a:cs typeface="Times New Roman" pitchFamily="18" charset="0"/>
                      </a:endParaRPr>
                    </a:p>
                  </a:txBody>
                  <a:tcP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solidFill>
                  </a:tcPr>
                </a:tc>
                <a:tc>
                  <a:txBody>
                    <a:bodyPr/>
                    <a:lstStyle/>
                    <a:p>
                      <a:pPr algn="ctr"/>
                      <a:r>
                        <a:rPr lang="en-IN" sz="2000" b="1" dirty="0" smtClean="0">
                          <a:solidFill>
                            <a:schemeClr val="tx1"/>
                          </a:solidFill>
                          <a:latin typeface="Times New Roman" pitchFamily="18" charset="0"/>
                          <a:cs typeface="Times New Roman" pitchFamily="18" charset="0"/>
                        </a:rPr>
                        <a:t>Title</a:t>
                      </a:r>
                      <a:endParaRPr lang="en-IN" sz="2000" b="1" dirty="0">
                        <a:solidFill>
                          <a:schemeClr val="tx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2000" b="1" dirty="0" smtClean="0">
                          <a:solidFill>
                            <a:schemeClr val="tx1"/>
                          </a:solidFill>
                          <a:latin typeface="Times New Roman" pitchFamily="18" charset="0"/>
                          <a:cs typeface="Times New Roman" pitchFamily="18" charset="0"/>
                        </a:rPr>
                        <a:t>Technology</a:t>
                      </a:r>
                      <a:r>
                        <a:rPr lang="en-IN" sz="2000" b="1" baseline="0" dirty="0" smtClean="0">
                          <a:solidFill>
                            <a:schemeClr val="tx1"/>
                          </a:solidFill>
                          <a:latin typeface="Times New Roman" pitchFamily="18" charset="0"/>
                          <a:cs typeface="Times New Roman" pitchFamily="18" charset="0"/>
                        </a:rPr>
                        <a:t> used</a:t>
                      </a:r>
                      <a:endParaRPr lang="en-IN" sz="2000" b="1" dirty="0" smtClean="0">
                        <a:solidFill>
                          <a:schemeClr val="tx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solidFill>
                  </a:tcPr>
                </a:tc>
                <a:tc>
                  <a:txBody>
                    <a:bodyPr/>
                    <a:lstStyle/>
                    <a:p>
                      <a:pPr algn="ctr"/>
                      <a:r>
                        <a:rPr lang="en-IN" sz="2000" b="1" dirty="0" smtClean="0">
                          <a:solidFill>
                            <a:schemeClr val="tx1"/>
                          </a:solidFill>
                          <a:latin typeface="Times New Roman" pitchFamily="18" charset="0"/>
                          <a:cs typeface="Times New Roman" pitchFamily="18" charset="0"/>
                        </a:rPr>
                        <a:t>Output</a:t>
                      </a:r>
                      <a:endParaRPr lang="en-IN" sz="2000" b="1" dirty="0">
                        <a:solidFill>
                          <a:schemeClr val="tx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812992">
                <a:tc>
                  <a:txBody>
                    <a:bodyPr/>
                    <a:lstStyle/>
                    <a:p>
                      <a:pPr algn="ctr"/>
                      <a:r>
                        <a:rPr lang="de-DE" sz="1800" kern="1200" baseline="0" dirty="0" smtClean="0">
                          <a:solidFill>
                            <a:schemeClr val="tx1"/>
                          </a:solidFill>
                          <a:latin typeface="Times New Roman" pitchFamily="18" charset="0"/>
                          <a:ea typeface="+mn-ea"/>
                          <a:cs typeface="Times New Roman" pitchFamily="18" charset="0"/>
                        </a:rPr>
                        <a:t>Frieder Ganz, </a:t>
                      </a:r>
                    </a:p>
                    <a:p>
                      <a:pPr algn="ctr"/>
                      <a:r>
                        <a:rPr lang="de-DE" sz="1800" kern="1200" baseline="0" dirty="0" smtClean="0">
                          <a:solidFill>
                            <a:schemeClr val="tx1"/>
                          </a:solidFill>
                          <a:latin typeface="Times New Roman" pitchFamily="18" charset="0"/>
                          <a:ea typeface="+mn-ea"/>
                          <a:cs typeface="Times New Roman" pitchFamily="18" charset="0"/>
                        </a:rPr>
                        <a:t>Daniel Puschmann,</a:t>
                      </a:r>
                    </a:p>
                    <a:p>
                      <a:pPr algn="ctr"/>
                      <a:r>
                        <a:rPr lang="de-DE" sz="1800" kern="1200" baseline="0" dirty="0" smtClean="0">
                          <a:solidFill>
                            <a:schemeClr val="tx1"/>
                          </a:solidFill>
                          <a:latin typeface="Times New Roman" pitchFamily="18" charset="0"/>
                          <a:ea typeface="+mn-ea"/>
                          <a:cs typeface="Times New Roman" pitchFamily="18" charset="0"/>
                        </a:rPr>
                        <a:t>Payam Barnaghi</a:t>
                      </a:r>
                    </a:p>
                    <a:p>
                      <a:pPr algn="ctr"/>
                      <a:r>
                        <a:rPr lang="de-DE" sz="1800" kern="1200" baseline="0" dirty="0" smtClean="0">
                          <a:solidFill>
                            <a:schemeClr val="tx1"/>
                          </a:solidFill>
                          <a:latin typeface="Times New Roman" pitchFamily="18" charset="0"/>
                          <a:ea typeface="+mn-ea"/>
                          <a:cs typeface="Times New Roman" pitchFamily="18" charset="0"/>
                        </a:rPr>
                        <a:t>(2015)</a:t>
                      </a:r>
                      <a:endParaRPr lang="en-IN" dirty="0">
                        <a:solidFill>
                          <a:schemeClr val="tx1"/>
                        </a:solidFill>
                        <a:latin typeface="Times New Roman" pitchFamily="18" charset="0"/>
                        <a:cs typeface="Times New Roman" pitchFamily="18"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IN" sz="1800" kern="1200" baseline="0" dirty="0" smtClean="0">
                          <a:solidFill>
                            <a:schemeClr val="tx1"/>
                          </a:solidFill>
                          <a:latin typeface="Times New Roman" pitchFamily="18" charset="0"/>
                          <a:ea typeface="+mn-ea"/>
                          <a:cs typeface="Times New Roman" pitchFamily="18" charset="0"/>
                        </a:rPr>
                        <a:t>A Practical Evaluation of Information Processing and Abstraction Techniques for the Internet of Things</a:t>
                      </a:r>
                      <a:endParaRPr lang="en-IN" dirty="0">
                        <a:solidFill>
                          <a:schemeClr val="tx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IN" dirty="0" smtClean="0">
                          <a:solidFill>
                            <a:schemeClr val="tx1"/>
                          </a:solidFill>
                          <a:latin typeface="Times New Roman" pitchFamily="18" charset="0"/>
                          <a:cs typeface="Times New Roman" pitchFamily="18" charset="0"/>
                        </a:rPr>
                        <a:t>Information Abstraction Processes(Pre-processing,</a:t>
                      </a:r>
                      <a:r>
                        <a:rPr lang="en-IN" baseline="0" dirty="0" smtClean="0">
                          <a:solidFill>
                            <a:schemeClr val="tx1"/>
                          </a:solidFill>
                          <a:latin typeface="Times New Roman" pitchFamily="18" charset="0"/>
                          <a:cs typeface="Times New Roman" pitchFamily="18" charset="0"/>
                        </a:rPr>
                        <a:t> Dimensional Reduction, Feature Extraction</a:t>
                      </a:r>
                      <a:r>
                        <a:rPr lang="en-IN" dirty="0" smtClean="0">
                          <a:solidFill>
                            <a:schemeClr val="tx1"/>
                          </a:solidFill>
                          <a:latin typeface="Times New Roman" pitchFamily="18" charset="0"/>
                          <a:cs typeface="Times New Roman" pitchFamily="18"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IN" sz="1800" kern="1200" baseline="0" dirty="0" smtClean="0">
                          <a:solidFill>
                            <a:schemeClr val="tx1"/>
                          </a:solidFill>
                          <a:latin typeface="Times New Roman" pitchFamily="18" charset="0"/>
                          <a:ea typeface="+mn-ea"/>
                          <a:cs typeface="Times New Roman" pitchFamily="18" charset="0"/>
                        </a:rPr>
                        <a:t>Transformation of raw sensor data to human readable format</a:t>
                      </a:r>
                      <a:endParaRPr lang="en-IN" dirty="0">
                        <a:solidFill>
                          <a:schemeClr val="tx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406013">
                <a:tc>
                  <a:txBody>
                    <a:bodyPr/>
                    <a:lstStyle/>
                    <a:p>
                      <a:pPr algn="ctr">
                        <a:buNone/>
                      </a:pPr>
                      <a:r>
                        <a:rPr lang="en-IN" sz="1800" dirty="0" smtClean="0">
                          <a:latin typeface="Times New Roman" pitchFamily="18" charset="0"/>
                          <a:cs typeface="Times New Roman" pitchFamily="18" charset="0"/>
                        </a:rPr>
                        <a:t>Daniel </a:t>
                      </a:r>
                      <a:r>
                        <a:rPr lang="en-IN" sz="1800" dirty="0" err="1" smtClean="0">
                          <a:latin typeface="Times New Roman" pitchFamily="18" charset="0"/>
                          <a:cs typeface="Times New Roman" pitchFamily="18" charset="0"/>
                        </a:rPr>
                        <a:t>Puschmann</a:t>
                      </a:r>
                      <a:r>
                        <a:rPr lang="en-IN" sz="1800" dirty="0" smtClean="0">
                          <a:latin typeface="Times New Roman" pitchFamily="18" charset="0"/>
                          <a:cs typeface="Times New Roman" pitchFamily="18" charset="0"/>
                        </a:rPr>
                        <a:t> et. Al (2016)</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US" sz="1800" b="0" dirty="0" smtClean="0">
                          <a:latin typeface="Times New Roman" pitchFamily="18" charset="0"/>
                          <a:cs typeface="Times New Roman" pitchFamily="18" charset="0"/>
                        </a:rPr>
                        <a:t>Adaptive Clustering for Dynamic IoT Data Streams</a:t>
                      </a:r>
                      <a:endParaRPr lang="en-IN" sz="2000" b="0" dirty="0">
                        <a:solidFill>
                          <a:schemeClr val="tx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IN" sz="1800" b="0" i="0" dirty="0" smtClean="0">
                          <a:latin typeface="Times New Roman" pitchFamily="18" charset="0"/>
                          <a:cs typeface="Times New Roman" pitchFamily="18" charset="0"/>
                        </a:rPr>
                        <a:t>Adaptive clustering method(turning point)</a:t>
                      </a:r>
                      <a:endParaRPr lang="en-IN" sz="2000" b="0" i="0" dirty="0">
                        <a:solidFill>
                          <a:schemeClr val="tx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IN" sz="2000" b="0" dirty="0" smtClean="0">
                          <a:solidFill>
                            <a:schemeClr val="tx1"/>
                          </a:solidFill>
                          <a:latin typeface="Times New Roman" pitchFamily="18" charset="0"/>
                          <a:cs typeface="Times New Roman" pitchFamily="18" charset="0"/>
                        </a:rPr>
                        <a:t>Semantic data</a:t>
                      </a:r>
                      <a:endParaRPr lang="en-IN" sz="2000" b="0" dirty="0">
                        <a:solidFill>
                          <a:schemeClr val="tx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157756">
                <a:tc>
                  <a:txBody>
                    <a:bodyPr/>
                    <a:lstStyle/>
                    <a:p>
                      <a:pPr algn="ctr"/>
                      <a:r>
                        <a:rPr lang="en-IN" sz="1800" kern="1200" baseline="0" dirty="0" smtClean="0">
                          <a:solidFill>
                            <a:schemeClr val="tx1"/>
                          </a:solidFill>
                          <a:latin typeface="Times New Roman" pitchFamily="18" charset="0"/>
                          <a:ea typeface="+mn-ea"/>
                          <a:cs typeface="Times New Roman" pitchFamily="18" charset="0"/>
                        </a:rPr>
                        <a:t>Frieder Ganz</a:t>
                      </a:r>
                    </a:p>
                    <a:p>
                      <a:pPr algn="ctr"/>
                      <a:r>
                        <a:rPr lang="en-IN" sz="1800" b="0" kern="1200" baseline="0" dirty="0" smtClean="0">
                          <a:solidFill>
                            <a:schemeClr val="tx1"/>
                          </a:solidFill>
                          <a:latin typeface="Times New Roman" pitchFamily="18" charset="0"/>
                          <a:ea typeface="+mn-ea"/>
                          <a:cs typeface="Times New Roman" pitchFamily="18" charset="0"/>
                        </a:rPr>
                        <a:t>(2013)</a:t>
                      </a:r>
                      <a:endParaRPr lang="en-IN" sz="2000" b="0" dirty="0">
                        <a:solidFill>
                          <a:schemeClr val="tx1"/>
                        </a:solidFill>
                        <a:latin typeface="Times New Roman" pitchFamily="18" charset="0"/>
                        <a:cs typeface="Times New Roman" pitchFamily="18"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IN" sz="1800" kern="1200" baseline="0" dirty="0" smtClean="0">
                          <a:solidFill>
                            <a:schemeClr val="tx1"/>
                          </a:solidFill>
                          <a:latin typeface="Times New Roman" pitchFamily="18" charset="0"/>
                          <a:ea typeface="+mn-ea"/>
                          <a:cs typeface="Times New Roman" pitchFamily="18" charset="0"/>
                        </a:rPr>
                        <a:t>Information Abstraction for Heterogeneous</a:t>
                      </a:r>
                    </a:p>
                    <a:p>
                      <a:pPr algn="ctr"/>
                      <a:r>
                        <a:rPr lang="en-IN" sz="1800" kern="1200" baseline="0" dirty="0" smtClean="0">
                          <a:solidFill>
                            <a:schemeClr val="tx1"/>
                          </a:solidFill>
                          <a:latin typeface="Times New Roman" pitchFamily="18" charset="0"/>
                          <a:ea typeface="+mn-ea"/>
                          <a:cs typeface="Times New Roman" pitchFamily="18" charset="0"/>
                        </a:rPr>
                        <a:t>Real World Internet Data</a:t>
                      </a:r>
                      <a:endParaRPr lang="en-IN" sz="2000" b="1" dirty="0">
                        <a:solidFill>
                          <a:schemeClr val="tx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IN" sz="2000" b="0" dirty="0" smtClean="0">
                          <a:solidFill>
                            <a:schemeClr val="tx1"/>
                          </a:solidFill>
                          <a:latin typeface="Times New Roman" pitchFamily="18" charset="0"/>
                          <a:cs typeface="Times New Roman" pitchFamily="18" charset="0"/>
                        </a:rPr>
                        <a:t>Symbolic</a:t>
                      </a:r>
                      <a:r>
                        <a:rPr lang="en-IN" sz="2000" b="0" baseline="0" dirty="0" smtClean="0">
                          <a:solidFill>
                            <a:schemeClr val="tx1"/>
                          </a:solidFill>
                          <a:latin typeface="Times New Roman" pitchFamily="18" charset="0"/>
                          <a:cs typeface="Times New Roman" pitchFamily="18" charset="0"/>
                        </a:rPr>
                        <a:t> Aggregate Approximation</a:t>
                      </a:r>
                      <a:endParaRPr lang="en-IN" sz="2000" b="0" dirty="0">
                        <a:solidFill>
                          <a:schemeClr val="tx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IN" sz="1800" kern="1200" baseline="0" dirty="0" smtClean="0">
                          <a:solidFill>
                            <a:schemeClr val="tx1"/>
                          </a:solidFill>
                          <a:latin typeface="Times New Roman" pitchFamily="18" charset="0"/>
                          <a:ea typeface="+mn-ea"/>
                          <a:cs typeface="Times New Roman" pitchFamily="18" charset="0"/>
                        </a:rPr>
                        <a:t>Transmit of abstract data to the end device</a:t>
                      </a:r>
                      <a:endParaRPr lang="en-IN" sz="2000" b="1" dirty="0">
                        <a:solidFill>
                          <a:schemeClr val="tx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319069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375" y="0"/>
            <a:ext cx="9404723" cy="1149531"/>
          </a:xfrm>
        </p:spPr>
        <p:txBody>
          <a:bodyPr/>
          <a:lstStyle/>
          <a:p>
            <a:pPr algn="ctr"/>
            <a:r>
              <a:rPr lang="en-IN" sz="4800" b="1" dirty="0" smtClean="0">
                <a:solidFill>
                  <a:schemeClr val="tx2">
                    <a:lumMod val="75000"/>
                  </a:schemeClr>
                </a:solidFill>
                <a:latin typeface="Times New Roman" pitchFamily="18" charset="0"/>
                <a:cs typeface="Times New Roman" pitchFamily="18" charset="0"/>
              </a:rPr>
              <a:t>Literature </a:t>
            </a:r>
            <a:r>
              <a:rPr lang="en-IN" sz="4800" b="1" dirty="0" smtClean="0">
                <a:solidFill>
                  <a:schemeClr val="tx2">
                    <a:lumMod val="75000"/>
                  </a:schemeClr>
                </a:solidFill>
                <a:latin typeface="Times New Roman" pitchFamily="18" charset="0"/>
                <a:cs typeface="Times New Roman" pitchFamily="18" charset="0"/>
              </a:rPr>
              <a:t>Survey(Cont..)</a:t>
            </a:r>
            <a:endParaRPr lang="en-IN" sz="4800" b="1" dirty="0">
              <a:solidFill>
                <a:schemeClr val="tx2">
                  <a:lumMod val="75000"/>
                </a:schemeClr>
              </a:solidFill>
              <a:latin typeface="Times New Roman" pitchFamily="18" charset="0"/>
              <a:cs typeface="Times New Roman" pitchFamily="18" charset="0"/>
            </a:endParaRP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397386272"/>
              </p:ext>
            </p:extLst>
          </p:nvPr>
        </p:nvGraphicFramePr>
        <p:xfrm>
          <a:off x="418012" y="1242738"/>
          <a:ext cx="10737668" cy="5079684"/>
        </p:xfrm>
        <a:graphic>
          <a:graphicData uri="http://schemas.openxmlformats.org/drawingml/2006/table">
            <a:tbl>
              <a:tblPr firstRow="1" bandRow="1">
                <a:tableStyleId>{5C22544A-7EE6-4342-B048-85BDC9FD1C3A}</a:tableStyleId>
              </a:tblPr>
              <a:tblGrid>
                <a:gridCol w="2684417">
                  <a:extLst>
                    <a:ext uri="{9D8B030D-6E8A-4147-A177-3AD203B41FA5}">
                      <a16:colId xmlns:a16="http://schemas.microsoft.com/office/drawing/2014/main" val="20000"/>
                    </a:ext>
                  </a:extLst>
                </a:gridCol>
                <a:gridCol w="2684417">
                  <a:extLst>
                    <a:ext uri="{9D8B030D-6E8A-4147-A177-3AD203B41FA5}">
                      <a16:colId xmlns:a16="http://schemas.microsoft.com/office/drawing/2014/main" val="20001"/>
                    </a:ext>
                  </a:extLst>
                </a:gridCol>
                <a:gridCol w="2684417">
                  <a:extLst>
                    <a:ext uri="{9D8B030D-6E8A-4147-A177-3AD203B41FA5}">
                      <a16:colId xmlns:a16="http://schemas.microsoft.com/office/drawing/2014/main" val="20002"/>
                    </a:ext>
                  </a:extLst>
                </a:gridCol>
                <a:gridCol w="2684417">
                  <a:extLst>
                    <a:ext uri="{9D8B030D-6E8A-4147-A177-3AD203B41FA5}">
                      <a16:colId xmlns:a16="http://schemas.microsoft.com/office/drawing/2014/main" val="20003"/>
                    </a:ext>
                  </a:extLst>
                </a:gridCol>
              </a:tblGrid>
              <a:tr h="1014480">
                <a:tc>
                  <a:txBody>
                    <a:bodyPr/>
                    <a:lstStyle/>
                    <a:p>
                      <a:pPr algn="ctr"/>
                      <a:r>
                        <a:rPr lang="en-IN" sz="2000" b="1" dirty="0" smtClean="0">
                          <a:solidFill>
                            <a:schemeClr val="tx1"/>
                          </a:solidFill>
                          <a:latin typeface="Times New Roman" pitchFamily="18" charset="0"/>
                          <a:cs typeface="Times New Roman" pitchFamily="18" charset="0"/>
                        </a:rPr>
                        <a:t>Authors</a:t>
                      </a:r>
                      <a:endParaRPr lang="en-IN" sz="2000" b="1" dirty="0">
                        <a:solidFill>
                          <a:schemeClr val="tx1"/>
                        </a:solidFill>
                        <a:latin typeface="Times New Roman" pitchFamily="18" charset="0"/>
                        <a:cs typeface="Times New Roman" pitchFamily="18" charset="0"/>
                      </a:endParaRPr>
                    </a:p>
                  </a:txBody>
                  <a:tcP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solidFill>
                  </a:tcPr>
                </a:tc>
                <a:tc>
                  <a:txBody>
                    <a:bodyPr/>
                    <a:lstStyle/>
                    <a:p>
                      <a:pPr algn="ctr"/>
                      <a:r>
                        <a:rPr lang="en-IN" sz="2000" b="1" dirty="0" smtClean="0">
                          <a:solidFill>
                            <a:schemeClr val="tx1"/>
                          </a:solidFill>
                          <a:latin typeface="Times New Roman" pitchFamily="18" charset="0"/>
                          <a:cs typeface="Times New Roman" pitchFamily="18" charset="0"/>
                        </a:rPr>
                        <a:t>Title</a:t>
                      </a:r>
                      <a:endParaRPr lang="en-IN" sz="2000" b="1" dirty="0">
                        <a:solidFill>
                          <a:schemeClr val="tx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2000" b="1" dirty="0" smtClean="0">
                          <a:solidFill>
                            <a:schemeClr val="tx1"/>
                          </a:solidFill>
                          <a:latin typeface="Times New Roman" pitchFamily="18" charset="0"/>
                          <a:cs typeface="Times New Roman" pitchFamily="18" charset="0"/>
                        </a:rPr>
                        <a:t>Technology</a:t>
                      </a:r>
                      <a:r>
                        <a:rPr lang="en-IN" sz="2000" b="1" baseline="0" dirty="0" smtClean="0">
                          <a:solidFill>
                            <a:schemeClr val="tx1"/>
                          </a:solidFill>
                          <a:latin typeface="Times New Roman" pitchFamily="18" charset="0"/>
                          <a:cs typeface="Times New Roman" pitchFamily="18" charset="0"/>
                        </a:rPr>
                        <a:t> used</a:t>
                      </a:r>
                      <a:endParaRPr lang="en-IN" sz="2000" b="1" dirty="0" smtClean="0">
                        <a:solidFill>
                          <a:schemeClr val="tx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solidFill>
                  </a:tcPr>
                </a:tc>
                <a:tc>
                  <a:txBody>
                    <a:bodyPr/>
                    <a:lstStyle/>
                    <a:p>
                      <a:pPr algn="ctr"/>
                      <a:r>
                        <a:rPr lang="en-IN" sz="2000" b="1" dirty="0" smtClean="0">
                          <a:solidFill>
                            <a:schemeClr val="tx1"/>
                          </a:solidFill>
                          <a:latin typeface="Times New Roman" pitchFamily="18" charset="0"/>
                          <a:cs typeface="Times New Roman" pitchFamily="18" charset="0"/>
                        </a:rPr>
                        <a:t>Output</a:t>
                      </a:r>
                      <a:endParaRPr lang="en-IN" sz="2000" b="1" dirty="0">
                        <a:solidFill>
                          <a:schemeClr val="tx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401863">
                <a:tc>
                  <a:txBody>
                    <a:bodyPr/>
                    <a:lstStyle/>
                    <a:p>
                      <a:pPr algn="ctr">
                        <a:lnSpc>
                          <a:spcPct val="100000"/>
                        </a:lnSpc>
                      </a:pPr>
                      <a:r>
                        <a:rPr lang="en-IN" sz="1800" kern="1200" baseline="0" dirty="0" smtClean="0">
                          <a:solidFill>
                            <a:schemeClr val="tx1"/>
                          </a:solidFill>
                          <a:latin typeface="Times New Roman" pitchFamily="18" charset="0"/>
                          <a:ea typeface="+mn-ea"/>
                          <a:cs typeface="Times New Roman" pitchFamily="18" charset="0"/>
                        </a:rPr>
                        <a:t>Adnan </a:t>
                      </a:r>
                      <a:r>
                        <a:rPr lang="en-IN" sz="1800" kern="1200" baseline="0" dirty="0" smtClean="0">
                          <a:solidFill>
                            <a:schemeClr val="tx1"/>
                          </a:solidFill>
                          <a:latin typeface="Times New Roman" pitchFamily="18" charset="0"/>
                          <a:ea typeface="+mn-ea"/>
                          <a:cs typeface="Times New Roman" pitchFamily="18" charset="0"/>
                        </a:rPr>
                        <a:t>Akbar, Francois Carrez, and Klaus Moessner et. al.</a:t>
                      </a:r>
                    </a:p>
                    <a:p>
                      <a:pPr algn="ctr">
                        <a:lnSpc>
                          <a:spcPct val="100000"/>
                        </a:lnSpc>
                      </a:pPr>
                      <a:r>
                        <a:rPr lang="en-IN" sz="1800" b="0" kern="1200" baseline="0" dirty="0" smtClean="0">
                          <a:solidFill>
                            <a:schemeClr val="tx1"/>
                          </a:solidFill>
                          <a:latin typeface="Times New Roman" pitchFamily="18" charset="0"/>
                          <a:ea typeface="+mn-ea"/>
                          <a:cs typeface="Times New Roman" pitchFamily="18" charset="0"/>
                        </a:rPr>
                        <a:t>(2015)</a:t>
                      </a:r>
                      <a:endParaRPr lang="en-IN" sz="2000" b="0" dirty="0">
                        <a:solidFill>
                          <a:schemeClr val="tx1"/>
                        </a:solidFill>
                        <a:latin typeface="Times New Roman" pitchFamily="18" charset="0"/>
                        <a:cs typeface="Times New Roman" pitchFamily="18"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IN" sz="1800" kern="1200" baseline="0" dirty="0" smtClean="0">
                          <a:solidFill>
                            <a:schemeClr val="tx1"/>
                          </a:solidFill>
                          <a:latin typeface="Times New Roman" pitchFamily="18" charset="0"/>
                          <a:ea typeface="+mn-ea"/>
                          <a:cs typeface="Times New Roman" pitchFamily="18" charset="0"/>
                        </a:rPr>
                        <a:t>Context-Aware Stream Processing for Distributed</a:t>
                      </a:r>
                    </a:p>
                    <a:p>
                      <a:pPr algn="ctr"/>
                      <a:r>
                        <a:rPr lang="en-IN" sz="1800" kern="1200" baseline="0" dirty="0" smtClean="0">
                          <a:solidFill>
                            <a:schemeClr val="tx1"/>
                          </a:solidFill>
                          <a:latin typeface="Times New Roman" pitchFamily="18" charset="0"/>
                          <a:ea typeface="+mn-ea"/>
                          <a:cs typeface="Times New Roman" pitchFamily="18" charset="0"/>
                        </a:rPr>
                        <a:t>IoT Applications</a:t>
                      </a:r>
                      <a:endParaRPr lang="en-IN" sz="2000" b="1" dirty="0">
                        <a:solidFill>
                          <a:schemeClr val="tx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IN" sz="1800" kern="1200" baseline="0" dirty="0" smtClean="0">
                          <a:solidFill>
                            <a:schemeClr val="tx1"/>
                          </a:solidFill>
                          <a:latin typeface="Times New Roman" pitchFamily="18" charset="0"/>
                          <a:ea typeface="+mn-ea"/>
                          <a:cs typeface="Times New Roman" pitchFamily="18" charset="0"/>
                        </a:rPr>
                        <a:t>Micro Complex Event Processing</a:t>
                      </a:r>
                    </a:p>
                    <a:p>
                      <a:pPr algn="ctr"/>
                      <a:r>
                        <a:rPr lang="en-IN" sz="1800" kern="1200" baseline="0" dirty="0" smtClean="0">
                          <a:solidFill>
                            <a:schemeClr val="tx1"/>
                          </a:solidFill>
                          <a:latin typeface="Times New Roman" pitchFamily="18" charset="0"/>
                          <a:ea typeface="+mn-ea"/>
                          <a:cs typeface="Times New Roman" pitchFamily="18" charset="0"/>
                        </a:rPr>
                        <a:t>and</a:t>
                      </a:r>
                    </a:p>
                    <a:p>
                      <a:pPr algn="ctr"/>
                      <a:r>
                        <a:rPr lang="en-IN" sz="1800" kern="1200" baseline="0" dirty="0" smtClean="0">
                          <a:solidFill>
                            <a:schemeClr val="tx1"/>
                          </a:solidFill>
                          <a:latin typeface="Times New Roman" pitchFamily="18" charset="0"/>
                          <a:ea typeface="+mn-ea"/>
                          <a:cs typeface="Times New Roman" pitchFamily="18" charset="0"/>
                        </a:rPr>
                        <a:t> Adaptive Clustering</a:t>
                      </a:r>
                      <a:endParaRPr lang="en-IN" sz="2000" b="1" dirty="0">
                        <a:solidFill>
                          <a:schemeClr val="tx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IN" sz="1800" kern="1200" baseline="0" dirty="0" smtClean="0">
                          <a:solidFill>
                            <a:schemeClr val="tx1"/>
                          </a:solidFill>
                          <a:latin typeface="Times New Roman" pitchFamily="18" charset="0"/>
                          <a:ea typeface="+mn-ea"/>
                          <a:cs typeface="Times New Roman" pitchFamily="18" charset="0"/>
                        </a:rPr>
                        <a:t>Extract high-level knowledge from data</a:t>
                      </a:r>
                      <a:endParaRPr lang="en-IN" sz="2000" b="1" dirty="0">
                        <a:solidFill>
                          <a:schemeClr val="tx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035043">
                <a:tc>
                  <a:txBody>
                    <a:bodyPr/>
                    <a:lstStyle/>
                    <a:p>
                      <a:pPr algn="ctr"/>
                      <a:r>
                        <a:rPr lang="en-IN" b="0" dirty="0" err="1" smtClean="0">
                          <a:latin typeface="Times New Roman" pitchFamily="18" charset="0"/>
                          <a:cs typeface="Times New Roman" pitchFamily="18" charset="0"/>
                        </a:rPr>
                        <a:t>Altti</a:t>
                      </a:r>
                      <a:r>
                        <a:rPr lang="en-IN" b="0" dirty="0" smtClean="0">
                          <a:latin typeface="Times New Roman" pitchFamily="18" charset="0"/>
                          <a:cs typeface="Times New Roman" pitchFamily="18" charset="0"/>
                        </a:rPr>
                        <a:t> </a:t>
                      </a:r>
                      <a:r>
                        <a:rPr lang="en-IN" b="0" dirty="0" err="1" smtClean="0">
                          <a:latin typeface="Times New Roman" pitchFamily="18" charset="0"/>
                          <a:cs typeface="Times New Roman" pitchFamily="18" charset="0"/>
                        </a:rPr>
                        <a:t>Ilari</a:t>
                      </a:r>
                      <a:r>
                        <a:rPr lang="en-IN" b="0" dirty="0" smtClean="0">
                          <a:latin typeface="Times New Roman" pitchFamily="18" charset="0"/>
                          <a:cs typeface="Times New Roman" pitchFamily="18" charset="0"/>
                        </a:rPr>
                        <a:t> </a:t>
                      </a:r>
                      <a:r>
                        <a:rPr lang="en-IN" b="0" dirty="0" err="1" smtClean="0">
                          <a:latin typeface="Times New Roman" pitchFamily="18" charset="0"/>
                          <a:cs typeface="Times New Roman" pitchFamily="18" charset="0"/>
                        </a:rPr>
                        <a:t>Maarala</a:t>
                      </a:r>
                      <a:r>
                        <a:rPr lang="en-IN" b="0" dirty="0" smtClean="0">
                          <a:latin typeface="Times New Roman" pitchFamily="18" charset="0"/>
                          <a:cs typeface="Times New Roman" pitchFamily="18" charset="0"/>
                        </a:rPr>
                        <a:t> et al</a:t>
                      </a:r>
                      <a:r>
                        <a:rPr lang="en-IN" sz="1800" b="0" kern="1200" baseline="0" dirty="0" smtClean="0">
                          <a:solidFill>
                            <a:schemeClr val="tx1"/>
                          </a:solidFill>
                          <a:latin typeface="Times New Roman" pitchFamily="18" charset="0"/>
                          <a:ea typeface="+mn-ea"/>
                          <a:cs typeface="Times New Roman" pitchFamily="18" charset="0"/>
                        </a:rPr>
                        <a:t>(2014)</a:t>
                      </a:r>
                      <a:endParaRPr lang="en-IN" sz="2000" b="0" dirty="0">
                        <a:solidFill>
                          <a:schemeClr val="tx1"/>
                        </a:solidFill>
                        <a:latin typeface="Times New Roman" pitchFamily="18" charset="0"/>
                        <a:cs typeface="Times New Roman" pitchFamily="18"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IN" sz="1800" kern="1200" baseline="0" dirty="0" smtClean="0">
                          <a:solidFill>
                            <a:schemeClr val="tx1"/>
                          </a:solidFill>
                          <a:latin typeface="Times New Roman" pitchFamily="18" charset="0"/>
                          <a:ea typeface="+mn-ea"/>
                          <a:cs typeface="Times New Roman" pitchFamily="18" charset="0"/>
                        </a:rPr>
                        <a:t>Semantic data provisioning and </a:t>
                      </a:r>
                      <a:r>
                        <a:rPr lang="en-IN" sz="1800" kern="1200" baseline="0" dirty="0" err="1" smtClean="0">
                          <a:solidFill>
                            <a:schemeClr val="tx1"/>
                          </a:solidFill>
                          <a:latin typeface="Times New Roman" pitchFamily="18" charset="0"/>
                          <a:ea typeface="+mn-ea"/>
                          <a:cs typeface="Times New Roman" pitchFamily="18" charset="0"/>
                        </a:rPr>
                        <a:t>Resoning</a:t>
                      </a:r>
                      <a:r>
                        <a:rPr lang="en-IN" sz="1800" kern="1200" baseline="0" dirty="0" smtClean="0">
                          <a:solidFill>
                            <a:schemeClr val="tx1"/>
                          </a:solidFill>
                          <a:latin typeface="Times New Roman" pitchFamily="18" charset="0"/>
                          <a:ea typeface="+mn-ea"/>
                          <a:cs typeface="Times New Roman" pitchFamily="18" charset="0"/>
                        </a:rPr>
                        <a:t> for the Internet of Things</a:t>
                      </a:r>
                      <a:endParaRPr lang="en-IN" sz="2000" b="1" dirty="0">
                        <a:solidFill>
                          <a:schemeClr val="tx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IN" b="0" i="0" dirty="0" smtClean="0">
                          <a:latin typeface="Times New Roman" pitchFamily="18" charset="0"/>
                          <a:cs typeface="Times New Roman" pitchFamily="18" charset="0"/>
                        </a:rPr>
                        <a:t>Aggregating and </a:t>
                      </a:r>
                      <a:r>
                        <a:rPr lang="en-IN" sz="2000" b="0" i="0" dirty="0" smtClean="0">
                          <a:latin typeface="Times New Roman" pitchFamily="18" charset="0"/>
                          <a:cs typeface="Times New Roman" pitchFamily="18" charset="0"/>
                        </a:rPr>
                        <a:t>Reasoning engine </a:t>
                      </a:r>
                      <a:endParaRPr lang="en-IN" sz="2000" b="0" i="0" dirty="0">
                        <a:solidFill>
                          <a:schemeClr val="tx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IN" b="0" dirty="0" smtClean="0">
                          <a:latin typeface="Times New Roman" pitchFamily="18" charset="0"/>
                          <a:cs typeface="Times New Roman" pitchFamily="18" charset="0"/>
                        </a:rPr>
                        <a:t>Delivering semantic data from IoT nodes</a:t>
                      </a:r>
                      <a:endParaRPr lang="en-IN" sz="2000" b="0" dirty="0">
                        <a:solidFill>
                          <a:schemeClr val="tx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628298">
                <a:tc>
                  <a:txBody>
                    <a:bodyPr/>
                    <a:lstStyle/>
                    <a:p>
                      <a:pPr algn="ctr"/>
                      <a:r>
                        <a:rPr lang="en-IN" dirty="0" smtClean="0">
                          <a:solidFill>
                            <a:schemeClr val="tx1"/>
                          </a:solidFill>
                          <a:latin typeface="Times New Roman" pitchFamily="18" charset="0"/>
                          <a:cs typeface="Times New Roman" pitchFamily="18" charset="0"/>
                        </a:rPr>
                        <a:t>Daniel</a:t>
                      </a:r>
                      <a:r>
                        <a:rPr lang="en-IN" baseline="0" dirty="0" smtClean="0">
                          <a:solidFill>
                            <a:schemeClr val="tx1"/>
                          </a:solidFill>
                          <a:latin typeface="Times New Roman" pitchFamily="18" charset="0"/>
                          <a:cs typeface="Times New Roman" pitchFamily="18" charset="0"/>
                        </a:rPr>
                        <a:t> </a:t>
                      </a:r>
                      <a:r>
                        <a:rPr lang="en-IN" baseline="0" dirty="0" err="1" smtClean="0">
                          <a:solidFill>
                            <a:schemeClr val="tx1"/>
                          </a:solidFill>
                          <a:latin typeface="Times New Roman" pitchFamily="18" charset="0"/>
                          <a:cs typeface="Times New Roman" pitchFamily="18" charset="0"/>
                        </a:rPr>
                        <a:t>Puschmann</a:t>
                      </a:r>
                      <a:r>
                        <a:rPr lang="en-IN" baseline="0" dirty="0" smtClean="0">
                          <a:solidFill>
                            <a:schemeClr val="tx1"/>
                          </a:solidFill>
                          <a:latin typeface="Times New Roman" pitchFamily="18" charset="0"/>
                          <a:cs typeface="Times New Roman" pitchFamily="18" charset="0"/>
                        </a:rPr>
                        <a:t>, </a:t>
                      </a:r>
                      <a:r>
                        <a:rPr lang="en-IN" baseline="0" dirty="0" err="1" smtClean="0">
                          <a:solidFill>
                            <a:schemeClr val="tx1"/>
                          </a:solidFill>
                          <a:latin typeface="Times New Roman" pitchFamily="18" charset="0"/>
                          <a:cs typeface="Times New Roman" pitchFamily="18" charset="0"/>
                        </a:rPr>
                        <a:t>Payam</a:t>
                      </a:r>
                      <a:r>
                        <a:rPr lang="en-IN" baseline="0" dirty="0" smtClean="0">
                          <a:solidFill>
                            <a:schemeClr val="tx1"/>
                          </a:solidFill>
                          <a:latin typeface="Times New Roman" pitchFamily="18" charset="0"/>
                          <a:cs typeface="Times New Roman" pitchFamily="18" charset="0"/>
                        </a:rPr>
                        <a:t> </a:t>
                      </a:r>
                      <a:r>
                        <a:rPr lang="en-IN" baseline="0" dirty="0" err="1" smtClean="0">
                          <a:solidFill>
                            <a:schemeClr val="tx1"/>
                          </a:solidFill>
                          <a:latin typeface="Times New Roman" pitchFamily="18" charset="0"/>
                          <a:cs typeface="Times New Roman" pitchFamily="18" charset="0"/>
                        </a:rPr>
                        <a:t>Barnaghi</a:t>
                      </a:r>
                      <a:r>
                        <a:rPr lang="en-IN" baseline="0" dirty="0" smtClean="0">
                          <a:solidFill>
                            <a:schemeClr val="tx1"/>
                          </a:solidFill>
                          <a:latin typeface="Times New Roman" pitchFamily="18" charset="0"/>
                          <a:cs typeface="Times New Roman" pitchFamily="18" charset="0"/>
                        </a:rPr>
                        <a:t> et al.  (2018)</a:t>
                      </a:r>
                      <a:endParaRPr lang="en-IN" dirty="0">
                        <a:solidFill>
                          <a:schemeClr val="tx1"/>
                        </a:solidFill>
                        <a:latin typeface="Times New Roman" pitchFamily="18" charset="0"/>
                        <a:cs typeface="Times New Roman" pitchFamily="18"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Using LDA to Uncover the Underlying Structures and Relations in Smart City Data Streams</a:t>
                      </a:r>
                      <a:endParaRPr lang="en-IN" dirty="0">
                        <a:solidFill>
                          <a:schemeClr val="tx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Piecewise aggregate approximation </a:t>
                      </a:r>
                    </a:p>
                    <a:p>
                      <a:pPr algn="ct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Symbolic Aggregate Approximation</a:t>
                      </a:r>
                    </a:p>
                    <a:p>
                      <a:pPr algn="ctr"/>
                      <a:r>
                        <a:rPr lang="en-IN" dirty="0" smtClean="0">
                          <a:solidFill>
                            <a:schemeClr val="tx1"/>
                          </a:solidFill>
                          <a:latin typeface="Times New Roman" pitchFamily="18" charset="0"/>
                          <a:cs typeface="Times New Roman" pitchFamily="18" charset="0"/>
                        </a:rPr>
                        <a:t>Latent Dirichlet Allocation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IN" sz="1800" kern="1200" baseline="0" dirty="0" smtClean="0">
                          <a:solidFill>
                            <a:schemeClr val="tx1"/>
                          </a:solidFill>
                          <a:latin typeface="Times New Roman" pitchFamily="18" charset="0"/>
                          <a:ea typeface="+mn-ea"/>
                          <a:cs typeface="Times New Roman" pitchFamily="18" charset="0"/>
                        </a:rPr>
                        <a:t>Correlation among traffic and temperature data</a:t>
                      </a:r>
                      <a:endParaRPr lang="en-IN" dirty="0">
                        <a:solidFill>
                          <a:schemeClr val="tx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20552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986" y="169817"/>
            <a:ext cx="9404723" cy="1149531"/>
          </a:xfrm>
        </p:spPr>
        <p:txBody>
          <a:bodyPr/>
          <a:lstStyle/>
          <a:p>
            <a:pPr algn="ctr"/>
            <a:r>
              <a:rPr lang="en-IN" sz="4800" b="1" dirty="0" smtClean="0">
                <a:solidFill>
                  <a:schemeClr val="tx2">
                    <a:lumMod val="75000"/>
                  </a:schemeClr>
                </a:solidFill>
                <a:latin typeface="Times New Roman" pitchFamily="18" charset="0"/>
                <a:cs typeface="Times New Roman" pitchFamily="18" charset="0"/>
              </a:rPr>
              <a:t>Literature Survey(Cont..)</a:t>
            </a:r>
            <a:endParaRPr lang="en-IN" sz="4800" b="1" dirty="0">
              <a:solidFill>
                <a:schemeClr val="tx2">
                  <a:lumMod val="75000"/>
                </a:schemeClr>
              </a:solidFill>
              <a:latin typeface="Times New Roman" pitchFamily="18" charset="0"/>
              <a:cs typeface="Times New Roman" pitchFamily="18" charset="0"/>
            </a:endParaRP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794182041"/>
              </p:ext>
            </p:extLst>
          </p:nvPr>
        </p:nvGraphicFramePr>
        <p:xfrm>
          <a:off x="418012" y="1345474"/>
          <a:ext cx="10737668" cy="3806130"/>
        </p:xfrm>
        <a:graphic>
          <a:graphicData uri="http://schemas.openxmlformats.org/drawingml/2006/table">
            <a:tbl>
              <a:tblPr firstRow="1" bandRow="1">
                <a:tableStyleId>{5C22544A-7EE6-4342-B048-85BDC9FD1C3A}</a:tableStyleId>
              </a:tblPr>
              <a:tblGrid>
                <a:gridCol w="2684417">
                  <a:extLst>
                    <a:ext uri="{9D8B030D-6E8A-4147-A177-3AD203B41FA5}">
                      <a16:colId xmlns:a16="http://schemas.microsoft.com/office/drawing/2014/main" val="20000"/>
                    </a:ext>
                  </a:extLst>
                </a:gridCol>
                <a:gridCol w="2684417">
                  <a:extLst>
                    <a:ext uri="{9D8B030D-6E8A-4147-A177-3AD203B41FA5}">
                      <a16:colId xmlns:a16="http://schemas.microsoft.com/office/drawing/2014/main" val="20001"/>
                    </a:ext>
                  </a:extLst>
                </a:gridCol>
                <a:gridCol w="2684417">
                  <a:extLst>
                    <a:ext uri="{9D8B030D-6E8A-4147-A177-3AD203B41FA5}">
                      <a16:colId xmlns:a16="http://schemas.microsoft.com/office/drawing/2014/main" val="20002"/>
                    </a:ext>
                  </a:extLst>
                </a:gridCol>
                <a:gridCol w="2684417">
                  <a:extLst>
                    <a:ext uri="{9D8B030D-6E8A-4147-A177-3AD203B41FA5}">
                      <a16:colId xmlns:a16="http://schemas.microsoft.com/office/drawing/2014/main" val="20003"/>
                    </a:ext>
                  </a:extLst>
                </a:gridCol>
              </a:tblGrid>
              <a:tr h="587125">
                <a:tc>
                  <a:txBody>
                    <a:bodyPr/>
                    <a:lstStyle/>
                    <a:p>
                      <a:pPr algn="ctr"/>
                      <a:r>
                        <a:rPr lang="en-IN" sz="2000" b="1" dirty="0" smtClean="0">
                          <a:solidFill>
                            <a:schemeClr val="tx1"/>
                          </a:solidFill>
                          <a:latin typeface="Times New Roman" pitchFamily="18" charset="0"/>
                          <a:cs typeface="Times New Roman" pitchFamily="18" charset="0"/>
                        </a:rPr>
                        <a:t>Authors</a:t>
                      </a:r>
                      <a:endParaRPr lang="en-IN" sz="2000" b="1" dirty="0">
                        <a:solidFill>
                          <a:schemeClr val="tx1"/>
                        </a:solidFill>
                        <a:latin typeface="Times New Roman" pitchFamily="18" charset="0"/>
                        <a:cs typeface="Times New Roman" pitchFamily="18" charset="0"/>
                      </a:endParaRPr>
                    </a:p>
                  </a:txBody>
                  <a:tcP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solidFill>
                  </a:tcPr>
                </a:tc>
                <a:tc>
                  <a:txBody>
                    <a:bodyPr/>
                    <a:lstStyle/>
                    <a:p>
                      <a:pPr algn="ctr"/>
                      <a:r>
                        <a:rPr lang="en-IN" sz="2000" b="1" dirty="0" smtClean="0">
                          <a:solidFill>
                            <a:schemeClr val="tx1"/>
                          </a:solidFill>
                          <a:latin typeface="Times New Roman" pitchFamily="18" charset="0"/>
                          <a:cs typeface="Times New Roman" pitchFamily="18" charset="0"/>
                        </a:rPr>
                        <a:t>Title</a:t>
                      </a:r>
                      <a:endParaRPr lang="en-IN" sz="2000" b="1" dirty="0">
                        <a:solidFill>
                          <a:schemeClr val="tx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2000" b="1" dirty="0" smtClean="0">
                          <a:solidFill>
                            <a:schemeClr val="tx1"/>
                          </a:solidFill>
                          <a:latin typeface="Times New Roman" pitchFamily="18" charset="0"/>
                          <a:cs typeface="Times New Roman" pitchFamily="18" charset="0"/>
                        </a:rPr>
                        <a:t>Technology</a:t>
                      </a:r>
                      <a:r>
                        <a:rPr lang="en-IN" sz="2000" b="1" baseline="0" dirty="0" smtClean="0">
                          <a:solidFill>
                            <a:schemeClr val="tx1"/>
                          </a:solidFill>
                          <a:latin typeface="Times New Roman" pitchFamily="18" charset="0"/>
                          <a:cs typeface="Times New Roman" pitchFamily="18" charset="0"/>
                        </a:rPr>
                        <a:t> used</a:t>
                      </a:r>
                      <a:endParaRPr lang="en-IN" sz="2000" b="1" dirty="0" smtClean="0">
                        <a:solidFill>
                          <a:schemeClr val="tx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solidFill>
                  </a:tcPr>
                </a:tc>
                <a:tc>
                  <a:txBody>
                    <a:bodyPr/>
                    <a:lstStyle/>
                    <a:p>
                      <a:pPr algn="ctr"/>
                      <a:r>
                        <a:rPr lang="en-IN" sz="2000" b="1" dirty="0" smtClean="0">
                          <a:solidFill>
                            <a:schemeClr val="tx1"/>
                          </a:solidFill>
                          <a:latin typeface="Times New Roman" pitchFamily="18" charset="0"/>
                          <a:cs typeface="Times New Roman" pitchFamily="18" charset="0"/>
                        </a:rPr>
                        <a:t>Output</a:t>
                      </a:r>
                      <a:endParaRPr lang="en-IN" sz="2000" b="1" dirty="0">
                        <a:solidFill>
                          <a:schemeClr val="tx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812992">
                <a:tc>
                  <a:txBody>
                    <a:bodyPr/>
                    <a:lstStyle/>
                    <a:p>
                      <a:pPr algn="ctr"/>
                      <a:r>
                        <a:rPr lang="en-IN" dirty="0" smtClean="0">
                          <a:solidFill>
                            <a:schemeClr val="tx1"/>
                          </a:solidFill>
                          <a:latin typeface="Times New Roman" pitchFamily="18" charset="0"/>
                          <a:cs typeface="Times New Roman" pitchFamily="18" charset="0"/>
                        </a:rPr>
                        <a:t>Daniel</a:t>
                      </a:r>
                      <a:r>
                        <a:rPr lang="en-IN" baseline="0" dirty="0" smtClean="0">
                          <a:solidFill>
                            <a:schemeClr val="tx1"/>
                          </a:solidFill>
                          <a:latin typeface="Times New Roman" pitchFamily="18" charset="0"/>
                          <a:cs typeface="Times New Roman" pitchFamily="18" charset="0"/>
                        </a:rPr>
                        <a:t> </a:t>
                      </a:r>
                      <a:r>
                        <a:rPr lang="en-IN" baseline="0" dirty="0" err="1" smtClean="0">
                          <a:solidFill>
                            <a:schemeClr val="tx1"/>
                          </a:solidFill>
                          <a:latin typeface="Times New Roman" pitchFamily="18" charset="0"/>
                          <a:cs typeface="Times New Roman" pitchFamily="18" charset="0"/>
                        </a:rPr>
                        <a:t>Puschmann</a:t>
                      </a:r>
                      <a:r>
                        <a:rPr lang="en-IN" baseline="0" dirty="0" smtClean="0">
                          <a:solidFill>
                            <a:schemeClr val="tx1"/>
                          </a:solidFill>
                          <a:latin typeface="Times New Roman" pitchFamily="18" charset="0"/>
                          <a:cs typeface="Times New Roman" pitchFamily="18" charset="0"/>
                        </a:rPr>
                        <a:t>, </a:t>
                      </a:r>
                      <a:r>
                        <a:rPr lang="en-IN" baseline="0" dirty="0" err="1" smtClean="0">
                          <a:solidFill>
                            <a:schemeClr val="tx1"/>
                          </a:solidFill>
                          <a:latin typeface="Times New Roman" pitchFamily="18" charset="0"/>
                          <a:cs typeface="Times New Roman" pitchFamily="18" charset="0"/>
                        </a:rPr>
                        <a:t>Payam</a:t>
                      </a:r>
                      <a:r>
                        <a:rPr lang="en-IN" baseline="0" dirty="0" smtClean="0">
                          <a:solidFill>
                            <a:schemeClr val="tx1"/>
                          </a:solidFill>
                          <a:latin typeface="Times New Roman" pitchFamily="18" charset="0"/>
                          <a:cs typeface="Times New Roman" pitchFamily="18" charset="0"/>
                        </a:rPr>
                        <a:t> </a:t>
                      </a:r>
                      <a:r>
                        <a:rPr lang="en-IN" baseline="0" dirty="0" err="1" smtClean="0">
                          <a:solidFill>
                            <a:schemeClr val="tx1"/>
                          </a:solidFill>
                          <a:latin typeface="Times New Roman" pitchFamily="18" charset="0"/>
                          <a:cs typeface="Times New Roman" pitchFamily="18" charset="0"/>
                        </a:rPr>
                        <a:t>Barnaghi</a:t>
                      </a:r>
                      <a:r>
                        <a:rPr lang="en-IN" baseline="0" dirty="0" smtClean="0">
                          <a:solidFill>
                            <a:schemeClr val="tx1"/>
                          </a:solidFill>
                          <a:latin typeface="Times New Roman" pitchFamily="18" charset="0"/>
                          <a:cs typeface="Times New Roman" pitchFamily="18" charset="0"/>
                        </a:rPr>
                        <a:t> et al.  (2018)</a:t>
                      </a:r>
                      <a:endParaRPr lang="en-IN" dirty="0">
                        <a:solidFill>
                          <a:schemeClr val="tx1"/>
                        </a:solidFill>
                        <a:latin typeface="Times New Roman" pitchFamily="18" charset="0"/>
                        <a:cs typeface="Times New Roman" pitchFamily="18"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Using LDA to Uncover the Underlying Structures and Relations in Smart City Data Streams</a:t>
                      </a:r>
                      <a:endParaRPr lang="en-IN" dirty="0">
                        <a:solidFill>
                          <a:schemeClr val="tx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Piecewise aggregate approximation </a:t>
                      </a:r>
                    </a:p>
                    <a:p>
                      <a:pPr algn="ct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Symbolic Aggregate Approximation</a:t>
                      </a:r>
                    </a:p>
                    <a:p>
                      <a:pPr algn="ctr"/>
                      <a:r>
                        <a:rPr lang="en-IN" dirty="0" smtClean="0">
                          <a:solidFill>
                            <a:schemeClr val="tx1"/>
                          </a:solidFill>
                          <a:latin typeface="Times New Roman" pitchFamily="18" charset="0"/>
                          <a:cs typeface="Times New Roman" pitchFamily="18" charset="0"/>
                        </a:rPr>
                        <a:t>Latent Dirichlet Allocation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IN" sz="1800" kern="1200" baseline="0" dirty="0" smtClean="0">
                          <a:solidFill>
                            <a:schemeClr val="tx1"/>
                          </a:solidFill>
                          <a:latin typeface="Times New Roman" pitchFamily="18" charset="0"/>
                          <a:ea typeface="+mn-ea"/>
                          <a:cs typeface="Times New Roman" pitchFamily="18" charset="0"/>
                        </a:rPr>
                        <a:t>Correlation among traffic and temperature data</a:t>
                      </a:r>
                      <a:endParaRPr lang="en-IN" dirty="0">
                        <a:solidFill>
                          <a:schemeClr val="tx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406013">
                <a:tc>
                  <a:txBody>
                    <a:bodyPr/>
                    <a:lstStyle/>
                    <a:p>
                      <a:pPr algn="ctr"/>
                      <a:r>
                        <a:rPr lang="en-IN" dirty="0" smtClean="0">
                          <a:solidFill>
                            <a:schemeClr val="tx1"/>
                          </a:solidFill>
                          <a:latin typeface="Times New Roman" pitchFamily="18" charset="0"/>
                          <a:cs typeface="Times New Roman" pitchFamily="18" charset="0"/>
                        </a:rPr>
                        <a:t>D</a:t>
                      </a:r>
                      <a:r>
                        <a:rPr lang="en-IN" baseline="0" dirty="0" smtClean="0">
                          <a:solidFill>
                            <a:schemeClr val="tx1"/>
                          </a:solidFill>
                          <a:latin typeface="Times New Roman" pitchFamily="18" charset="0"/>
                          <a:cs typeface="Times New Roman" pitchFamily="18" charset="0"/>
                        </a:rPr>
                        <a:t> M </a:t>
                      </a:r>
                      <a:r>
                        <a:rPr lang="en-IN" baseline="0" dirty="0" err="1" smtClean="0">
                          <a:solidFill>
                            <a:schemeClr val="tx1"/>
                          </a:solidFill>
                          <a:latin typeface="Times New Roman" pitchFamily="18" charset="0"/>
                          <a:cs typeface="Times New Roman" pitchFamily="18" charset="0"/>
                        </a:rPr>
                        <a:t>Blei</a:t>
                      </a:r>
                      <a:r>
                        <a:rPr lang="en-IN" baseline="0" dirty="0" smtClean="0">
                          <a:solidFill>
                            <a:schemeClr val="tx1"/>
                          </a:solidFill>
                          <a:latin typeface="Times New Roman" pitchFamily="18" charset="0"/>
                          <a:cs typeface="Times New Roman" pitchFamily="18" charset="0"/>
                        </a:rPr>
                        <a:t> et al. (2013)</a:t>
                      </a:r>
                      <a:endParaRPr lang="en-IN" dirty="0">
                        <a:solidFill>
                          <a:schemeClr val="tx1"/>
                        </a:solidFill>
                        <a:latin typeface="Times New Roman" pitchFamily="18" charset="0"/>
                        <a:cs typeface="Times New Roman" pitchFamily="18"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IN" dirty="0" smtClean="0">
                          <a:solidFill>
                            <a:schemeClr val="tx1"/>
                          </a:solidFill>
                          <a:latin typeface="Times New Roman" pitchFamily="18" charset="0"/>
                          <a:cs typeface="Times New Roman" pitchFamily="18" charset="0"/>
                        </a:rPr>
                        <a:t>Latent Dirichlet Allocation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smtClean="0">
                          <a:solidFill>
                            <a:schemeClr val="tx1"/>
                          </a:solidFill>
                          <a:latin typeface="Times New Roman" pitchFamily="18" charset="0"/>
                          <a:cs typeface="Times New Roman" pitchFamily="18" charset="0"/>
                        </a:rPr>
                        <a:t>Latent Dirichlet Allocation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Short representations of the discrete </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data</a:t>
                      </a:r>
                      <a:endParaRPr lang="en-IN" dirty="0">
                        <a:solidFill>
                          <a:schemeClr val="tx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58644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845" y="349790"/>
            <a:ext cx="8911687" cy="1280890"/>
          </a:xfrm>
        </p:spPr>
        <p:txBody>
          <a:bodyPr>
            <a:normAutofit/>
          </a:bodyPr>
          <a:lstStyle/>
          <a:p>
            <a:r>
              <a:rPr lang="en-IN" sz="5400" b="1" dirty="0" smtClean="0">
                <a:latin typeface="Times New Roman" panose="02020603050405020304" pitchFamily="18" charset="0"/>
                <a:cs typeface="Times New Roman" panose="02020603050405020304" pitchFamily="18" charset="0"/>
              </a:rPr>
              <a:t>Greenhouse Sensors</a:t>
            </a:r>
            <a:endParaRPr lang="en-IN"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03611" y="2094411"/>
            <a:ext cx="9360921" cy="4136571"/>
          </a:xfrm>
        </p:spPr>
        <p:txBody>
          <a:bodyPr>
            <a:normAutofit/>
          </a:bodyPr>
          <a:lstStyle/>
          <a:p>
            <a:pPr algn="just"/>
            <a:r>
              <a:rPr lang="en-US" sz="2400" dirty="0">
                <a:latin typeface="Times New Roman" panose="02020603050405020304" pitchFamily="18" charset="0"/>
                <a:cs typeface="Times New Roman" panose="02020603050405020304" pitchFamily="18" charset="0"/>
              </a:rPr>
              <a:t>Sensors </a:t>
            </a:r>
            <a:r>
              <a:rPr lang="en-US" sz="2400" b="1" dirty="0" smtClean="0">
                <a:latin typeface="Times New Roman" panose="02020603050405020304" pitchFamily="18" charset="0"/>
                <a:cs typeface="Times New Roman" panose="02020603050405020304" pitchFamily="18" charset="0"/>
              </a:rPr>
              <a:t>sense </a:t>
            </a:r>
            <a:r>
              <a:rPr lang="en-US" sz="2400" b="1" dirty="0">
                <a:latin typeface="Times New Roman" panose="02020603050405020304" pitchFamily="18" charset="0"/>
                <a:cs typeface="Times New Roman" panose="02020603050405020304" pitchFamily="18" charset="0"/>
              </a:rPr>
              <a:t>the change</a:t>
            </a:r>
            <a:r>
              <a:rPr lang="en-US" sz="2400" dirty="0">
                <a:latin typeface="Times New Roman" panose="02020603050405020304" pitchFamily="18" charset="0"/>
                <a:cs typeface="Times New Roman" panose="02020603050405020304" pitchFamily="18" charset="0"/>
              </a:rPr>
              <a:t> in the </a:t>
            </a:r>
            <a:r>
              <a:rPr lang="en-US" sz="2400" dirty="0" smtClean="0">
                <a:latin typeface="Times New Roman" panose="02020603050405020304" pitchFamily="18" charset="0"/>
                <a:cs typeface="Times New Roman" panose="02020603050405020304" pitchFamily="18" charset="0"/>
              </a:rPr>
              <a:t>environment of greenhouse and sends the information to other electronic devices like computer.</a:t>
            </a:r>
            <a:endParaRPr lang="en-IN" sz="2400" dirty="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There are 2 types</a:t>
            </a:r>
          </a:p>
          <a:p>
            <a:pPr lvl="1" algn="just"/>
            <a:r>
              <a:rPr lang="en-IN" sz="2200" dirty="0" smtClean="0">
                <a:latin typeface="Times New Roman" panose="02020603050405020304" pitchFamily="18" charset="0"/>
                <a:cs typeface="Times New Roman" panose="02020603050405020304" pitchFamily="18" charset="0"/>
              </a:rPr>
              <a:t>Analog (0-1024)</a:t>
            </a:r>
          </a:p>
          <a:p>
            <a:pPr lvl="1" algn="just"/>
            <a:r>
              <a:rPr lang="en-IN" sz="2200" dirty="0" smtClean="0">
                <a:latin typeface="Times New Roman" panose="02020603050405020304" pitchFamily="18" charset="0"/>
                <a:cs typeface="Times New Roman" panose="02020603050405020304" pitchFamily="18" charset="0"/>
              </a:rPr>
              <a:t>Digital</a:t>
            </a:r>
          </a:p>
          <a:p>
            <a:pPr algn="just"/>
            <a:r>
              <a:rPr lang="en-IN" sz="2400" dirty="0" smtClean="0">
                <a:latin typeface="Times New Roman" panose="02020603050405020304" pitchFamily="18" charset="0"/>
                <a:cs typeface="Times New Roman" panose="02020603050405020304" pitchFamily="18" charset="0"/>
              </a:rPr>
              <a:t>Here, In order to work with the real time data, </a:t>
            </a:r>
            <a:r>
              <a:rPr lang="en-IN" sz="2400" i="1" dirty="0" smtClean="0">
                <a:latin typeface="Times New Roman" panose="02020603050405020304" pitchFamily="18" charset="0"/>
                <a:cs typeface="Times New Roman" panose="02020603050405020304" pitchFamily="18" charset="0"/>
              </a:rPr>
              <a:t>Virtual sensor programs </a:t>
            </a:r>
            <a:r>
              <a:rPr lang="en-IN" sz="2400" dirty="0" smtClean="0">
                <a:latin typeface="Times New Roman" panose="02020603050405020304" pitchFamily="18" charset="0"/>
                <a:cs typeface="Times New Roman" panose="02020603050405020304" pitchFamily="18" charset="0"/>
              </a:rPr>
              <a:t>are written which acts like the greenhouse Sensors based on the sensors used in monitoring greenhouse parameters.</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5351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720" y="137113"/>
            <a:ext cx="7393547" cy="6109457"/>
          </a:xfrm>
          <a:prstGeom prst="rect">
            <a:avLst/>
          </a:prstGeom>
        </p:spPr>
      </p:pic>
      <p:sp>
        <p:nvSpPr>
          <p:cNvPr id="3" name="Content Placeholder 2"/>
          <p:cNvSpPr>
            <a:spLocks noGrp="1"/>
          </p:cNvSpPr>
          <p:nvPr>
            <p:ph idx="1"/>
          </p:nvPr>
        </p:nvSpPr>
        <p:spPr>
          <a:xfrm>
            <a:off x="1439681" y="6139543"/>
            <a:ext cx="8915400" cy="548038"/>
          </a:xfrm>
        </p:spPr>
        <p:txBody>
          <a:bodyPr>
            <a:normAutofit/>
          </a:bodyPr>
          <a:lstStyle/>
          <a:p>
            <a:pPr marL="0" indent="0" algn="ctr">
              <a:buNone/>
            </a:pPr>
            <a:r>
              <a:rPr lang="en-IN" sz="2000" b="1" dirty="0" smtClean="0">
                <a:latin typeface="Times New Roman" panose="02020603050405020304" pitchFamily="18" charset="0"/>
                <a:cs typeface="Times New Roman" panose="02020603050405020304" pitchFamily="18" charset="0"/>
              </a:rPr>
              <a:t>Sensors considered for Virtual sensor programs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5401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214846"/>
            <a:ext cx="10796951" cy="5643154"/>
          </a:xfrm>
        </p:spPr>
        <p:txBody>
          <a:bodyPr/>
          <a:lstStyle/>
          <a:p>
            <a:pPr>
              <a:buNone/>
            </a:pPr>
            <a:r>
              <a:rPr lang="en-IN" dirty="0" smtClean="0"/>
              <a:t>  </a:t>
            </a:r>
            <a:endParaRPr lang="en-IN" dirty="0"/>
          </a:p>
        </p:txBody>
      </p:sp>
      <p:sp>
        <p:nvSpPr>
          <p:cNvPr id="7" name="Can 6"/>
          <p:cNvSpPr/>
          <p:nvPr/>
        </p:nvSpPr>
        <p:spPr>
          <a:xfrm>
            <a:off x="1698172" y="1672047"/>
            <a:ext cx="1397726" cy="1397726"/>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Times New Roman" pitchFamily="18" charset="0"/>
                <a:cs typeface="Times New Roman" pitchFamily="18" charset="0"/>
              </a:rPr>
              <a:t>Ra</a:t>
            </a:r>
          </a:p>
          <a:p>
            <a:pPr algn="ctr"/>
            <a:r>
              <a:rPr lang="en-IN" sz="2400" dirty="0" smtClean="0">
                <a:solidFill>
                  <a:schemeClr val="tx1"/>
                </a:solidFill>
                <a:latin typeface="Times New Roman" pitchFamily="18" charset="0"/>
                <a:cs typeface="Times New Roman" pitchFamily="18" charset="0"/>
              </a:rPr>
              <a:t>Data</a:t>
            </a:r>
            <a:endParaRPr lang="en-IN" sz="2400" dirty="0">
              <a:solidFill>
                <a:schemeClr val="tx1"/>
              </a:solidFill>
              <a:latin typeface="Times New Roman" pitchFamily="18" charset="0"/>
              <a:cs typeface="Times New Roman" pitchFamily="18" charset="0"/>
            </a:endParaRPr>
          </a:p>
        </p:txBody>
      </p:sp>
      <p:sp>
        <p:nvSpPr>
          <p:cNvPr id="11" name="Rounded Rectangle 10"/>
          <p:cNvSpPr/>
          <p:nvPr/>
        </p:nvSpPr>
        <p:spPr>
          <a:xfrm>
            <a:off x="4934804" y="3350350"/>
            <a:ext cx="2599509" cy="56170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Times New Roman" pitchFamily="18" charset="0"/>
                <a:cs typeface="Times New Roman" pitchFamily="18" charset="0"/>
              </a:rPr>
              <a:t>Abstraction</a:t>
            </a:r>
          </a:p>
        </p:txBody>
      </p:sp>
      <p:sp>
        <p:nvSpPr>
          <p:cNvPr id="14" name="Right Arrow 13"/>
          <p:cNvSpPr/>
          <p:nvPr/>
        </p:nvSpPr>
        <p:spPr>
          <a:xfrm>
            <a:off x="3709851" y="2103121"/>
            <a:ext cx="809897" cy="326571"/>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solidFill>
                <a:schemeClr val="tx1"/>
              </a:solidFill>
            </a:endParaRPr>
          </a:p>
        </p:txBody>
      </p:sp>
      <p:pic>
        <p:nvPicPr>
          <p:cNvPr id="13" name="Picture 2" descr="H:\aaaaa\raw-data-clipart-1.jpg"/>
          <p:cNvPicPr>
            <a:picLocks noChangeAspect="1" noChangeArrowheads="1"/>
          </p:cNvPicPr>
          <p:nvPr/>
        </p:nvPicPr>
        <p:blipFill>
          <a:blip r:embed="rId2"/>
          <a:srcRect/>
          <a:stretch>
            <a:fillRect/>
          </a:stretch>
        </p:blipFill>
        <p:spPr bwMode="auto">
          <a:xfrm>
            <a:off x="1502228" y="1311900"/>
            <a:ext cx="2121762" cy="1946717"/>
          </a:xfrm>
          <a:prstGeom prst="rect">
            <a:avLst/>
          </a:prstGeom>
          <a:noFill/>
        </p:spPr>
      </p:pic>
      <p:sp>
        <p:nvSpPr>
          <p:cNvPr id="16" name="Rounded Rectangle 15"/>
          <p:cNvSpPr/>
          <p:nvPr/>
        </p:nvSpPr>
        <p:spPr>
          <a:xfrm>
            <a:off x="1645920" y="3357153"/>
            <a:ext cx="1789611" cy="51816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Times New Roman" pitchFamily="18" charset="0"/>
                <a:cs typeface="Times New Roman" pitchFamily="18" charset="0"/>
              </a:rPr>
              <a:t>Raw data</a:t>
            </a:r>
            <a:endParaRPr lang="en-IN" sz="2400" dirty="0">
              <a:solidFill>
                <a:schemeClr val="tx1"/>
              </a:solidFill>
              <a:latin typeface="Times New Roman" pitchFamily="18" charset="0"/>
              <a:cs typeface="Times New Roman" pitchFamily="18" charset="0"/>
            </a:endParaRPr>
          </a:p>
        </p:txBody>
      </p:sp>
      <p:pic>
        <p:nvPicPr>
          <p:cNvPr id="6147" name="Picture 3" descr="E:\Downloads\Project\final\Images\images (2).jpg"/>
          <p:cNvPicPr>
            <a:picLocks noChangeAspect="1" noChangeArrowheads="1"/>
          </p:cNvPicPr>
          <p:nvPr/>
        </p:nvPicPr>
        <p:blipFill>
          <a:blip r:embed="rId3"/>
          <a:srcRect/>
          <a:stretch>
            <a:fillRect/>
          </a:stretch>
        </p:blipFill>
        <p:spPr bwMode="auto">
          <a:xfrm>
            <a:off x="1666195" y="157299"/>
            <a:ext cx="4810125" cy="952500"/>
          </a:xfrm>
          <a:prstGeom prst="rect">
            <a:avLst/>
          </a:prstGeom>
          <a:noFill/>
        </p:spPr>
      </p:pic>
      <p:cxnSp>
        <p:nvCxnSpPr>
          <p:cNvPr id="27" name="Straight Connector 26"/>
          <p:cNvCxnSpPr/>
          <p:nvPr/>
        </p:nvCxnSpPr>
        <p:spPr>
          <a:xfrm flipV="1">
            <a:off x="1397726" y="4245429"/>
            <a:ext cx="7589520" cy="13062"/>
          </a:xfrm>
          <a:prstGeom prst="line">
            <a:avLst/>
          </a:prstGeom>
          <a:ln w="31750" cmpd="sng">
            <a:solidFill>
              <a:schemeClr val="tx1"/>
            </a:solidFill>
          </a:ln>
          <a:effectLst>
            <a:outerShdw blurRad="50800" dist="50800" dir="5400000" algn="ctr" rotWithShape="0">
              <a:srgbClr val="000000"/>
            </a:outerShdw>
          </a:effectLst>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9487" y="1762202"/>
            <a:ext cx="2970145" cy="892173"/>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6815" y="4599410"/>
            <a:ext cx="2381250" cy="1247775"/>
          </a:xfrm>
          <a:prstGeom prst="rect">
            <a:avLst/>
          </a:prstGeom>
        </p:spPr>
      </p:pic>
      <p:sp>
        <p:nvSpPr>
          <p:cNvPr id="18" name="Rounded Rectangle 17"/>
          <p:cNvSpPr/>
          <p:nvPr/>
        </p:nvSpPr>
        <p:spPr>
          <a:xfrm>
            <a:off x="6400285" y="6071740"/>
            <a:ext cx="1724297" cy="56170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Times New Roman" pitchFamily="18" charset="0"/>
                <a:cs typeface="Times New Roman" pitchFamily="18" charset="0"/>
              </a:rPr>
              <a:t>LDA</a:t>
            </a: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72742" y="2920987"/>
            <a:ext cx="2447619" cy="1238095"/>
          </a:xfrm>
          <a:prstGeom prst="rect">
            <a:avLst/>
          </a:prstGeom>
        </p:spPr>
      </p:pic>
      <p:sp>
        <p:nvSpPr>
          <p:cNvPr id="20" name="Rounded Rectangle 19"/>
          <p:cNvSpPr/>
          <p:nvPr/>
        </p:nvSpPr>
        <p:spPr>
          <a:xfrm>
            <a:off x="9181593" y="4341397"/>
            <a:ext cx="2338768" cy="6560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Times New Roman" pitchFamily="18" charset="0"/>
                <a:cs typeface="Times New Roman" pitchFamily="18" charset="0"/>
              </a:rPr>
              <a:t>Data Preprocessing</a:t>
            </a:r>
          </a:p>
        </p:txBody>
      </p:sp>
      <p:sp>
        <p:nvSpPr>
          <p:cNvPr id="21" name="Rounded Rectangle 20"/>
          <p:cNvSpPr/>
          <p:nvPr/>
        </p:nvSpPr>
        <p:spPr>
          <a:xfrm>
            <a:off x="1985554" y="6200502"/>
            <a:ext cx="1724297" cy="56170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Times New Roman" pitchFamily="18" charset="0"/>
                <a:cs typeface="Times New Roman" pitchFamily="18" charset="0"/>
              </a:rPr>
              <a:t>Correlation</a:t>
            </a: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84664" y="4823965"/>
            <a:ext cx="3298084" cy="1247775"/>
          </a:xfrm>
          <a:prstGeom prst="rect">
            <a:avLst/>
          </a:prstGeom>
        </p:spPr>
      </p:pic>
      <p:sp>
        <p:nvSpPr>
          <p:cNvPr id="8" name="Bent Arrow 7"/>
          <p:cNvSpPr/>
          <p:nvPr/>
        </p:nvSpPr>
        <p:spPr>
          <a:xfrm rot="5400000">
            <a:off x="9085217" y="1391194"/>
            <a:ext cx="783770" cy="197249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Bent Arrow 25"/>
          <p:cNvSpPr/>
          <p:nvPr/>
        </p:nvSpPr>
        <p:spPr>
          <a:xfrm rot="10800000">
            <a:off x="8646826" y="5432993"/>
            <a:ext cx="1704151" cy="73383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Right Arrow 27"/>
          <p:cNvSpPr/>
          <p:nvPr/>
        </p:nvSpPr>
        <p:spPr>
          <a:xfrm rot="10800000">
            <a:off x="4714700" y="5339822"/>
            <a:ext cx="809897" cy="326571"/>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7394" y="530352"/>
            <a:ext cx="6305005" cy="3675888"/>
          </a:xfrm>
        </p:spPr>
        <p:txBody>
          <a:bodyPr/>
          <a:lstStyle/>
          <a:p>
            <a:r>
              <a:rPr lang="en-IN" sz="2800" b="1" dirty="0" smtClean="0">
                <a:latin typeface="Times New Roman" pitchFamily="18" charset="0"/>
                <a:cs typeface="Times New Roman" pitchFamily="18" charset="0"/>
              </a:rPr>
              <a:t>Raw Data</a:t>
            </a:r>
          </a:p>
          <a:p>
            <a:r>
              <a:rPr lang="en-IN" sz="2400" dirty="0" smtClean="0">
                <a:latin typeface="Times New Roman" pitchFamily="18" charset="0"/>
                <a:cs typeface="Times New Roman" pitchFamily="18" charset="0"/>
              </a:rPr>
              <a:t>Raw data, also known as primary data, is data collected from a source. It is the data that has not been processed for use.</a:t>
            </a:r>
          </a:p>
          <a:p>
            <a:r>
              <a:rPr lang="en-IN" sz="2400" dirty="0" smtClean="0">
                <a:latin typeface="Times New Roman" pitchFamily="18" charset="0"/>
                <a:cs typeface="Times New Roman" pitchFamily="18" charset="0"/>
              </a:rPr>
              <a:t>Created </a:t>
            </a:r>
            <a:r>
              <a:rPr lang="en-IN" sz="2400" i="1" dirty="0" smtClean="0">
                <a:latin typeface="Times New Roman" pitchFamily="18" charset="0"/>
                <a:cs typeface="Times New Roman" pitchFamily="18" charset="0"/>
              </a:rPr>
              <a:t>Virtual Sensor Program</a:t>
            </a:r>
            <a:r>
              <a:rPr lang="en-IN" sz="2400" dirty="0" smtClean="0">
                <a:latin typeface="Times New Roman" pitchFamily="18" charset="0"/>
                <a:cs typeface="Times New Roman" pitchFamily="18" charset="0"/>
              </a:rPr>
              <a:t> for different sensors and stored in different files.</a:t>
            </a:r>
          </a:p>
          <a:p>
            <a:endParaRPr lang="en-IN" sz="2400" dirty="0">
              <a:latin typeface="Times New Roman" pitchFamily="18" charset="0"/>
              <a:cs typeface="Times New Roman" pitchFamily="18" charset="0"/>
            </a:endParaRPr>
          </a:p>
        </p:txBody>
      </p:sp>
      <p:pic>
        <p:nvPicPr>
          <p:cNvPr id="7170" name="Picture 2" descr="E:\Downloads\Project\final\Images\physical-data.jpg"/>
          <p:cNvPicPr>
            <a:picLocks noChangeAspect="1" noChangeArrowheads="1"/>
          </p:cNvPicPr>
          <p:nvPr/>
        </p:nvPicPr>
        <p:blipFill>
          <a:blip r:embed="rId2"/>
          <a:srcRect/>
          <a:stretch>
            <a:fillRect/>
          </a:stretch>
        </p:blipFill>
        <p:spPr bwMode="auto">
          <a:xfrm>
            <a:off x="6452539" y="3935030"/>
            <a:ext cx="5739461" cy="2909907"/>
          </a:xfrm>
          <a:prstGeom prst="rect">
            <a:avLst/>
          </a:prstGeom>
          <a:noFill/>
        </p:spPr>
      </p:pic>
      <p:pic>
        <p:nvPicPr>
          <p:cNvPr id="4" name="Picture 5" descr="C:\Users\Niketh S A\Pictures\Screenshots\Screenshot (548).png"/>
          <p:cNvPicPr>
            <a:picLocks noChangeAspect="1" noChangeArrowheads="1"/>
          </p:cNvPicPr>
          <p:nvPr/>
        </p:nvPicPr>
        <p:blipFill>
          <a:blip r:embed="rId3"/>
          <a:srcRect/>
          <a:stretch>
            <a:fillRect/>
          </a:stretch>
        </p:blipFill>
        <p:spPr bwMode="auto">
          <a:xfrm>
            <a:off x="567281" y="457743"/>
            <a:ext cx="4041475" cy="2207080"/>
          </a:xfrm>
          <a:prstGeom prst="rect">
            <a:avLst/>
          </a:prstGeom>
          <a:noFill/>
        </p:spPr>
      </p:pic>
      <p:sp>
        <p:nvSpPr>
          <p:cNvPr id="8" name="Content Placeholder 2"/>
          <p:cNvSpPr txBox="1">
            <a:spLocks/>
          </p:cNvSpPr>
          <p:nvPr/>
        </p:nvSpPr>
        <p:spPr>
          <a:xfrm>
            <a:off x="1314994" y="2847702"/>
            <a:ext cx="2747555" cy="587829"/>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kumimoji="0" lang="en-IN" sz="2400" b="1" i="0" u="none" strike="noStrike" kern="1200" cap="none" spc="0" normalizeH="0" baseline="0" noProof="0" dirty="0" smtClean="0">
                <a:ln>
                  <a:noFill/>
                </a:ln>
                <a:solidFill>
                  <a:schemeClr val="tx1">
                    <a:lumMod val="75000"/>
                    <a:lumOff val="25000"/>
                  </a:schemeClr>
                </a:solidFill>
                <a:effectLst/>
                <a:uLnTx/>
                <a:uFillTx/>
                <a:latin typeface="Times New Roman" pitchFamily="18" charset="0"/>
                <a:ea typeface="+mn-ea"/>
                <a:cs typeface="Times New Roman" pitchFamily="18" charset="0"/>
              </a:rPr>
              <a:t>Fig :</a:t>
            </a:r>
            <a:r>
              <a:rPr kumimoji="0" lang="en-IN" sz="2400" b="0" i="0" u="none" strike="noStrike" kern="1200" cap="none" spc="0" normalizeH="0" noProof="0" dirty="0" smtClean="0">
                <a:ln>
                  <a:noFill/>
                </a:ln>
                <a:solidFill>
                  <a:schemeClr val="tx1">
                    <a:lumMod val="75000"/>
                    <a:lumOff val="25000"/>
                  </a:schemeClr>
                </a:solidFill>
                <a:effectLst/>
                <a:uLnTx/>
                <a:uFillTx/>
                <a:latin typeface="Times New Roman" pitchFamily="18" charset="0"/>
                <a:ea typeface="+mn-ea"/>
                <a:cs typeface="Times New Roman" pitchFamily="18" charset="0"/>
              </a:rPr>
              <a:t> Raw data</a:t>
            </a:r>
            <a:endParaRPr kumimoji="0" lang="en-IN" sz="2400" b="0" i="0" u="none" strike="noStrike" kern="1200" cap="none" spc="0" normalizeH="0" baseline="0" noProof="0" dirty="0">
              <a:ln>
                <a:noFill/>
              </a:ln>
              <a:solidFill>
                <a:schemeClr val="tx1">
                  <a:lumMod val="75000"/>
                  <a:lumOff val="25000"/>
                </a:schemeClr>
              </a:solidFill>
              <a:effectLst/>
              <a:uLnTx/>
              <a:uFillTx/>
              <a:latin typeface="Times New Roman" pitchFamily="18" charset="0"/>
              <a:ea typeface="+mn-ea"/>
              <a:cs typeface="Times New Roman" pitchFamily="18" charset="0"/>
            </a:endParaRPr>
          </a:p>
        </p:txBody>
      </p:sp>
      <p:sp>
        <p:nvSpPr>
          <p:cNvPr id="9" name="Content Placeholder 2"/>
          <p:cNvSpPr txBox="1">
            <a:spLocks/>
          </p:cNvSpPr>
          <p:nvPr/>
        </p:nvSpPr>
        <p:spPr>
          <a:xfrm>
            <a:off x="452846" y="3935029"/>
            <a:ext cx="5595257" cy="2609461"/>
          </a:xfrm>
          <a:prstGeom prst="rect">
            <a:avLst/>
          </a:prstGeom>
        </p:spPr>
        <p:txBody>
          <a:bodyPr vert="horz" lIns="91440" tIns="45720" rIns="91440" bIns="45720" rtlCol="0">
            <a:normAutofit/>
          </a:bodyPr>
          <a:lstStyle/>
          <a:p>
            <a:pPr marL="342900" marR="0" lvl="0" indent="-342900" algn="just"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kumimoji="0" lang="en-IN" sz="2400" b="0" i="0" u="none" strike="noStrike" kern="1200" cap="none" spc="0" normalizeH="0" baseline="0" noProof="0" dirty="0" smtClean="0">
                <a:ln>
                  <a:noFill/>
                </a:ln>
                <a:solidFill>
                  <a:schemeClr val="tx1">
                    <a:lumMod val="75000"/>
                    <a:lumOff val="25000"/>
                  </a:schemeClr>
                </a:solidFill>
                <a:effectLst/>
                <a:uLnTx/>
                <a:uFillTx/>
                <a:latin typeface="Times New Roman" pitchFamily="18" charset="0"/>
                <a:ea typeface="+mn-ea"/>
                <a:cs typeface="Times New Roman" pitchFamily="18" charset="0"/>
              </a:rPr>
              <a:t>It</a:t>
            </a:r>
            <a:r>
              <a:rPr kumimoji="0" lang="en-IN" sz="2400" b="0" i="0" u="none" strike="noStrike" kern="1200" cap="none" spc="0" normalizeH="0" noProof="0" dirty="0" smtClean="0">
                <a:ln>
                  <a:noFill/>
                </a:ln>
                <a:solidFill>
                  <a:schemeClr val="tx1">
                    <a:lumMod val="75000"/>
                    <a:lumOff val="25000"/>
                  </a:schemeClr>
                </a:solidFill>
                <a:effectLst/>
                <a:uLnTx/>
                <a:uFillTx/>
                <a:latin typeface="Times New Roman" pitchFamily="18" charset="0"/>
                <a:ea typeface="+mn-ea"/>
                <a:cs typeface="Times New Roman" pitchFamily="18" charset="0"/>
              </a:rPr>
              <a:t> consists of the values ranging from </a:t>
            </a:r>
            <a:r>
              <a:rPr kumimoji="0" lang="en-IN" sz="2400" b="0" i="1" u="none" strike="noStrike" kern="1200" cap="none" spc="0" normalizeH="0" noProof="0" dirty="0" smtClean="0">
                <a:ln>
                  <a:noFill/>
                </a:ln>
                <a:solidFill>
                  <a:schemeClr val="tx1">
                    <a:lumMod val="75000"/>
                    <a:lumOff val="25000"/>
                  </a:schemeClr>
                </a:solidFill>
                <a:effectLst/>
                <a:uLnTx/>
                <a:uFillTx/>
                <a:latin typeface="Times New Roman" pitchFamily="18" charset="0"/>
                <a:ea typeface="+mn-ea"/>
                <a:cs typeface="Times New Roman" pitchFamily="18" charset="0"/>
              </a:rPr>
              <a:t>0 to 1023</a:t>
            </a:r>
            <a:r>
              <a:rPr kumimoji="0" lang="en-IN" sz="2400" b="0" i="0" u="none" strike="noStrike" kern="1200" cap="none" spc="0" normalizeH="0" noProof="0" dirty="0" smtClean="0">
                <a:ln>
                  <a:noFill/>
                </a:ln>
                <a:solidFill>
                  <a:schemeClr val="tx1">
                    <a:lumMod val="75000"/>
                    <a:lumOff val="25000"/>
                  </a:schemeClr>
                </a:solidFill>
                <a:effectLst/>
                <a:uLnTx/>
                <a:uFillTx/>
                <a:latin typeface="Times New Roman" pitchFamily="18" charset="0"/>
                <a:ea typeface="+mn-ea"/>
                <a:cs typeface="Times New Roman" pitchFamily="18" charset="0"/>
              </a:rPr>
              <a:t> if the sensor is analog.</a:t>
            </a:r>
          </a:p>
          <a:p>
            <a:pPr marL="342900" marR="0" lvl="0" indent="-342900" algn="just"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lang="en-IN" sz="2400" noProof="0" dirty="0" smtClean="0">
                <a:solidFill>
                  <a:schemeClr val="tx1">
                    <a:lumMod val="75000"/>
                    <a:lumOff val="25000"/>
                  </a:schemeClr>
                </a:solidFill>
                <a:latin typeface="Times New Roman" pitchFamily="18" charset="0"/>
                <a:cs typeface="Times New Roman" pitchFamily="18" charset="0"/>
              </a:rPr>
              <a:t>The digital sensor directl</a:t>
            </a:r>
            <a:r>
              <a:rPr lang="en-IN" sz="2400" noProof="0" dirty="0">
                <a:solidFill>
                  <a:schemeClr val="tx1">
                    <a:lumMod val="75000"/>
                    <a:lumOff val="25000"/>
                  </a:schemeClr>
                </a:solidFill>
                <a:latin typeface="Times New Roman" pitchFamily="18" charset="0"/>
                <a:cs typeface="Times New Roman" pitchFamily="18" charset="0"/>
              </a:rPr>
              <a:t>y</a:t>
            </a:r>
            <a:r>
              <a:rPr lang="en-IN" sz="2400" dirty="0" smtClean="0">
                <a:solidFill>
                  <a:schemeClr val="tx1">
                    <a:lumMod val="75000"/>
                    <a:lumOff val="25000"/>
                  </a:schemeClr>
                </a:solidFill>
                <a:latin typeface="Times New Roman" pitchFamily="18" charset="0"/>
                <a:cs typeface="Times New Roman" pitchFamily="18" charset="0"/>
              </a:rPr>
              <a:t> gives the unit output.</a:t>
            </a:r>
            <a:endParaRPr kumimoji="0" lang="en-IN" sz="2400" b="0" i="0" u="none" strike="noStrike" kern="1200" cap="none" spc="0" normalizeH="0" noProof="0" dirty="0" smtClean="0">
              <a:ln>
                <a:noFill/>
              </a:ln>
              <a:solidFill>
                <a:schemeClr val="tx1">
                  <a:lumMod val="75000"/>
                  <a:lumOff val="25000"/>
                </a:schemeClr>
              </a:solidFill>
              <a:effectLst/>
              <a:uLnTx/>
              <a:uFillTx/>
              <a:latin typeface="Times New Roman" pitchFamily="18" charset="0"/>
              <a:ea typeface="+mn-ea"/>
              <a:cs typeface="Times New Roman" pitchFamily="18" charset="0"/>
            </a:endParaRPr>
          </a:p>
          <a:p>
            <a:pPr marL="342900" marR="0" lvl="0" indent="-342900" algn="just"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kumimoji="0" lang="en-IN" sz="2400" b="0" i="0" u="none" strike="noStrike" kern="1200" cap="none" spc="0" normalizeH="0" baseline="0" noProof="0" dirty="0" smtClean="0">
                <a:ln>
                  <a:noFill/>
                </a:ln>
                <a:solidFill>
                  <a:schemeClr val="tx1">
                    <a:lumMod val="75000"/>
                    <a:lumOff val="25000"/>
                  </a:schemeClr>
                </a:solidFill>
                <a:effectLst/>
                <a:uLnTx/>
                <a:uFillTx/>
                <a:latin typeface="Times New Roman" pitchFamily="18" charset="0"/>
                <a:ea typeface="+mn-ea"/>
                <a:cs typeface="Times New Roman" pitchFamily="18" charset="0"/>
              </a:rPr>
              <a:t>The</a:t>
            </a:r>
            <a:r>
              <a:rPr kumimoji="0" lang="en-IN" sz="2400" b="0" i="0" u="none" strike="noStrike" kern="1200" cap="none" spc="0" normalizeH="0" noProof="0" dirty="0" smtClean="0">
                <a:ln>
                  <a:noFill/>
                </a:ln>
                <a:solidFill>
                  <a:schemeClr val="tx1">
                    <a:lumMod val="75000"/>
                    <a:lumOff val="25000"/>
                  </a:schemeClr>
                </a:solidFill>
                <a:effectLst/>
                <a:uLnTx/>
                <a:uFillTx/>
                <a:latin typeface="Times New Roman" pitchFamily="18" charset="0"/>
                <a:ea typeface="+mn-ea"/>
                <a:cs typeface="Times New Roman" pitchFamily="18" charset="0"/>
              </a:rPr>
              <a:t> data consists of </a:t>
            </a:r>
            <a:r>
              <a:rPr kumimoji="0" lang="en-IN" sz="2400" b="1" i="0" u="none" strike="noStrike" kern="1200" cap="none" spc="0" normalizeH="0" noProof="0" dirty="0" smtClean="0">
                <a:ln>
                  <a:noFill/>
                </a:ln>
                <a:solidFill>
                  <a:schemeClr val="tx1">
                    <a:lumMod val="75000"/>
                    <a:lumOff val="25000"/>
                  </a:schemeClr>
                </a:solidFill>
                <a:effectLst/>
                <a:uLnTx/>
                <a:uFillTx/>
                <a:latin typeface="Times New Roman" pitchFamily="18" charset="0"/>
                <a:ea typeface="+mn-ea"/>
                <a:cs typeface="Times New Roman" pitchFamily="18" charset="0"/>
              </a:rPr>
              <a:t>randomness</a:t>
            </a:r>
            <a:r>
              <a:rPr kumimoji="0" lang="en-IN" sz="2400" b="0" i="0" u="none" strike="noStrike" kern="1200" cap="none" spc="0" normalizeH="0" noProof="0" dirty="0" smtClean="0">
                <a:ln>
                  <a:noFill/>
                </a:ln>
                <a:solidFill>
                  <a:schemeClr val="tx1">
                    <a:lumMod val="75000"/>
                    <a:lumOff val="25000"/>
                  </a:schemeClr>
                </a:solidFill>
                <a:effectLst/>
                <a:uLnTx/>
                <a:uFillTx/>
                <a:latin typeface="Times New Roman" pitchFamily="18" charset="0"/>
                <a:ea typeface="+mn-ea"/>
                <a:cs typeface="Times New Roman" pitchFamily="18"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7727" y="3095897"/>
            <a:ext cx="4846319" cy="3331028"/>
          </a:xfrm>
        </p:spPr>
        <p:txBody>
          <a:bodyPr>
            <a:normAutofit/>
          </a:bodyPr>
          <a:lstStyle/>
          <a:p>
            <a:pPr lvl="1" algn="just"/>
            <a:r>
              <a:rPr lang="en-IN" sz="2400" dirty="0" smtClean="0">
                <a:latin typeface="Times New Roman" pitchFamily="18" charset="0"/>
                <a:cs typeface="Times New Roman" pitchFamily="18" charset="0"/>
              </a:rPr>
              <a:t>Taking data input within a </a:t>
            </a:r>
            <a:r>
              <a:rPr lang="en-IN" sz="2400" b="1" dirty="0" smtClean="0">
                <a:latin typeface="Times New Roman" pitchFamily="18" charset="0"/>
                <a:cs typeface="Times New Roman" pitchFamily="18" charset="0"/>
              </a:rPr>
              <a:t>certain frequency.</a:t>
            </a:r>
          </a:p>
          <a:p>
            <a:pPr lvl="1" algn="just"/>
            <a:r>
              <a:rPr lang="en-IN" sz="2400" dirty="0" smtClean="0">
                <a:latin typeface="Times New Roman" pitchFamily="18" charset="0"/>
                <a:cs typeface="Times New Roman" pitchFamily="18" charset="0"/>
              </a:rPr>
              <a:t>Transformation of </a:t>
            </a:r>
            <a:r>
              <a:rPr lang="en-IN" sz="2400" i="1" dirty="0" smtClean="0">
                <a:latin typeface="Times New Roman" pitchFamily="18" charset="0"/>
                <a:cs typeface="Times New Roman" pitchFamily="18" charset="0"/>
              </a:rPr>
              <a:t>numerical or alphabetical </a:t>
            </a:r>
            <a:r>
              <a:rPr lang="en-IN" sz="2400" dirty="0" smtClean="0">
                <a:latin typeface="Times New Roman" pitchFamily="18" charset="0"/>
                <a:cs typeface="Times New Roman" pitchFamily="18" charset="0"/>
              </a:rPr>
              <a:t>digital information into a corrected, ordered, and simplified form.</a:t>
            </a:r>
          </a:p>
        </p:txBody>
      </p:sp>
      <p:pic>
        <p:nvPicPr>
          <p:cNvPr id="8194" name="Picture 2" descr="E:\Downloads\Project\final\Images\data-analytics-vector-concept-illustrating-idea-depicting-how-raw-processed-to-produce-actionable-information-64698965 - Copy.jpg"/>
          <p:cNvPicPr>
            <a:picLocks noChangeAspect="1" noChangeArrowheads="1"/>
          </p:cNvPicPr>
          <p:nvPr/>
        </p:nvPicPr>
        <p:blipFill>
          <a:blip r:embed="rId2"/>
          <a:srcRect/>
          <a:stretch>
            <a:fillRect/>
          </a:stretch>
        </p:blipFill>
        <p:spPr bwMode="auto">
          <a:xfrm>
            <a:off x="6635826" y="3004456"/>
            <a:ext cx="5353481" cy="3044299"/>
          </a:xfrm>
          <a:prstGeom prst="rect">
            <a:avLst/>
          </a:prstGeom>
          <a:noFill/>
        </p:spPr>
      </p:pic>
      <p:sp>
        <p:nvSpPr>
          <p:cNvPr id="6" name="Content Placeholder 2"/>
          <p:cNvSpPr txBox="1">
            <a:spLocks/>
          </p:cNvSpPr>
          <p:nvPr/>
        </p:nvSpPr>
        <p:spPr>
          <a:xfrm>
            <a:off x="1354184" y="888275"/>
            <a:ext cx="10193382" cy="2011680"/>
          </a:xfrm>
          <a:prstGeom prst="rect">
            <a:avLst/>
          </a:prstGeom>
        </p:spPr>
        <p:txBody>
          <a:bodyPr vert="horz" lIns="91440" tIns="45720" rIns="91440" bIns="45720" rtlCol="0">
            <a:normAutofit/>
          </a:bodyPr>
          <a:lstStyle/>
          <a:p>
            <a:pPr marL="342900" marR="0" lvl="0" indent="-342900" algn="just" defTabSz="457200" rtl="0" eaLnBrk="1" fontAlgn="auto" latinLnBrk="0" hangingPunct="1">
              <a:lnSpc>
                <a:spcPct val="100000"/>
              </a:lnSpc>
              <a:spcBef>
                <a:spcPts val="1000"/>
              </a:spcBef>
              <a:spcAft>
                <a:spcPts val="0"/>
              </a:spcAft>
              <a:buClr>
                <a:schemeClr val="accent1"/>
              </a:buClr>
              <a:buSzTx/>
              <a:buFont typeface="Wingdings" pitchFamily="2" charset="2"/>
              <a:buChar char="v"/>
              <a:tabLst/>
              <a:defRPr/>
            </a:pPr>
            <a:r>
              <a:rPr kumimoji="0" lang="en-IN" sz="4300" b="1" i="0" u="none" strike="noStrike" kern="1200" cap="none" spc="0" normalizeH="0" baseline="0" noProof="0" dirty="0" smtClean="0">
                <a:ln>
                  <a:noFill/>
                </a:ln>
                <a:solidFill>
                  <a:schemeClr val="tx1">
                    <a:lumMod val="75000"/>
                    <a:lumOff val="25000"/>
                  </a:schemeClr>
                </a:solidFill>
                <a:effectLst/>
                <a:uLnTx/>
                <a:uFillTx/>
                <a:latin typeface="Times New Roman" pitchFamily="18" charset="0"/>
                <a:ea typeface="+mn-ea"/>
                <a:cs typeface="Times New Roman" pitchFamily="18" charset="0"/>
              </a:rPr>
              <a:t>Data Abstraction</a:t>
            </a:r>
          </a:p>
          <a:p>
            <a:pPr marL="285750" indent="-285750" algn="just">
              <a:spcBef>
                <a:spcPts val="1000"/>
              </a:spcBef>
              <a:buClr>
                <a:schemeClr val="accent1"/>
              </a:buClr>
              <a:buFont typeface="Wingdings 3" charset="2"/>
              <a:buChar char=""/>
              <a:defRPr/>
            </a:pPr>
            <a:r>
              <a:rPr lang="en-IN" sz="2400" b="1" dirty="0">
                <a:latin typeface="Times New Roman" pitchFamily="18" charset="0"/>
                <a:cs typeface="Times New Roman" pitchFamily="18" charset="0"/>
              </a:rPr>
              <a:t>Data abstraction</a:t>
            </a:r>
            <a:r>
              <a:rPr lang="en-IN" sz="2400" dirty="0">
                <a:latin typeface="Times New Roman" pitchFamily="18" charset="0"/>
                <a:cs typeface="Times New Roman" pitchFamily="18" charset="0"/>
              </a:rPr>
              <a:t> is the reduction of a particular body of </a:t>
            </a:r>
            <a:r>
              <a:rPr lang="en-IN" sz="2400" b="1" dirty="0">
                <a:latin typeface="Times New Roman" pitchFamily="18" charset="0"/>
                <a:cs typeface="Times New Roman" pitchFamily="18" charset="0"/>
              </a:rPr>
              <a:t>data </a:t>
            </a:r>
            <a:r>
              <a:rPr lang="en-IN" sz="2400" dirty="0">
                <a:latin typeface="Times New Roman" pitchFamily="18" charset="0"/>
                <a:cs typeface="Times New Roman" pitchFamily="18" charset="0"/>
              </a:rPr>
              <a:t>to a simplified representation of the whole. To gain more information about the data and infer knowledge</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7327" y="5917474"/>
            <a:ext cx="7861074" cy="509452"/>
          </a:xfrm>
        </p:spPr>
        <p:txBody>
          <a:bodyPr/>
          <a:lstStyle/>
          <a:p>
            <a:pPr marL="0" indent="0" algn="ctr">
              <a:buNone/>
            </a:pPr>
            <a:r>
              <a:rPr lang="en-IN" b="1" dirty="0" smtClean="0">
                <a:latin typeface="Times New Roman" panose="02020603050405020304" pitchFamily="18" charset="0"/>
                <a:cs typeface="Times New Roman" panose="02020603050405020304" pitchFamily="18" charset="0"/>
              </a:rPr>
              <a:t>Fig: Conditions considered for abstraction</a:t>
            </a:r>
            <a:endParaRPr lang="en-IN"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666" y="971857"/>
            <a:ext cx="8866667" cy="4914286"/>
          </a:xfrm>
          <a:prstGeom prst="rect">
            <a:avLst/>
          </a:prstGeom>
        </p:spPr>
      </p:pic>
    </p:spTree>
    <p:extLst>
      <p:ext uri="{BB962C8B-B14F-4D97-AF65-F5344CB8AC3E}">
        <p14:creationId xmlns:p14="http://schemas.microsoft.com/office/powerpoint/2010/main" val="7295421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857" y="209008"/>
            <a:ext cx="9923418" cy="836022"/>
          </a:xfrm>
        </p:spPr>
        <p:txBody>
          <a:bodyPr>
            <a:normAutofit fontScale="90000"/>
          </a:bodyPr>
          <a:lstStyle/>
          <a:p>
            <a:r>
              <a:rPr lang="en-IN" sz="6000" b="1" dirty="0" smtClean="0">
                <a:solidFill>
                  <a:schemeClr val="tx2">
                    <a:lumMod val="75000"/>
                  </a:schemeClr>
                </a:solidFill>
                <a:latin typeface="Times New Roman" pitchFamily="18" charset="0"/>
                <a:cs typeface="Times New Roman" pitchFamily="18" charset="0"/>
              </a:rPr>
              <a:t>Abstract</a:t>
            </a:r>
            <a:endParaRPr lang="en-IN" sz="6000" b="1" dirty="0">
              <a:solidFill>
                <a:schemeClr val="tx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927464" y="1776548"/>
            <a:ext cx="5251267" cy="2325189"/>
          </a:xfrm>
        </p:spPr>
        <p:txBody>
          <a:bodyPr>
            <a:normAutofit/>
          </a:bodyPr>
          <a:lstStyle/>
          <a:p>
            <a:pPr algn="just"/>
            <a:r>
              <a:rPr lang="en-IN" sz="2400" i="1" dirty="0" smtClean="0">
                <a:solidFill>
                  <a:schemeClr val="tx1"/>
                </a:solidFill>
                <a:latin typeface="Times New Roman" pitchFamily="18" charset="0"/>
                <a:cs typeface="Times New Roman" pitchFamily="18" charset="0"/>
              </a:rPr>
              <a:t>Internet of Things </a:t>
            </a:r>
            <a:r>
              <a:rPr lang="en-IN" sz="2400" dirty="0" smtClean="0">
                <a:solidFill>
                  <a:schemeClr val="tx1"/>
                </a:solidFill>
                <a:latin typeface="Times New Roman" pitchFamily="18" charset="0"/>
                <a:cs typeface="Times New Roman" pitchFamily="18" charset="0"/>
              </a:rPr>
              <a:t>(IoT) is the </a:t>
            </a:r>
            <a:r>
              <a:rPr lang="en-IN" sz="2400" b="1" dirty="0" smtClean="0">
                <a:solidFill>
                  <a:schemeClr val="tx1"/>
                </a:solidFill>
                <a:latin typeface="Times New Roman" pitchFamily="18" charset="0"/>
                <a:cs typeface="Times New Roman" pitchFamily="18" charset="0"/>
              </a:rPr>
              <a:t>interaction </a:t>
            </a:r>
            <a:r>
              <a:rPr lang="en-IN" sz="2400" dirty="0" smtClean="0">
                <a:solidFill>
                  <a:schemeClr val="tx1"/>
                </a:solidFill>
                <a:latin typeface="Times New Roman" pitchFamily="18" charset="0"/>
                <a:cs typeface="Times New Roman" pitchFamily="18" charset="0"/>
              </a:rPr>
              <a:t>and</a:t>
            </a:r>
            <a:r>
              <a:rPr lang="en-IN" sz="2400" b="1" dirty="0" smtClean="0">
                <a:solidFill>
                  <a:schemeClr val="tx1"/>
                </a:solidFill>
                <a:latin typeface="Times New Roman" pitchFamily="18" charset="0"/>
                <a:cs typeface="Times New Roman" pitchFamily="18" charset="0"/>
              </a:rPr>
              <a:t> communication</a:t>
            </a:r>
            <a:r>
              <a:rPr lang="en-IN" sz="2400" dirty="0" smtClean="0">
                <a:solidFill>
                  <a:schemeClr val="tx1"/>
                </a:solidFill>
                <a:latin typeface="Times New Roman" pitchFamily="18" charset="0"/>
                <a:cs typeface="Times New Roman" pitchFamily="18" charset="0"/>
              </a:rPr>
              <a:t> of billions of devices that produce and exchange data, which leads to </a:t>
            </a:r>
            <a:r>
              <a:rPr lang="en-US" sz="2400" b="1" dirty="0" smtClean="0">
                <a:solidFill>
                  <a:schemeClr val="tx1"/>
                </a:solidFill>
                <a:latin typeface="Times New Roman" pitchFamily="18" charset="0"/>
                <a:cs typeface="Times New Roman" pitchFamily="18" charset="0"/>
              </a:rPr>
              <a:t>tremendous volume of highly variable streaming data</a:t>
            </a:r>
            <a:r>
              <a:rPr lang="en-IN" sz="2400" b="1" dirty="0" smtClean="0">
                <a:solidFill>
                  <a:schemeClr val="tx1"/>
                </a:solidFill>
                <a:latin typeface="Times New Roman" pitchFamily="18" charset="0"/>
                <a:cs typeface="Times New Roman" pitchFamily="18" charset="0"/>
              </a:rPr>
              <a:t>.</a:t>
            </a:r>
          </a:p>
          <a:p>
            <a:pPr algn="just"/>
            <a:endParaRPr lang="en-IN" sz="2400" dirty="0" smtClean="0">
              <a:solidFill>
                <a:schemeClr val="tx1"/>
              </a:solidFill>
              <a:latin typeface="Times New Roman" pitchFamily="18" charset="0"/>
              <a:cs typeface="Times New Roman" pitchFamily="18" charset="0"/>
            </a:endParaRPr>
          </a:p>
        </p:txBody>
      </p:sp>
      <p:pic>
        <p:nvPicPr>
          <p:cNvPr id="1026" name="Picture 2" descr="E:\Downloads\Project\final\Images\130502212037-internet-of-things-graphic-story-top.jpg"/>
          <p:cNvPicPr>
            <a:picLocks noChangeAspect="1" noChangeArrowheads="1"/>
          </p:cNvPicPr>
          <p:nvPr/>
        </p:nvPicPr>
        <p:blipFill>
          <a:blip r:embed="rId2"/>
          <a:srcRect/>
          <a:stretch>
            <a:fillRect/>
          </a:stretch>
        </p:blipFill>
        <p:spPr bwMode="auto">
          <a:xfrm>
            <a:off x="6096000" y="718457"/>
            <a:ext cx="6096000" cy="3429001"/>
          </a:xfrm>
          <a:prstGeom prst="rect">
            <a:avLst/>
          </a:prstGeom>
          <a:noFill/>
        </p:spPr>
      </p:pic>
      <p:sp>
        <p:nvSpPr>
          <p:cNvPr id="7" name="Content Placeholder 2"/>
          <p:cNvSpPr txBox="1">
            <a:spLocks/>
          </p:cNvSpPr>
          <p:nvPr/>
        </p:nvSpPr>
        <p:spPr>
          <a:xfrm>
            <a:off x="979714" y="4924696"/>
            <a:ext cx="10842172" cy="1698171"/>
          </a:xfrm>
          <a:prstGeom prst="rect">
            <a:avLst/>
          </a:prstGeom>
        </p:spPr>
        <p:txBody>
          <a:bodyPr vert="horz" lIns="91440" tIns="45720" rIns="91440" bIns="45720" rtlCol="0">
            <a:normAutofit/>
          </a:bodyPr>
          <a:lstStyle/>
          <a:p>
            <a:pPr marL="342900" indent="-342900" algn="just">
              <a:spcBef>
                <a:spcPts val="1000"/>
              </a:spcBef>
              <a:buClr>
                <a:schemeClr val="accent1"/>
              </a:buClr>
              <a:buFont typeface="Wingdings 3" charset="2"/>
              <a:buChar char=""/>
            </a:pPr>
            <a:r>
              <a:rPr lang="en-US" sz="2400" dirty="0" smtClean="0">
                <a:latin typeface="Times New Roman" pitchFamily="18" charset="0"/>
                <a:cs typeface="Times New Roman" pitchFamily="18" charset="0"/>
              </a:rPr>
              <a:t>They produce </a:t>
            </a:r>
            <a:r>
              <a:rPr lang="en-US" sz="2400" b="1" dirty="0" smtClean="0">
                <a:latin typeface="Times New Roman" pitchFamily="18" charset="0"/>
                <a:cs typeface="Times New Roman" pitchFamily="18" charset="0"/>
              </a:rPr>
              <a:t>huge volume </a:t>
            </a:r>
            <a:r>
              <a:rPr lang="en-US" sz="2400" b="1" i="1" dirty="0" smtClean="0">
                <a:latin typeface="Times New Roman" pitchFamily="18" charset="0"/>
                <a:cs typeface="Times New Roman" pitchFamily="18" charset="0"/>
              </a:rPr>
              <a:t>of real world streaming data</a:t>
            </a:r>
            <a:r>
              <a:rPr lang="en-US" sz="24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6273" y="715551"/>
            <a:ext cx="8911687" cy="1280890"/>
          </a:xfrm>
        </p:spPr>
        <p:txBody>
          <a:bodyPr>
            <a:normAutofit/>
          </a:bodyPr>
          <a:lstStyle/>
          <a:p>
            <a:r>
              <a:rPr lang="en-IN" sz="5400" b="1" dirty="0" smtClean="0">
                <a:latin typeface="Times New Roman" panose="02020603050405020304" pitchFamily="18" charset="0"/>
                <a:cs typeface="Times New Roman" panose="02020603050405020304" pitchFamily="18" charset="0"/>
              </a:rPr>
              <a:t>Preprocessing</a:t>
            </a:r>
            <a:endParaRPr lang="en-IN"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26274" y="2299063"/>
            <a:ext cx="9673098" cy="4153987"/>
          </a:xfrm>
        </p:spPr>
        <p:txBody>
          <a:bodyPr>
            <a:normAutofit/>
          </a:bodyPr>
          <a:lstStyle/>
          <a:p>
            <a:pPr lvl="0" algn="just"/>
            <a:r>
              <a:rPr lang="en-IN" sz="2400" b="1" dirty="0">
                <a:latin typeface="Times New Roman" panose="02020603050405020304" pitchFamily="18" charset="0"/>
                <a:cs typeface="Times New Roman" panose="02020603050405020304" pitchFamily="18" charset="0"/>
              </a:rPr>
              <a:t>Tokenizer: </a:t>
            </a:r>
            <a:r>
              <a:rPr lang="en-IN" sz="2400" dirty="0">
                <a:latin typeface="Times New Roman" panose="02020603050405020304" pitchFamily="18" charset="0"/>
                <a:cs typeface="Times New Roman" panose="02020603050405020304" pitchFamily="18" charset="0"/>
              </a:rPr>
              <a:t>Tokenization is the act of breaking down the set of strings into pieces. It may contain words, symbols, phrases, keywords, etc. The abstracted data is given as the input to this model. It breaks the strings to form words</a:t>
            </a:r>
            <a:r>
              <a:rPr lang="en-IN" sz="2400" dirty="0" smtClean="0">
                <a:latin typeface="Times New Roman" panose="02020603050405020304" pitchFamily="18" charset="0"/>
                <a:cs typeface="Times New Roman" panose="02020603050405020304" pitchFamily="18" charset="0"/>
              </a:rPr>
              <a:t>.</a:t>
            </a:r>
          </a:p>
          <a:p>
            <a:pPr lvl="0" algn="just"/>
            <a:endParaRPr lang="en-IN" sz="2400" dirty="0">
              <a:latin typeface="Times New Roman" panose="02020603050405020304" pitchFamily="18" charset="0"/>
              <a:cs typeface="Times New Roman" panose="02020603050405020304" pitchFamily="18" charset="0"/>
            </a:endParaRPr>
          </a:p>
          <a:p>
            <a:pPr lvl="0" algn="just"/>
            <a:endParaRPr lang="en-IN"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eg: ‘</a:t>
            </a:r>
            <a:r>
              <a:rPr lang="en-IN" dirty="0" smtClean="0"/>
              <a:t>soil moisture is normal’ -&gt; ‘soil’ ‘moisture’ ‘is’ ‘normal’</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1629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69818"/>
            <a:ext cx="9963195" cy="6439988"/>
          </a:xfrm>
        </p:spPr>
        <p:txBody>
          <a:bodyPr>
            <a:normAutofit/>
          </a:bodyPr>
          <a:lstStyle/>
          <a:p>
            <a:pPr lvl="0" algn="just"/>
            <a:endParaRPr lang="en-IN" sz="2800" b="1" dirty="0" smtClean="0">
              <a:latin typeface="Times New Roman" panose="02020603050405020304" pitchFamily="18" charset="0"/>
              <a:cs typeface="Times New Roman" panose="02020603050405020304" pitchFamily="18" charset="0"/>
            </a:endParaRPr>
          </a:p>
          <a:p>
            <a:pPr lvl="0" algn="just"/>
            <a:endParaRPr lang="en-IN" sz="2800" b="1" dirty="0">
              <a:latin typeface="Times New Roman" panose="02020603050405020304" pitchFamily="18" charset="0"/>
              <a:cs typeface="Times New Roman" panose="02020603050405020304" pitchFamily="18" charset="0"/>
            </a:endParaRPr>
          </a:p>
          <a:p>
            <a:pPr lvl="0" algn="just"/>
            <a:r>
              <a:rPr lang="en-IN" sz="3200" b="1" dirty="0" smtClean="0">
                <a:latin typeface="Times New Roman" panose="02020603050405020304" pitchFamily="18" charset="0"/>
                <a:cs typeface="Times New Roman" panose="02020603050405020304" pitchFamily="18" charset="0"/>
              </a:rPr>
              <a:t>Stop</a:t>
            </a:r>
            <a:r>
              <a:rPr lang="en-IN" sz="2800" b="1" dirty="0" smtClean="0">
                <a:latin typeface="Times New Roman" panose="02020603050405020304" pitchFamily="18" charset="0"/>
                <a:cs typeface="Times New Roman" panose="02020603050405020304" pitchFamily="18" charset="0"/>
              </a:rPr>
              <a:t> Words:</a:t>
            </a:r>
            <a:endParaRPr lang="en-IN" sz="2800" dirty="0" smtClean="0">
              <a:latin typeface="Times New Roman" panose="02020603050405020304" pitchFamily="18" charset="0"/>
              <a:cs typeface="Times New Roman" panose="02020603050405020304" pitchFamily="18" charset="0"/>
            </a:endParaRPr>
          </a:p>
          <a:p>
            <a:pPr marL="457200" lvl="1" indent="0" algn="just">
              <a:buNone/>
            </a:pPr>
            <a:r>
              <a:rPr lang="en-IN" sz="2400" dirty="0" smtClean="0">
                <a:latin typeface="Times New Roman" panose="02020603050405020304" pitchFamily="18" charset="0"/>
                <a:cs typeface="Times New Roman" panose="02020603050405020304" pitchFamily="18" charset="0"/>
              </a:rPr>
              <a:t>Stop words are words such as “the”, “a”, “is”, “an”, “in” etc., and the words that appear twice which can removed without altering the contents meaning.</a:t>
            </a:r>
            <a:endParaRPr lang="en-IN" sz="2400" dirty="0">
              <a:latin typeface="Times New Roman" panose="02020603050405020304" pitchFamily="18" charset="0"/>
              <a:cs typeface="Times New Roman" panose="02020603050405020304" pitchFamily="18" charset="0"/>
            </a:endParaRPr>
          </a:p>
          <a:p>
            <a:pPr marL="457200" lvl="1" indent="0" algn="just">
              <a:buNone/>
            </a:pPr>
            <a:r>
              <a:rPr lang="en-IN" sz="2400" dirty="0">
                <a:latin typeface="Times New Roman" panose="02020603050405020304" pitchFamily="18" charset="0"/>
                <a:cs typeface="Times New Roman" panose="02020603050405020304" pitchFamily="18" charset="0"/>
              </a:rPr>
              <a:t>e</a:t>
            </a:r>
            <a:r>
              <a:rPr lang="en-IN" sz="2400" dirty="0" smtClean="0">
                <a:latin typeface="Times New Roman" panose="02020603050405020304" pitchFamily="18" charset="0"/>
                <a:cs typeface="Times New Roman" panose="02020603050405020304" pitchFamily="18" charset="0"/>
              </a:rPr>
              <a:t>g: 		“ </a:t>
            </a:r>
            <a:r>
              <a:rPr lang="en-IN" sz="1800" dirty="0" smtClean="0"/>
              <a:t>'soil_moisture_is_normal</a:t>
            </a:r>
            <a:r>
              <a:rPr lang="en-IN" sz="1800" dirty="0"/>
              <a:t>', </a:t>
            </a:r>
            <a:r>
              <a:rPr lang="en-IN" sz="1800" dirty="0" smtClean="0"/>
              <a:t>'radiation_is</a:t>
            </a:r>
            <a:r>
              <a:rPr lang="en-IN" sz="1800" dirty="0"/>
              <a:t>_</a:t>
            </a:r>
            <a:r>
              <a:rPr lang="en-IN" sz="1800" dirty="0" smtClean="0"/>
              <a:t>normal</a:t>
            </a:r>
            <a:r>
              <a:rPr lang="en-IN" sz="1800" dirty="0"/>
              <a:t>', </a:t>
            </a:r>
            <a:r>
              <a:rPr lang="en-IN" sz="1800" dirty="0" smtClean="0"/>
              <a:t>'soil_moisture_is</a:t>
            </a:r>
            <a:r>
              <a:rPr lang="en-IN" sz="1800" dirty="0"/>
              <a:t>_</a:t>
            </a:r>
            <a:r>
              <a:rPr lang="en-IN" sz="1800" dirty="0" smtClean="0"/>
              <a:t>normal‘.</a:t>
            </a:r>
            <a:r>
              <a:rPr lang="en-IN" sz="2400" dirty="0" smtClean="0">
                <a:latin typeface="Times New Roman" panose="02020603050405020304" pitchFamily="18" charset="0"/>
                <a:cs typeface="Times New Roman" panose="02020603050405020304" pitchFamily="18" charset="0"/>
              </a:rPr>
              <a:t>”</a:t>
            </a:r>
          </a:p>
          <a:p>
            <a:pPr marL="457200" lvl="1" indent="0" algn="just">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-&gt;</a:t>
            </a: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a:t>
            </a:r>
            <a:r>
              <a:rPr lang="en-IN" sz="1800" dirty="0" smtClean="0"/>
              <a:t>'soil_moisture_is_normal</a:t>
            </a:r>
            <a:r>
              <a:rPr lang="en-IN" sz="1800" dirty="0"/>
              <a:t>', 'radiation_is_normal</a:t>
            </a:r>
            <a:r>
              <a:rPr lang="en-IN" sz="1800" dirty="0" smtClean="0"/>
              <a:t>',</a:t>
            </a:r>
          </a:p>
          <a:p>
            <a:pPr marL="457200" lvl="1" indent="0" algn="just">
              <a:buNone/>
            </a:pPr>
            <a:endParaRPr lang="en-IN" dirty="0" smtClean="0"/>
          </a:p>
          <a:p>
            <a:pPr lvl="0" algn="just"/>
            <a:r>
              <a:rPr lang="en-IN" sz="3200" b="1" dirty="0">
                <a:latin typeface="Times New Roman" panose="02020603050405020304" pitchFamily="18" charset="0"/>
                <a:cs typeface="Times New Roman" panose="02020603050405020304" pitchFamily="18" charset="0"/>
              </a:rPr>
              <a:t>Stemming:</a:t>
            </a:r>
            <a:endParaRPr lang="en-IN" sz="32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	Stemming is the process of removing the words which carry same meaning.</a:t>
            </a: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lgn="just">
              <a:buNone/>
            </a:pPr>
            <a:r>
              <a:rPr lang="en-IN" sz="2400" dirty="0" smtClean="0">
                <a:latin typeface="Times New Roman" panose="02020603050405020304" pitchFamily="18" charset="0"/>
                <a:cs typeface="Times New Roman" panose="02020603050405020304" pitchFamily="18" charset="0"/>
              </a:rPr>
              <a:t>	eg</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r>
              <a:rPr lang="en-IN" dirty="0" smtClean="0">
                <a:latin typeface="+mj-lt"/>
                <a:cs typeface="Times New Roman" panose="02020603050405020304" pitchFamily="18" charset="0"/>
              </a:rPr>
              <a:t>outliers </a:t>
            </a:r>
            <a:r>
              <a:rPr lang="en-IN" dirty="0">
                <a:latin typeface="+mj-lt"/>
                <a:cs typeface="Times New Roman" panose="02020603050405020304" pitchFamily="18" charset="0"/>
              </a:rPr>
              <a:t>-&gt; outlier</a:t>
            </a:r>
          </a:p>
          <a:p>
            <a:pPr marL="0" indent="0" algn="just">
              <a:buNone/>
            </a:pPr>
            <a:r>
              <a:rPr lang="en-IN" dirty="0">
                <a:latin typeface="+mj-lt"/>
                <a:cs typeface="Times New Roman" panose="02020603050405020304" pitchFamily="18" charset="0"/>
              </a:rPr>
              <a:t>	</a:t>
            </a:r>
            <a:r>
              <a:rPr lang="en-IN" dirty="0" smtClean="0">
                <a:latin typeface="+mj-lt"/>
                <a:cs typeface="Times New Roman" panose="02020603050405020304" pitchFamily="18" charset="0"/>
              </a:rPr>
              <a:t>	-&gt;	following </a:t>
            </a:r>
            <a:r>
              <a:rPr lang="en-IN" dirty="0">
                <a:latin typeface="+mj-lt"/>
                <a:cs typeface="Times New Roman" panose="02020603050405020304" pitchFamily="18" charset="0"/>
              </a:rPr>
              <a:t>-&gt; follow</a:t>
            </a:r>
          </a:p>
          <a:p>
            <a:pPr marL="457200" lvl="1" indent="0" algn="just">
              <a:buNone/>
            </a:pPr>
            <a:endParaRPr lang="en-I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88658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719" y="1951404"/>
            <a:ext cx="6050983" cy="2823390"/>
          </a:xfrm>
          <a:prstGeom prst="rect">
            <a:avLst/>
          </a:prstGeom>
        </p:spPr>
      </p:pic>
      <p:sp>
        <p:nvSpPr>
          <p:cNvPr id="2" name="Title 1"/>
          <p:cNvSpPr>
            <a:spLocks noGrp="1"/>
          </p:cNvSpPr>
          <p:nvPr>
            <p:ph type="title"/>
          </p:nvPr>
        </p:nvSpPr>
        <p:spPr>
          <a:xfrm>
            <a:off x="1632858" y="362853"/>
            <a:ext cx="8944292" cy="1280890"/>
          </a:xfrm>
        </p:spPr>
        <p:txBody>
          <a:bodyPr>
            <a:normAutofit/>
          </a:bodyPr>
          <a:lstStyle/>
          <a:p>
            <a:r>
              <a:rPr lang="en-IN" sz="4400" dirty="0" smtClean="0">
                <a:latin typeface="Times New Roman" panose="02020603050405020304" pitchFamily="18" charset="0"/>
                <a:cs typeface="Times New Roman" panose="02020603050405020304" pitchFamily="18" charset="0"/>
              </a:rPr>
              <a:t>Latent Dirichlet </a:t>
            </a:r>
            <a:r>
              <a:rPr lang="en-IN" sz="4400" dirty="0">
                <a:latin typeface="Times New Roman" panose="02020603050405020304" pitchFamily="18" charset="0"/>
                <a:cs typeface="Times New Roman" panose="02020603050405020304" pitchFamily="18" charset="0"/>
              </a:rPr>
              <a:t>A</a:t>
            </a:r>
            <a:r>
              <a:rPr lang="en-IN" sz="4400" dirty="0" smtClean="0">
                <a:latin typeface="Times New Roman" panose="02020603050405020304" pitchFamily="18" charset="0"/>
                <a:cs typeface="Times New Roman" panose="02020603050405020304" pitchFamily="18" charset="0"/>
              </a:rPr>
              <a:t>llocation</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95697" y="5082455"/>
            <a:ext cx="5617028" cy="770708"/>
          </a:xfrm>
        </p:spPr>
        <p:txBody>
          <a:bodyPr/>
          <a:lstStyle/>
          <a:p>
            <a:pPr marL="0" indent="0" algn="ctr">
              <a:buNone/>
            </a:pPr>
            <a:r>
              <a:rPr lang="en-IN" b="1" dirty="0" smtClean="0">
                <a:latin typeface="Times New Roman" panose="02020603050405020304" pitchFamily="18" charset="0"/>
                <a:cs typeface="Times New Roman" panose="02020603050405020304" pitchFamily="18" charset="0"/>
              </a:rPr>
              <a:t>Fig: Plate </a:t>
            </a:r>
            <a:r>
              <a:rPr lang="en-IN" b="1" dirty="0">
                <a:latin typeface="Times New Roman" panose="02020603050405020304" pitchFamily="18" charset="0"/>
                <a:cs typeface="Times New Roman" panose="02020603050405020304" pitchFamily="18" charset="0"/>
              </a:rPr>
              <a:t>model Representation of LDA</a:t>
            </a:r>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7178040" y="1513479"/>
            <a:ext cx="4669972" cy="49395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IN" i="1" dirty="0">
                <a:latin typeface="Times New Roman" panose="02020603050405020304" pitchFamily="18" charset="0"/>
                <a:cs typeface="Times New Roman" panose="02020603050405020304" pitchFamily="18" charset="0"/>
              </a:rPr>
              <a:t>M</a:t>
            </a:r>
            <a:r>
              <a:rPr lang="en-IN" dirty="0">
                <a:latin typeface="Times New Roman" panose="02020603050405020304" pitchFamily="18" charset="0"/>
                <a:cs typeface="Times New Roman" panose="02020603050405020304" pitchFamily="18" charset="0"/>
              </a:rPr>
              <a:t> is the total document </a:t>
            </a:r>
            <a:r>
              <a:rPr lang="en-IN" dirty="0" smtClean="0">
                <a:latin typeface="Times New Roman" panose="02020603050405020304" pitchFamily="18" charset="0"/>
                <a:cs typeface="Times New Roman" panose="02020603050405020304" pitchFamily="18" charset="0"/>
              </a:rPr>
              <a:t>set</a:t>
            </a:r>
          </a:p>
          <a:p>
            <a:pPr algn="just"/>
            <a:r>
              <a:rPr lang="en-IN" i="1" dirty="0">
                <a:latin typeface="Times New Roman" panose="02020603050405020304" pitchFamily="18" charset="0"/>
                <a:cs typeface="Times New Roman" panose="02020603050405020304" pitchFamily="18" charset="0"/>
              </a:rPr>
              <a:t>N</a:t>
            </a:r>
            <a:r>
              <a:rPr lang="en-IN" dirty="0">
                <a:latin typeface="Times New Roman" panose="02020603050405020304" pitchFamily="18" charset="0"/>
                <a:cs typeface="Times New Roman" panose="02020603050405020304" pitchFamily="18" charset="0"/>
              </a:rPr>
              <a:t> is the collection of the words represented by vector </a:t>
            </a:r>
            <a:r>
              <a:rPr lang="en-IN" i="1" dirty="0" smtClean="0">
                <a:latin typeface="Times New Roman" panose="02020603050405020304" pitchFamily="18" charset="0"/>
                <a:cs typeface="Times New Roman" panose="02020603050405020304" pitchFamily="18" charset="0"/>
              </a:rPr>
              <a:t>W</a:t>
            </a:r>
            <a:r>
              <a:rPr lang="en-IN" i="1" baseline="-25000" dirty="0" smtClean="0">
                <a:latin typeface="Times New Roman" panose="02020603050405020304" pitchFamily="18" charset="0"/>
                <a:cs typeface="Times New Roman" panose="02020603050405020304" pitchFamily="18" charset="0"/>
              </a:rPr>
              <a:t>N</a:t>
            </a:r>
            <a:endParaRPr lang="en-IN" dirty="0" smtClean="0">
              <a:latin typeface="Times New Roman" panose="02020603050405020304" pitchFamily="18" charset="0"/>
              <a:cs typeface="Times New Roman" panose="02020603050405020304" pitchFamily="18" charset="0"/>
            </a:endParaRPr>
          </a:p>
          <a:p>
            <a:pPr algn="just"/>
            <a:r>
              <a:rPr lang="en-IN" sz="2400" i="1" dirty="0" smtClean="0">
                <a:latin typeface="Times New Roman" panose="02020603050405020304" pitchFamily="18" charset="0"/>
                <a:cs typeface="Times New Roman" panose="02020603050405020304" pitchFamily="18" charset="0"/>
              </a:rPr>
              <a:t>w</a:t>
            </a:r>
            <a:r>
              <a:rPr lang="en-IN" dirty="0" smtClean="0">
                <a:latin typeface="Times New Roman" panose="02020603050405020304" pitchFamily="18" charset="0"/>
                <a:cs typeface="Times New Roman" panose="02020603050405020304" pitchFamily="18" charset="0"/>
              </a:rPr>
              <a:t> is the particular word in the document</a:t>
            </a:r>
          </a:p>
          <a:p>
            <a:pPr algn="just"/>
            <a:r>
              <a:rPr lang="en-IN" dirty="0" err="1">
                <a:latin typeface="Times New Roman" panose="02020603050405020304" pitchFamily="18" charset="0"/>
                <a:cs typeface="Times New Roman" panose="02020603050405020304" pitchFamily="18" charset="0"/>
              </a:rPr>
              <a:t>z</a:t>
            </a:r>
            <a:r>
              <a:rPr lang="en-IN" baseline="-25000" dirty="0" err="1">
                <a:latin typeface="Times New Roman" panose="02020603050405020304" pitchFamily="18" charset="0"/>
                <a:cs typeface="Times New Roman" panose="02020603050405020304" pitchFamily="18" charset="0"/>
              </a:rPr>
              <a:t>ij</a:t>
            </a:r>
            <a:r>
              <a:rPr lang="en-IN" dirty="0">
                <a:latin typeface="Times New Roman" panose="02020603050405020304" pitchFamily="18" charset="0"/>
                <a:cs typeface="Times New Roman" panose="02020603050405020304" pitchFamily="18" charset="0"/>
              </a:rPr>
              <a:t> is the topic that is most likely to have generated </a:t>
            </a:r>
            <a:r>
              <a:rPr lang="en-IN" i="1" dirty="0" err="1">
                <a:latin typeface="Times New Roman" panose="02020603050405020304" pitchFamily="18" charset="0"/>
                <a:cs typeface="Times New Roman" panose="02020603050405020304" pitchFamily="18" charset="0"/>
              </a:rPr>
              <a:t>w</a:t>
            </a:r>
            <a:r>
              <a:rPr lang="en-IN" i="1" baseline="-25000" dirty="0" err="1">
                <a:latin typeface="Times New Roman" panose="02020603050405020304" pitchFamily="18" charset="0"/>
                <a:cs typeface="Times New Roman" panose="02020603050405020304" pitchFamily="18" charset="0"/>
              </a:rPr>
              <a:t>ij</a:t>
            </a:r>
            <a:r>
              <a:rPr lang="en-IN" dirty="0">
                <a:latin typeface="Times New Roman" panose="02020603050405020304" pitchFamily="18" charset="0"/>
                <a:cs typeface="Times New Roman" panose="02020603050405020304" pitchFamily="18" charset="0"/>
              </a:rPr>
              <a:t>.</a:t>
            </a:r>
          </a:p>
          <a:p>
            <a:pPr algn="just"/>
            <a:r>
              <a:rPr lang="en-IN" i="1" dirty="0">
                <a:latin typeface="Times New Roman" panose="02020603050405020304" pitchFamily="18" charset="0"/>
                <a:cs typeface="Times New Roman" panose="02020603050405020304" pitchFamily="18" charset="0"/>
              </a:rPr>
              <a:t>k</a:t>
            </a:r>
            <a:r>
              <a:rPr lang="en-IN" dirty="0">
                <a:latin typeface="Times New Roman" panose="02020603050405020304" pitchFamily="18" charset="0"/>
                <a:cs typeface="Times New Roman" panose="02020603050405020304" pitchFamily="18" charset="0"/>
              </a:rPr>
              <a:t> represents the number of topics which is fixed at the initial</a:t>
            </a:r>
          </a:p>
          <a:p>
            <a:pPr algn="just"/>
            <a:r>
              <a:rPr lang="en-IN" dirty="0" smtClean="0">
                <a:latin typeface="Times New Roman" panose="02020603050405020304" pitchFamily="18" charset="0"/>
                <a:cs typeface="Times New Roman" panose="02020603050405020304" pitchFamily="18" charset="0"/>
              </a:rPr>
              <a:t>θ </a:t>
            </a:r>
            <a:r>
              <a:rPr lang="en-IN" dirty="0">
                <a:latin typeface="Times New Roman" panose="02020603050405020304" pitchFamily="18" charset="0"/>
                <a:cs typeface="Times New Roman" panose="02020603050405020304" pitchFamily="18" charset="0"/>
              </a:rPr>
              <a:t>is topic </a:t>
            </a:r>
            <a:r>
              <a:rPr lang="en-IN" dirty="0" smtClean="0">
                <a:latin typeface="Times New Roman" panose="02020603050405020304" pitchFamily="18" charset="0"/>
                <a:cs typeface="Times New Roman" panose="02020603050405020304" pitchFamily="18" charset="0"/>
              </a:rPr>
              <a:t>distribution</a:t>
            </a:r>
          </a:p>
          <a:p>
            <a:pPr algn="just"/>
            <a:r>
              <a:rPr lang="en-IN" i="1" dirty="0" smtClean="0">
                <a:latin typeface="Times New Roman" panose="02020603050405020304" pitchFamily="18" charset="0"/>
                <a:cs typeface="Times New Roman" panose="02020603050405020304" pitchFamily="18" charset="0"/>
              </a:rPr>
              <a:t>α</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is per document topic </a:t>
            </a:r>
            <a:r>
              <a:rPr lang="en-IN" dirty="0" smtClean="0">
                <a:latin typeface="Times New Roman" panose="02020603050405020304" pitchFamily="18" charset="0"/>
                <a:cs typeface="Times New Roman" panose="02020603050405020304" pitchFamily="18" charset="0"/>
              </a:rPr>
              <a:t>distribution</a:t>
            </a:r>
          </a:p>
          <a:p>
            <a:pPr algn="just"/>
            <a:r>
              <a:rPr lang="en-IN" dirty="0">
                <a:latin typeface="Times New Roman" panose="02020603050405020304" pitchFamily="18" charset="0"/>
                <a:cs typeface="Times New Roman" panose="02020603050405020304" pitchFamily="18" charset="0"/>
              </a:rPr>
              <a:t>β is the multinomial distribution of words which represents the </a:t>
            </a:r>
            <a:r>
              <a:rPr lang="en-IN" dirty="0" smtClean="0">
                <a:latin typeface="Times New Roman" panose="02020603050405020304" pitchFamily="18" charset="0"/>
                <a:cs typeface="Times New Roman" panose="02020603050405020304" pitchFamily="18" charset="0"/>
              </a:rPr>
              <a:t>topics</a:t>
            </a:r>
          </a:p>
          <a:p>
            <a:pPr algn="just"/>
            <a:r>
              <a:rPr lang="en-IN" i="1" dirty="0" smtClean="0">
                <a:latin typeface="Times New Roman" panose="02020603050405020304" pitchFamily="18" charset="0"/>
                <a:cs typeface="Times New Roman" panose="02020603050405020304" pitchFamily="18" charset="0"/>
              </a:rPr>
              <a:t>j</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is the word count and </a:t>
            </a:r>
            <a:r>
              <a:rPr lang="en-IN" i="1" dirty="0">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is document </a:t>
            </a:r>
            <a:r>
              <a:rPr lang="en-IN" dirty="0" smtClean="0">
                <a:latin typeface="Times New Roman" panose="02020603050405020304" pitchFamily="18" charset="0"/>
                <a:cs typeface="Times New Roman" panose="02020603050405020304" pitchFamily="18" charset="0"/>
              </a:rPr>
              <a:t>count.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2553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7085" y="339634"/>
            <a:ext cx="8911687" cy="1280890"/>
          </a:xfrm>
        </p:spPr>
        <p:txBody>
          <a:bodyPr>
            <a:normAutofit/>
          </a:bodyPr>
          <a:lstStyle/>
          <a:p>
            <a:r>
              <a:rPr lang="en-IN" sz="4000" dirty="0">
                <a:latin typeface="Times New Roman" panose="02020603050405020304" pitchFamily="18" charset="0"/>
                <a:cs typeface="Times New Roman" panose="02020603050405020304" pitchFamily="18" charset="0"/>
              </a:rPr>
              <a:t>Latent </a:t>
            </a:r>
            <a:r>
              <a:rPr lang="en-IN" sz="4000" dirty="0" smtClean="0">
                <a:latin typeface="Times New Roman" panose="02020603050405020304" pitchFamily="18" charset="0"/>
                <a:cs typeface="Times New Roman" panose="02020603050405020304" pitchFamily="18" charset="0"/>
              </a:rPr>
              <a:t>Dirichlet </a:t>
            </a:r>
            <a:r>
              <a:rPr lang="en-IN" sz="4000" dirty="0">
                <a:latin typeface="Times New Roman" panose="02020603050405020304" pitchFamily="18" charset="0"/>
                <a:cs typeface="Times New Roman" panose="02020603050405020304" pitchFamily="18" charset="0"/>
              </a:rPr>
              <a:t>A</a:t>
            </a:r>
            <a:r>
              <a:rPr lang="en-IN" sz="4000" dirty="0" smtClean="0">
                <a:latin typeface="Times New Roman" panose="02020603050405020304" pitchFamily="18" charset="0"/>
                <a:cs typeface="Times New Roman" panose="02020603050405020304" pitchFamily="18" charset="0"/>
              </a:rPr>
              <a:t>llocation</a:t>
            </a:r>
            <a:endParaRPr lang="en-IN" sz="4000" dirty="0"/>
          </a:p>
        </p:txBody>
      </p:sp>
      <p:sp>
        <p:nvSpPr>
          <p:cNvPr id="3" name="Content Placeholder 2"/>
          <p:cNvSpPr>
            <a:spLocks noGrp="1"/>
          </p:cNvSpPr>
          <p:nvPr>
            <p:ph idx="1"/>
          </p:nvPr>
        </p:nvSpPr>
        <p:spPr>
          <a:xfrm>
            <a:off x="1587085" y="1780902"/>
            <a:ext cx="9107630" cy="4593771"/>
          </a:xfrm>
        </p:spPr>
        <p:txBody>
          <a:bodyPr>
            <a:normAutofit/>
          </a:bodyPr>
          <a:lstStyle/>
          <a:p>
            <a:pPr algn="just"/>
            <a:r>
              <a:rPr lang="en-IN" sz="2200" dirty="0">
                <a:latin typeface="Times New Roman" panose="02020603050405020304" pitchFamily="18" charset="0"/>
                <a:cs typeface="Times New Roman" panose="02020603050405020304" pitchFamily="18" charset="0"/>
              </a:rPr>
              <a:t>LDA assumes documents are produced from a mixture of topics. Those topics then generate words based on their probability </a:t>
            </a:r>
            <a:r>
              <a:rPr lang="en-IN" sz="2200" dirty="0" smtClean="0">
                <a:latin typeface="Times New Roman" panose="02020603050405020304" pitchFamily="18" charset="0"/>
                <a:cs typeface="Times New Roman" panose="02020603050405020304" pitchFamily="18" charset="0"/>
              </a:rPr>
              <a:t>distribution.</a:t>
            </a:r>
          </a:p>
          <a:p>
            <a:pPr lvl="1" algn="just"/>
            <a:r>
              <a:rPr lang="en-IN" sz="2000" dirty="0">
                <a:latin typeface="Times New Roman" panose="02020603050405020304" pitchFamily="18" charset="0"/>
                <a:cs typeface="Times New Roman" panose="02020603050405020304" pitchFamily="18" charset="0"/>
              </a:rPr>
              <a:t>Determine the number of words in a document. </a:t>
            </a:r>
            <a:r>
              <a:rPr lang="en-IN" sz="2000" dirty="0" smtClean="0">
                <a:latin typeface="Times New Roman" panose="02020603050405020304" pitchFamily="18" charset="0"/>
                <a:cs typeface="Times New Roman" panose="02020603050405020304" pitchFamily="18" charset="0"/>
              </a:rPr>
              <a:t>For example, let us assume the document </a:t>
            </a:r>
            <a:r>
              <a:rPr lang="en-IN" sz="2000" dirty="0">
                <a:latin typeface="Times New Roman" panose="02020603050405020304" pitchFamily="18" charset="0"/>
                <a:cs typeface="Times New Roman" panose="02020603050405020304" pitchFamily="18" charset="0"/>
              </a:rPr>
              <a:t>has 6 words.</a:t>
            </a:r>
          </a:p>
          <a:p>
            <a:pPr lvl="1" algn="just"/>
            <a:r>
              <a:rPr lang="en-IN" sz="2000" dirty="0">
                <a:latin typeface="Times New Roman" panose="02020603050405020304" pitchFamily="18" charset="0"/>
                <a:cs typeface="Times New Roman" panose="02020603050405020304" pitchFamily="18" charset="0"/>
              </a:rPr>
              <a:t>Determine the mixture of topics in that document. For example, the document might contain 1/2 the topic “health” and 1/2 the topic “vegetables.”</a:t>
            </a:r>
          </a:p>
          <a:p>
            <a:pPr lvl="1" algn="just"/>
            <a:r>
              <a:rPr lang="en-IN" sz="2000" dirty="0">
                <a:latin typeface="Times New Roman" panose="02020603050405020304" pitchFamily="18" charset="0"/>
                <a:cs typeface="Times New Roman" panose="02020603050405020304" pitchFamily="18" charset="0"/>
              </a:rPr>
              <a:t>Using each topic’s multinomial distribution, output words to fill the document’s word slots. In our example, the “health” topic is 1/2 our document, or 3 words. The “health” topic might have the word “diet” at 20% probability or “exercise” at 15%, so it will fill the document word slots based on those probabilities</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27962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0466" y="496384"/>
            <a:ext cx="4970917" cy="6204862"/>
          </a:xfrm>
        </p:spPr>
        <p:txBody>
          <a:bodyPr>
            <a:noAutofit/>
          </a:bodyPr>
          <a:lstStyle/>
          <a:p>
            <a:pPr>
              <a:lnSpc>
                <a:spcPct val="150000"/>
              </a:lnSpc>
              <a:buNone/>
            </a:pPr>
            <a:r>
              <a:rPr lang="en-IN" sz="3400" b="1" dirty="0" smtClean="0">
                <a:solidFill>
                  <a:schemeClr val="tx2">
                    <a:lumMod val="75000"/>
                  </a:schemeClr>
                </a:solidFill>
                <a:latin typeface="Times New Roman" pitchFamily="18" charset="0"/>
                <a:cs typeface="Times New Roman" pitchFamily="18" charset="0"/>
              </a:rPr>
              <a:t>Software Requirements:</a:t>
            </a:r>
            <a:endParaRPr lang="en-IN" sz="3400" dirty="0" smtClean="0">
              <a:solidFill>
                <a:schemeClr val="tx2">
                  <a:lumMod val="75000"/>
                </a:schemeClr>
              </a:solidFill>
              <a:latin typeface="Times New Roman" pitchFamily="18" charset="0"/>
              <a:cs typeface="Times New Roman" pitchFamily="18" charset="0"/>
            </a:endParaRPr>
          </a:p>
          <a:p>
            <a:pPr lvl="0">
              <a:lnSpc>
                <a:spcPct val="150000"/>
              </a:lnSpc>
            </a:pPr>
            <a:r>
              <a:rPr lang="en-IN" sz="2400" dirty="0" smtClean="0">
                <a:solidFill>
                  <a:schemeClr val="tx1"/>
                </a:solidFill>
                <a:latin typeface="Times New Roman" pitchFamily="18" charset="0"/>
                <a:cs typeface="Times New Roman" pitchFamily="18" charset="0"/>
              </a:rPr>
              <a:t>Ubuntu Operating System</a:t>
            </a:r>
          </a:p>
          <a:p>
            <a:pPr lvl="0">
              <a:lnSpc>
                <a:spcPct val="150000"/>
              </a:lnSpc>
            </a:pPr>
            <a:r>
              <a:rPr lang="en-IN" sz="2400" dirty="0" smtClean="0">
                <a:solidFill>
                  <a:schemeClr val="tx1"/>
                </a:solidFill>
                <a:latin typeface="Times New Roman" pitchFamily="18" charset="0"/>
                <a:cs typeface="Times New Roman" pitchFamily="18" charset="0"/>
              </a:rPr>
              <a:t>Python3</a:t>
            </a:r>
            <a:endParaRPr lang="en-IN" sz="2400" dirty="0" smtClean="0">
              <a:latin typeface="Times New Roman" pitchFamily="18" charset="0"/>
              <a:cs typeface="Times New Roman" pitchFamily="18" charset="0"/>
            </a:endParaRPr>
          </a:p>
          <a:p>
            <a:pPr lvl="0">
              <a:lnSpc>
                <a:spcPct val="150000"/>
              </a:lnSpc>
            </a:pPr>
            <a:r>
              <a:rPr lang="en-IN" sz="2400" dirty="0" smtClean="0">
                <a:solidFill>
                  <a:schemeClr val="tx1"/>
                </a:solidFill>
                <a:latin typeface="Times New Roman" pitchFamily="18" charset="0"/>
                <a:cs typeface="Times New Roman" pitchFamily="18" charset="0"/>
              </a:rPr>
              <a:t>Libraries </a:t>
            </a:r>
          </a:p>
          <a:p>
            <a:pPr lvl="1">
              <a:lnSpc>
                <a:spcPct val="150000"/>
              </a:lnSpc>
            </a:pPr>
            <a:r>
              <a:rPr lang="en-IN" sz="2200" dirty="0" smtClean="0">
                <a:solidFill>
                  <a:schemeClr val="tx1"/>
                </a:solidFill>
                <a:latin typeface="Times New Roman" pitchFamily="18" charset="0"/>
                <a:cs typeface="Times New Roman" pitchFamily="18" charset="0"/>
              </a:rPr>
              <a:t>Numpy</a:t>
            </a:r>
            <a:endParaRPr lang="en-IN" sz="2200" dirty="0">
              <a:solidFill>
                <a:schemeClr val="tx1"/>
              </a:solidFill>
              <a:latin typeface="Times New Roman" pitchFamily="18" charset="0"/>
              <a:cs typeface="Times New Roman" pitchFamily="18" charset="0"/>
            </a:endParaRPr>
          </a:p>
          <a:p>
            <a:pPr lvl="1">
              <a:lnSpc>
                <a:spcPct val="150000"/>
              </a:lnSpc>
            </a:pPr>
            <a:r>
              <a:rPr lang="en-IN" sz="2200" dirty="0" smtClean="0">
                <a:solidFill>
                  <a:schemeClr val="tx1"/>
                </a:solidFill>
                <a:latin typeface="Times New Roman" pitchFamily="18" charset="0"/>
                <a:cs typeface="Times New Roman" pitchFamily="18" charset="0"/>
              </a:rPr>
              <a:t>Nltk and Nltk.tokenize</a:t>
            </a:r>
          </a:p>
          <a:p>
            <a:pPr lvl="1">
              <a:lnSpc>
                <a:spcPct val="150000"/>
              </a:lnSpc>
            </a:pPr>
            <a:r>
              <a:rPr lang="en-IN" sz="2200" dirty="0" smtClean="0">
                <a:solidFill>
                  <a:schemeClr val="tx1"/>
                </a:solidFill>
                <a:latin typeface="Times New Roman" pitchFamily="18" charset="0"/>
                <a:cs typeface="Times New Roman" pitchFamily="18" charset="0"/>
              </a:rPr>
              <a:t>Stop words</a:t>
            </a:r>
          </a:p>
          <a:p>
            <a:pPr lvl="1">
              <a:lnSpc>
                <a:spcPct val="150000"/>
              </a:lnSpc>
            </a:pPr>
            <a:r>
              <a:rPr lang="en-IN" sz="2200" dirty="0" smtClean="0">
                <a:solidFill>
                  <a:schemeClr val="tx1"/>
                </a:solidFill>
                <a:latin typeface="Times New Roman" pitchFamily="18" charset="0"/>
                <a:cs typeface="Times New Roman" pitchFamily="18" charset="0"/>
              </a:rPr>
              <a:t>Nltk.stem.porter</a:t>
            </a:r>
          </a:p>
          <a:p>
            <a:pPr lvl="1">
              <a:lnSpc>
                <a:spcPct val="150000"/>
              </a:lnSpc>
            </a:pPr>
            <a:r>
              <a:rPr lang="en-IN" sz="2200" dirty="0" smtClean="0">
                <a:solidFill>
                  <a:schemeClr val="tx1"/>
                </a:solidFill>
                <a:latin typeface="Times New Roman" pitchFamily="18" charset="0"/>
                <a:cs typeface="Times New Roman" pitchFamily="18" charset="0"/>
              </a:rPr>
              <a:t>Gensim</a:t>
            </a:r>
          </a:p>
        </p:txBody>
      </p:sp>
      <p:sp>
        <p:nvSpPr>
          <p:cNvPr id="4" name="Content Placeholder 2"/>
          <p:cNvSpPr txBox="1">
            <a:spLocks/>
          </p:cNvSpPr>
          <p:nvPr/>
        </p:nvSpPr>
        <p:spPr>
          <a:xfrm>
            <a:off x="7001694" y="731516"/>
            <a:ext cx="5055325" cy="4023359"/>
          </a:xfrm>
          <a:prstGeom prst="rect">
            <a:avLst/>
          </a:prstGeom>
        </p:spPr>
        <p:txBody>
          <a:bodyPr vert="horz" lIns="91440" tIns="45720" rIns="91440" bIns="45720" rtlCol="0">
            <a:noAutofit/>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None/>
              <a:tabLst/>
              <a:defRPr/>
            </a:pPr>
            <a:r>
              <a:rPr kumimoji="0" lang="en-IN" sz="3400" b="1" i="0" u="none" strike="noStrike" kern="1200" cap="none" spc="0" normalizeH="0" baseline="0" noProof="0" dirty="0" smtClean="0">
                <a:ln>
                  <a:noFill/>
                </a:ln>
                <a:solidFill>
                  <a:schemeClr val="tx2">
                    <a:lumMod val="75000"/>
                  </a:schemeClr>
                </a:solidFill>
                <a:effectLst/>
                <a:uLnTx/>
                <a:uFillTx/>
                <a:latin typeface="Times New Roman" panose="02020603050405020304" pitchFamily="18" charset="0"/>
                <a:cs typeface="Times New Roman" pitchFamily="18" charset="0"/>
              </a:rPr>
              <a:t>Hardware Requirements:</a:t>
            </a:r>
            <a:endParaRPr kumimoji="0" lang="en-IN" sz="3400" b="0" i="0" u="none" strike="noStrike" kern="1200" cap="none" spc="0" normalizeH="0" baseline="0" noProof="0" dirty="0" smtClean="0">
              <a:ln>
                <a:noFill/>
              </a:ln>
              <a:solidFill>
                <a:schemeClr val="tx2">
                  <a:lumMod val="75000"/>
                </a:schemeClr>
              </a:solidFill>
              <a:effectLst/>
              <a:uLnTx/>
              <a:uFillTx/>
              <a:latin typeface="Times New Roman" pitchFamily="18" charset="0"/>
              <a:cs typeface="Times New Roman" pitchFamily="18" charset="0"/>
            </a:endParaRPr>
          </a:p>
          <a:p>
            <a:pPr marL="342900" marR="0" lvl="0" indent="-342900" algn="l" defTabSz="457200" rtl="0" eaLnBrk="1" fontAlgn="auto" latinLnBrk="0" hangingPunct="1">
              <a:lnSpc>
                <a:spcPct val="150000"/>
              </a:lnSpc>
              <a:spcBef>
                <a:spcPts val="1000"/>
              </a:spcBef>
              <a:spcAft>
                <a:spcPts val="0"/>
              </a:spcAft>
              <a:buClr>
                <a:schemeClr val="accent1"/>
              </a:buClr>
              <a:buSzTx/>
              <a:buFont typeface="Wingdings 3" charset="2"/>
              <a:buChar char=""/>
              <a:tabLst/>
              <a:defRPr/>
            </a:pPr>
            <a:r>
              <a:rPr kumimoji="0" lang="en-IN"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RAM 2GB or Higher</a:t>
            </a:r>
          </a:p>
          <a:p>
            <a:pPr marL="342900" marR="0" lvl="0" indent="-342900" algn="just" defTabSz="457200" rtl="0" eaLnBrk="1" fontAlgn="auto" latinLnBrk="0" hangingPunct="1">
              <a:lnSpc>
                <a:spcPct val="150000"/>
              </a:lnSpc>
              <a:spcBef>
                <a:spcPts val="1000"/>
              </a:spcBef>
              <a:spcAft>
                <a:spcPts val="0"/>
              </a:spcAft>
              <a:buClr>
                <a:schemeClr val="accent1"/>
              </a:buClr>
              <a:buSzTx/>
              <a:buFont typeface="Wingdings 3" charset="2"/>
              <a:buChar char=""/>
              <a:tabLst/>
              <a:defRPr/>
            </a:pPr>
            <a:r>
              <a:rPr kumimoji="0" lang="en-IN"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Storage 100GB</a:t>
            </a:r>
            <a:r>
              <a:rPr kumimoji="0" lang="en-IN" sz="24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or Higher</a:t>
            </a:r>
            <a:endParaRPr kumimoji="0" lang="en-IN"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lvl="0" indent="-342900" algn="just">
              <a:lnSpc>
                <a:spcPct val="150000"/>
              </a:lnSpc>
              <a:spcBef>
                <a:spcPts val="1000"/>
              </a:spcBef>
              <a:buClr>
                <a:schemeClr val="accent1"/>
              </a:buClr>
              <a:buFont typeface="Wingdings 3" charset="2"/>
              <a:buChar char=""/>
              <a:defRPr/>
            </a:pPr>
            <a:r>
              <a:rPr lang="en-IN" sz="2400" dirty="0">
                <a:latin typeface="Times New Roman" panose="02020603050405020304" pitchFamily="18" charset="0"/>
                <a:cs typeface="Times New Roman" panose="02020603050405020304" pitchFamily="18" charset="0"/>
              </a:rPr>
              <a:t>Intel i5 with 4CPU cores and operating frequency of CPU at 2.60GHz is used. </a:t>
            </a:r>
            <a:endParaRPr kumimoji="0" lang="en-IN"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274320"/>
            <a:ext cx="8911687" cy="1006570"/>
          </a:xfrm>
        </p:spPr>
        <p:txBody>
          <a:bodyPr>
            <a:normAutofit/>
          </a:bodyPr>
          <a:lstStyle/>
          <a:p>
            <a:r>
              <a:rPr lang="en-IN" sz="4800" b="1" dirty="0" smtClean="0">
                <a:latin typeface="Times New Roman" panose="02020603050405020304" pitchFamily="18" charset="0"/>
                <a:cs typeface="Times New Roman" panose="02020603050405020304" pitchFamily="18" charset="0"/>
              </a:rPr>
              <a:t>Results</a:t>
            </a:r>
            <a:endParaRPr lang="en-IN"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39654" y="2055223"/>
            <a:ext cx="9389428" cy="3777622"/>
          </a:xfrm>
        </p:spPr>
        <p:txBody>
          <a:bodyPr>
            <a:normAutofit/>
          </a:bodyPr>
          <a:lstStyle/>
          <a:p>
            <a:pPr algn="just"/>
            <a:r>
              <a:rPr lang="en-IN" sz="2400" dirty="0">
                <a:latin typeface="Times New Roman" panose="02020603050405020304" pitchFamily="18" charset="0"/>
                <a:cs typeface="Times New Roman" panose="02020603050405020304" pitchFamily="18" charset="0"/>
              </a:rPr>
              <a:t>Greenhouse parameters </a:t>
            </a:r>
            <a:r>
              <a:rPr lang="en-IN" sz="2400" i="1" dirty="0" smtClean="0">
                <a:latin typeface="Times New Roman" panose="02020603050405020304" pitchFamily="18" charset="0"/>
                <a:cs typeface="Times New Roman" panose="02020603050405020304" pitchFamily="18" charset="0"/>
              </a:rPr>
              <a:t>temperature</a:t>
            </a:r>
            <a:r>
              <a:rPr lang="en-IN" sz="2400" i="1" dirty="0">
                <a:latin typeface="Times New Roman" panose="02020603050405020304" pitchFamily="18" charset="0"/>
                <a:cs typeface="Times New Roman" panose="02020603050405020304" pitchFamily="18" charset="0"/>
              </a:rPr>
              <a:t>, humidity, co2 concentration, luminosity, radiation, soil moisture </a:t>
            </a:r>
            <a:r>
              <a:rPr lang="en-IN" sz="2400" dirty="0">
                <a:latin typeface="Times New Roman" panose="02020603050405020304" pitchFamily="18" charset="0"/>
                <a:cs typeface="Times New Roman" panose="02020603050405020304" pitchFamily="18" charset="0"/>
              </a:rPr>
              <a:t>and</a:t>
            </a:r>
            <a:r>
              <a:rPr lang="en-IN" sz="2400" i="1" dirty="0">
                <a:latin typeface="Times New Roman" panose="02020603050405020304" pitchFamily="18" charset="0"/>
                <a:cs typeface="Times New Roman" panose="02020603050405020304" pitchFamily="18" charset="0"/>
              </a:rPr>
              <a:t> soil </a:t>
            </a:r>
            <a:r>
              <a:rPr lang="en-IN" sz="2400" i="1" dirty="0" smtClean="0">
                <a:latin typeface="Times New Roman" panose="02020603050405020304" pitchFamily="18" charset="0"/>
                <a:cs typeface="Times New Roman" panose="02020603050405020304" pitchFamily="18" charset="0"/>
              </a:rPr>
              <a:t>temperature</a:t>
            </a:r>
            <a:r>
              <a:rPr lang="en-IN" sz="2400" dirty="0" smtClean="0">
                <a:latin typeface="Times New Roman" panose="02020603050405020304" pitchFamily="18" charset="0"/>
                <a:cs typeface="Times New Roman" panose="02020603050405020304" pitchFamily="18" charset="0"/>
              </a:rPr>
              <a:t> are considered.</a:t>
            </a:r>
          </a:p>
          <a:p>
            <a:pPr algn="just"/>
            <a:r>
              <a:rPr lang="en-IN" sz="2400" dirty="0" smtClean="0">
                <a:latin typeface="Times New Roman" panose="02020603050405020304" pitchFamily="18" charset="0"/>
                <a:cs typeface="Times New Roman" panose="02020603050405020304" pitchFamily="18" charset="0"/>
              </a:rPr>
              <a:t>Virtual </a:t>
            </a:r>
            <a:r>
              <a:rPr lang="en-IN" sz="2400" dirty="0">
                <a:latin typeface="Times New Roman" panose="02020603050405020304" pitchFamily="18" charset="0"/>
                <a:cs typeface="Times New Roman" panose="02020603050405020304" pitchFamily="18" charset="0"/>
              </a:rPr>
              <a:t>sensor programs are written </a:t>
            </a:r>
            <a:r>
              <a:rPr lang="en-IN" sz="2400" dirty="0" smtClean="0">
                <a:latin typeface="Times New Roman" panose="02020603050405020304" pitchFamily="18" charset="0"/>
                <a:cs typeface="Times New Roman" panose="02020603050405020304" pitchFamily="18" charset="0"/>
              </a:rPr>
              <a:t>to </a:t>
            </a:r>
            <a:r>
              <a:rPr lang="en-IN" sz="2400" dirty="0">
                <a:latin typeface="Times New Roman" panose="02020603050405020304" pitchFamily="18" charset="0"/>
                <a:cs typeface="Times New Roman" panose="02020603050405020304" pitchFamily="18" charset="0"/>
              </a:rPr>
              <a:t>get the real-time </a:t>
            </a:r>
            <a:r>
              <a:rPr lang="en-IN" sz="2400" dirty="0" smtClean="0">
                <a:latin typeface="Times New Roman" panose="02020603050405020304" pitchFamily="18" charset="0"/>
                <a:cs typeface="Times New Roman" panose="02020603050405020304" pitchFamily="18" charset="0"/>
              </a:rPr>
              <a:t>data.</a:t>
            </a:r>
          </a:p>
          <a:p>
            <a:pPr algn="just"/>
            <a:r>
              <a:rPr lang="en-IN" sz="2400" dirty="0">
                <a:latin typeface="Times New Roman" panose="02020603050405020304" pitchFamily="18" charset="0"/>
                <a:cs typeface="Times New Roman" panose="02020603050405020304" pitchFamily="18" charset="0"/>
              </a:rPr>
              <a:t>The data are stored in the files with </a:t>
            </a:r>
            <a:r>
              <a:rPr lang="en-IN" sz="2400" dirty="0" smtClean="0">
                <a:latin typeface="Times New Roman" panose="02020603050405020304" pitchFamily="18" charset="0"/>
                <a:cs typeface="Times New Roman" panose="02020603050405020304" pitchFamily="18" charset="0"/>
              </a:rPr>
              <a:t>respect to the sensor.</a:t>
            </a: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raw sensor values are converted to respective parameter unit according to the sensor conversion formula and checked with the respective conditions </a:t>
            </a:r>
            <a:r>
              <a:rPr lang="en-IN" sz="2400" dirty="0" smtClean="0">
                <a:latin typeface="Times New Roman" panose="02020603050405020304" pitchFamily="18" charset="0"/>
                <a:cs typeface="Times New Roman" panose="02020603050405020304" pitchFamily="18" charset="0"/>
              </a:rPr>
              <a:t>provided.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81369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9314" y="1793965"/>
            <a:ext cx="9193486" cy="4345578"/>
          </a:xfrm>
        </p:spPr>
        <p:txBody>
          <a:bodyPr>
            <a:normAutofit/>
          </a:bodyPr>
          <a:lstStyle/>
          <a:p>
            <a:pPr algn="just"/>
            <a:r>
              <a:rPr lang="en-IN" sz="2400" dirty="0">
                <a:latin typeface="Times New Roman" panose="02020603050405020304" pitchFamily="18" charset="0"/>
                <a:cs typeface="Times New Roman" panose="02020603050405020304" pitchFamily="18" charset="0"/>
              </a:rPr>
              <a:t>Then the text file is read by the LDA module which calculates the probability of occurrences of every phrases. The correlation among the parameters of the greenhouse is found by </a:t>
            </a:r>
            <a:r>
              <a:rPr lang="en-IN" sz="2400" dirty="0" smtClean="0">
                <a:latin typeface="Times New Roman" panose="02020603050405020304" pitchFamily="18" charset="0"/>
                <a:cs typeface="Times New Roman" panose="02020603050405020304" pitchFamily="18" charset="0"/>
              </a:rPr>
              <a:t>it.</a:t>
            </a:r>
          </a:p>
          <a:p>
            <a:pPr algn="just"/>
            <a:r>
              <a:rPr lang="en-IN" sz="2400" dirty="0" smtClean="0">
                <a:latin typeface="Times New Roman" panose="02020603050405020304" pitchFamily="18" charset="0"/>
                <a:cs typeface="Times New Roman" panose="02020603050405020304" pitchFamily="18" charset="0"/>
              </a:rPr>
              <a:t>LDA </a:t>
            </a:r>
            <a:r>
              <a:rPr lang="en-IN" sz="2400" dirty="0">
                <a:latin typeface="Times New Roman" panose="02020603050405020304" pitchFamily="18" charset="0"/>
                <a:cs typeface="Times New Roman" panose="02020603050405020304" pitchFamily="18" charset="0"/>
              </a:rPr>
              <a:t>reads 10 text files at a time in which each individual text file contains 10 samples of abstracted data. The LDA algorithm was tuned to produce 1 topics on each run with various data sets.</a:t>
            </a:r>
          </a:p>
          <a:p>
            <a:pPr algn="just"/>
            <a:r>
              <a:rPr lang="en-IN" sz="2400" dirty="0" smtClean="0">
                <a:latin typeface="Times New Roman" panose="02020603050405020304" pitchFamily="18" charset="0"/>
                <a:cs typeface="Times New Roman" panose="02020603050405020304" pitchFamily="18" charset="0"/>
              </a:rPr>
              <a:t>In the first test, all the parameters are kept to normal and checked with the probability.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37610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2857" y="1707013"/>
            <a:ext cx="9871755" cy="5150987"/>
          </a:xfrm>
        </p:spPr>
        <p:txBody>
          <a:bodyPr>
            <a:normAutofit/>
          </a:bodyPr>
          <a:lstStyle/>
          <a:p>
            <a:pPr marL="0" indent="0" algn="ctr">
              <a:buNone/>
            </a:pPr>
            <a:r>
              <a:rPr lang="en-IN" sz="2000" b="1" dirty="0" smtClean="0">
                <a:latin typeface="Times New Roman" panose="02020603050405020304" pitchFamily="18" charset="0"/>
                <a:cs typeface="Times New Roman" panose="02020603050405020304" pitchFamily="18" charset="0"/>
              </a:rPr>
              <a:t>Fig: LDA </a:t>
            </a:r>
            <a:r>
              <a:rPr lang="en-IN" sz="2000" b="1" dirty="0">
                <a:latin typeface="Times New Roman" panose="02020603050405020304" pitchFamily="18" charset="0"/>
                <a:cs typeface="Times New Roman" panose="02020603050405020304" pitchFamily="18" charset="0"/>
              </a:rPr>
              <a:t>results when all the parameters are kept </a:t>
            </a:r>
            <a:r>
              <a:rPr lang="en-IN" sz="2000" b="1" dirty="0" smtClean="0">
                <a:latin typeface="Times New Roman" panose="02020603050405020304" pitchFamily="18" charset="0"/>
                <a:cs typeface="Times New Roman" panose="02020603050405020304" pitchFamily="18" charset="0"/>
              </a:rPr>
              <a:t>normal</a:t>
            </a:r>
          </a:p>
          <a:p>
            <a:pPr marL="0" indent="0" algn="just">
              <a:buNone/>
            </a:pPr>
            <a:endParaRPr lang="en-IN" dirty="0" smtClean="0"/>
          </a:p>
          <a:p>
            <a:pPr algn="just"/>
            <a:r>
              <a:rPr lang="en-IN" sz="2200" dirty="0" smtClean="0">
                <a:latin typeface="Times New Roman" panose="02020603050405020304" pitchFamily="18" charset="0"/>
                <a:cs typeface="Times New Roman" panose="02020603050405020304" pitchFamily="18" charset="0"/>
              </a:rPr>
              <a:t>In </a:t>
            </a:r>
            <a:r>
              <a:rPr lang="en-IN" sz="2200" dirty="0">
                <a:latin typeface="Times New Roman" panose="02020603050405020304" pitchFamily="18" charset="0"/>
                <a:cs typeface="Times New Roman" panose="02020603050405020304" pitchFamily="18" charset="0"/>
              </a:rPr>
              <a:t>second test, the parameters like </a:t>
            </a:r>
            <a:r>
              <a:rPr lang="en-IN" sz="2200" b="1" i="1" dirty="0">
                <a:latin typeface="Times New Roman" panose="02020603050405020304" pitchFamily="18" charset="0"/>
                <a:cs typeface="Times New Roman" panose="02020603050405020304" pitchFamily="18" charset="0"/>
              </a:rPr>
              <a:t>inside</a:t>
            </a:r>
            <a:r>
              <a:rPr lang="en-IN" sz="2200" dirty="0">
                <a:latin typeface="Times New Roman" panose="02020603050405020304" pitchFamily="18" charset="0"/>
                <a:cs typeface="Times New Roman" panose="02020603050405020304" pitchFamily="18" charset="0"/>
              </a:rPr>
              <a:t> </a:t>
            </a:r>
            <a:r>
              <a:rPr lang="en-IN" sz="2200" b="1" i="1" dirty="0">
                <a:latin typeface="Times New Roman" panose="02020603050405020304" pitchFamily="18" charset="0"/>
                <a:cs typeface="Times New Roman" panose="02020603050405020304" pitchFamily="18" charset="0"/>
              </a:rPr>
              <a:t>temperature</a:t>
            </a:r>
            <a:r>
              <a:rPr lang="en-IN" sz="2200" i="1" dirty="0">
                <a:latin typeface="Times New Roman" panose="02020603050405020304" pitchFamily="18" charset="0"/>
                <a:cs typeface="Times New Roman" panose="02020603050405020304" pitchFamily="18" charset="0"/>
              </a:rPr>
              <a:t>, </a:t>
            </a:r>
            <a:r>
              <a:rPr lang="en-IN" sz="2200" b="1" i="1" dirty="0">
                <a:latin typeface="Times New Roman" panose="02020603050405020304" pitchFamily="18" charset="0"/>
                <a:cs typeface="Times New Roman" panose="02020603050405020304" pitchFamily="18" charset="0"/>
              </a:rPr>
              <a:t>outside</a:t>
            </a:r>
            <a:r>
              <a:rPr lang="en-IN" sz="2200" i="1" dirty="0">
                <a:latin typeface="Times New Roman" panose="02020603050405020304" pitchFamily="18" charset="0"/>
                <a:cs typeface="Times New Roman" panose="02020603050405020304" pitchFamily="18" charset="0"/>
              </a:rPr>
              <a:t> </a:t>
            </a:r>
            <a:r>
              <a:rPr lang="en-IN" sz="2200" b="1" i="1" dirty="0">
                <a:latin typeface="Times New Roman" panose="02020603050405020304" pitchFamily="18" charset="0"/>
                <a:cs typeface="Times New Roman" panose="02020603050405020304" pitchFamily="18" charset="0"/>
              </a:rPr>
              <a:t>temperature</a:t>
            </a:r>
            <a:r>
              <a:rPr lang="en-IN" sz="2200" i="1" dirty="0">
                <a:latin typeface="Times New Roman" panose="02020603050405020304" pitchFamily="18" charset="0"/>
                <a:cs typeface="Times New Roman" panose="02020603050405020304" pitchFamily="18" charset="0"/>
              </a:rPr>
              <a:t>, </a:t>
            </a:r>
            <a:r>
              <a:rPr lang="en-IN" sz="2200" b="1" i="1" dirty="0">
                <a:latin typeface="Times New Roman" panose="02020603050405020304" pitchFamily="18" charset="0"/>
                <a:cs typeface="Times New Roman" panose="02020603050405020304" pitchFamily="18" charset="0"/>
              </a:rPr>
              <a:t>luminosity</a:t>
            </a:r>
            <a:r>
              <a:rPr lang="en-IN" sz="2200" i="1" dirty="0">
                <a:latin typeface="Times New Roman" panose="02020603050405020304" pitchFamily="18" charset="0"/>
                <a:cs typeface="Times New Roman" panose="02020603050405020304" pitchFamily="18" charset="0"/>
              </a:rPr>
              <a:t>, </a:t>
            </a:r>
            <a:r>
              <a:rPr lang="en-IN" sz="2200" b="1" i="1" dirty="0">
                <a:latin typeface="Times New Roman" panose="02020603050405020304" pitchFamily="18" charset="0"/>
                <a:cs typeface="Times New Roman" panose="02020603050405020304" pitchFamily="18" charset="0"/>
              </a:rPr>
              <a:t>radiation</a:t>
            </a:r>
            <a:r>
              <a:rPr lang="en-IN" sz="2200" i="1"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and</a:t>
            </a:r>
            <a:r>
              <a:rPr lang="en-IN" sz="2200" i="1" dirty="0">
                <a:latin typeface="Times New Roman" panose="02020603050405020304" pitchFamily="18" charset="0"/>
                <a:cs typeface="Times New Roman" panose="02020603050405020304" pitchFamily="18" charset="0"/>
              </a:rPr>
              <a:t> </a:t>
            </a:r>
            <a:r>
              <a:rPr lang="en-IN" sz="2200" b="1" i="1" dirty="0">
                <a:latin typeface="Times New Roman" panose="02020603050405020304" pitchFamily="18" charset="0"/>
                <a:cs typeface="Times New Roman" panose="02020603050405020304" pitchFamily="18" charset="0"/>
              </a:rPr>
              <a:t>co2</a:t>
            </a:r>
            <a:r>
              <a:rPr lang="en-IN" sz="2200" i="1"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of some files are changed from normal to high. The result obtained are shown in </a:t>
            </a:r>
            <a:r>
              <a:rPr lang="en-IN" sz="2200" dirty="0" smtClean="0">
                <a:latin typeface="Times New Roman" panose="02020603050405020304" pitchFamily="18" charset="0"/>
                <a:cs typeface="Times New Roman" panose="02020603050405020304" pitchFamily="18" charset="0"/>
              </a:rPr>
              <a:t>figure.</a:t>
            </a:r>
          </a:p>
          <a:p>
            <a:pPr algn="just"/>
            <a:r>
              <a:rPr lang="en-IN" sz="2200" b="1" dirty="0" smtClean="0">
                <a:latin typeface="Times New Roman" panose="02020603050405020304" pitchFamily="18" charset="0"/>
                <a:cs typeface="Times New Roman" panose="02020603050405020304" pitchFamily="18" charset="0"/>
              </a:rPr>
              <a:t>Inside</a:t>
            </a:r>
            <a:r>
              <a:rPr lang="en-IN" sz="2200" dirty="0" smtClean="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temperature</a:t>
            </a:r>
            <a:r>
              <a:rPr lang="en-IN" sz="2200" dirty="0">
                <a:latin typeface="Times New Roman" panose="02020603050405020304" pitchFamily="18" charset="0"/>
                <a:cs typeface="Times New Roman" panose="02020603050405020304" pitchFamily="18" charset="0"/>
              </a:rPr>
              <a:t> is high when the </a:t>
            </a:r>
            <a:r>
              <a:rPr lang="en-IN" sz="2200" b="1" dirty="0">
                <a:latin typeface="Times New Roman" panose="02020603050405020304" pitchFamily="18" charset="0"/>
                <a:cs typeface="Times New Roman" panose="02020603050405020304" pitchFamily="18" charset="0"/>
              </a:rPr>
              <a:t>outside temperature</a:t>
            </a:r>
            <a:r>
              <a:rPr lang="en-IN" sz="2200" dirty="0">
                <a:latin typeface="Times New Roman" panose="02020603050405020304" pitchFamily="18" charset="0"/>
                <a:cs typeface="Times New Roman" panose="02020603050405020304" pitchFamily="18" charset="0"/>
              </a:rPr>
              <a:t> is high which has got the same probability and are related</a:t>
            </a:r>
            <a:r>
              <a:rPr lang="en-IN" sz="2200" dirty="0" smtClean="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Radiation</a:t>
            </a: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and </a:t>
            </a:r>
            <a:r>
              <a:rPr lang="en-IN" sz="2200" b="1" dirty="0" smtClean="0">
                <a:latin typeface="Times New Roman" panose="02020603050405020304" pitchFamily="18" charset="0"/>
                <a:cs typeface="Times New Roman" panose="02020603050405020304" pitchFamily="18" charset="0"/>
              </a:rPr>
              <a:t>luminosity</a:t>
            </a:r>
            <a:r>
              <a:rPr lang="en-IN" sz="2200" dirty="0" smtClean="0">
                <a:latin typeface="Times New Roman" panose="02020603050405020304" pitchFamily="18" charset="0"/>
                <a:cs typeface="Times New Roman" panose="02020603050405020304" pitchFamily="18" charset="0"/>
              </a:rPr>
              <a:t> has </a:t>
            </a:r>
            <a:r>
              <a:rPr lang="en-IN" sz="2200" dirty="0">
                <a:latin typeface="Times New Roman" panose="02020603050405020304" pitchFamily="18" charset="0"/>
                <a:cs typeface="Times New Roman" panose="02020603050405020304" pitchFamily="18" charset="0"/>
              </a:rPr>
              <a:t>got the same probability and are related to each </a:t>
            </a:r>
            <a:r>
              <a:rPr lang="en-IN" sz="2200" dirty="0" smtClean="0">
                <a:latin typeface="Times New Roman" panose="02020603050405020304" pitchFamily="18" charset="0"/>
                <a:cs typeface="Times New Roman" panose="02020603050405020304" pitchFamily="18" charset="0"/>
              </a:rPr>
              <a:t>other.</a:t>
            </a:r>
            <a:endParaRPr lang="en-IN" sz="2000" b="1" dirty="0" smtClean="0">
              <a:latin typeface="Times New Roman" panose="02020603050405020304" pitchFamily="18" charset="0"/>
              <a:cs typeface="Times New Roman" panose="02020603050405020304" pitchFamily="18" charset="0"/>
            </a:endParaRPr>
          </a:p>
          <a:p>
            <a:pPr marL="0" indent="0" algn="ctr">
              <a:buNone/>
            </a:pPr>
            <a:endParaRPr lang="en-IN" sz="2000" b="1" dirty="0" smtClean="0">
              <a:latin typeface="Times New Roman" panose="02020603050405020304" pitchFamily="18" charset="0"/>
              <a:cs typeface="Times New Roman" panose="02020603050405020304" pitchFamily="18" charset="0"/>
            </a:endParaRPr>
          </a:p>
          <a:p>
            <a:pPr marL="0" indent="0" algn="ctr">
              <a:buNone/>
            </a:pPr>
            <a:endParaRPr lang="en-IN" sz="2000" b="1" dirty="0">
              <a:latin typeface="Times New Roman" panose="02020603050405020304" pitchFamily="18" charset="0"/>
              <a:cs typeface="Times New Roman" panose="02020603050405020304" pitchFamily="18" charset="0"/>
            </a:endParaRPr>
          </a:p>
          <a:p>
            <a:pPr marL="0" indent="0" algn="ctr">
              <a:buNone/>
            </a:pPr>
            <a:endParaRPr lang="en-IN" sz="2000" b="1" dirty="0" smtClean="0">
              <a:latin typeface="Times New Roman" panose="02020603050405020304" pitchFamily="18" charset="0"/>
              <a:cs typeface="Times New Roman" panose="02020603050405020304" pitchFamily="18" charset="0"/>
            </a:endParaRPr>
          </a:p>
          <a:p>
            <a:pPr marL="0" indent="0" algn="ctr">
              <a:buNone/>
            </a:pPr>
            <a:r>
              <a:rPr lang="en-IN" sz="2000" b="1" dirty="0" smtClean="0">
                <a:latin typeface="Times New Roman" panose="02020603050405020304" pitchFamily="18" charset="0"/>
                <a:cs typeface="Times New Roman" panose="02020603050405020304" pitchFamily="18" charset="0"/>
              </a:rPr>
              <a:t>Fig: LDA </a:t>
            </a:r>
            <a:r>
              <a:rPr lang="en-IN" sz="2000" b="1" dirty="0">
                <a:latin typeface="Times New Roman" panose="02020603050405020304" pitchFamily="18" charset="0"/>
                <a:cs typeface="Times New Roman" panose="02020603050405020304" pitchFamily="18" charset="0"/>
              </a:rPr>
              <a:t>results with variable </a:t>
            </a:r>
            <a:r>
              <a:rPr lang="en-IN" sz="2000" b="1" dirty="0" smtClean="0">
                <a:latin typeface="Times New Roman" panose="02020603050405020304" pitchFamily="18" charset="0"/>
                <a:cs typeface="Times New Roman" panose="02020603050405020304" pitchFamily="18" charset="0"/>
              </a:rPr>
              <a:t>parameters1</a:t>
            </a:r>
          </a:p>
          <a:p>
            <a:pPr marL="0" indent="0" algn="ctr">
              <a:buNone/>
            </a:pPr>
            <a:endParaRPr lang="en-IN" sz="2000" dirty="0" smtClean="0">
              <a:latin typeface="Times New Roman" panose="02020603050405020304" pitchFamily="18" charset="0"/>
              <a:cs typeface="Times New Roman" panose="02020603050405020304" pitchFamily="18" charset="0"/>
            </a:endParaRPr>
          </a:p>
          <a:p>
            <a:pPr marL="0" indent="0" algn="ctr">
              <a:buNone/>
            </a:pPr>
            <a:endParaRPr lang="en-IN" sz="2000" dirty="0">
              <a:latin typeface="Times New Roman" panose="02020603050405020304" pitchFamily="18" charset="0"/>
              <a:cs typeface="Times New Roman" panose="02020603050405020304" pitchFamily="18" charset="0"/>
            </a:endParaRPr>
          </a:p>
          <a:p>
            <a:pPr marL="0" indent="0" algn="ctr">
              <a:buNone/>
            </a:pPr>
            <a:endParaRPr lang="en-IN" sz="2000" dirty="0" smtClean="0">
              <a:latin typeface="Times New Roman" panose="02020603050405020304" pitchFamily="18" charset="0"/>
              <a:cs typeface="Times New Roman" panose="02020603050405020304" pitchFamily="18" charset="0"/>
            </a:endParaRPr>
          </a:p>
        </p:txBody>
      </p:sp>
      <p:pic>
        <p:nvPicPr>
          <p:cNvPr id="4" name="Picture 3" descr="C:\Users\Niketh S A\Pictures\Screenshots\normal.png"/>
          <p:cNvPicPr/>
          <p:nvPr/>
        </p:nvPicPr>
        <p:blipFill>
          <a:blip r:embed="rId2">
            <a:extLst>
              <a:ext uri="{28A0092B-C50C-407E-A947-70E740481C1C}">
                <a14:useLocalDpi xmlns:a14="http://schemas.microsoft.com/office/drawing/2010/main" val="0"/>
              </a:ext>
            </a:extLst>
          </a:blip>
          <a:srcRect/>
          <a:stretch>
            <a:fillRect/>
          </a:stretch>
        </p:blipFill>
        <p:spPr bwMode="auto">
          <a:xfrm>
            <a:off x="2010454" y="542376"/>
            <a:ext cx="8753340" cy="1164637"/>
          </a:xfrm>
          <a:prstGeom prst="rect">
            <a:avLst/>
          </a:prstGeom>
          <a:noFill/>
          <a:ln>
            <a:noFill/>
          </a:ln>
        </p:spPr>
      </p:pic>
      <p:pic>
        <p:nvPicPr>
          <p:cNvPr id="5" name="Picture 4" descr="C:\Users\Niketh S A\Pictures\Screenshots\norm-high.png"/>
          <p:cNvPicPr/>
          <p:nvPr/>
        </p:nvPicPr>
        <p:blipFill>
          <a:blip r:embed="rId3">
            <a:extLst>
              <a:ext uri="{28A0092B-C50C-407E-A947-70E740481C1C}">
                <a14:useLocalDpi xmlns:a14="http://schemas.microsoft.com/office/drawing/2010/main" val="0"/>
              </a:ext>
            </a:extLst>
          </a:blip>
          <a:srcRect/>
          <a:stretch>
            <a:fillRect/>
          </a:stretch>
        </p:blipFill>
        <p:spPr bwMode="auto">
          <a:xfrm>
            <a:off x="2755803" y="4742908"/>
            <a:ext cx="7262642" cy="1227228"/>
          </a:xfrm>
          <a:prstGeom prst="rect">
            <a:avLst/>
          </a:prstGeom>
          <a:noFill/>
          <a:ln>
            <a:noFill/>
          </a:ln>
        </p:spPr>
      </p:pic>
    </p:spTree>
    <p:extLst>
      <p:ext uri="{BB962C8B-B14F-4D97-AF65-F5344CB8AC3E}">
        <p14:creationId xmlns:p14="http://schemas.microsoft.com/office/powerpoint/2010/main" val="17618541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1749" y="326571"/>
            <a:ext cx="9977257" cy="6361612"/>
          </a:xfrm>
        </p:spPr>
        <p:txBody>
          <a:bodyPr>
            <a:normAutofit/>
          </a:bodyPr>
          <a:lstStyle/>
          <a:p>
            <a:pPr algn="just"/>
            <a:r>
              <a:rPr lang="en-IN" sz="2200" dirty="0" smtClean="0">
                <a:latin typeface="Times New Roman" panose="02020603050405020304" pitchFamily="18" charset="0"/>
                <a:cs typeface="Times New Roman" panose="02020603050405020304" pitchFamily="18" charset="0"/>
              </a:rPr>
              <a:t>In </a:t>
            </a:r>
            <a:r>
              <a:rPr lang="en-IN" sz="2200" dirty="0">
                <a:latin typeface="Times New Roman" panose="02020603050405020304" pitchFamily="18" charset="0"/>
                <a:cs typeface="Times New Roman" panose="02020603050405020304" pitchFamily="18" charset="0"/>
              </a:rPr>
              <a:t>the third test, </a:t>
            </a:r>
            <a:r>
              <a:rPr lang="en-IN" sz="2200" b="1" i="1" dirty="0">
                <a:latin typeface="Times New Roman" panose="02020603050405020304" pitchFamily="18" charset="0"/>
                <a:cs typeface="Times New Roman" panose="02020603050405020304" pitchFamily="18" charset="0"/>
              </a:rPr>
              <a:t>inside</a:t>
            </a:r>
            <a:r>
              <a:rPr lang="en-IN" sz="2200" dirty="0">
                <a:latin typeface="Times New Roman" panose="02020603050405020304" pitchFamily="18" charset="0"/>
                <a:cs typeface="Times New Roman" panose="02020603050405020304" pitchFamily="18" charset="0"/>
              </a:rPr>
              <a:t> </a:t>
            </a:r>
            <a:r>
              <a:rPr lang="en-IN" sz="2200" b="1" i="1" dirty="0">
                <a:latin typeface="Times New Roman" panose="02020603050405020304" pitchFamily="18" charset="0"/>
                <a:cs typeface="Times New Roman" panose="02020603050405020304" pitchFamily="18" charset="0"/>
              </a:rPr>
              <a:t>humidity</a:t>
            </a:r>
            <a:r>
              <a:rPr lang="en-IN" sz="2200" dirty="0">
                <a:latin typeface="Times New Roman" panose="02020603050405020304" pitchFamily="18" charset="0"/>
                <a:cs typeface="Times New Roman" panose="02020603050405020304" pitchFamily="18" charset="0"/>
              </a:rPr>
              <a:t> and </a:t>
            </a:r>
            <a:r>
              <a:rPr lang="en-IN" sz="2200" b="1" i="1" dirty="0">
                <a:latin typeface="Times New Roman" panose="02020603050405020304" pitchFamily="18" charset="0"/>
                <a:cs typeface="Times New Roman" panose="02020603050405020304" pitchFamily="18" charset="0"/>
              </a:rPr>
              <a:t>outside</a:t>
            </a:r>
            <a:r>
              <a:rPr lang="en-IN" sz="2200" dirty="0">
                <a:latin typeface="Times New Roman" panose="02020603050405020304" pitchFamily="18" charset="0"/>
                <a:cs typeface="Times New Roman" panose="02020603050405020304" pitchFamily="18" charset="0"/>
              </a:rPr>
              <a:t> </a:t>
            </a:r>
            <a:r>
              <a:rPr lang="en-IN" sz="2200" b="1" i="1" dirty="0">
                <a:latin typeface="Times New Roman" panose="02020603050405020304" pitchFamily="18" charset="0"/>
                <a:cs typeface="Times New Roman" panose="02020603050405020304" pitchFamily="18" charset="0"/>
              </a:rPr>
              <a:t>humidity</a:t>
            </a:r>
            <a:r>
              <a:rPr lang="en-IN" sz="2200" dirty="0">
                <a:latin typeface="Times New Roman" panose="02020603050405020304" pitchFamily="18" charset="0"/>
                <a:cs typeface="Times New Roman" panose="02020603050405020304" pitchFamily="18" charset="0"/>
              </a:rPr>
              <a:t> are changed from </a:t>
            </a:r>
            <a:r>
              <a:rPr lang="en-IN" sz="2200" b="1" i="1" dirty="0">
                <a:latin typeface="Times New Roman" panose="02020603050405020304" pitchFamily="18" charset="0"/>
                <a:cs typeface="Times New Roman" panose="02020603050405020304" pitchFamily="18" charset="0"/>
              </a:rPr>
              <a:t>normal</a:t>
            </a:r>
            <a:r>
              <a:rPr lang="en-IN" sz="2200" dirty="0">
                <a:latin typeface="Times New Roman" panose="02020603050405020304" pitchFamily="18" charset="0"/>
                <a:cs typeface="Times New Roman" panose="02020603050405020304" pitchFamily="18" charset="0"/>
              </a:rPr>
              <a:t> to </a:t>
            </a:r>
            <a:r>
              <a:rPr lang="en-IN" sz="2200" b="1" i="1" dirty="0">
                <a:latin typeface="Times New Roman" panose="02020603050405020304" pitchFamily="18" charset="0"/>
                <a:cs typeface="Times New Roman" panose="02020603050405020304" pitchFamily="18" charset="0"/>
              </a:rPr>
              <a:t>low</a:t>
            </a:r>
            <a:r>
              <a:rPr lang="en-IN" sz="2200" dirty="0">
                <a:latin typeface="Times New Roman" panose="02020603050405020304" pitchFamily="18" charset="0"/>
                <a:cs typeface="Times New Roman" panose="02020603050405020304" pitchFamily="18" charset="0"/>
              </a:rPr>
              <a:t> in some of the files and obtained same probability which is shown in </a:t>
            </a:r>
            <a:r>
              <a:rPr lang="en-IN" sz="2200" dirty="0" smtClean="0">
                <a:latin typeface="Times New Roman" panose="02020603050405020304" pitchFamily="18" charset="0"/>
                <a:cs typeface="Times New Roman" panose="02020603050405020304" pitchFamily="18" charset="0"/>
              </a:rPr>
              <a:t>figure.</a:t>
            </a:r>
            <a:endParaRPr lang="en-IN" sz="2200" b="1" dirty="0">
              <a:latin typeface="Times New Roman" panose="02020603050405020304" pitchFamily="18" charset="0"/>
              <a:cs typeface="Times New Roman" panose="02020603050405020304" pitchFamily="18" charset="0"/>
            </a:endParaRPr>
          </a:p>
          <a:p>
            <a:pPr marL="0" indent="0" algn="just">
              <a:buNone/>
            </a:pPr>
            <a:endParaRPr lang="en-IN" sz="2200" b="1" dirty="0" smtClean="0">
              <a:latin typeface="Times New Roman" panose="02020603050405020304" pitchFamily="18" charset="0"/>
              <a:cs typeface="Times New Roman" panose="02020603050405020304" pitchFamily="18" charset="0"/>
            </a:endParaRPr>
          </a:p>
          <a:p>
            <a:pPr marL="0" indent="0" algn="just">
              <a:buNone/>
            </a:pPr>
            <a:endParaRPr lang="en-IN" sz="2200" b="1" dirty="0">
              <a:latin typeface="Times New Roman" panose="02020603050405020304" pitchFamily="18" charset="0"/>
              <a:cs typeface="Times New Roman" panose="02020603050405020304" pitchFamily="18" charset="0"/>
            </a:endParaRPr>
          </a:p>
          <a:p>
            <a:pPr marL="0" indent="0" algn="just">
              <a:buNone/>
            </a:pPr>
            <a:endParaRPr lang="en-IN" sz="2200" b="1" dirty="0" smtClean="0">
              <a:latin typeface="Times New Roman" panose="02020603050405020304" pitchFamily="18" charset="0"/>
              <a:cs typeface="Times New Roman" panose="02020603050405020304" pitchFamily="18" charset="0"/>
            </a:endParaRPr>
          </a:p>
          <a:p>
            <a:pPr marL="0" indent="0" algn="ctr">
              <a:buNone/>
            </a:pPr>
            <a:r>
              <a:rPr lang="en-IN" sz="2200" b="1" dirty="0" smtClean="0">
                <a:latin typeface="Times New Roman" panose="02020603050405020304" pitchFamily="18" charset="0"/>
                <a:cs typeface="Times New Roman" panose="02020603050405020304" pitchFamily="18" charset="0"/>
              </a:rPr>
              <a:t>Fig: </a:t>
            </a:r>
            <a:r>
              <a:rPr lang="en-IN" sz="2200" b="1" dirty="0">
                <a:latin typeface="Times New Roman" panose="02020603050405020304" pitchFamily="18" charset="0"/>
                <a:cs typeface="Times New Roman" panose="02020603050405020304" pitchFamily="18" charset="0"/>
              </a:rPr>
              <a:t>LDA results with variable </a:t>
            </a:r>
            <a:r>
              <a:rPr lang="en-IN" sz="2200" b="1" dirty="0" smtClean="0">
                <a:latin typeface="Times New Roman" panose="02020603050405020304" pitchFamily="18" charset="0"/>
                <a:cs typeface="Times New Roman" panose="02020603050405020304" pitchFamily="18" charset="0"/>
              </a:rPr>
              <a:t>parameters2</a:t>
            </a:r>
          </a:p>
          <a:p>
            <a:pPr algn="just"/>
            <a:r>
              <a:rPr lang="en-IN" sz="2200" dirty="0">
                <a:latin typeface="Times New Roman" panose="02020603050405020304" pitchFamily="18" charset="0"/>
                <a:cs typeface="Times New Roman" panose="02020603050405020304" pitchFamily="18" charset="0"/>
              </a:rPr>
              <a:t>In the fourth test, </a:t>
            </a:r>
            <a:r>
              <a:rPr lang="en-IN" sz="2200" b="1" i="1" dirty="0">
                <a:latin typeface="Times New Roman" panose="02020603050405020304" pitchFamily="18" charset="0"/>
                <a:cs typeface="Times New Roman" panose="02020603050405020304" pitchFamily="18" charset="0"/>
              </a:rPr>
              <a:t>inside</a:t>
            </a:r>
            <a:r>
              <a:rPr lang="en-IN" sz="2200" dirty="0">
                <a:latin typeface="Times New Roman" panose="02020603050405020304" pitchFamily="18" charset="0"/>
                <a:cs typeface="Times New Roman" panose="02020603050405020304" pitchFamily="18" charset="0"/>
              </a:rPr>
              <a:t> </a:t>
            </a:r>
            <a:r>
              <a:rPr lang="en-IN" sz="2200" b="1" i="1" dirty="0">
                <a:latin typeface="Times New Roman" panose="02020603050405020304" pitchFamily="18" charset="0"/>
                <a:cs typeface="Times New Roman" panose="02020603050405020304" pitchFamily="18" charset="0"/>
              </a:rPr>
              <a:t>temperature</a:t>
            </a:r>
            <a:r>
              <a:rPr lang="en-IN" sz="2200" dirty="0">
                <a:latin typeface="Times New Roman" panose="02020603050405020304" pitchFamily="18" charset="0"/>
                <a:cs typeface="Times New Roman" panose="02020603050405020304" pitchFamily="18" charset="0"/>
              </a:rPr>
              <a:t>, </a:t>
            </a:r>
            <a:r>
              <a:rPr lang="en-IN" sz="2200" b="1" i="1" dirty="0">
                <a:latin typeface="Times New Roman" panose="02020603050405020304" pitchFamily="18" charset="0"/>
                <a:cs typeface="Times New Roman" panose="02020603050405020304" pitchFamily="18" charset="0"/>
              </a:rPr>
              <a:t>outside</a:t>
            </a:r>
            <a:r>
              <a:rPr lang="en-IN" sz="2200" dirty="0">
                <a:latin typeface="Times New Roman" panose="02020603050405020304" pitchFamily="18" charset="0"/>
                <a:cs typeface="Times New Roman" panose="02020603050405020304" pitchFamily="18" charset="0"/>
              </a:rPr>
              <a:t> </a:t>
            </a:r>
            <a:r>
              <a:rPr lang="en-IN" sz="2200" b="1" i="1" dirty="0">
                <a:latin typeface="Times New Roman" panose="02020603050405020304" pitchFamily="18" charset="0"/>
                <a:cs typeface="Times New Roman" panose="02020603050405020304" pitchFamily="18" charset="0"/>
              </a:rPr>
              <a:t>temperature</a:t>
            </a:r>
            <a:r>
              <a:rPr lang="en-IN" sz="2200" dirty="0">
                <a:latin typeface="Times New Roman" panose="02020603050405020304" pitchFamily="18" charset="0"/>
                <a:cs typeface="Times New Roman" panose="02020603050405020304" pitchFamily="18" charset="0"/>
              </a:rPr>
              <a:t>, </a:t>
            </a:r>
            <a:r>
              <a:rPr lang="en-IN" sz="2200" b="1" i="1" dirty="0">
                <a:latin typeface="Times New Roman" panose="02020603050405020304" pitchFamily="18" charset="0"/>
                <a:cs typeface="Times New Roman" panose="02020603050405020304" pitchFamily="18" charset="0"/>
              </a:rPr>
              <a:t>co2</a:t>
            </a:r>
            <a:r>
              <a:rPr lang="en-IN" sz="2200" dirty="0">
                <a:latin typeface="Times New Roman" panose="02020603050405020304" pitchFamily="18" charset="0"/>
                <a:cs typeface="Times New Roman" panose="02020603050405020304" pitchFamily="18" charset="0"/>
              </a:rPr>
              <a:t>, </a:t>
            </a:r>
            <a:r>
              <a:rPr lang="en-IN" sz="2200" b="1" i="1" dirty="0">
                <a:latin typeface="Times New Roman" panose="02020603050405020304" pitchFamily="18" charset="0"/>
                <a:cs typeface="Times New Roman" panose="02020603050405020304" pitchFamily="18" charset="0"/>
              </a:rPr>
              <a:t>luminosity</a:t>
            </a:r>
            <a:r>
              <a:rPr lang="en-IN" sz="2200" dirty="0">
                <a:latin typeface="Times New Roman" panose="02020603050405020304" pitchFamily="18" charset="0"/>
                <a:cs typeface="Times New Roman" panose="02020603050405020304" pitchFamily="18" charset="0"/>
              </a:rPr>
              <a:t> and </a:t>
            </a:r>
            <a:r>
              <a:rPr lang="en-IN" sz="2200" b="1" i="1" dirty="0">
                <a:latin typeface="Times New Roman" panose="02020603050405020304" pitchFamily="18" charset="0"/>
                <a:cs typeface="Times New Roman" panose="02020603050405020304" pitchFamily="18" charset="0"/>
              </a:rPr>
              <a:t>radiation</a:t>
            </a:r>
            <a:r>
              <a:rPr lang="en-IN" sz="2200" dirty="0">
                <a:latin typeface="Times New Roman" panose="02020603050405020304" pitchFamily="18" charset="0"/>
                <a:cs typeface="Times New Roman" panose="02020603050405020304" pitchFamily="18" charset="0"/>
              </a:rPr>
              <a:t> are changed from </a:t>
            </a:r>
            <a:r>
              <a:rPr lang="en-IN" sz="2200" b="1" i="1" dirty="0">
                <a:latin typeface="Times New Roman" panose="02020603050405020304" pitchFamily="18" charset="0"/>
                <a:cs typeface="Times New Roman" panose="02020603050405020304" pitchFamily="18" charset="0"/>
              </a:rPr>
              <a:t>normal</a:t>
            </a:r>
            <a:r>
              <a:rPr lang="en-IN" sz="2200" dirty="0">
                <a:latin typeface="Times New Roman" panose="02020603050405020304" pitchFamily="18" charset="0"/>
                <a:cs typeface="Times New Roman" panose="02020603050405020304" pitchFamily="18" charset="0"/>
              </a:rPr>
              <a:t> to </a:t>
            </a:r>
            <a:r>
              <a:rPr lang="en-IN" sz="2200" b="1" i="1" dirty="0">
                <a:latin typeface="Times New Roman" panose="02020603050405020304" pitchFamily="18" charset="0"/>
                <a:cs typeface="Times New Roman" panose="02020603050405020304" pitchFamily="18" charset="0"/>
              </a:rPr>
              <a:t>high</a:t>
            </a:r>
            <a:r>
              <a:rPr lang="en-IN" sz="2200" dirty="0">
                <a:latin typeface="Times New Roman" panose="02020603050405020304" pitchFamily="18" charset="0"/>
                <a:cs typeface="Times New Roman" panose="02020603050405020304" pitchFamily="18" charset="0"/>
              </a:rPr>
              <a:t>. </a:t>
            </a:r>
            <a:r>
              <a:rPr lang="en-IN" sz="2200" b="1" i="1" dirty="0">
                <a:latin typeface="Times New Roman" panose="02020603050405020304" pitchFamily="18" charset="0"/>
                <a:cs typeface="Times New Roman" panose="02020603050405020304" pitchFamily="18" charset="0"/>
              </a:rPr>
              <a:t>Inside</a:t>
            </a:r>
            <a:r>
              <a:rPr lang="en-IN" sz="2200" dirty="0">
                <a:latin typeface="Times New Roman" panose="02020603050405020304" pitchFamily="18" charset="0"/>
                <a:cs typeface="Times New Roman" panose="02020603050405020304" pitchFamily="18" charset="0"/>
              </a:rPr>
              <a:t> </a:t>
            </a:r>
            <a:r>
              <a:rPr lang="en-IN" sz="2200" b="1" i="1" dirty="0">
                <a:latin typeface="Times New Roman" panose="02020603050405020304" pitchFamily="18" charset="0"/>
                <a:cs typeface="Times New Roman" panose="02020603050405020304" pitchFamily="18" charset="0"/>
              </a:rPr>
              <a:t>humidity</a:t>
            </a:r>
            <a:r>
              <a:rPr lang="en-IN" sz="2200" dirty="0">
                <a:latin typeface="Times New Roman" panose="02020603050405020304" pitchFamily="18" charset="0"/>
                <a:cs typeface="Times New Roman" panose="02020603050405020304" pitchFamily="18" charset="0"/>
              </a:rPr>
              <a:t> and </a:t>
            </a:r>
            <a:r>
              <a:rPr lang="en-IN" sz="2200" b="1" i="1" dirty="0">
                <a:latin typeface="Times New Roman" panose="02020603050405020304" pitchFamily="18" charset="0"/>
                <a:cs typeface="Times New Roman" panose="02020603050405020304" pitchFamily="18" charset="0"/>
              </a:rPr>
              <a:t>outside</a:t>
            </a:r>
            <a:r>
              <a:rPr lang="en-IN" sz="2200" dirty="0">
                <a:latin typeface="Times New Roman" panose="02020603050405020304" pitchFamily="18" charset="0"/>
                <a:cs typeface="Times New Roman" panose="02020603050405020304" pitchFamily="18" charset="0"/>
              </a:rPr>
              <a:t> </a:t>
            </a:r>
            <a:r>
              <a:rPr lang="en-IN" sz="2200" b="1" i="1" dirty="0">
                <a:latin typeface="Times New Roman" panose="02020603050405020304" pitchFamily="18" charset="0"/>
                <a:cs typeface="Times New Roman" panose="02020603050405020304" pitchFamily="18" charset="0"/>
              </a:rPr>
              <a:t>humidity</a:t>
            </a:r>
            <a:r>
              <a:rPr lang="en-IN" sz="2200" dirty="0">
                <a:latin typeface="Times New Roman" panose="02020603050405020304" pitchFamily="18" charset="0"/>
                <a:cs typeface="Times New Roman" panose="02020603050405020304" pitchFamily="18" charset="0"/>
              </a:rPr>
              <a:t> are changed from </a:t>
            </a:r>
            <a:r>
              <a:rPr lang="en-IN" sz="2200" b="1" i="1" dirty="0">
                <a:latin typeface="Times New Roman" panose="02020603050405020304" pitchFamily="18" charset="0"/>
                <a:cs typeface="Times New Roman" panose="02020603050405020304" pitchFamily="18" charset="0"/>
              </a:rPr>
              <a:t>normal</a:t>
            </a:r>
            <a:r>
              <a:rPr lang="en-IN" sz="2200" dirty="0">
                <a:latin typeface="Times New Roman" panose="02020603050405020304" pitchFamily="18" charset="0"/>
                <a:cs typeface="Times New Roman" panose="02020603050405020304" pitchFamily="18" charset="0"/>
              </a:rPr>
              <a:t> to </a:t>
            </a:r>
            <a:r>
              <a:rPr lang="en-IN" sz="2200" b="1" i="1" dirty="0">
                <a:latin typeface="Times New Roman" panose="02020603050405020304" pitchFamily="18" charset="0"/>
                <a:cs typeface="Times New Roman" panose="02020603050405020304" pitchFamily="18" charset="0"/>
              </a:rPr>
              <a:t>low</a:t>
            </a:r>
            <a:r>
              <a:rPr lang="en-IN" sz="2200" dirty="0">
                <a:latin typeface="Times New Roman" panose="02020603050405020304" pitchFamily="18" charset="0"/>
                <a:cs typeface="Times New Roman" panose="02020603050405020304" pitchFamily="18" charset="0"/>
              </a:rPr>
              <a:t> and noted that the parameters like </a:t>
            </a:r>
            <a:r>
              <a:rPr lang="en-IN" sz="2200" b="1" i="1" dirty="0">
                <a:latin typeface="Times New Roman" panose="02020603050405020304" pitchFamily="18" charset="0"/>
                <a:cs typeface="Times New Roman" panose="02020603050405020304" pitchFamily="18" charset="0"/>
              </a:rPr>
              <a:t>inside</a:t>
            </a:r>
            <a:r>
              <a:rPr lang="en-IN" sz="2200" dirty="0">
                <a:latin typeface="Times New Roman" panose="02020603050405020304" pitchFamily="18" charset="0"/>
                <a:cs typeface="Times New Roman" panose="02020603050405020304" pitchFamily="18" charset="0"/>
              </a:rPr>
              <a:t> </a:t>
            </a:r>
            <a:r>
              <a:rPr lang="en-IN" sz="2200" b="1" i="1" dirty="0">
                <a:latin typeface="Times New Roman" panose="02020603050405020304" pitchFamily="18" charset="0"/>
                <a:cs typeface="Times New Roman" panose="02020603050405020304" pitchFamily="18" charset="0"/>
              </a:rPr>
              <a:t>temperature</a:t>
            </a:r>
            <a:r>
              <a:rPr lang="en-IN" sz="2200" dirty="0">
                <a:latin typeface="Times New Roman" panose="02020603050405020304" pitchFamily="18" charset="0"/>
                <a:cs typeface="Times New Roman" panose="02020603050405020304" pitchFamily="18" charset="0"/>
              </a:rPr>
              <a:t>, </a:t>
            </a:r>
            <a:r>
              <a:rPr lang="en-IN" sz="2200" b="1" i="1" dirty="0">
                <a:latin typeface="Times New Roman" panose="02020603050405020304" pitchFamily="18" charset="0"/>
                <a:cs typeface="Times New Roman" panose="02020603050405020304" pitchFamily="18" charset="0"/>
              </a:rPr>
              <a:t>co2</a:t>
            </a:r>
            <a:r>
              <a:rPr lang="en-IN" sz="2200" dirty="0">
                <a:latin typeface="Times New Roman" panose="02020603050405020304" pitchFamily="18" charset="0"/>
                <a:cs typeface="Times New Roman" panose="02020603050405020304" pitchFamily="18" charset="0"/>
              </a:rPr>
              <a:t>, </a:t>
            </a:r>
            <a:r>
              <a:rPr lang="en-IN" sz="2200" b="1" i="1" dirty="0">
                <a:latin typeface="Times New Roman" panose="02020603050405020304" pitchFamily="18" charset="0"/>
                <a:cs typeface="Times New Roman" panose="02020603050405020304" pitchFamily="18" charset="0"/>
              </a:rPr>
              <a:t>radiation</a:t>
            </a:r>
            <a:r>
              <a:rPr lang="en-IN" sz="2200" dirty="0">
                <a:latin typeface="Times New Roman" panose="02020603050405020304" pitchFamily="18" charset="0"/>
                <a:cs typeface="Times New Roman" panose="02020603050405020304" pitchFamily="18" charset="0"/>
              </a:rPr>
              <a:t> and </a:t>
            </a:r>
            <a:r>
              <a:rPr lang="en-IN" sz="2200" b="1" i="1" dirty="0">
                <a:latin typeface="Times New Roman" panose="02020603050405020304" pitchFamily="18" charset="0"/>
                <a:cs typeface="Times New Roman" panose="02020603050405020304" pitchFamily="18" charset="0"/>
              </a:rPr>
              <a:t>luminosity</a:t>
            </a:r>
            <a:r>
              <a:rPr lang="en-IN" sz="2200" dirty="0">
                <a:latin typeface="Times New Roman" panose="02020603050405020304" pitchFamily="18" charset="0"/>
                <a:cs typeface="Times New Roman" panose="02020603050405020304" pitchFamily="18" charset="0"/>
              </a:rPr>
              <a:t> changes when the </a:t>
            </a:r>
            <a:r>
              <a:rPr lang="en-IN" sz="2200" b="1" i="1" dirty="0">
                <a:latin typeface="Times New Roman" panose="02020603050405020304" pitchFamily="18" charset="0"/>
                <a:cs typeface="Times New Roman" panose="02020603050405020304" pitchFamily="18" charset="0"/>
              </a:rPr>
              <a:t>outside</a:t>
            </a:r>
            <a:r>
              <a:rPr lang="en-IN" sz="2200" dirty="0">
                <a:latin typeface="Times New Roman" panose="02020603050405020304" pitchFamily="18" charset="0"/>
                <a:cs typeface="Times New Roman" panose="02020603050405020304" pitchFamily="18" charset="0"/>
              </a:rPr>
              <a:t> </a:t>
            </a:r>
            <a:r>
              <a:rPr lang="en-IN" sz="2200" b="1" i="1" dirty="0">
                <a:latin typeface="Times New Roman" panose="02020603050405020304" pitchFamily="18" charset="0"/>
                <a:cs typeface="Times New Roman" panose="02020603050405020304" pitchFamily="18" charset="0"/>
              </a:rPr>
              <a:t>temperature</a:t>
            </a:r>
            <a:r>
              <a:rPr lang="en-IN" sz="2200" dirty="0">
                <a:latin typeface="Times New Roman" panose="02020603050405020304" pitchFamily="18" charset="0"/>
                <a:cs typeface="Times New Roman" panose="02020603050405020304" pitchFamily="18" charset="0"/>
              </a:rPr>
              <a:t> is changed. Inside humidity is affected by the outside humidity</a:t>
            </a:r>
            <a:r>
              <a:rPr lang="en-IN" sz="2200" dirty="0" smtClean="0">
                <a:latin typeface="Times New Roman" panose="02020603050405020304" pitchFamily="18" charset="0"/>
                <a:cs typeface="Times New Roman" panose="02020603050405020304" pitchFamily="18" charset="0"/>
              </a:rPr>
              <a:t>.</a:t>
            </a:r>
          </a:p>
          <a:p>
            <a:pPr algn="just"/>
            <a:endParaRPr lang="en-IN" sz="2200" dirty="0">
              <a:latin typeface="Times New Roman" panose="02020603050405020304" pitchFamily="18" charset="0"/>
              <a:cs typeface="Times New Roman" panose="02020603050405020304" pitchFamily="18" charset="0"/>
            </a:endParaRPr>
          </a:p>
          <a:p>
            <a:pPr marL="0" indent="0" algn="just">
              <a:buNone/>
            </a:pPr>
            <a:endParaRPr lang="en-IN" sz="2200" dirty="0">
              <a:latin typeface="Times New Roman" panose="02020603050405020304" pitchFamily="18" charset="0"/>
              <a:cs typeface="Times New Roman" panose="02020603050405020304" pitchFamily="18" charset="0"/>
            </a:endParaRPr>
          </a:p>
          <a:p>
            <a:pPr marL="0" indent="0" algn="just">
              <a:buNone/>
            </a:pPr>
            <a:endParaRPr lang="en-IN" sz="2200" dirty="0" smtClean="0">
              <a:latin typeface="Times New Roman" panose="02020603050405020304" pitchFamily="18" charset="0"/>
              <a:cs typeface="Times New Roman" panose="02020603050405020304" pitchFamily="18" charset="0"/>
            </a:endParaRPr>
          </a:p>
          <a:p>
            <a:pPr marL="0" indent="0" algn="ctr">
              <a:buNone/>
            </a:pPr>
            <a:r>
              <a:rPr lang="en-IN" sz="2200" b="1" dirty="0" smtClean="0">
                <a:latin typeface="Times New Roman" panose="02020603050405020304" pitchFamily="18" charset="0"/>
                <a:cs typeface="Times New Roman" panose="02020603050405020304" pitchFamily="18" charset="0"/>
              </a:rPr>
              <a:t>Fig: LDA </a:t>
            </a:r>
            <a:r>
              <a:rPr lang="en-IN" sz="2200" b="1" dirty="0">
                <a:latin typeface="Times New Roman" panose="02020603050405020304" pitchFamily="18" charset="0"/>
                <a:cs typeface="Times New Roman" panose="02020603050405020304" pitchFamily="18" charset="0"/>
              </a:rPr>
              <a:t>results with variable </a:t>
            </a:r>
            <a:r>
              <a:rPr lang="en-IN" sz="2200" b="1" dirty="0" smtClean="0">
                <a:latin typeface="Times New Roman" panose="02020603050405020304" pitchFamily="18" charset="0"/>
                <a:cs typeface="Times New Roman" panose="02020603050405020304" pitchFamily="18" charset="0"/>
              </a:rPr>
              <a:t>parameters3</a:t>
            </a:r>
            <a:endParaRPr lang="en-IN" sz="2200" b="1" dirty="0">
              <a:latin typeface="Times New Roman" panose="02020603050405020304" pitchFamily="18" charset="0"/>
              <a:cs typeface="Times New Roman" panose="02020603050405020304" pitchFamily="18" charset="0"/>
            </a:endParaRPr>
          </a:p>
          <a:p>
            <a:pPr marL="0" indent="0" algn="just">
              <a:buNone/>
            </a:pPr>
            <a:endParaRPr lang="en-IN" sz="2200" dirty="0">
              <a:latin typeface="Times New Roman" panose="02020603050405020304" pitchFamily="18" charset="0"/>
              <a:cs typeface="Times New Roman" panose="02020603050405020304" pitchFamily="18" charset="0"/>
            </a:endParaRPr>
          </a:p>
        </p:txBody>
      </p:sp>
      <p:pic>
        <p:nvPicPr>
          <p:cNvPr id="4" name="Picture 3" descr="C:\Users\Niketh S A\Pictures\Screenshots\high-low.png"/>
          <p:cNvPicPr/>
          <p:nvPr/>
        </p:nvPicPr>
        <p:blipFill>
          <a:blip r:embed="rId2">
            <a:extLst>
              <a:ext uri="{28A0092B-C50C-407E-A947-70E740481C1C}">
                <a14:useLocalDpi xmlns:a14="http://schemas.microsoft.com/office/drawing/2010/main" val="0"/>
              </a:ext>
            </a:extLst>
          </a:blip>
          <a:srcRect/>
          <a:stretch>
            <a:fillRect/>
          </a:stretch>
        </p:blipFill>
        <p:spPr bwMode="auto">
          <a:xfrm>
            <a:off x="2779401" y="4881154"/>
            <a:ext cx="7468009" cy="1314996"/>
          </a:xfrm>
          <a:prstGeom prst="rect">
            <a:avLst/>
          </a:prstGeom>
          <a:noFill/>
          <a:ln>
            <a:noFill/>
          </a:ln>
        </p:spPr>
      </p:pic>
      <p:pic>
        <p:nvPicPr>
          <p:cNvPr id="5" name="Picture 4" descr="C:\Users\Niketh S A\Pictures\Screenshots\norm-low.png"/>
          <p:cNvPicPr/>
          <p:nvPr/>
        </p:nvPicPr>
        <p:blipFill>
          <a:blip r:embed="rId3">
            <a:extLst>
              <a:ext uri="{28A0092B-C50C-407E-A947-70E740481C1C}">
                <a14:useLocalDpi xmlns:a14="http://schemas.microsoft.com/office/drawing/2010/main" val="0"/>
              </a:ext>
            </a:extLst>
          </a:blip>
          <a:srcRect/>
          <a:stretch>
            <a:fillRect/>
          </a:stretch>
        </p:blipFill>
        <p:spPr bwMode="auto">
          <a:xfrm>
            <a:off x="2525077" y="1177153"/>
            <a:ext cx="7976659" cy="1239476"/>
          </a:xfrm>
          <a:prstGeom prst="rect">
            <a:avLst/>
          </a:prstGeom>
          <a:noFill/>
          <a:ln>
            <a:noFill/>
          </a:ln>
        </p:spPr>
      </p:pic>
    </p:spTree>
    <p:extLst>
      <p:ext uri="{BB962C8B-B14F-4D97-AF65-F5344CB8AC3E}">
        <p14:creationId xmlns:p14="http://schemas.microsoft.com/office/powerpoint/2010/main" val="29012214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7543" y="1306286"/>
            <a:ext cx="9562011" cy="5159828"/>
          </a:xfrm>
        </p:spPr>
        <p:txBody>
          <a:bodyPr>
            <a:normAutofit/>
          </a:bodyPr>
          <a:lstStyle/>
          <a:p>
            <a:pPr algn="just"/>
            <a:r>
              <a:rPr lang="en-IN" sz="2200" dirty="0">
                <a:latin typeface="Times New Roman" panose="02020603050405020304" pitchFamily="18" charset="0"/>
                <a:cs typeface="Times New Roman" panose="02020603050405020304" pitchFamily="18" charset="0"/>
              </a:rPr>
              <a:t>The following correlations were found out</a:t>
            </a:r>
            <a:r>
              <a:rPr lang="en-IN" sz="2200" dirty="0" smtClean="0">
                <a:latin typeface="Times New Roman" panose="02020603050405020304" pitchFamily="18" charset="0"/>
                <a:cs typeface="Times New Roman" panose="02020603050405020304" pitchFamily="18" charset="0"/>
              </a:rPr>
              <a:t>.</a:t>
            </a:r>
          </a:p>
          <a:p>
            <a:pPr algn="just"/>
            <a:endParaRPr lang="en-IN" sz="2200" dirty="0">
              <a:latin typeface="Times New Roman" panose="02020603050405020304" pitchFamily="18" charset="0"/>
              <a:cs typeface="Times New Roman" panose="02020603050405020304" pitchFamily="18" charset="0"/>
            </a:endParaRPr>
          </a:p>
          <a:p>
            <a:pPr marL="857250" lvl="1" indent="-457200" algn="just">
              <a:buFont typeface="+mj-lt"/>
              <a:buAutoNum type="arabicPeriod"/>
            </a:pPr>
            <a:r>
              <a:rPr lang="en-IN" sz="2200" b="1" i="1" dirty="0" smtClean="0">
                <a:latin typeface="Times New Roman" panose="02020603050405020304" pitchFamily="18" charset="0"/>
                <a:cs typeface="Times New Roman" panose="02020603050405020304" pitchFamily="18" charset="0"/>
              </a:rPr>
              <a:t>Outside </a:t>
            </a:r>
            <a:r>
              <a:rPr lang="en-IN" sz="2200" b="1" i="1" dirty="0">
                <a:latin typeface="Times New Roman" panose="02020603050405020304" pitchFamily="18" charset="0"/>
                <a:cs typeface="Times New Roman" panose="02020603050405020304" pitchFamily="18" charset="0"/>
              </a:rPr>
              <a:t>temperature is high </a:t>
            </a:r>
            <a:r>
              <a:rPr lang="en-IN" sz="2200" dirty="0">
                <a:latin typeface="Times New Roman" panose="02020603050405020304" pitchFamily="18" charset="0"/>
                <a:cs typeface="Times New Roman" panose="02020603050405020304" pitchFamily="18" charset="0"/>
              </a:rPr>
              <a:t>is </a:t>
            </a:r>
            <a:r>
              <a:rPr lang="en-IN" sz="2200" i="1" dirty="0">
                <a:latin typeface="Times New Roman" panose="02020603050405020304" pitchFamily="18" charset="0"/>
                <a:cs typeface="Times New Roman" panose="02020603050405020304" pitchFamily="18" charset="0"/>
              </a:rPr>
              <a:t>highly correlated </a:t>
            </a:r>
            <a:r>
              <a:rPr lang="en-IN" sz="2200" dirty="0">
                <a:latin typeface="Times New Roman" panose="02020603050405020304" pitchFamily="18" charset="0"/>
                <a:cs typeface="Times New Roman" panose="02020603050405020304" pitchFamily="18" charset="0"/>
              </a:rPr>
              <a:t>with</a:t>
            </a:r>
            <a:r>
              <a:rPr lang="en-IN" sz="2200" i="1" dirty="0">
                <a:latin typeface="Times New Roman" panose="02020603050405020304" pitchFamily="18" charset="0"/>
                <a:cs typeface="Times New Roman" panose="02020603050405020304" pitchFamily="18" charset="0"/>
              </a:rPr>
              <a:t> </a:t>
            </a:r>
            <a:r>
              <a:rPr lang="en-IN" sz="2200" b="1" i="1" dirty="0">
                <a:latin typeface="Times New Roman" panose="02020603050405020304" pitchFamily="18" charset="0"/>
                <a:cs typeface="Times New Roman" panose="02020603050405020304" pitchFamily="18" charset="0"/>
              </a:rPr>
              <a:t>inside temperature being high</a:t>
            </a:r>
            <a:r>
              <a:rPr lang="en-IN" sz="2200" dirty="0">
                <a:latin typeface="Times New Roman" panose="02020603050405020304" pitchFamily="18" charset="0"/>
                <a:cs typeface="Times New Roman" panose="02020603050405020304" pitchFamily="18" charset="0"/>
              </a:rPr>
              <a:t>. This is also related to both </a:t>
            </a:r>
            <a:r>
              <a:rPr lang="en-IN" sz="2200" b="1" i="1" dirty="0">
                <a:latin typeface="Times New Roman" panose="02020603050405020304" pitchFamily="18" charset="0"/>
                <a:cs typeface="Times New Roman" panose="02020603050405020304" pitchFamily="18" charset="0"/>
              </a:rPr>
              <a:t>inside</a:t>
            </a:r>
            <a:r>
              <a:rPr lang="en-IN" sz="2200" dirty="0">
                <a:latin typeface="Times New Roman" panose="02020603050405020304" pitchFamily="18" charset="0"/>
                <a:cs typeface="Times New Roman" panose="02020603050405020304" pitchFamily="18" charset="0"/>
              </a:rPr>
              <a:t> and </a:t>
            </a:r>
            <a:r>
              <a:rPr lang="en-IN" sz="2200" b="1" i="1" dirty="0">
                <a:latin typeface="Times New Roman" panose="02020603050405020304" pitchFamily="18" charset="0"/>
                <a:cs typeface="Times New Roman" panose="02020603050405020304" pitchFamily="18" charset="0"/>
              </a:rPr>
              <a:t>outside</a:t>
            </a:r>
            <a:r>
              <a:rPr lang="en-IN" sz="2200" dirty="0">
                <a:latin typeface="Times New Roman" panose="02020603050405020304" pitchFamily="18" charset="0"/>
                <a:cs typeface="Times New Roman" panose="02020603050405020304" pitchFamily="18" charset="0"/>
              </a:rPr>
              <a:t> </a:t>
            </a:r>
            <a:r>
              <a:rPr lang="en-IN" sz="2200" b="1" i="1" dirty="0">
                <a:latin typeface="Times New Roman" panose="02020603050405020304" pitchFamily="18" charset="0"/>
                <a:cs typeface="Times New Roman" panose="02020603050405020304" pitchFamily="18" charset="0"/>
              </a:rPr>
              <a:t>humidity</a:t>
            </a:r>
            <a:r>
              <a:rPr lang="en-IN" sz="2200" dirty="0">
                <a:latin typeface="Times New Roman" panose="02020603050405020304" pitchFamily="18" charset="0"/>
                <a:cs typeface="Times New Roman" panose="02020603050405020304" pitchFamily="18" charset="0"/>
              </a:rPr>
              <a:t> as high and other factors like radiation and CO2 both being </a:t>
            </a:r>
            <a:r>
              <a:rPr lang="en-IN" sz="2200" dirty="0" smtClean="0">
                <a:latin typeface="Times New Roman" panose="02020603050405020304" pitchFamily="18" charset="0"/>
                <a:cs typeface="Times New Roman" panose="02020603050405020304" pitchFamily="18" charset="0"/>
              </a:rPr>
              <a:t>high.</a:t>
            </a:r>
          </a:p>
          <a:p>
            <a:pPr marL="857250" lvl="1" indent="-457200" algn="just">
              <a:buFont typeface="+mj-lt"/>
              <a:buAutoNum type="arabicPeriod"/>
            </a:pPr>
            <a:r>
              <a:rPr lang="en-IN" sz="2200" b="1" i="1" dirty="0" smtClean="0">
                <a:latin typeface="Times New Roman" panose="02020603050405020304" pitchFamily="18" charset="0"/>
                <a:cs typeface="Times New Roman" panose="02020603050405020304" pitchFamily="18" charset="0"/>
              </a:rPr>
              <a:t>Humidity </a:t>
            </a:r>
            <a:r>
              <a:rPr lang="en-IN" sz="2200" b="1" i="1" dirty="0">
                <a:latin typeface="Times New Roman" panose="02020603050405020304" pitchFamily="18" charset="0"/>
                <a:cs typeface="Times New Roman" panose="02020603050405020304" pitchFamily="18" charset="0"/>
              </a:rPr>
              <a:t>inside being low</a:t>
            </a:r>
            <a:r>
              <a:rPr lang="en-IN" sz="2200" b="1"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is related to </a:t>
            </a:r>
            <a:r>
              <a:rPr lang="en-IN" sz="2200" b="1" i="1" dirty="0">
                <a:latin typeface="Times New Roman" panose="02020603050405020304" pitchFamily="18" charset="0"/>
                <a:cs typeface="Times New Roman" panose="02020603050405020304" pitchFamily="18" charset="0"/>
              </a:rPr>
              <a:t>humidity outside being low</a:t>
            </a:r>
            <a:r>
              <a:rPr lang="en-IN" sz="2200" dirty="0">
                <a:latin typeface="Times New Roman" panose="02020603050405020304" pitchFamily="18" charset="0"/>
                <a:cs typeface="Times New Roman" panose="02020603050405020304" pitchFamily="18" charset="0"/>
              </a:rPr>
              <a:t>, </a:t>
            </a:r>
            <a:r>
              <a:rPr lang="en-IN" sz="2200" b="1" i="1" dirty="0">
                <a:latin typeface="Times New Roman" panose="02020603050405020304" pitchFamily="18" charset="0"/>
                <a:cs typeface="Times New Roman" panose="02020603050405020304" pitchFamily="18" charset="0"/>
              </a:rPr>
              <a:t>normal</a:t>
            </a:r>
            <a:r>
              <a:rPr lang="en-IN" sz="2200" dirty="0">
                <a:latin typeface="Times New Roman" panose="02020603050405020304" pitchFamily="18" charset="0"/>
                <a:cs typeface="Times New Roman" panose="02020603050405020304" pitchFamily="18" charset="0"/>
              </a:rPr>
              <a:t> </a:t>
            </a:r>
            <a:r>
              <a:rPr lang="en-IN" sz="2200" b="1" i="1" dirty="0">
                <a:latin typeface="Times New Roman" panose="02020603050405020304" pitchFamily="18" charset="0"/>
                <a:cs typeface="Times New Roman" panose="02020603050405020304" pitchFamily="18" charset="0"/>
              </a:rPr>
              <a:t>luminosity</a:t>
            </a:r>
            <a:r>
              <a:rPr lang="en-IN" sz="2200" dirty="0">
                <a:latin typeface="Times New Roman" panose="02020603050405020304" pitchFamily="18" charset="0"/>
                <a:cs typeface="Times New Roman" panose="02020603050405020304" pitchFamily="18" charset="0"/>
              </a:rPr>
              <a:t> and </a:t>
            </a:r>
            <a:r>
              <a:rPr lang="en-IN" sz="2200" b="1" i="1" dirty="0">
                <a:latin typeface="Times New Roman" panose="02020603050405020304" pitchFamily="18" charset="0"/>
                <a:cs typeface="Times New Roman" panose="02020603050405020304" pitchFamily="18" charset="0"/>
              </a:rPr>
              <a:t>normal</a:t>
            </a:r>
            <a:r>
              <a:rPr lang="en-IN" sz="2200" dirty="0">
                <a:latin typeface="Times New Roman" panose="02020603050405020304" pitchFamily="18" charset="0"/>
                <a:cs typeface="Times New Roman" panose="02020603050405020304" pitchFamily="18" charset="0"/>
              </a:rPr>
              <a:t> </a:t>
            </a:r>
            <a:r>
              <a:rPr lang="en-IN" sz="2200" b="1" i="1" dirty="0">
                <a:latin typeface="Times New Roman" panose="02020603050405020304" pitchFamily="18" charset="0"/>
                <a:cs typeface="Times New Roman" panose="02020603050405020304" pitchFamily="18" charset="0"/>
              </a:rPr>
              <a:t>soil</a:t>
            </a:r>
            <a:r>
              <a:rPr lang="en-IN" sz="2200" dirty="0">
                <a:latin typeface="Times New Roman" panose="02020603050405020304" pitchFamily="18" charset="0"/>
                <a:cs typeface="Times New Roman" panose="02020603050405020304" pitchFamily="18" charset="0"/>
              </a:rPr>
              <a:t> </a:t>
            </a:r>
            <a:r>
              <a:rPr lang="en-IN" sz="2200" b="1" i="1" dirty="0">
                <a:latin typeface="Times New Roman" panose="02020603050405020304" pitchFamily="18" charset="0"/>
                <a:cs typeface="Times New Roman" panose="02020603050405020304" pitchFamily="18" charset="0"/>
              </a:rPr>
              <a:t>moisture</a:t>
            </a:r>
            <a:r>
              <a:rPr lang="en-IN" sz="2200" dirty="0">
                <a:latin typeface="Times New Roman" panose="02020603050405020304" pitchFamily="18" charset="0"/>
                <a:cs typeface="Times New Roman" panose="02020603050405020304" pitchFamily="18" charset="0"/>
              </a:rPr>
              <a:t> and </a:t>
            </a:r>
            <a:r>
              <a:rPr lang="en-IN" sz="2200" b="1" i="1" dirty="0">
                <a:latin typeface="Times New Roman" panose="02020603050405020304" pitchFamily="18" charset="0"/>
                <a:cs typeface="Times New Roman" panose="02020603050405020304" pitchFamily="18" charset="0"/>
              </a:rPr>
              <a:t>CO2</a:t>
            </a:r>
            <a:r>
              <a:rPr lang="en-IN" sz="2200" dirty="0">
                <a:latin typeface="Times New Roman" panose="02020603050405020304" pitchFamily="18" charset="0"/>
                <a:cs typeface="Times New Roman" panose="02020603050405020304" pitchFamily="18" charset="0"/>
              </a:rPr>
              <a:t> being </a:t>
            </a:r>
            <a:r>
              <a:rPr lang="en-IN" sz="2200" b="1" i="1" dirty="0" smtClean="0">
                <a:latin typeface="Times New Roman" panose="02020603050405020304" pitchFamily="18" charset="0"/>
                <a:cs typeface="Times New Roman" panose="02020603050405020304" pitchFamily="18" charset="0"/>
              </a:rPr>
              <a:t>normal</a:t>
            </a:r>
            <a:r>
              <a:rPr lang="en-IN" sz="2200" dirty="0" smtClean="0">
                <a:latin typeface="Times New Roman" panose="02020603050405020304" pitchFamily="18" charset="0"/>
                <a:cs typeface="Times New Roman" panose="02020603050405020304" pitchFamily="18" charset="0"/>
              </a:rPr>
              <a:t>.</a:t>
            </a:r>
          </a:p>
          <a:p>
            <a:pPr marL="857250" lvl="1" indent="-457200" algn="just">
              <a:buFont typeface="+mj-lt"/>
              <a:buAutoNum type="arabicPeriod"/>
            </a:pPr>
            <a:r>
              <a:rPr lang="en-IN" sz="2200" dirty="0" smtClean="0">
                <a:latin typeface="Times New Roman" panose="02020603050405020304" pitchFamily="18" charset="0"/>
                <a:cs typeface="Times New Roman" panose="02020603050405020304" pitchFamily="18" charset="0"/>
              </a:rPr>
              <a:t>Also</a:t>
            </a:r>
            <a:r>
              <a:rPr lang="en-IN" sz="2200" dirty="0">
                <a:latin typeface="Times New Roman" panose="02020603050405020304" pitchFamily="18" charset="0"/>
                <a:cs typeface="Times New Roman" panose="02020603050405020304" pitchFamily="18" charset="0"/>
              </a:rPr>
              <a:t>, </a:t>
            </a:r>
            <a:r>
              <a:rPr lang="en-IN" sz="2200" b="1" i="1" dirty="0">
                <a:latin typeface="Times New Roman" panose="02020603050405020304" pitchFamily="18" charset="0"/>
                <a:cs typeface="Times New Roman" panose="02020603050405020304" pitchFamily="18" charset="0"/>
              </a:rPr>
              <a:t>temperature is normal</a:t>
            </a:r>
            <a:r>
              <a:rPr lang="en-IN" sz="2200" dirty="0">
                <a:latin typeface="Times New Roman" panose="02020603050405020304" pitchFamily="18" charset="0"/>
                <a:cs typeface="Times New Roman" panose="02020603050405020304" pitchFamily="18" charset="0"/>
              </a:rPr>
              <a:t>, </a:t>
            </a:r>
            <a:r>
              <a:rPr lang="en-IN" sz="2200" b="1" i="1" dirty="0">
                <a:latin typeface="Times New Roman" panose="02020603050405020304" pitchFamily="18" charset="0"/>
                <a:cs typeface="Times New Roman" panose="02020603050405020304" pitchFamily="18" charset="0"/>
              </a:rPr>
              <a:t>co2</a:t>
            </a:r>
            <a:r>
              <a:rPr lang="en-IN" sz="2200" dirty="0">
                <a:latin typeface="Times New Roman" panose="02020603050405020304" pitchFamily="18" charset="0"/>
                <a:cs typeface="Times New Roman" panose="02020603050405020304" pitchFamily="18" charset="0"/>
              </a:rPr>
              <a:t> and </a:t>
            </a:r>
            <a:r>
              <a:rPr lang="en-IN" sz="2200" b="1" i="1" dirty="0">
                <a:latin typeface="Times New Roman" panose="02020603050405020304" pitchFamily="18" charset="0"/>
                <a:cs typeface="Times New Roman" panose="02020603050405020304" pitchFamily="18" charset="0"/>
              </a:rPr>
              <a:t>humidity</a:t>
            </a:r>
            <a:r>
              <a:rPr lang="en-IN" sz="2200" dirty="0">
                <a:latin typeface="Times New Roman" panose="02020603050405020304" pitchFamily="18" charset="0"/>
                <a:cs typeface="Times New Roman" panose="02020603050405020304" pitchFamily="18" charset="0"/>
              </a:rPr>
              <a:t> </a:t>
            </a:r>
            <a:r>
              <a:rPr lang="en-IN" sz="2200" b="1" i="1" dirty="0">
                <a:latin typeface="Times New Roman" panose="02020603050405020304" pitchFamily="18" charset="0"/>
                <a:cs typeface="Times New Roman" panose="02020603050405020304" pitchFamily="18" charset="0"/>
              </a:rPr>
              <a:t>normal</a:t>
            </a:r>
            <a:r>
              <a:rPr lang="en-IN" sz="2200" dirty="0">
                <a:latin typeface="Times New Roman" panose="02020603050405020304" pitchFamily="18" charset="0"/>
                <a:cs typeface="Times New Roman" panose="02020603050405020304" pitchFamily="18" charset="0"/>
              </a:rPr>
              <a:t> is related to all other attributes being </a:t>
            </a:r>
            <a:r>
              <a:rPr lang="en-IN" sz="2200" b="1" i="1" dirty="0">
                <a:latin typeface="Times New Roman" panose="02020603050405020304" pitchFamily="18" charset="0"/>
                <a:cs typeface="Times New Roman" panose="02020603050405020304" pitchFamily="18" charset="0"/>
              </a:rPr>
              <a:t>normal</a:t>
            </a:r>
            <a:r>
              <a:rPr lang="en-IN" sz="2200" dirty="0">
                <a:latin typeface="Times New Roman" panose="02020603050405020304" pitchFamily="18" charset="0"/>
                <a:cs typeface="Times New Roman" panose="02020603050405020304" pitchFamily="18" charset="0"/>
              </a:rPr>
              <a:t>.</a:t>
            </a:r>
          </a:p>
          <a:p>
            <a:pPr marL="0" indent="0" algn="just">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4971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4663" y="927463"/>
            <a:ext cx="10119949" cy="5434148"/>
          </a:xfrm>
        </p:spPr>
        <p:txBody>
          <a:bodyPr>
            <a:normAutofit/>
          </a:bodyPr>
          <a:lstStyle/>
          <a:p>
            <a:pPr algn="just"/>
            <a:r>
              <a:rPr lang="en-US" sz="2400" dirty="0" smtClean="0">
                <a:solidFill>
                  <a:schemeClr val="tx1"/>
                </a:solidFill>
                <a:latin typeface="Times New Roman" pitchFamily="18" charset="0"/>
                <a:cs typeface="Times New Roman" pitchFamily="18" charset="0"/>
              </a:rPr>
              <a:t>To get </a:t>
            </a:r>
            <a:r>
              <a:rPr lang="en-US" sz="2400" b="1" dirty="0" smtClean="0">
                <a:solidFill>
                  <a:schemeClr val="tx1"/>
                </a:solidFill>
                <a:latin typeface="Times New Roman" pitchFamily="18" charset="0"/>
                <a:cs typeface="Times New Roman" pitchFamily="18" charset="0"/>
              </a:rPr>
              <a:t>insight</a:t>
            </a:r>
            <a:r>
              <a:rPr lang="en-US" sz="2400" dirty="0" smtClean="0">
                <a:solidFill>
                  <a:schemeClr val="tx1"/>
                </a:solidFill>
                <a:latin typeface="Times New Roman" pitchFamily="18" charset="0"/>
                <a:cs typeface="Times New Roman" pitchFamily="18" charset="0"/>
              </a:rPr>
              <a:t> of data and to get some </a:t>
            </a:r>
            <a:r>
              <a:rPr lang="en-US" sz="2400" b="1" dirty="0" smtClean="0">
                <a:solidFill>
                  <a:schemeClr val="tx1"/>
                </a:solidFill>
                <a:latin typeface="Times New Roman" pitchFamily="18" charset="0"/>
                <a:cs typeface="Times New Roman" pitchFamily="18" charset="0"/>
              </a:rPr>
              <a:t>actionable</a:t>
            </a:r>
            <a:r>
              <a:rPr lang="en-US" sz="2400" dirty="0" smtClean="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information</a:t>
            </a:r>
            <a:r>
              <a:rPr lang="en-US" sz="2400" dirty="0" smtClean="0">
                <a:solidFill>
                  <a:schemeClr val="tx1"/>
                </a:solidFill>
                <a:latin typeface="Times New Roman" pitchFamily="18" charset="0"/>
                <a:cs typeface="Times New Roman" pitchFamily="18" charset="0"/>
              </a:rPr>
              <a:t>, An effective mechanism is required.</a:t>
            </a:r>
          </a:p>
          <a:p>
            <a:pPr algn="just"/>
            <a:endParaRPr lang="en-US" sz="2400" dirty="0" smtClean="0">
              <a:solidFill>
                <a:schemeClr val="tx1"/>
              </a:solidFill>
              <a:latin typeface="Times New Roman" pitchFamily="18" charset="0"/>
              <a:cs typeface="Times New Roman" pitchFamily="18" charset="0"/>
            </a:endParaRPr>
          </a:p>
          <a:p>
            <a:pPr algn="just"/>
            <a:endParaRPr lang="en-US" sz="2400" dirty="0" smtClean="0">
              <a:solidFill>
                <a:schemeClr val="tx1"/>
              </a:solidFill>
              <a:latin typeface="Times New Roman" pitchFamily="18" charset="0"/>
              <a:cs typeface="Times New Roman" pitchFamily="18" charset="0"/>
            </a:endParaRPr>
          </a:p>
          <a:p>
            <a:pPr algn="just"/>
            <a:endParaRPr lang="en-US" sz="2400" dirty="0" smtClean="0">
              <a:solidFill>
                <a:schemeClr val="tx1"/>
              </a:solidFill>
              <a:latin typeface="Times New Roman" pitchFamily="18" charset="0"/>
              <a:cs typeface="Times New Roman" pitchFamily="18" charset="0"/>
            </a:endParaRPr>
          </a:p>
          <a:p>
            <a:pPr algn="just"/>
            <a:endParaRPr lang="en-US" sz="2400" dirty="0" smtClean="0">
              <a:solidFill>
                <a:schemeClr val="tx1"/>
              </a:solidFill>
              <a:latin typeface="Times New Roman" pitchFamily="18" charset="0"/>
              <a:cs typeface="Times New Roman" pitchFamily="18" charset="0"/>
            </a:endParaRPr>
          </a:p>
          <a:p>
            <a:pPr algn="just"/>
            <a:endParaRPr lang="en-US" sz="2400" dirty="0" smtClean="0">
              <a:solidFill>
                <a:schemeClr val="tx1"/>
              </a:solidFill>
              <a:latin typeface="Times New Roman" pitchFamily="18" charset="0"/>
              <a:cs typeface="Times New Roman" pitchFamily="18" charset="0"/>
            </a:endParaRPr>
          </a:p>
          <a:p>
            <a:pPr algn="just"/>
            <a:endParaRPr lang="en-US" sz="2400" dirty="0" smtClean="0">
              <a:solidFill>
                <a:schemeClr val="tx1"/>
              </a:solidFill>
              <a:latin typeface="Times New Roman" pitchFamily="18" charset="0"/>
              <a:cs typeface="Times New Roman" pitchFamily="18" charset="0"/>
            </a:endParaRPr>
          </a:p>
          <a:p>
            <a:pPr algn="just"/>
            <a:r>
              <a:rPr lang="en-US" sz="2200" dirty="0" smtClean="0">
                <a:solidFill>
                  <a:schemeClr val="tx1"/>
                </a:solidFill>
                <a:latin typeface="Times New Roman" pitchFamily="18" charset="0"/>
                <a:cs typeface="Times New Roman" pitchFamily="18" charset="0"/>
              </a:rPr>
              <a:t>Aim of the work is to represent the data produced by the </a:t>
            </a:r>
            <a:r>
              <a:rPr lang="en-US" sz="2200" b="1" dirty="0" smtClean="0">
                <a:solidFill>
                  <a:schemeClr val="tx1"/>
                </a:solidFill>
                <a:latin typeface="Times New Roman" pitchFamily="18" charset="0"/>
                <a:cs typeface="Times New Roman" pitchFamily="18" charset="0"/>
              </a:rPr>
              <a:t>greenhouse IoT devices</a:t>
            </a:r>
            <a:r>
              <a:rPr lang="en-US" sz="2200" dirty="0" smtClean="0">
                <a:solidFill>
                  <a:schemeClr val="tx1"/>
                </a:solidFill>
                <a:latin typeface="Times New Roman" pitchFamily="18" charset="0"/>
                <a:cs typeface="Times New Roman" pitchFamily="18" charset="0"/>
              </a:rPr>
              <a:t> from device point of view to user-centric point of view using Data Analytics and find the </a:t>
            </a:r>
            <a:r>
              <a:rPr lang="en-US" sz="2200" b="1" dirty="0" smtClean="0">
                <a:solidFill>
                  <a:schemeClr val="tx1"/>
                </a:solidFill>
                <a:latin typeface="Times New Roman" pitchFamily="18" charset="0"/>
                <a:cs typeface="Times New Roman" pitchFamily="18" charset="0"/>
              </a:rPr>
              <a:t>correlation</a:t>
            </a:r>
            <a:r>
              <a:rPr lang="en-US" sz="2200" dirty="0" smtClean="0">
                <a:solidFill>
                  <a:schemeClr val="tx1"/>
                </a:solidFill>
                <a:latin typeface="Times New Roman" pitchFamily="18" charset="0"/>
                <a:cs typeface="Times New Roman" pitchFamily="18" charset="0"/>
              </a:rPr>
              <a:t> among them </a:t>
            </a:r>
            <a:r>
              <a:rPr lang="en-US" sz="2200" dirty="0">
                <a:solidFill>
                  <a:schemeClr val="tx1"/>
                </a:solidFill>
                <a:latin typeface="Times New Roman" pitchFamily="18" charset="0"/>
                <a:cs typeface="Times New Roman" pitchFamily="18" charset="0"/>
              </a:rPr>
              <a:t>using </a:t>
            </a:r>
            <a:r>
              <a:rPr lang="en-US" sz="2200" b="1" dirty="0" smtClean="0">
                <a:solidFill>
                  <a:schemeClr val="tx1"/>
                </a:solidFill>
                <a:latin typeface="Times New Roman" pitchFamily="18" charset="0"/>
                <a:cs typeface="Times New Roman" pitchFamily="18" charset="0"/>
              </a:rPr>
              <a:t>Latent </a:t>
            </a:r>
            <a:r>
              <a:rPr lang="en-US" sz="2200" b="1" dirty="0">
                <a:solidFill>
                  <a:schemeClr val="tx1"/>
                </a:solidFill>
                <a:latin typeface="Times New Roman" pitchFamily="18" charset="0"/>
                <a:cs typeface="Times New Roman" pitchFamily="18" charset="0"/>
              </a:rPr>
              <a:t>D</a:t>
            </a:r>
            <a:r>
              <a:rPr lang="en-US" sz="2200" b="1" dirty="0" smtClean="0">
                <a:solidFill>
                  <a:schemeClr val="tx1"/>
                </a:solidFill>
                <a:latin typeface="Times New Roman" pitchFamily="18" charset="0"/>
                <a:cs typeface="Times New Roman" pitchFamily="18" charset="0"/>
              </a:rPr>
              <a:t>irichlet Allocation(LDA)</a:t>
            </a:r>
            <a:r>
              <a:rPr lang="en-US" sz="2200" dirty="0" smtClean="0">
                <a:solidFill>
                  <a:schemeClr val="tx1"/>
                </a:solidFill>
                <a:latin typeface="Times New Roman" pitchFamily="18" charset="0"/>
                <a:cs typeface="Times New Roman" pitchFamily="18" charset="0"/>
              </a:rPr>
              <a:t>.</a:t>
            </a:r>
            <a:endParaRPr lang="en-US" sz="2200" dirty="0" smtClean="0">
              <a:solidFill>
                <a:schemeClr val="tx1"/>
              </a:solidFill>
              <a:latin typeface="Times New Roman" pitchFamily="18" charset="0"/>
              <a:cs typeface="Times New Roman" pitchFamily="18" charset="0"/>
            </a:endParaRPr>
          </a:p>
          <a:p>
            <a:endParaRPr lang="en-IN" sz="2400" dirty="0">
              <a:solidFill>
                <a:schemeClr val="tx1"/>
              </a:solidFill>
            </a:endParaRPr>
          </a:p>
        </p:txBody>
      </p:sp>
      <p:pic>
        <p:nvPicPr>
          <p:cNvPr id="3075" name="Picture 3" descr="E:\Downloads\Project\final\Images\data-insight-action.png"/>
          <p:cNvPicPr>
            <a:picLocks noChangeAspect="1" noChangeArrowheads="1"/>
          </p:cNvPicPr>
          <p:nvPr/>
        </p:nvPicPr>
        <p:blipFill>
          <a:blip r:embed="rId2"/>
          <a:srcRect/>
          <a:stretch>
            <a:fillRect/>
          </a:stretch>
        </p:blipFill>
        <p:spPr bwMode="auto">
          <a:xfrm>
            <a:off x="1746249" y="1706973"/>
            <a:ext cx="9135110" cy="2724368"/>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183" y="450669"/>
            <a:ext cx="10911840" cy="1051560"/>
          </a:xfrm>
        </p:spPr>
        <p:txBody>
          <a:bodyPr>
            <a:normAutofit/>
          </a:bodyPr>
          <a:lstStyle/>
          <a:p>
            <a:pPr algn="ctr"/>
            <a:r>
              <a:rPr lang="en-IN" sz="4800" b="1" dirty="0" smtClean="0">
                <a:solidFill>
                  <a:schemeClr val="tx2">
                    <a:lumMod val="75000"/>
                  </a:schemeClr>
                </a:solidFill>
                <a:latin typeface="Times New Roman" pitchFamily="18" charset="0"/>
                <a:cs typeface="Times New Roman" pitchFamily="18" charset="0"/>
              </a:rPr>
              <a:t>Conclusion</a:t>
            </a:r>
            <a:endParaRPr lang="en-IN" sz="4800" b="1" dirty="0">
              <a:solidFill>
                <a:schemeClr val="tx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384663" y="1687155"/>
            <a:ext cx="10058399" cy="4596076"/>
          </a:xfrm>
        </p:spPr>
        <p:txBody>
          <a:bodyPr>
            <a:normAutofit/>
          </a:bodyPr>
          <a:lstStyle/>
          <a:p>
            <a:pPr algn="just"/>
            <a:r>
              <a:rPr lang="en-IN" sz="2400" dirty="0" smtClean="0">
                <a:latin typeface="Times New Roman" panose="02020603050405020304" pitchFamily="18" charset="0"/>
                <a:cs typeface="Times New Roman" pitchFamily="18" charset="0"/>
              </a:rPr>
              <a:t>In this work, </a:t>
            </a:r>
            <a:r>
              <a:rPr lang="en-IN" sz="2400" dirty="0">
                <a:latin typeface="Times New Roman" panose="02020603050405020304" pitchFamily="18" charset="0"/>
                <a:cs typeface="Times New Roman" panose="02020603050405020304" pitchFamily="18" charset="0"/>
              </a:rPr>
              <a:t>a novel approach to extract the Information hidden in the raw IoT data from Greenhouse and to find the correlation among the data</a:t>
            </a:r>
            <a:r>
              <a:rPr lang="en-IN" sz="2400" dirty="0" smtClean="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The process involves collecting the raw data from the sensory devices in a particular frequency and representing the equivalent text form for respective sensors data. The semantic form of the data is further preprocessed with the techniques tokenization, removal of stop words and stemming</a:t>
            </a:r>
            <a:r>
              <a:rPr lang="en-IN" sz="2400" dirty="0" smtClean="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Further the abstracted data is given to LDA, a topic modelling method to find the correlation among different parameters of the Greenhouse. Hence, LDA can be used to find the correlation among the greenhouse parameters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991" y="287383"/>
            <a:ext cx="9404723" cy="1400530"/>
          </a:xfrm>
        </p:spPr>
        <p:txBody>
          <a:bodyPr>
            <a:normAutofit/>
          </a:bodyPr>
          <a:lstStyle/>
          <a:p>
            <a:pPr algn="ctr"/>
            <a:r>
              <a:rPr lang="en-IN" sz="6000" b="1" dirty="0" smtClean="0">
                <a:solidFill>
                  <a:schemeClr val="tx2">
                    <a:lumMod val="75000"/>
                  </a:schemeClr>
                </a:solidFill>
                <a:latin typeface="Times New Roman" pitchFamily="18" charset="0"/>
                <a:cs typeface="Times New Roman" pitchFamily="18" charset="0"/>
              </a:rPr>
              <a:t>References</a:t>
            </a:r>
            <a:endParaRPr lang="en-IN" sz="6000" b="1" dirty="0">
              <a:solidFill>
                <a:schemeClr val="tx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561703" y="1933303"/>
            <a:ext cx="10567851" cy="4924697"/>
          </a:xfrm>
        </p:spPr>
        <p:txBody>
          <a:bodyPr>
            <a:normAutofit/>
          </a:bodyPr>
          <a:lstStyle/>
          <a:p>
            <a:pPr algn="just">
              <a:buNone/>
            </a:pPr>
            <a:r>
              <a:rPr lang="en-IN" sz="2200" dirty="0" smtClean="0">
                <a:solidFill>
                  <a:schemeClr val="tx1"/>
                </a:solidFill>
                <a:latin typeface="Times New Roman" pitchFamily="18" charset="0"/>
                <a:cs typeface="Times New Roman" pitchFamily="18" charset="0"/>
              </a:rPr>
              <a:t>[1]	Frieder Ganz, </a:t>
            </a:r>
            <a:r>
              <a:rPr lang="en-IN" sz="2200" i="1" dirty="0" smtClean="0">
                <a:solidFill>
                  <a:schemeClr val="tx1"/>
                </a:solidFill>
                <a:latin typeface="Times New Roman" pitchFamily="18" charset="0"/>
                <a:cs typeface="Times New Roman" pitchFamily="18" charset="0"/>
              </a:rPr>
              <a:t>Student Member, IEEE, Payam Barnaghi, Senior Member, IEEE, and 	Francois Carrez. “</a:t>
            </a:r>
            <a:r>
              <a:rPr lang="en-IN" sz="2200" dirty="0" smtClean="0">
                <a:solidFill>
                  <a:schemeClr val="tx1"/>
                </a:solidFill>
                <a:latin typeface="Times New Roman" pitchFamily="18" charset="0"/>
                <a:cs typeface="Times New Roman" pitchFamily="18" charset="0"/>
              </a:rPr>
              <a:t>Information Abstraction for Heterogeneous Real World Internet 	Data,” IEEE SENSORS JOURNAL, VOL. 13, NO. 10, OCTOBER 2013. </a:t>
            </a:r>
          </a:p>
          <a:p>
            <a:pPr algn="just">
              <a:buNone/>
            </a:pPr>
            <a:r>
              <a:rPr lang="en-IN" sz="2200" dirty="0" smtClean="0">
                <a:solidFill>
                  <a:schemeClr val="tx1"/>
                </a:solidFill>
                <a:latin typeface="Times New Roman" pitchFamily="18" charset="0"/>
                <a:cs typeface="Times New Roman" pitchFamily="18" charset="0"/>
              </a:rPr>
              <a:t>[2] 	</a:t>
            </a:r>
            <a:r>
              <a:rPr lang="en-IN" sz="2200" dirty="0">
                <a:solidFill>
                  <a:schemeClr val="tx1"/>
                </a:solidFill>
                <a:latin typeface="Times New Roman" panose="02020603050405020304" pitchFamily="18" charset="0"/>
                <a:cs typeface="Times New Roman" panose="02020603050405020304" pitchFamily="18" charset="0"/>
              </a:rPr>
              <a:t>A. Akbar, F. </a:t>
            </a:r>
            <a:r>
              <a:rPr lang="en-IN" sz="2200" dirty="0" err="1">
                <a:solidFill>
                  <a:schemeClr val="tx1"/>
                </a:solidFill>
                <a:latin typeface="Times New Roman" panose="02020603050405020304" pitchFamily="18" charset="0"/>
                <a:cs typeface="Times New Roman" panose="02020603050405020304" pitchFamily="18" charset="0"/>
              </a:rPr>
              <a:t>Carrez</a:t>
            </a:r>
            <a:r>
              <a:rPr lang="en-IN" sz="2200" dirty="0">
                <a:solidFill>
                  <a:schemeClr val="tx1"/>
                </a:solidFill>
                <a:latin typeface="Times New Roman" panose="02020603050405020304" pitchFamily="18" charset="0"/>
                <a:cs typeface="Times New Roman" panose="02020603050405020304" pitchFamily="18" charset="0"/>
              </a:rPr>
              <a:t>, K. </a:t>
            </a:r>
            <a:r>
              <a:rPr lang="en-IN" sz="2200" dirty="0" err="1">
                <a:solidFill>
                  <a:schemeClr val="tx1"/>
                </a:solidFill>
                <a:latin typeface="Times New Roman" panose="02020603050405020304" pitchFamily="18" charset="0"/>
                <a:cs typeface="Times New Roman" panose="02020603050405020304" pitchFamily="18" charset="0"/>
              </a:rPr>
              <a:t>Moessner</a:t>
            </a:r>
            <a:r>
              <a:rPr lang="en-IN" sz="2200" dirty="0">
                <a:solidFill>
                  <a:schemeClr val="tx1"/>
                </a:solidFill>
                <a:latin typeface="Times New Roman" panose="02020603050405020304" pitchFamily="18" charset="0"/>
                <a:cs typeface="Times New Roman" panose="02020603050405020304" pitchFamily="18" charset="0"/>
              </a:rPr>
              <a:t>, J. Sancho, and J. Rico, “Context-aware stream processing for distributed IoT applications,” in </a:t>
            </a:r>
            <a:r>
              <a:rPr lang="en-IN" sz="2200" i="1" dirty="0">
                <a:solidFill>
                  <a:schemeClr val="tx1"/>
                </a:solidFill>
                <a:latin typeface="Times New Roman" panose="02020603050405020304" pitchFamily="18" charset="0"/>
                <a:cs typeface="Times New Roman" panose="02020603050405020304" pitchFamily="18" charset="0"/>
              </a:rPr>
              <a:t>Internet of Things (WF-IoT), 2015 IEEE 2nd World Forum on</a:t>
            </a:r>
            <a:r>
              <a:rPr lang="en-IN" sz="2200" dirty="0">
                <a:solidFill>
                  <a:schemeClr val="tx1"/>
                </a:solidFill>
                <a:latin typeface="Times New Roman" panose="02020603050405020304" pitchFamily="18" charset="0"/>
                <a:cs typeface="Times New Roman" panose="02020603050405020304" pitchFamily="18" charset="0"/>
              </a:rPr>
              <a:t>, 2015, pp. 663–668.</a:t>
            </a:r>
          </a:p>
          <a:p>
            <a:pPr algn="just">
              <a:buNone/>
            </a:pPr>
            <a:r>
              <a:rPr lang="en-IN" sz="2200" dirty="0" smtClean="0">
                <a:solidFill>
                  <a:schemeClr val="tx1"/>
                </a:solidFill>
                <a:latin typeface="Times New Roman" pitchFamily="18" charset="0"/>
                <a:cs typeface="Times New Roman" pitchFamily="18" charset="0"/>
              </a:rPr>
              <a:t>[3]	</a:t>
            </a:r>
            <a:r>
              <a:rPr lang="en-US" sz="2200" dirty="0" smtClean="0">
                <a:solidFill>
                  <a:schemeClr val="tx1"/>
                </a:solidFill>
                <a:latin typeface="Times New Roman" pitchFamily="18" charset="0"/>
                <a:cs typeface="Times New Roman" pitchFamily="18" charset="0"/>
              </a:rPr>
              <a:t>E. Masciari, “A framework for outlier mining in RFID data,” in </a:t>
            </a:r>
            <a:r>
              <a:rPr lang="en-US" sz="2200" i="1" dirty="0" smtClean="0">
                <a:solidFill>
                  <a:schemeClr val="tx1"/>
                </a:solidFill>
                <a:latin typeface="Times New Roman" pitchFamily="18" charset="0"/>
                <a:cs typeface="Times New Roman" pitchFamily="18" charset="0"/>
              </a:rPr>
              <a:t>Proc. International 	Database Engineering and Applications Symposium</a:t>
            </a:r>
            <a:r>
              <a:rPr lang="en-US" sz="2200" dirty="0" smtClean="0">
                <a:solidFill>
                  <a:schemeClr val="tx1"/>
                </a:solidFill>
                <a:latin typeface="Times New Roman" pitchFamily="18" charset="0"/>
                <a:cs typeface="Times New Roman" pitchFamily="18" charset="0"/>
              </a:rPr>
              <a:t>, 2007, pp. 263–267.</a:t>
            </a:r>
          </a:p>
          <a:p>
            <a:pPr algn="just">
              <a:buNone/>
            </a:pPr>
            <a:r>
              <a:rPr lang="en-IN" sz="2200" dirty="0" smtClean="0">
                <a:solidFill>
                  <a:schemeClr val="tx1"/>
                </a:solidFill>
                <a:latin typeface="Times New Roman" pitchFamily="18" charset="0"/>
                <a:cs typeface="Times New Roman" pitchFamily="18" charset="0"/>
              </a:rPr>
              <a:t>[4]	</a:t>
            </a:r>
            <a:r>
              <a:rPr lang="de-DE" sz="2200" dirty="0" smtClean="0">
                <a:solidFill>
                  <a:schemeClr val="tx1"/>
                </a:solidFill>
                <a:latin typeface="Times New Roman" pitchFamily="18" charset="0"/>
                <a:cs typeface="Times New Roman" pitchFamily="18" charset="0"/>
              </a:rPr>
              <a:t>Frieder Ganz, Daniel Puschmann, Payam Barnaghi, </a:t>
            </a:r>
            <a:r>
              <a:rPr lang="en-IN" sz="2200" dirty="0" smtClean="0">
                <a:solidFill>
                  <a:schemeClr val="tx1"/>
                </a:solidFill>
                <a:latin typeface="Times New Roman" pitchFamily="18" charset="0"/>
                <a:cs typeface="Times New Roman" pitchFamily="18" charset="0"/>
              </a:rPr>
              <a:t>“A Practical Evaluation of 	Information 	Processing and Abstraction Techniques for the Internet of Things”, 	10.1109/JIOT.2015.2411227, IEEE Internet of Things Journal.</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709" y="624110"/>
            <a:ext cx="10276703" cy="1280890"/>
          </a:xfrm>
        </p:spPr>
        <p:txBody>
          <a:bodyPr>
            <a:normAutofit/>
          </a:bodyPr>
          <a:lstStyle/>
          <a:p>
            <a:pPr algn="ctr"/>
            <a:r>
              <a:rPr lang="en-IN" sz="6000" b="1" dirty="0" smtClean="0">
                <a:solidFill>
                  <a:schemeClr val="tx2">
                    <a:lumMod val="75000"/>
                  </a:schemeClr>
                </a:solidFill>
                <a:latin typeface="Times New Roman" pitchFamily="18" charset="0"/>
                <a:cs typeface="Times New Roman" pitchFamily="18" charset="0"/>
              </a:rPr>
              <a:t>References</a:t>
            </a:r>
            <a:endParaRPr lang="en-IN" sz="6000" b="1" dirty="0">
              <a:solidFill>
                <a:schemeClr val="tx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13954" y="2052918"/>
            <a:ext cx="10241280" cy="4517699"/>
          </a:xfrm>
        </p:spPr>
        <p:txBody>
          <a:bodyPr>
            <a:normAutofit/>
          </a:bodyPr>
          <a:lstStyle/>
          <a:p>
            <a:pPr algn="just" fontAlgn="t">
              <a:buNone/>
            </a:pPr>
            <a:r>
              <a:rPr lang="en-IN" sz="2200" dirty="0" smtClean="0">
                <a:latin typeface="Times New Roman" pitchFamily="18" charset="0"/>
                <a:cs typeface="Times New Roman" pitchFamily="18" charset="0"/>
              </a:rPr>
              <a:t>[6]	</a:t>
            </a:r>
            <a:r>
              <a:rPr lang="de-DE" sz="2200" dirty="0" smtClean="0">
                <a:latin typeface="Times New Roman" pitchFamily="18" charset="0"/>
                <a:cs typeface="Times New Roman" pitchFamily="18" charset="0"/>
              </a:rPr>
              <a:t>Frieder Ganz, Daniel Puschmann, Payam Barnaghi, </a:t>
            </a:r>
            <a:r>
              <a:rPr lang="en-IN" sz="2200" dirty="0" smtClean="0">
                <a:latin typeface="Times New Roman" pitchFamily="18" charset="0"/>
                <a:cs typeface="Times New Roman" pitchFamily="18" charset="0"/>
              </a:rPr>
              <a:t>“A 	Practical 	Evaluation 	of 	Information Processing and Abstraction Techniques for 	the 	Internet of 	Things”, 	2327-4662 (c) 2015 IEEE.</a:t>
            </a:r>
          </a:p>
          <a:p>
            <a:pPr algn="just">
              <a:buNone/>
            </a:pPr>
            <a:r>
              <a:rPr lang="en-IN" sz="2200" dirty="0" smtClean="0">
                <a:latin typeface="Times New Roman" pitchFamily="18" charset="0"/>
                <a:cs typeface="Times New Roman" pitchFamily="18" charset="0"/>
              </a:rPr>
              <a:t>[7]	</a:t>
            </a:r>
            <a:r>
              <a:rPr lang="en-IN" sz="2200" dirty="0" err="1" smtClean="0">
                <a:latin typeface="Times New Roman" pitchFamily="18" charset="0"/>
                <a:cs typeface="Times New Roman" pitchFamily="18" charset="0"/>
              </a:rPr>
              <a:t>Sefki</a:t>
            </a:r>
            <a:r>
              <a:rPr lang="en-IN" sz="2200" dirty="0" smtClean="0">
                <a:latin typeface="Times New Roman" pitchFamily="18" charset="0"/>
                <a:cs typeface="Times New Roman" pitchFamily="18" charset="0"/>
              </a:rPr>
              <a:t> Kolozali , Daniel Puschmann, Athanasios Karapntelakis  Et al. “Real‐Time 	IoT 	Stream Processing and Large‐scale Data Analytics for Smart City 	Applications”, 	GRANT AGREEMENT No 609035 FP7‐SMARTCITIES‐2013</a:t>
            </a:r>
          </a:p>
          <a:p>
            <a:pPr algn="just">
              <a:buNone/>
            </a:pPr>
            <a:r>
              <a:rPr lang="en-IN" sz="2200" dirty="0" smtClean="0">
                <a:latin typeface="Times New Roman" pitchFamily="18" charset="0"/>
                <a:cs typeface="Times New Roman" pitchFamily="18" charset="0"/>
              </a:rPr>
              <a:t>[8]	Daniel Puschmann, Payam Barnaghi, “Adaptive Clustering for Dynamic IoT 	Data 	Streams”, 2327-4662 (c) 2016 IEEE.</a:t>
            </a:r>
          </a:p>
          <a:p>
            <a:pPr marL="0" indent="0">
              <a:buNone/>
            </a:pPr>
            <a:r>
              <a:rPr lang="en-IN" sz="2200" dirty="0" smtClean="0">
                <a:latin typeface="Times New Roman" pitchFamily="18" charset="0"/>
                <a:cs typeface="Times New Roman" pitchFamily="18" charset="0"/>
              </a:rPr>
              <a:t>[9]</a:t>
            </a:r>
            <a:r>
              <a:rPr lang="en-IN" sz="2200" dirty="0" err="1" smtClean="0">
                <a:latin typeface="Times New Roman" panose="02020603050405020304" pitchFamily="18" charset="0"/>
                <a:cs typeface="Times New Roman" panose="02020603050405020304" pitchFamily="18" charset="0"/>
              </a:rPr>
              <a:t>Altti</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Ilari</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Maarala</a:t>
            </a:r>
            <a:r>
              <a:rPr lang="en-IN" sz="2200" dirty="0" smtClean="0">
                <a:latin typeface="Times New Roman" panose="02020603050405020304" pitchFamily="18" charset="0"/>
                <a:cs typeface="Times New Roman" panose="02020603050405020304" pitchFamily="18" charset="0"/>
              </a:rPr>
              <a:t> et </a:t>
            </a:r>
            <a:r>
              <a:rPr lang="en-IN" sz="2200" dirty="0" err="1" smtClean="0">
                <a:latin typeface="Times New Roman" panose="02020603050405020304" pitchFamily="18" charset="0"/>
                <a:cs typeface="Times New Roman" panose="02020603050405020304" pitchFamily="18" charset="0"/>
              </a:rPr>
              <a:t>al.Semantic</a:t>
            </a:r>
            <a:r>
              <a:rPr lang="en-IN" sz="2200" dirty="0" smtClean="0">
                <a:latin typeface="Times New Roman" pitchFamily="18" charset="0"/>
                <a:cs typeface="Times New Roman" pitchFamily="18" charset="0"/>
              </a:rPr>
              <a:t> Data Provisioning and Reasoning for the Internet of 	Things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497" y="450668"/>
            <a:ext cx="10911840" cy="1051560"/>
          </a:xfrm>
        </p:spPr>
        <p:txBody>
          <a:bodyPr>
            <a:normAutofit/>
          </a:bodyPr>
          <a:lstStyle/>
          <a:p>
            <a:pPr algn="ctr"/>
            <a:r>
              <a:rPr lang="en-IN" sz="5000" dirty="0" smtClean="0">
                <a:solidFill>
                  <a:schemeClr val="accent1">
                    <a:lumMod val="50000"/>
                  </a:schemeClr>
                </a:solidFill>
                <a:effectLst/>
                <a:latin typeface="Times New Roman" pitchFamily="18" charset="0"/>
                <a:cs typeface="Times New Roman" pitchFamily="18" charset="0"/>
              </a:rPr>
              <a:t> PO Mapping / Reflections</a:t>
            </a:r>
            <a:endParaRPr lang="en-IN" sz="5000" dirty="0">
              <a:solidFill>
                <a:schemeClr val="accent1">
                  <a:lumMod val="50000"/>
                </a:schemeClr>
              </a:solidFill>
              <a:effectLst/>
              <a:latin typeface="Times New Roman" pitchFamily="18" charset="0"/>
              <a:cs typeface="Times New Roman" pitchFamily="18" charset="0"/>
            </a:endParaRPr>
          </a:p>
        </p:txBody>
      </p:sp>
      <p:sp>
        <p:nvSpPr>
          <p:cNvPr id="3" name="Content Placeholder 2"/>
          <p:cNvSpPr>
            <a:spLocks noGrp="1"/>
          </p:cNvSpPr>
          <p:nvPr>
            <p:ph idx="1"/>
          </p:nvPr>
        </p:nvSpPr>
        <p:spPr>
          <a:xfrm>
            <a:off x="592183" y="1776549"/>
            <a:ext cx="10911840" cy="4718304"/>
          </a:xfrm>
        </p:spPr>
        <p:txBody>
          <a:bodyPr/>
          <a:lstStyle/>
          <a:p>
            <a:r>
              <a:rPr lang="en-US" b="1" dirty="0" smtClean="0">
                <a:latin typeface="Times New Roman" pitchFamily="18" charset="0"/>
                <a:cs typeface="Times New Roman" pitchFamily="18" charset="0"/>
              </a:rPr>
              <a:t>Research skills: </a:t>
            </a:r>
            <a:r>
              <a:rPr lang="en-US" dirty="0" smtClean="0">
                <a:latin typeface="Times New Roman" pitchFamily="18" charset="0"/>
                <a:cs typeface="Times New Roman" pitchFamily="18" charset="0"/>
              </a:rPr>
              <a:t>Based on the literature survey done, various advantages of block chain technology were known. Along with this defects of older technology for solving the problem mentioned were known.</a:t>
            </a:r>
          </a:p>
          <a:p>
            <a:r>
              <a:rPr lang="en-US" b="1" dirty="0" smtClean="0">
                <a:latin typeface="Times New Roman" pitchFamily="18" charset="0"/>
                <a:cs typeface="Times New Roman" pitchFamily="18" charset="0"/>
              </a:rPr>
              <a:t>Usage of modern tools: </a:t>
            </a:r>
            <a:r>
              <a:rPr lang="en-US" dirty="0" smtClean="0">
                <a:latin typeface="Times New Roman" pitchFamily="18" charset="0"/>
                <a:cs typeface="Times New Roman" pitchFamily="18" charset="0"/>
              </a:rPr>
              <a:t>For execution of this project, tools like solidity and mint browser are used.</a:t>
            </a:r>
          </a:p>
          <a:p>
            <a:r>
              <a:rPr lang="en-US" b="1" dirty="0" smtClean="0">
                <a:latin typeface="Times New Roman" pitchFamily="18" charset="0"/>
                <a:cs typeface="Times New Roman" pitchFamily="18" charset="0"/>
              </a:rPr>
              <a:t>Problem solving and critical thinking:  </a:t>
            </a:r>
            <a:r>
              <a:rPr lang="en-US" dirty="0" smtClean="0">
                <a:latin typeface="Times New Roman" pitchFamily="18" charset="0"/>
                <a:cs typeface="Times New Roman" pitchFamily="18" charset="0"/>
              </a:rPr>
              <a:t>To identify the pain point and map it to the technology used to arrive at the desired solution.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52698"/>
            <a:ext cx="8946541" cy="5895702"/>
          </a:xfrm>
        </p:spPr>
        <p:txBody>
          <a:bodyPr>
            <a:normAutofit/>
          </a:bodyPr>
          <a:lstStyle/>
          <a:p>
            <a:pPr algn="ctr">
              <a:buNone/>
            </a:pPr>
            <a:endParaRPr lang="en-IN" sz="6000" dirty="0" smtClean="0">
              <a:latin typeface="Times New Roman" pitchFamily="18" charset="0"/>
              <a:cs typeface="Times New Roman" pitchFamily="18" charset="0"/>
            </a:endParaRPr>
          </a:p>
          <a:p>
            <a:pPr algn="ctr">
              <a:buNone/>
            </a:pPr>
            <a:endParaRPr lang="en-IN" sz="6000" dirty="0" smtClean="0">
              <a:latin typeface="Times New Roman" pitchFamily="18" charset="0"/>
              <a:cs typeface="Times New Roman" pitchFamily="18" charset="0"/>
            </a:endParaRPr>
          </a:p>
          <a:p>
            <a:pPr algn="ctr">
              <a:buNone/>
            </a:pPr>
            <a:endParaRPr lang="en-IN" sz="6000" dirty="0">
              <a:latin typeface="Times New Roman" pitchFamily="18" charset="0"/>
              <a:cs typeface="Times New Roman" pitchFamily="18" charset="0"/>
            </a:endParaRPr>
          </a:p>
        </p:txBody>
      </p:sp>
      <p:sp>
        <p:nvSpPr>
          <p:cNvPr id="5" name="Rectangle 4"/>
          <p:cNvSpPr/>
          <p:nvPr/>
        </p:nvSpPr>
        <p:spPr>
          <a:xfrm>
            <a:off x="496388" y="2586445"/>
            <a:ext cx="11116491" cy="1323439"/>
          </a:xfrm>
          <a:prstGeom prst="rect">
            <a:avLst/>
          </a:prstGeom>
          <a:noFill/>
        </p:spPr>
        <p:txBody>
          <a:bodyPr wrap="square" lIns="91440" tIns="45720" rIns="91440" bIns="45720">
            <a:spAutoFit/>
          </a:bodyPr>
          <a:lstStyle/>
          <a:p>
            <a:pPr algn="ctr"/>
            <a:r>
              <a:rPr lang="en-IN" sz="8000" b="0" cap="none" spc="0" dirty="0" smtClean="0">
                <a:ln w="18415" cmpd="sng">
                  <a:solidFill>
                    <a:srgbClr val="FFFFFF"/>
                  </a:solidFill>
                  <a:prstDash val="solid"/>
                </a:ln>
                <a:solidFill>
                  <a:schemeClr val="tx2">
                    <a:lumMod val="75000"/>
                  </a:schemeClr>
                </a:solidFill>
                <a:effectLst>
                  <a:outerShdw blurRad="63500" dir="3600000" algn="tl" rotWithShape="0">
                    <a:srgbClr val="000000">
                      <a:alpha val="70000"/>
                    </a:srgbClr>
                  </a:outerShdw>
                </a:effectLst>
                <a:latin typeface="Times New Roman" pitchFamily="18" charset="0"/>
                <a:cs typeface="Times New Roman" pitchFamily="18" charset="0"/>
              </a:rPr>
              <a:t>THANK YOU</a:t>
            </a:r>
            <a:endParaRPr lang="en-IN" sz="8000" b="0" cap="none" spc="0" dirty="0">
              <a:ln w="18415" cmpd="sng">
                <a:solidFill>
                  <a:srgbClr val="FFFFFF"/>
                </a:solidFill>
                <a:prstDash val="solid"/>
              </a:ln>
              <a:solidFill>
                <a:schemeClr val="tx2">
                  <a:lumMod val="75000"/>
                </a:schemeClr>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494" y="1214846"/>
            <a:ext cx="11245763" cy="5538652"/>
          </a:xfrm>
        </p:spPr>
        <p:txBody>
          <a:bodyPr>
            <a:noAutofit/>
          </a:bodyPr>
          <a:lstStyle/>
          <a:p>
            <a:endParaRPr lang="en-IN" sz="2400" dirty="0" smtClean="0">
              <a:solidFill>
                <a:schemeClr val="tx1"/>
              </a:solidFill>
              <a:latin typeface="Times New Roman" panose="02020603050405020304" pitchFamily="18" charset="0"/>
              <a:cs typeface="Times New Roman" panose="02020603050405020304" pitchFamily="18" charset="0"/>
            </a:endParaRPr>
          </a:p>
          <a:p>
            <a:pPr algn="just"/>
            <a:r>
              <a:rPr lang="en-IN" sz="2400" dirty="0" smtClean="0">
                <a:solidFill>
                  <a:schemeClr val="tx1"/>
                </a:solidFill>
                <a:latin typeface="Times New Roman" panose="02020603050405020304" pitchFamily="18" charset="0"/>
                <a:cs typeface="Times New Roman" panose="02020603050405020304" pitchFamily="18" charset="0"/>
              </a:rPr>
              <a:t>Growing crops in open field has several</a:t>
            </a:r>
          </a:p>
          <a:p>
            <a:pPr marL="0" indent="0" algn="just">
              <a:buNone/>
            </a:pPr>
            <a:r>
              <a:rPr lang="en-IN" sz="2400" dirty="0" smtClean="0">
                <a:solidFill>
                  <a:schemeClr val="tx1"/>
                </a:solidFill>
                <a:latin typeface="Times New Roman" panose="02020603050405020304" pitchFamily="18" charset="0"/>
                <a:cs typeface="Times New Roman" panose="02020603050405020304" pitchFamily="18" charset="0"/>
              </a:rPr>
              <a:t>	disadvantages like </a:t>
            </a:r>
            <a:r>
              <a:rPr lang="en-IN" sz="2400" i="1" dirty="0" smtClean="0">
                <a:solidFill>
                  <a:schemeClr val="tx1"/>
                </a:solidFill>
                <a:latin typeface="Times New Roman" panose="02020603050405020304" pitchFamily="18" charset="0"/>
                <a:cs typeface="Times New Roman" panose="02020603050405020304" pitchFamily="18" charset="0"/>
              </a:rPr>
              <a:t>pests attacks,</a:t>
            </a:r>
          </a:p>
          <a:p>
            <a:pPr marL="0" indent="0" algn="just">
              <a:buNone/>
            </a:pPr>
            <a:r>
              <a:rPr lang="en-IN" sz="2400" i="1" dirty="0" smtClean="0">
                <a:solidFill>
                  <a:schemeClr val="tx1"/>
                </a:solidFill>
                <a:latin typeface="Times New Roman" panose="02020603050405020304" pitchFamily="18" charset="0"/>
                <a:cs typeface="Times New Roman" panose="02020603050405020304" pitchFamily="18" charset="0"/>
              </a:rPr>
              <a:t>	extreme high/low temperature,</a:t>
            </a:r>
          </a:p>
          <a:p>
            <a:pPr marL="0" indent="0" algn="just">
              <a:buNone/>
            </a:pPr>
            <a:r>
              <a:rPr lang="en-IN" sz="2400" i="1" dirty="0" smtClean="0">
                <a:solidFill>
                  <a:schemeClr val="tx1"/>
                </a:solidFill>
                <a:latin typeface="Times New Roman" panose="02020603050405020304" pitchFamily="18" charset="0"/>
                <a:cs typeface="Times New Roman" panose="02020603050405020304" pitchFamily="18" charset="0"/>
              </a:rPr>
              <a:t>	affect from radiations, </a:t>
            </a:r>
            <a:r>
              <a:rPr lang="en-IN" sz="2400" i="1" dirty="0">
                <a:solidFill>
                  <a:schemeClr val="tx1"/>
                </a:solidFill>
                <a:latin typeface="Times New Roman" panose="02020603050405020304" pitchFamily="18" charset="0"/>
                <a:cs typeface="Times New Roman" panose="02020603050405020304" pitchFamily="18" charset="0"/>
              </a:rPr>
              <a:t>wind, </a:t>
            </a:r>
            <a:r>
              <a:rPr lang="en-IN" sz="2400" i="1" dirty="0" smtClean="0">
                <a:solidFill>
                  <a:schemeClr val="tx1"/>
                </a:solidFill>
                <a:latin typeface="Times New Roman" panose="02020603050405020304" pitchFamily="18" charset="0"/>
                <a:cs typeface="Times New Roman" panose="02020603050405020304" pitchFamily="18" charset="0"/>
              </a:rPr>
              <a:t>hailstorm.</a:t>
            </a:r>
          </a:p>
          <a:p>
            <a:endParaRPr lang="en-IN" sz="24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IN" sz="2400" dirty="0" smtClean="0">
              <a:solidFill>
                <a:schemeClr val="tx1"/>
              </a:solidFill>
              <a:latin typeface="Times New Roman" panose="02020603050405020304" pitchFamily="18" charset="0"/>
              <a:cs typeface="Times New Roman" panose="02020603050405020304" pitchFamily="18" charset="0"/>
            </a:endParaRPr>
          </a:p>
          <a:p>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400" dirty="0" smtClean="0">
              <a:solidFill>
                <a:schemeClr val="tx1"/>
              </a:solidFill>
              <a:latin typeface="Times New Roman" panose="02020603050405020304" pitchFamily="18" charset="0"/>
              <a:cs typeface="Times New Roman" panose="02020603050405020304" pitchFamily="18" charset="0"/>
            </a:endParaRPr>
          </a:p>
          <a:p>
            <a:pPr lvl="2"/>
            <a:r>
              <a:rPr lang="en-IN" sz="2400" dirty="0" smtClean="0">
                <a:solidFill>
                  <a:schemeClr val="tx1"/>
                </a:solidFill>
                <a:latin typeface="Times New Roman" panose="02020603050405020304" pitchFamily="18" charset="0"/>
                <a:cs typeface="Times New Roman" panose="02020603050405020304" pitchFamily="18" charset="0"/>
              </a:rPr>
              <a:t> In order to overcome these problems, </a:t>
            </a:r>
            <a:r>
              <a:rPr lang="en-IN" sz="2400" dirty="0">
                <a:solidFill>
                  <a:schemeClr val="tx1"/>
                </a:solidFill>
                <a:latin typeface="Times New Roman" panose="02020603050405020304" pitchFamily="18" charset="0"/>
                <a:cs typeface="Times New Roman" panose="02020603050405020304" pitchFamily="18" charset="0"/>
              </a:rPr>
              <a:t>Greenhouse were </a:t>
            </a:r>
            <a:r>
              <a:rPr lang="en-IN" sz="2400" dirty="0" smtClean="0">
                <a:solidFill>
                  <a:schemeClr val="tx1"/>
                </a:solidFill>
                <a:latin typeface="Times New Roman" panose="02020603050405020304" pitchFamily="18" charset="0"/>
                <a:cs typeface="Times New Roman" panose="02020603050405020304" pitchFamily="18" charset="0"/>
              </a:rPr>
              <a:t>developed.</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4085" y="1143001"/>
            <a:ext cx="5540827" cy="3708660"/>
          </a:xfrm>
          <a:prstGeom prst="rect">
            <a:avLst/>
          </a:prstGeom>
        </p:spPr>
      </p:pic>
      <p:sp>
        <p:nvSpPr>
          <p:cNvPr id="8" name="Content Placeholder 2"/>
          <p:cNvSpPr txBox="1">
            <a:spLocks/>
          </p:cNvSpPr>
          <p:nvPr/>
        </p:nvSpPr>
        <p:spPr>
          <a:xfrm>
            <a:off x="6507481" y="4923506"/>
            <a:ext cx="5654036" cy="146304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lnSpc>
                <a:spcPct val="150000"/>
              </a:lnSpc>
              <a:buNone/>
            </a:pPr>
            <a:r>
              <a:rPr lang="en-IN" sz="1400" dirty="0" smtClean="0">
                <a:solidFill>
                  <a:schemeClr val="tx1"/>
                </a:solidFill>
                <a:latin typeface="Times New Roman" panose="02020603050405020304" pitchFamily="18" charset="0"/>
                <a:cs typeface="Times New Roman" panose="02020603050405020304" pitchFamily="18" charset="0"/>
              </a:rPr>
              <a:t>Attack of Yellow striped armyworm (Caterpillars) and Black </a:t>
            </a:r>
            <a:r>
              <a:rPr lang="en-IN" sz="1400" dirty="0" err="1" smtClean="0">
                <a:solidFill>
                  <a:schemeClr val="tx1"/>
                </a:solidFill>
                <a:latin typeface="Times New Roman" panose="02020603050405020304" pitchFamily="18" charset="0"/>
                <a:cs typeface="Times New Roman" panose="02020603050405020304" pitchFamily="18" charset="0"/>
              </a:rPr>
              <a:t>frass</a:t>
            </a:r>
            <a:r>
              <a:rPr lang="en-IN" sz="1400" dirty="0">
                <a:solidFill>
                  <a:schemeClr val="tx1"/>
                </a:solidFill>
                <a:latin typeface="Times New Roman" panose="02020603050405020304" pitchFamily="18" charset="0"/>
                <a:cs typeface="Times New Roman" panose="02020603050405020304" pitchFamily="18" charset="0"/>
              </a:rPr>
              <a:t> </a:t>
            </a:r>
            <a:r>
              <a:rPr lang="en-IN" sz="1400" dirty="0" smtClean="0">
                <a:solidFill>
                  <a:schemeClr val="tx1"/>
                </a:solidFill>
                <a:latin typeface="Times New Roman" panose="02020603050405020304" pitchFamily="18" charset="0"/>
                <a:cs typeface="Times New Roman" panose="02020603050405020304" pitchFamily="18" charset="0"/>
              </a:rPr>
              <a:t>pellets (near </a:t>
            </a:r>
            <a:r>
              <a:rPr lang="en-IN" sz="1400" dirty="0">
                <a:solidFill>
                  <a:schemeClr val="tx1"/>
                </a:solidFill>
                <a:latin typeface="Times New Roman" panose="02020603050405020304" pitchFamily="18" charset="0"/>
                <a:cs typeface="Times New Roman" panose="02020603050405020304" pitchFamily="18" charset="0"/>
              </a:rPr>
              <a:t>the </a:t>
            </a:r>
            <a:r>
              <a:rPr lang="en-IN" sz="1400" dirty="0" smtClean="0">
                <a:solidFill>
                  <a:schemeClr val="tx1"/>
                </a:solidFill>
                <a:latin typeface="Times New Roman" panose="02020603050405020304" pitchFamily="18" charset="0"/>
                <a:cs typeface="Times New Roman" panose="02020603050405020304" pitchFamily="18" charset="0"/>
              </a:rPr>
              <a:t>top) to the tomato fruit.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1471460" y="116113"/>
            <a:ext cx="8195057" cy="1320802"/>
          </a:xfrm>
        </p:spPr>
        <p:txBody>
          <a:bodyPr>
            <a:noAutofit/>
          </a:bodyPr>
          <a:lstStyle/>
          <a:p>
            <a:r>
              <a:rPr lang="en-IN" sz="6000" b="1" dirty="0" smtClean="0">
                <a:solidFill>
                  <a:schemeClr val="tx2">
                    <a:lumMod val="75000"/>
                  </a:schemeClr>
                </a:solidFill>
                <a:latin typeface="Times New Roman" pitchFamily="18" charset="0"/>
                <a:cs typeface="Times New Roman" pitchFamily="18" charset="0"/>
              </a:rPr>
              <a:t>INTRODUCTION</a:t>
            </a:r>
            <a:endParaRPr lang="en-IN" sz="6000" dirty="0"/>
          </a:p>
        </p:txBody>
      </p:sp>
    </p:spTree>
    <p:extLst>
      <p:ext uri="{BB962C8B-B14F-4D97-AF65-F5344CB8AC3E}">
        <p14:creationId xmlns:p14="http://schemas.microsoft.com/office/powerpoint/2010/main" val="474076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6274" y="144418"/>
            <a:ext cx="8911687" cy="953589"/>
          </a:xfrm>
        </p:spPr>
        <p:txBody>
          <a:bodyPr>
            <a:normAutofit/>
          </a:bodyPr>
          <a:lstStyle/>
          <a:p>
            <a:r>
              <a:rPr lang="en-IN" sz="4800" b="1" dirty="0" smtClean="0">
                <a:solidFill>
                  <a:schemeClr val="tx1"/>
                </a:solidFill>
                <a:latin typeface="Times New Roman" pitchFamily="18" charset="0"/>
                <a:cs typeface="Times New Roman" pitchFamily="18" charset="0"/>
              </a:rPr>
              <a:t>Greenhouse</a:t>
            </a:r>
            <a:endParaRPr lang="en-IN" sz="6000" dirty="0">
              <a:solidFill>
                <a:schemeClr val="tx1"/>
              </a:solidFill>
            </a:endParaRPr>
          </a:p>
        </p:txBody>
      </p:sp>
      <p:sp>
        <p:nvSpPr>
          <p:cNvPr id="5" name="Content Placeholder 4"/>
          <p:cNvSpPr>
            <a:spLocks noGrp="1"/>
          </p:cNvSpPr>
          <p:nvPr>
            <p:ph idx="1"/>
          </p:nvPr>
        </p:nvSpPr>
        <p:spPr>
          <a:xfrm>
            <a:off x="1332412" y="1111071"/>
            <a:ext cx="7442150" cy="1266368"/>
          </a:xfrm>
        </p:spPr>
        <p:txBody>
          <a:bodyPr>
            <a:normAutofit/>
          </a:bodyPr>
          <a:lstStyle/>
          <a:p>
            <a:pPr algn="just"/>
            <a:r>
              <a:rPr lang="en-IN" sz="2400" dirty="0">
                <a:solidFill>
                  <a:schemeClr val="tx1"/>
                </a:solidFill>
                <a:latin typeface="Times New Roman" panose="02020603050405020304" pitchFamily="18" charset="0"/>
                <a:cs typeface="Times New Roman" panose="02020603050405020304" pitchFamily="18" charset="0"/>
              </a:rPr>
              <a:t>Greenhouse are structures made of transparent materials where the user use to grow the plants with the required climatic conditions</a:t>
            </a:r>
            <a:r>
              <a:rPr lang="en-IN" sz="2400" dirty="0" smtClean="0">
                <a:solidFill>
                  <a:schemeClr val="tx1"/>
                </a:solidFill>
                <a:latin typeface="Times New Roman" panose="02020603050405020304" pitchFamily="18" charset="0"/>
                <a:cs typeface="Times New Roman" panose="02020603050405020304" pitchFamily="18" charset="0"/>
              </a:rPr>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6015" y="0"/>
            <a:ext cx="3395986" cy="225987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67" y="2377439"/>
            <a:ext cx="5550081" cy="3774055"/>
          </a:xfrm>
          <a:prstGeom prst="rect">
            <a:avLst/>
          </a:prstGeom>
        </p:spPr>
      </p:pic>
      <p:sp>
        <p:nvSpPr>
          <p:cNvPr id="6" name="Content Placeholder 4"/>
          <p:cNvSpPr txBox="1">
            <a:spLocks/>
          </p:cNvSpPr>
          <p:nvPr/>
        </p:nvSpPr>
        <p:spPr>
          <a:xfrm>
            <a:off x="6178347" y="2970374"/>
            <a:ext cx="5620871" cy="36561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IN" sz="2400" b="1" dirty="0" smtClean="0">
                <a:solidFill>
                  <a:schemeClr val="tx1"/>
                </a:solidFill>
                <a:latin typeface="Times New Roman" panose="02020603050405020304" pitchFamily="18" charset="0"/>
                <a:cs typeface="Times New Roman" panose="02020603050405020304" pitchFamily="18" charset="0"/>
              </a:rPr>
              <a:t>ADVANTAGES</a:t>
            </a:r>
          </a:p>
          <a:p>
            <a:pPr lvl="1" algn="just"/>
            <a:r>
              <a:rPr lang="en-IN" sz="2200" dirty="0" smtClean="0">
                <a:solidFill>
                  <a:schemeClr val="tx1"/>
                </a:solidFill>
                <a:latin typeface="Times New Roman" panose="02020603050405020304" pitchFamily="18" charset="0"/>
                <a:cs typeface="Times New Roman" panose="02020603050405020304" pitchFamily="18" charset="0"/>
              </a:rPr>
              <a:t>The yield can be 10-12 times more</a:t>
            </a:r>
          </a:p>
          <a:p>
            <a:pPr lvl="1" algn="just"/>
            <a:r>
              <a:rPr lang="en-IN" sz="2200" dirty="0" smtClean="0">
                <a:solidFill>
                  <a:schemeClr val="tx1"/>
                </a:solidFill>
                <a:latin typeface="Times New Roman" panose="02020603050405020304" pitchFamily="18" charset="0"/>
                <a:cs typeface="Times New Roman" panose="02020603050405020304" pitchFamily="18" charset="0"/>
              </a:rPr>
              <a:t>off-season production</a:t>
            </a:r>
          </a:p>
          <a:p>
            <a:pPr lvl="1" algn="just"/>
            <a:r>
              <a:rPr lang="en-IN" sz="2200" dirty="0" smtClean="0">
                <a:solidFill>
                  <a:schemeClr val="tx1"/>
                </a:solidFill>
                <a:latin typeface="Times New Roman" panose="02020603050405020304" pitchFamily="18" charset="0"/>
                <a:cs typeface="Times New Roman" panose="02020603050405020304" pitchFamily="18" charset="0"/>
              </a:rPr>
              <a:t>Protected from insects and diseases from them</a:t>
            </a:r>
          </a:p>
          <a:p>
            <a:pPr lvl="1" algn="just"/>
            <a:r>
              <a:rPr lang="en-IN" sz="2200" dirty="0" smtClean="0">
                <a:solidFill>
                  <a:schemeClr val="tx1"/>
                </a:solidFill>
                <a:latin typeface="Times New Roman" panose="02020603050405020304" pitchFamily="18" charset="0"/>
                <a:cs typeface="Times New Roman" panose="02020603050405020304" pitchFamily="18" charset="0"/>
              </a:rPr>
              <a:t>Less requirement of water</a:t>
            </a:r>
            <a:endParaRPr lang="en-IN" sz="3000" b="1" dirty="0" smtClean="0">
              <a:solidFill>
                <a:schemeClr val="tx1"/>
              </a:solidFill>
              <a:latin typeface="Times New Roman" panose="02020603050405020304" pitchFamily="18" charset="0"/>
              <a:cs typeface="Times New Roman" panose="02020603050405020304" pitchFamily="18" charset="0"/>
            </a:endParaRPr>
          </a:p>
          <a:p>
            <a:pPr lvl="1" algn="just"/>
            <a:r>
              <a:rPr lang="en-IN" sz="2200" dirty="0" smtClean="0">
                <a:solidFill>
                  <a:schemeClr val="tx1"/>
                </a:solidFill>
                <a:latin typeface="Times New Roman" panose="02020603050405020304" pitchFamily="18" charset="0"/>
                <a:cs typeface="Times New Roman" panose="02020603050405020304" pitchFamily="18" charset="0"/>
              </a:rPr>
              <a:t>In-house parameters can be controlled</a:t>
            </a:r>
          </a:p>
        </p:txBody>
      </p:sp>
      <p:sp>
        <p:nvSpPr>
          <p:cNvPr id="7" name="Content Placeholder 4"/>
          <p:cNvSpPr txBox="1">
            <a:spLocks/>
          </p:cNvSpPr>
          <p:nvPr/>
        </p:nvSpPr>
        <p:spPr>
          <a:xfrm>
            <a:off x="576398" y="6176508"/>
            <a:ext cx="4775018" cy="6462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IN" sz="2200" b="1" dirty="0" smtClean="0">
                <a:solidFill>
                  <a:schemeClr val="tx1"/>
                </a:solidFill>
                <a:latin typeface="Times New Roman" panose="02020603050405020304" pitchFamily="18" charset="0"/>
                <a:cs typeface="Times New Roman" panose="02020603050405020304" pitchFamily="18" charset="0"/>
              </a:rPr>
              <a:t>Fig: Inside tomato greenhouse</a:t>
            </a:r>
          </a:p>
        </p:txBody>
      </p:sp>
      <p:sp>
        <p:nvSpPr>
          <p:cNvPr id="8" name="Content Placeholder 4"/>
          <p:cNvSpPr txBox="1">
            <a:spLocks/>
          </p:cNvSpPr>
          <p:nvPr/>
        </p:nvSpPr>
        <p:spPr>
          <a:xfrm>
            <a:off x="8714692" y="2340946"/>
            <a:ext cx="3558632" cy="4924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IN" sz="2200" b="1" dirty="0" smtClean="0">
                <a:solidFill>
                  <a:schemeClr val="tx1"/>
                </a:solidFill>
                <a:latin typeface="Times New Roman" panose="02020603050405020304" pitchFamily="18" charset="0"/>
                <a:cs typeface="Times New Roman" panose="02020603050405020304" pitchFamily="18" charset="0"/>
              </a:rPr>
              <a:t>Fig: A simple greenhouse</a:t>
            </a:r>
          </a:p>
        </p:txBody>
      </p:sp>
    </p:spTree>
    <p:extLst>
      <p:ext uri="{BB962C8B-B14F-4D97-AF65-F5344CB8AC3E}">
        <p14:creationId xmlns:p14="http://schemas.microsoft.com/office/powerpoint/2010/main" val="174173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7086" y="0"/>
            <a:ext cx="4484914" cy="4305517"/>
          </a:xfrm>
          <a:prstGeom prst="rect">
            <a:avLst/>
          </a:prstGeom>
        </p:spPr>
      </p:pic>
      <p:sp>
        <p:nvSpPr>
          <p:cNvPr id="2" name="Title 1"/>
          <p:cNvSpPr>
            <a:spLocks noGrp="1"/>
          </p:cNvSpPr>
          <p:nvPr>
            <p:ph type="title"/>
          </p:nvPr>
        </p:nvSpPr>
        <p:spPr>
          <a:xfrm>
            <a:off x="1600201" y="391885"/>
            <a:ext cx="9741126" cy="953589"/>
          </a:xfrm>
        </p:spPr>
        <p:txBody>
          <a:bodyPr>
            <a:normAutofit/>
          </a:bodyPr>
          <a:lstStyle/>
          <a:p>
            <a:r>
              <a:rPr lang="en-IN" sz="4000" b="1" dirty="0">
                <a:solidFill>
                  <a:schemeClr val="tx1"/>
                </a:solidFill>
                <a:latin typeface="Times New Roman" panose="02020603050405020304" pitchFamily="18" charset="0"/>
                <a:cs typeface="Times New Roman" panose="02020603050405020304" pitchFamily="18" charset="0"/>
              </a:rPr>
              <a:t>Internet of Things </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70706" y="1672046"/>
            <a:ext cx="9744891" cy="4754879"/>
          </a:xfrm>
        </p:spPr>
        <p:txBody>
          <a:bodyPr>
            <a:noAutofit/>
          </a:bodyPr>
          <a:lstStyle/>
          <a:p>
            <a:pPr algn="just"/>
            <a:r>
              <a:rPr lang="en-IN" sz="2400" dirty="0">
                <a:solidFill>
                  <a:schemeClr val="tx1"/>
                </a:solidFill>
                <a:latin typeface="Times New Roman" panose="02020603050405020304" pitchFamily="18" charset="0"/>
                <a:cs typeface="Times New Roman" panose="02020603050405020304" pitchFamily="18" charset="0"/>
              </a:rPr>
              <a:t>Internet of Things is a technology which </a:t>
            </a:r>
            <a:r>
              <a:rPr lang="en-IN" sz="2400" dirty="0" smtClean="0">
                <a:solidFill>
                  <a:schemeClr val="tx1"/>
                </a:solidFill>
                <a:latin typeface="Times New Roman" panose="02020603050405020304" pitchFamily="18" charset="0"/>
                <a:cs typeface="Times New Roman" panose="02020603050405020304" pitchFamily="18" charset="0"/>
              </a:rPr>
              <a:t>gives platform 					   to </a:t>
            </a:r>
            <a:r>
              <a:rPr lang="en-IN" sz="2400" i="1" dirty="0">
                <a:solidFill>
                  <a:schemeClr val="tx1"/>
                </a:solidFill>
                <a:latin typeface="Times New Roman" panose="02020603050405020304" pitchFamily="18" charset="0"/>
                <a:cs typeface="Times New Roman" panose="02020603050405020304" pitchFamily="18" charset="0"/>
              </a:rPr>
              <a:t>inter-related computing devices, sensory </a:t>
            </a:r>
            <a:r>
              <a:rPr lang="en-IN" sz="2400" i="1" dirty="0" smtClean="0">
                <a:solidFill>
                  <a:schemeClr val="tx1"/>
                </a:solidFill>
                <a:latin typeface="Times New Roman" panose="02020603050405020304" pitchFamily="18" charset="0"/>
                <a:cs typeface="Times New Roman" panose="02020603050405020304" pitchFamily="18" charset="0"/>
              </a:rPr>
              <a:t>devices, </a:t>
            </a:r>
            <a:r>
              <a:rPr lang="en-IN" sz="2400" dirty="0" smtClean="0">
                <a:solidFill>
                  <a:schemeClr val="tx1"/>
                </a:solidFill>
                <a:latin typeface="Times New Roman" panose="02020603050405020304" pitchFamily="18" charset="0"/>
                <a:cs typeface="Times New Roman" panose="02020603050405020304" pitchFamily="18" charset="0"/>
              </a:rPr>
              <a:t>etc</a:t>
            </a:r>
            <a:r>
              <a:rPr lang="en-IN" sz="2400" dirty="0">
                <a:solidFill>
                  <a:schemeClr val="tx1"/>
                </a:solidFill>
                <a:latin typeface="Times New Roman" panose="02020603050405020304" pitchFamily="18" charset="0"/>
                <a:cs typeface="Times New Roman" panose="02020603050405020304" pitchFamily="18" charset="0"/>
              </a:rPr>
              <a:t>., </a:t>
            </a:r>
            <a:r>
              <a:rPr lang="en-IN" sz="2400" dirty="0" smtClean="0">
                <a:solidFill>
                  <a:schemeClr val="tx1"/>
                </a:solidFill>
                <a:latin typeface="Times New Roman" panose="02020603050405020304" pitchFamily="18" charset="0"/>
                <a:cs typeface="Times New Roman" panose="02020603050405020304" pitchFamily="18" charset="0"/>
              </a:rPr>
              <a:t>					   to </a:t>
            </a:r>
            <a:r>
              <a:rPr lang="en-IN" sz="2400" b="1" dirty="0">
                <a:solidFill>
                  <a:schemeClr val="tx1"/>
                </a:solidFill>
                <a:latin typeface="Times New Roman" panose="02020603050405020304" pitchFamily="18" charset="0"/>
                <a:cs typeface="Times New Roman" panose="02020603050405020304" pitchFamily="18" charset="0"/>
              </a:rPr>
              <a:t>produce </a:t>
            </a:r>
            <a:r>
              <a:rPr lang="en-IN" sz="2400" b="1" dirty="0" smtClean="0">
                <a:solidFill>
                  <a:schemeClr val="tx1"/>
                </a:solidFill>
                <a:latin typeface="Times New Roman" panose="02020603050405020304" pitchFamily="18" charset="0"/>
                <a:cs typeface="Times New Roman" panose="02020603050405020304" pitchFamily="18" charset="0"/>
              </a:rPr>
              <a:t>and </a:t>
            </a:r>
            <a:r>
              <a:rPr lang="en-IN" sz="2400" b="1" dirty="0">
                <a:solidFill>
                  <a:schemeClr val="tx1"/>
                </a:solidFill>
                <a:latin typeface="Times New Roman" panose="02020603050405020304" pitchFamily="18" charset="0"/>
                <a:cs typeface="Times New Roman" panose="02020603050405020304" pitchFamily="18" charset="0"/>
              </a:rPr>
              <a:t>exchange</a:t>
            </a:r>
            <a:r>
              <a:rPr lang="en-IN" sz="2400" dirty="0">
                <a:solidFill>
                  <a:schemeClr val="tx1"/>
                </a:solidFill>
                <a:latin typeface="Times New Roman" panose="02020603050405020304" pitchFamily="18" charset="0"/>
                <a:cs typeface="Times New Roman" panose="02020603050405020304" pitchFamily="18" charset="0"/>
              </a:rPr>
              <a:t> the data via the Internet</a:t>
            </a:r>
            <a:r>
              <a:rPr lang="en-IN" sz="2400" dirty="0" smtClean="0">
                <a:solidFill>
                  <a:schemeClr val="tx1"/>
                </a:solidFill>
                <a:latin typeface="Times New Roman" panose="02020603050405020304" pitchFamily="18" charset="0"/>
                <a:cs typeface="Times New Roman" panose="02020603050405020304" pitchFamily="18" charset="0"/>
              </a:rPr>
              <a:t>.</a:t>
            </a:r>
          </a:p>
          <a:p>
            <a:pPr algn="just"/>
            <a:endParaRPr lang="en-US" sz="2400" dirty="0" smtClean="0">
              <a:solidFill>
                <a:schemeClr val="tx1"/>
              </a:solidFill>
              <a:latin typeface="Times New Roman" panose="02020603050405020304" pitchFamily="18" charset="0"/>
              <a:cs typeface="Times New Roman" panose="02020603050405020304" pitchFamily="18" charset="0"/>
            </a:endParaRPr>
          </a:p>
          <a:p>
            <a:pPr algn="just"/>
            <a:r>
              <a:rPr lang="en-US" sz="2400" dirty="0" smtClean="0">
                <a:solidFill>
                  <a:schemeClr val="tx1"/>
                </a:solidFill>
                <a:latin typeface="Times New Roman" panose="02020603050405020304" pitchFamily="18" charset="0"/>
                <a:cs typeface="Times New Roman" panose="02020603050405020304" pitchFamily="18" charset="0"/>
              </a:rPr>
              <a:t>There </a:t>
            </a:r>
            <a:r>
              <a:rPr lang="en-US" sz="2400" dirty="0">
                <a:solidFill>
                  <a:schemeClr val="tx1"/>
                </a:solidFill>
                <a:latin typeface="Times New Roman" panose="02020603050405020304" pitchFamily="18" charset="0"/>
                <a:cs typeface="Times New Roman" panose="02020603050405020304" pitchFamily="18" charset="0"/>
              </a:rPr>
              <a:t>are many streams of IoT where the data </a:t>
            </a:r>
            <a:r>
              <a:rPr lang="en-US" sz="2400" dirty="0" smtClean="0">
                <a:solidFill>
                  <a:schemeClr val="tx1"/>
                </a:solidFill>
                <a:latin typeface="Times New Roman" panose="02020603050405020304" pitchFamily="18" charset="0"/>
                <a:cs typeface="Times New Roman" panose="02020603050405020304" pitchFamily="18" charset="0"/>
              </a:rPr>
              <a:t>is 						   being </a:t>
            </a:r>
            <a:r>
              <a:rPr lang="en-US" sz="2400" dirty="0">
                <a:solidFill>
                  <a:schemeClr val="tx1"/>
                </a:solidFill>
                <a:latin typeface="Times New Roman" panose="02020603050405020304" pitchFamily="18" charset="0"/>
                <a:cs typeface="Times New Roman" panose="02020603050405020304" pitchFamily="18" charset="0"/>
              </a:rPr>
              <a:t>generated daily</a:t>
            </a:r>
            <a:r>
              <a:rPr lang="en-US" sz="2400" dirty="0" smtClean="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Home, Industrial, Automotive, 		   Agriculture, Military, Medical and Healthcare, 		    Environmental, Retail, etc.</a:t>
            </a:r>
          </a:p>
          <a:p>
            <a:pPr algn="just"/>
            <a:endParaRPr lang="en-US" sz="2400" dirty="0" smtClean="0">
              <a:solidFill>
                <a:schemeClr val="tx1"/>
              </a:solidFill>
              <a:latin typeface="Times New Roman" panose="02020603050405020304" pitchFamily="18" charset="0"/>
              <a:cs typeface="Times New Roman" panose="02020603050405020304" pitchFamily="18" charset="0"/>
            </a:endParaRPr>
          </a:p>
          <a:p>
            <a:pPr lvl="1" algn="just"/>
            <a:r>
              <a:rPr lang="en-US" sz="2400" dirty="0" smtClean="0">
                <a:solidFill>
                  <a:schemeClr val="tx1"/>
                </a:solidFill>
                <a:latin typeface="Times New Roman" panose="02020603050405020304" pitchFamily="18" charset="0"/>
                <a:cs typeface="Times New Roman" panose="02020603050405020304" pitchFamily="18" charset="0"/>
              </a:rPr>
              <a:t>These </a:t>
            </a:r>
            <a:r>
              <a:rPr lang="en-US" sz="2400" dirty="0">
                <a:solidFill>
                  <a:schemeClr val="tx1"/>
                </a:solidFill>
                <a:latin typeface="Times New Roman" panose="02020603050405020304" pitchFamily="18" charset="0"/>
                <a:cs typeface="Times New Roman" panose="02020603050405020304" pitchFamily="18" charset="0"/>
              </a:rPr>
              <a:t>data are only limited to a specific domain or unused later for further </a:t>
            </a:r>
            <a:r>
              <a:rPr lang="en-US" sz="2400" dirty="0" smtClean="0">
                <a:solidFill>
                  <a:schemeClr val="tx1"/>
                </a:solidFill>
                <a:latin typeface="Times New Roman" panose="02020603050405020304" pitchFamily="18" charset="0"/>
                <a:cs typeface="Times New Roman" panose="02020603050405020304" pitchFamily="18" charset="0"/>
              </a:rPr>
              <a:t>purpose.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0855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4022" y="284476"/>
            <a:ext cx="9764538" cy="1047935"/>
          </a:xfrm>
        </p:spPr>
        <p:txBody>
          <a:bodyPr>
            <a:normAutofit/>
          </a:bodyPr>
          <a:lstStyle/>
          <a:p>
            <a:r>
              <a:rPr lang="en-US" sz="4400" b="1" dirty="0">
                <a:latin typeface="Times New Roman" panose="02020603050405020304" pitchFamily="18" charset="0"/>
                <a:cs typeface="Times New Roman" panose="02020603050405020304" pitchFamily="18" charset="0"/>
              </a:rPr>
              <a:t>Data </a:t>
            </a:r>
            <a:r>
              <a:rPr lang="en-US" sz="4400" b="1" dirty="0" smtClean="0">
                <a:latin typeface="Times New Roman" panose="02020603050405020304" pitchFamily="18" charset="0"/>
                <a:cs typeface="Times New Roman" panose="02020603050405020304" pitchFamily="18" charset="0"/>
              </a:rPr>
              <a:t>Abstraction</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43393" y="2011680"/>
            <a:ext cx="10260926" cy="3971109"/>
          </a:xfrm>
        </p:spPr>
        <p:txBody>
          <a:bodyPr>
            <a:norm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Data abstraction is the process of reducing multiple data to simplified version without altering the </a:t>
            </a:r>
            <a:r>
              <a:rPr lang="en-US" sz="2400" dirty="0" smtClean="0">
                <a:solidFill>
                  <a:schemeClr val="tx1"/>
                </a:solidFill>
                <a:latin typeface="Times New Roman" panose="02020603050405020304" pitchFamily="18" charset="0"/>
                <a:cs typeface="Times New Roman" panose="02020603050405020304" pitchFamily="18" charset="0"/>
              </a:rPr>
              <a:t>meaning.</a:t>
            </a:r>
            <a:endParaRPr lang="en-US" sz="2400" dirty="0">
              <a:solidFill>
                <a:schemeClr val="tx1"/>
              </a:solidFill>
              <a:latin typeface="Times New Roman" panose="02020603050405020304" pitchFamily="18" charset="0"/>
              <a:cs typeface="Times New Roman" panose="02020603050405020304" pitchFamily="18" charset="0"/>
            </a:endParaRPr>
          </a:p>
          <a:p>
            <a:pPr algn="just"/>
            <a:r>
              <a:rPr lang="en-US" sz="2400" dirty="0" smtClean="0">
                <a:solidFill>
                  <a:schemeClr val="tx1"/>
                </a:solidFill>
                <a:latin typeface="Times New Roman" panose="02020603050405020304" pitchFamily="18" charset="0"/>
                <a:cs typeface="Times New Roman" panose="02020603050405020304" pitchFamily="18" charset="0"/>
              </a:rPr>
              <a:t>There are many method like </a:t>
            </a:r>
          </a:p>
          <a:p>
            <a:pPr lvl="1" algn="just"/>
            <a:r>
              <a:rPr lang="en-US" sz="2200" b="1" dirty="0" smtClean="0">
                <a:solidFill>
                  <a:schemeClr val="tx1"/>
                </a:solidFill>
                <a:latin typeface="Times New Roman" panose="02020603050405020304" pitchFamily="18" charset="0"/>
                <a:cs typeface="Times New Roman" panose="02020603050405020304" pitchFamily="18" charset="0"/>
              </a:rPr>
              <a:t>Signal Preprocessing</a:t>
            </a:r>
            <a:r>
              <a:rPr lang="en-US" sz="2200" dirty="0" smtClean="0">
                <a:solidFill>
                  <a:schemeClr val="tx1"/>
                </a:solidFill>
                <a:latin typeface="Times New Roman" panose="02020603050405020304" pitchFamily="18" charset="0"/>
                <a:cs typeface="Times New Roman" panose="02020603050405020304" pitchFamily="18" charset="0"/>
              </a:rPr>
              <a:t> in which </a:t>
            </a:r>
            <a:r>
              <a:rPr lang="en-US" sz="2200" i="1" dirty="0" smtClean="0">
                <a:solidFill>
                  <a:schemeClr val="tx1"/>
                </a:solidFill>
                <a:latin typeface="Times New Roman" panose="02020603050405020304" pitchFamily="18" charset="0"/>
                <a:cs typeface="Times New Roman" panose="02020603050405020304" pitchFamily="18" charset="0"/>
              </a:rPr>
              <a:t>Low pass filter &amp; High pass filter</a:t>
            </a:r>
            <a:r>
              <a:rPr lang="en-US" sz="2200" dirty="0" smtClean="0">
                <a:solidFill>
                  <a:schemeClr val="tx1"/>
                </a:solidFill>
                <a:latin typeface="Times New Roman" panose="02020603050405020304" pitchFamily="18" charset="0"/>
                <a:cs typeface="Times New Roman" panose="02020603050405020304" pitchFamily="18" charset="0"/>
              </a:rPr>
              <a:t> cuts the current signal with the cut-off frequency.</a:t>
            </a:r>
          </a:p>
          <a:p>
            <a:pPr lvl="1" algn="just"/>
            <a:r>
              <a:rPr lang="en-US" sz="2200" b="1" dirty="0" smtClean="0">
                <a:solidFill>
                  <a:schemeClr val="tx1"/>
                </a:solidFill>
                <a:latin typeface="Times New Roman" panose="02020603050405020304" pitchFamily="18" charset="0"/>
                <a:cs typeface="Times New Roman" panose="02020603050405020304" pitchFamily="18" charset="0"/>
              </a:rPr>
              <a:t>Mathematical/Statistical Preprocessing </a:t>
            </a:r>
            <a:r>
              <a:rPr lang="en-US" sz="2200" dirty="0" smtClean="0">
                <a:solidFill>
                  <a:schemeClr val="tx1"/>
                </a:solidFill>
                <a:latin typeface="Times New Roman" panose="02020603050405020304" pitchFamily="18" charset="0"/>
                <a:cs typeface="Times New Roman" panose="02020603050405020304" pitchFamily="18" charset="0"/>
              </a:rPr>
              <a:t>in which based on mean median, </a:t>
            </a:r>
            <a:r>
              <a:rPr lang="en-US" sz="2200" b="1" dirty="0" smtClean="0">
                <a:solidFill>
                  <a:schemeClr val="tx1"/>
                </a:solidFill>
                <a:latin typeface="Times New Roman" panose="02020603050405020304" pitchFamily="18" charset="0"/>
                <a:cs typeface="Times New Roman" panose="02020603050405020304" pitchFamily="18" charset="0"/>
              </a:rPr>
              <a:t>peaks</a:t>
            </a:r>
            <a:r>
              <a:rPr lang="en-US" sz="2200" dirty="0" smtClean="0">
                <a:solidFill>
                  <a:schemeClr val="tx1"/>
                </a:solidFill>
                <a:latin typeface="Times New Roman" panose="02020603050405020304" pitchFamily="18" charset="0"/>
                <a:cs typeface="Times New Roman" panose="02020603050405020304" pitchFamily="18" charset="0"/>
              </a:rPr>
              <a:t> of the data are removed. </a:t>
            </a:r>
            <a:r>
              <a:rPr lang="en-US" sz="2200" b="1" dirty="0" smtClean="0">
                <a:solidFill>
                  <a:schemeClr val="tx1"/>
                </a:solidFill>
                <a:latin typeface="Times New Roman" panose="02020603050405020304" pitchFamily="18" charset="0"/>
                <a:cs typeface="Times New Roman" panose="02020603050405020304" pitchFamily="18" charset="0"/>
              </a:rPr>
              <a:t>Min and Max cutoff</a:t>
            </a:r>
            <a:r>
              <a:rPr lang="en-US" sz="2200" dirty="0" smtClean="0">
                <a:solidFill>
                  <a:schemeClr val="tx1"/>
                </a:solidFill>
                <a:latin typeface="Times New Roman" panose="02020603050405020304" pitchFamily="18" charset="0"/>
                <a:cs typeface="Times New Roman" panose="02020603050405020304" pitchFamily="18" charset="0"/>
              </a:rPr>
              <a:t>.</a:t>
            </a:r>
            <a:endParaRPr lang="en-IN" sz="2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7059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2674" y="529046"/>
            <a:ext cx="9779726" cy="1051560"/>
          </a:xfrm>
        </p:spPr>
        <p:txBody>
          <a:bodyPr>
            <a:normAutofit/>
          </a:bodyPr>
          <a:lstStyle/>
          <a:p>
            <a:r>
              <a:rPr lang="en-IN" sz="6000" dirty="0" smtClean="0">
                <a:solidFill>
                  <a:schemeClr val="tx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Why do </a:t>
            </a:r>
            <a:r>
              <a:rPr lang="en-IN" sz="6000" smtClean="0">
                <a:solidFill>
                  <a:schemeClr val="tx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we need?</a:t>
            </a:r>
            <a:endParaRPr lang="en-IN" sz="6000" dirty="0">
              <a:solidFill>
                <a:schemeClr val="tx2">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5122" name="Picture 2" descr="E:\Downloads\Project\final\Images\images.jpg"/>
          <p:cNvPicPr>
            <a:picLocks noChangeAspect="1" noChangeArrowheads="1"/>
          </p:cNvPicPr>
          <p:nvPr/>
        </p:nvPicPr>
        <p:blipFill>
          <a:blip r:embed="rId2"/>
          <a:srcRect/>
          <a:stretch>
            <a:fillRect/>
          </a:stretch>
        </p:blipFill>
        <p:spPr bwMode="auto">
          <a:xfrm>
            <a:off x="9326881" y="855209"/>
            <a:ext cx="2477998" cy="3089774"/>
          </a:xfrm>
          <a:prstGeom prst="rect">
            <a:avLst/>
          </a:prstGeom>
          <a:noFill/>
        </p:spPr>
      </p:pic>
      <p:sp>
        <p:nvSpPr>
          <p:cNvPr id="3" name="Content Placeholder 2"/>
          <p:cNvSpPr>
            <a:spLocks noGrp="1"/>
          </p:cNvSpPr>
          <p:nvPr>
            <p:ph idx="1"/>
          </p:nvPr>
        </p:nvSpPr>
        <p:spPr>
          <a:xfrm>
            <a:off x="683622" y="1841862"/>
            <a:ext cx="8995955" cy="4493623"/>
          </a:xfrm>
        </p:spPr>
        <p:txBody>
          <a:bodyPr>
            <a:normAutofit/>
          </a:bodyPr>
          <a:lstStyle/>
          <a:p>
            <a:r>
              <a:rPr lang="en-IN" sz="2400" dirty="0" smtClean="0">
                <a:latin typeface="Times New Roman" pitchFamily="18" charset="0"/>
                <a:cs typeface="Times New Roman" pitchFamily="18" charset="0"/>
              </a:rPr>
              <a:t>“Duplicate and dirty data costs the healthcare industry over </a:t>
            </a:r>
            <a:r>
              <a:rPr lang="en-IN" sz="2400" i="1" dirty="0" smtClean="0">
                <a:latin typeface="Times New Roman" pitchFamily="18" charset="0"/>
                <a:cs typeface="Times New Roman" pitchFamily="18" charset="0"/>
              </a:rPr>
              <a:t>$300 billion </a:t>
            </a:r>
            <a:r>
              <a:rPr lang="en-IN" sz="2400" dirty="0" smtClean="0">
                <a:latin typeface="Times New Roman" pitchFamily="18" charset="0"/>
                <a:cs typeface="Times New Roman" pitchFamily="18" charset="0"/>
              </a:rPr>
              <a:t>every year” – Joe </a:t>
            </a:r>
            <a:r>
              <a:rPr lang="en-IN" sz="2400" dirty="0" err="1" smtClean="0">
                <a:latin typeface="Times New Roman" pitchFamily="18" charset="0"/>
                <a:cs typeface="Times New Roman" pitchFamily="18" charset="0"/>
              </a:rPr>
              <a:t>Fusaro</a:t>
            </a:r>
            <a:r>
              <a:rPr lang="en-IN" sz="2400" dirty="0" smtClean="0">
                <a:latin typeface="Times New Roman" pitchFamily="18" charset="0"/>
                <a:cs typeface="Times New Roman" pitchFamily="18" charset="0"/>
              </a:rPr>
              <a:t>  (Marketing Data analyst)</a:t>
            </a:r>
          </a:p>
          <a:p>
            <a:r>
              <a:rPr lang="en-IN" sz="2400" dirty="0" smtClean="0">
                <a:latin typeface="Times New Roman" pitchFamily="18" charset="0"/>
                <a:cs typeface="Times New Roman" pitchFamily="18" charset="0"/>
              </a:rPr>
              <a:t>“Inaccurate data has a direct </a:t>
            </a:r>
            <a:r>
              <a:rPr lang="en-IN" sz="2400" dirty="0" smtClean="0">
                <a:latin typeface="Times New Roman" pitchFamily="18" charset="0"/>
                <a:cs typeface="Times New Roman" pitchFamily="18" charset="0"/>
              </a:rPr>
              <a:t>impact. </a:t>
            </a:r>
            <a:r>
              <a:rPr lang="en-IN" sz="2400" dirty="0" smtClean="0">
                <a:latin typeface="Times New Roman" pitchFamily="18" charset="0"/>
                <a:cs typeface="Times New Roman" pitchFamily="18" charset="0"/>
              </a:rPr>
              <a:t>The average company losing 12% of its revenue” – Ben Davis (</a:t>
            </a:r>
            <a:r>
              <a:rPr lang="en-IN" sz="2400" dirty="0" err="1" smtClean="0">
                <a:latin typeface="Times New Roman" pitchFamily="18" charset="0"/>
                <a:cs typeface="Times New Roman" pitchFamily="18" charset="0"/>
              </a:rPr>
              <a:t>Econsultancy</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The data generation will </a:t>
            </a:r>
            <a:r>
              <a:rPr lang="en-IN" sz="2400" b="1" dirty="0" smtClean="0">
                <a:latin typeface="Times New Roman" pitchFamily="18" charset="0"/>
                <a:cs typeface="Times New Roman" pitchFamily="18" charset="0"/>
              </a:rPr>
              <a:t>be </a:t>
            </a:r>
            <a:r>
              <a:rPr lang="en-IN" sz="2400" b="1" i="1" dirty="0" smtClean="0">
                <a:latin typeface="Times New Roman" pitchFamily="18" charset="0"/>
                <a:cs typeface="Times New Roman" pitchFamily="18" charset="0"/>
              </a:rPr>
              <a:t>high</a:t>
            </a:r>
            <a:r>
              <a:rPr lang="en-IN" sz="2400" b="1" dirty="0" smtClean="0">
                <a:latin typeface="Times New Roman" pitchFamily="18" charset="0"/>
                <a:cs typeface="Times New Roman" pitchFamily="18" charset="0"/>
              </a:rPr>
              <a:t> in future.</a:t>
            </a:r>
          </a:p>
          <a:p>
            <a:r>
              <a:rPr lang="en-IN" sz="2400" dirty="0" smtClean="0">
                <a:latin typeface="Times New Roman" pitchFamily="18" charset="0"/>
                <a:cs typeface="Times New Roman" pitchFamily="18" charset="0"/>
              </a:rPr>
              <a:t>Processing of Such huge data </a:t>
            </a:r>
            <a:r>
              <a:rPr lang="en-IN" sz="2400" b="1" dirty="0" smtClean="0">
                <a:latin typeface="Times New Roman" pitchFamily="18" charset="0"/>
                <a:cs typeface="Times New Roman" pitchFamily="18" charset="0"/>
              </a:rPr>
              <a:t>takes time</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Majority of the data are </a:t>
            </a:r>
            <a:r>
              <a:rPr lang="en-IN" sz="2400" b="1" dirty="0" smtClean="0">
                <a:latin typeface="Times New Roman" pitchFamily="18" charset="0"/>
                <a:cs typeface="Times New Roman" pitchFamily="18" charset="0"/>
              </a:rPr>
              <a:t>unused</a:t>
            </a:r>
            <a:r>
              <a:rPr lang="en-IN" sz="2400" dirty="0" smtClean="0">
                <a:latin typeface="Times New Roman" pitchFamily="18" charset="0"/>
                <a:cs typeface="Times New Roman" pitchFamily="18" charset="0"/>
              </a:rPr>
              <a:t> later.</a:t>
            </a:r>
          </a:p>
          <a:p>
            <a:r>
              <a:rPr lang="en-IN" sz="2400" dirty="0" smtClean="0">
                <a:latin typeface="Times New Roman" pitchFamily="18" charset="0"/>
                <a:cs typeface="Times New Roman" pitchFamily="18" charset="0"/>
              </a:rPr>
              <a:t>The semantic data Occupies </a:t>
            </a:r>
            <a:r>
              <a:rPr lang="en-IN" sz="2400" b="1" dirty="0" smtClean="0">
                <a:latin typeface="Times New Roman" pitchFamily="18" charset="0"/>
                <a:cs typeface="Times New Roman" pitchFamily="18" charset="0"/>
              </a:rPr>
              <a:t>less memory</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Can be used for </a:t>
            </a:r>
            <a:r>
              <a:rPr lang="en-IN" sz="2400" b="1" dirty="0" smtClean="0">
                <a:latin typeface="Times New Roman" pitchFamily="18" charset="0"/>
                <a:cs typeface="Times New Roman" pitchFamily="18" charset="0"/>
              </a:rPr>
              <a:t>further processing </a:t>
            </a:r>
            <a:r>
              <a:rPr lang="en-IN" sz="2400" dirty="0" smtClean="0">
                <a:latin typeface="Times New Roman" pitchFamily="18" charset="0"/>
                <a:cs typeface="Times New Roman" pitchFamily="18" charset="0"/>
              </a:rPr>
              <a:t>or </a:t>
            </a:r>
            <a:r>
              <a:rPr lang="en-IN" sz="2400" b="1" dirty="0" smtClean="0">
                <a:latin typeface="Times New Roman" pitchFamily="18" charset="0"/>
                <a:cs typeface="Times New Roman" pitchFamily="18" charset="0"/>
              </a:rPr>
              <a:t>further analytics</a:t>
            </a:r>
            <a:r>
              <a:rPr lang="en-IN" sz="24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5603964"/>
            <a:ext cx="8946541" cy="761999"/>
          </a:xfrm>
        </p:spPr>
        <p:txBody>
          <a:bodyPr>
            <a:noAutofit/>
          </a:bodyPr>
          <a:lstStyle/>
          <a:p>
            <a:pPr algn="ctr">
              <a:buNone/>
            </a:pPr>
            <a:r>
              <a:rPr lang="en-IN" sz="2000" b="1" dirty="0" smtClean="0">
                <a:solidFill>
                  <a:schemeClr val="tx1"/>
                </a:solidFill>
                <a:latin typeface="Times New Roman" pitchFamily="18" charset="0"/>
                <a:cs typeface="Times New Roman" pitchFamily="18" charset="0"/>
              </a:rPr>
              <a:t>Fig </a:t>
            </a:r>
            <a:r>
              <a:rPr lang="en-IN" sz="2000" dirty="0" smtClean="0">
                <a:solidFill>
                  <a:schemeClr val="tx1"/>
                </a:solidFill>
                <a:latin typeface="Times New Roman" pitchFamily="18" charset="0"/>
                <a:cs typeface="Times New Roman" pitchFamily="18" charset="0"/>
              </a:rPr>
              <a:t>: This statistic shows the number of connected devices (Internet of Things; IoT) worldwide from 2015 to 2025. (Source: Gartner )</a:t>
            </a:r>
          </a:p>
        </p:txBody>
      </p:sp>
      <p:pic>
        <p:nvPicPr>
          <p:cNvPr id="1027" name="Picture 3" descr="E:\Downloads\Internship\Screenshot (539).png"/>
          <p:cNvPicPr>
            <a:picLocks noChangeAspect="1" noChangeArrowheads="1"/>
          </p:cNvPicPr>
          <p:nvPr/>
        </p:nvPicPr>
        <p:blipFill>
          <a:blip r:embed="rId2"/>
          <a:srcRect/>
          <a:stretch>
            <a:fillRect/>
          </a:stretch>
        </p:blipFill>
        <p:spPr bwMode="auto">
          <a:xfrm>
            <a:off x="1532314" y="1841862"/>
            <a:ext cx="8212577" cy="3692403"/>
          </a:xfrm>
          <a:prstGeom prst="rect">
            <a:avLst/>
          </a:prstGeom>
          <a:noFill/>
        </p:spPr>
      </p:pic>
      <p:sp>
        <p:nvSpPr>
          <p:cNvPr id="4" name="Rectangle 3"/>
          <p:cNvSpPr/>
          <p:nvPr/>
        </p:nvSpPr>
        <p:spPr>
          <a:xfrm>
            <a:off x="1650274" y="676142"/>
            <a:ext cx="9413966" cy="830997"/>
          </a:xfrm>
          <a:prstGeom prst="rect">
            <a:avLst/>
          </a:prstGeom>
        </p:spPr>
        <p:txBody>
          <a:bodyPr wrap="square">
            <a:spAutoFit/>
          </a:bodyPr>
          <a:lstStyle/>
          <a:p>
            <a:pPr algn="just">
              <a:buFont typeface="Wingdings" pitchFamily="2" charset="2"/>
              <a:buChar char="Ø"/>
            </a:pPr>
            <a:r>
              <a:rPr lang="en-IN" sz="2400" dirty="0" smtClean="0">
                <a:latin typeface="Times New Roman" pitchFamily="18" charset="0"/>
                <a:cs typeface="Times New Roman" pitchFamily="18" charset="0"/>
              </a:rPr>
              <a:t>According to </a:t>
            </a:r>
            <a:r>
              <a:rPr lang="en-IN" sz="2400" i="1" dirty="0" smtClean="0">
                <a:latin typeface="Times New Roman" pitchFamily="18" charset="0"/>
                <a:cs typeface="Times New Roman" pitchFamily="18" charset="0"/>
              </a:rPr>
              <a:t>Gartner forecast</a:t>
            </a:r>
            <a:r>
              <a:rPr lang="en-IN" sz="2400" dirty="0" smtClean="0">
                <a:latin typeface="Times New Roman" pitchFamily="18" charset="0"/>
                <a:cs typeface="Times New Roman" pitchFamily="18" charset="0"/>
              </a:rPr>
              <a:t>, by </a:t>
            </a:r>
            <a:r>
              <a:rPr lang="en-IN" sz="2400" b="1" dirty="0" smtClean="0">
                <a:latin typeface="Times New Roman" pitchFamily="18" charset="0"/>
                <a:cs typeface="Times New Roman" pitchFamily="18" charset="0"/>
              </a:rPr>
              <a:t>2020</a:t>
            </a:r>
            <a:r>
              <a:rPr lang="en-IN" sz="2400" dirty="0" smtClean="0">
                <a:latin typeface="Times New Roman" pitchFamily="18" charset="0"/>
                <a:cs typeface="Times New Roman" pitchFamily="18" charset="0"/>
              </a:rPr>
              <a:t> nearly </a:t>
            </a:r>
            <a:r>
              <a:rPr lang="en-IN" sz="2400" b="1" dirty="0" smtClean="0">
                <a:latin typeface="Times New Roman" pitchFamily="18" charset="0"/>
                <a:cs typeface="Times New Roman" pitchFamily="18" charset="0"/>
              </a:rPr>
              <a:t>21 billion </a:t>
            </a:r>
            <a:r>
              <a:rPr lang="en-IN" sz="2400" dirty="0" smtClean="0">
                <a:latin typeface="Times New Roman" pitchFamily="18" charset="0"/>
                <a:cs typeface="Times New Roman" pitchFamily="18" charset="0"/>
              </a:rPr>
              <a:t>devices will be connected to internet.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8362</TotalTime>
  <Words>1928</Words>
  <Application>Microsoft Office PowerPoint</Application>
  <PresentationFormat>Widescreen</PresentationFormat>
  <Paragraphs>255</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Century Gothic</vt:lpstr>
      <vt:lpstr>Times New Roman</vt:lpstr>
      <vt:lpstr>Wingdings</vt:lpstr>
      <vt:lpstr>Wingdings 3</vt:lpstr>
      <vt:lpstr>Wisp</vt:lpstr>
      <vt:lpstr>Information abstraction from IoT streaming Greenhouse data</vt:lpstr>
      <vt:lpstr>Abstract</vt:lpstr>
      <vt:lpstr>PowerPoint Presentation</vt:lpstr>
      <vt:lpstr>INTRODUCTION</vt:lpstr>
      <vt:lpstr>Greenhouse</vt:lpstr>
      <vt:lpstr>Internet of Things </vt:lpstr>
      <vt:lpstr>Data Abstraction</vt:lpstr>
      <vt:lpstr>Why do we need?</vt:lpstr>
      <vt:lpstr>PowerPoint Presentation</vt:lpstr>
      <vt:lpstr>What we do</vt:lpstr>
      <vt:lpstr>Literature Survey</vt:lpstr>
      <vt:lpstr>Literature Survey(Cont..)</vt:lpstr>
      <vt:lpstr>Literature Survey(Cont..)</vt:lpstr>
      <vt:lpstr>Greenhouse Sensors</vt:lpstr>
      <vt:lpstr>PowerPoint Presentation</vt:lpstr>
      <vt:lpstr>PowerPoint Presentation</vt:lpstr>
      <vt:lpstr>PowerPoint Presentation</vt:lpstr>
      <vt:lpstr>PowerPoint Presentation</vt:lpstr>
      <vt:lpstr>PowerPoint Presentation</vt:lpstr>
      <vt:lpstr>Preprocessing</vt:lpstr>
      <vt:lpstr>PowerPoint Presentation</vt:lpstr>
      <vt:lpstr>Latent Dirichlet Allocation</vt:lpstr>
      <vt:lpstr>Latent Dirichlet Allocation</vt:lpstr>
      <vt:lpstr>PowerPoint Presentation</vt:lpstr>
      <vt:lpstr>Results</vt:lpstr>
      <vt:lpstr>PowerPoint Presentation</vt:lpstr>
      <vt:lpstr>PowerPoint Presentation</vt:lpstr>
      <vt:lpstr>PowerPoint Presentation</vt:lpstr>
      <vt:lpstr>PowerPoint Presentation</vt:lpstr>
      <vt:lpstr>Conclusion</vt:lpstr>
      <vt:lpstr>References</vt:lpstr>
      <vt:lpstr>References</vt:lpstr>
      <vt:lpstr> PO Mapping / Reflections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Niketh S A</dc:creator>
  <cp:lastModifiedBy>Niketh S A</cp:lastModifiedBy>
  <cp:revision>1059</cp:revision>
  <dcterms:created xsi:type="dcterms:W3CDTF">2014-09-12T02:13:59Z</dcterms:created>
  <dcterms:modified xsi:type="dcterms:W3CDTF">2018-09-17T06:54:12Z</dcterms:modified>
</cp:coreProperties>
</file>