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3" r:id="rId3"/>
    <p:sldId id="264" r:id="rId4"/>
    <p:sldId id="265" r:id="rId5"/>
    <p:sldId id="266" r:id="rId6"/>
    <p:sldId id="267" r:id="rId7"/>
    <p:sldId id="257" r:id="rId8"/>
    <p:sldId id="258" r:id="rId9"/>
    <p:sldId id="268" r:id="rId10"/>
    <p:sldId id="259" r:id="rId11"/>
    <p:sldId id="260" r:id="rId12"/>
    <p:sldId id="26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605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68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836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275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262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306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220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34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077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4201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534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12/24/2020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624655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D47BAB-D2B6-4C30-A834-25B53112EC90}"/>
              </a:ext>
            </a:extLst>
          </p:cNvPr>
          <p:cNvPicPr>
            <a:picLocks noChangeAspect="1"/>
          </p:cNvPicPr>
          <p:nvPr/>
        </p:nvPicPr>
        <p:blipFill>
          <a:blip r:embed="rId2">
            <a:extLst>
              <a:ext uri="{28A0092B-C50C-407E-A947-70E740481C1C}">
                <a14:useLocalDpi xmlns:a14="http://schemas.microsoft.com/office/drawing/2010/main" val="0"/>
              </a:ext>
            </a:extLst>
          </a:blip>
          <a:srcRect t="5229" b="52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9453DE-E754-4385-B5E7-BD73840EE27E}"/>
              </a:ext>
            </a:extLst>
          </p:cNvPr>
          <p:cNvSpPr>
            <a:spLocks noGrp="1"/>
          </p:cNvSpPr>
          <p:nvPr>
            <p:ph type="ctrTitle"/>
          </p:nvPr>
        </p:nvSpPr>
        <p:spPr>
          <a:xfrm>
            <a:off x="7889065" y="2087418"/>
            <a:ext cx="3403426" cy="997527"/>
          </a:xfrm>
        </p:spPr>
        <p:txBody>
          <a:bodyPr>
            <a:noAutofit/>
          </a:bodyPr>
          <a:lstStyle/>
          <a:p>
            <a:r>
              <a:rPr lang="en-US" sz="2400" b="1" dirty="0">
                <a:solidFill>
                  <a:schemeClr val="tx1"/>
                </a:solidFill>
                <a:latin typeface="Bahnschrift Light" panose="020B0502040204020203" pitchFamily="34" charset="0"/>
              </a:rPr>
              <a:t>Topic labelling using Recurrent Neural Networks</a:t>
            </a:r>
            <a:endParaRPr lang="en-IN" sz="2400" b="1" dirty="0">
              <a:solidFill>
                <a:schemeClr val="tx1"/>
              </a:solidFill>
              <a:latin typeface="Bahnschrift Light" panose="020B0502040204020203" pitchFamily="34" charset="0"/>
            </a:endParaRPr>
          </a:p>
        </p:txBody>
      </p:sp>
      <p:sp>
        <p:nvSpPr>
          <p:cNvPr id="3" name="Subtitle 2">
            <a:extLst>
              <a:ext uri="{FF2B5EF4-FFF2-40B4-BE49-F238E27FC236}">
                <a16:creationId xmlns:a16="http://schemas.microsoft.com/office/drawing/2014/main" id="{D6132246-078A-48A3-822F-001515CDBFAA}"/>
              </a:ext>
            </a:extLst>
          </p:cNvPr>
          <p:cNvSpPr>
            <a:spLocks noGrp="1"/>
          </p:cNvSpPr>
          <p:nvPr>
            <p:ph type="subTitle" idx="1"/>
          </p:nvPr>
        </p:nvSpPr>
        <p:spPr>
          <a:xfrm>
            <a:off x="7889065" y="3269673"/>
            <a:ext cx="3403426" cy="1838035"/>
          </a:xfrm>
        </p:spPr>
        <p:txBody>
          <a:bodyPr>
            <a:normAutofit fontScale="92500" lnSpcReduction="10000"/>
          </a:bodyPr>
          <a:lstStyle/>
          <a:p>
            <a:r>
              <a:rPr lang="en-IN" dirty="0">
                <a:latin typeface="Bahnschrift Light" panose="020B0502040204020203" pitchFamily="34" charset="0"/>
              </a:rPr>
              <a:t>pragya(1AM17CS135)</a:t>
            </a:r>
          </a:p>
          <a:p>
            <a:r>
              <a:rPr lang="en-IN" dirty="0">
                <a:latin typeface="Bahnschrift Light" panose="020B0502040204020203" pitchFamily="34" charset="0"/>
              </a:rPr>
              <a:t>PURV H JEJA(1AM17CS143)</a:t>
            </a:r>
          </a:p>
          <a:p>
            <a:r>
              <a:rPr lang="en-IN" dirty="0">
                <a:latin typeface="Bahnschrift Light" panose="020B0502040204020203" pitchFamily="34" charset="0"/>
              </a:rPr>
              <a:t>VAIBHAV RATHORE(1AM17CS205)</a:t>
            </a:r>
          </a:p>
          <a:p>
            <a:r>
              <a:rPr lang="en-IN" dirty="0">
                <a:latin typeface="Bahnschrift Light" panose="020B0502040204020203" pitchFamily="34" charset="0"/>
              </a:rPr>
              <a:t>Under the guidance of:</a:t>
            </a:r>
          </a:p>
          <a:p>
            <a:r>
              <a:rPr lang="en-IN" dirty="0">
                <a:latin typeface="Bahnschrift Light" panose="020B0502040204020203" pitchFamily="34" charset="0"/>
              </a:rPr>
              <a:t>           Mrs. Sri </a:t>
            </a:r>
            <a:r>
              <a:rPr lang="en-IN" dirty="0" err="1">
                <a:latin typeface="Bahnschrift Light" panose="020B0502040204020203" pitchFamily="34" charset="0"/>
              </a:rPr>
              <a:t>vidhya</a:t>
            </a:r>
            <a:r>
              <a:rPr lang="en-IN" dirty="0">
                <a:latin typeface="Bahnschrift Light" panose="020B0502040204020203" pitchFamily="34" charset="0"/>
              </a:rPr>
              <a:t>  </a:t>
            </a:r>
            <a:r>
              <a:rPr lang="en-IN" dirty="0" err="1">
                <a:latin typeface="Bahnschrift Light" panose="020B0502040204020203" pitchFamily="34" charset="0"/>
              </a:rPr>
              <a:t>vr</a:t>
            </a:r>
            <a:r>
              <a:rPr lang="en-IN" dirty="0">
                <a:latin typeface="Bahnschrift Light" panose="020B0502040204020203" pitchFamily="34" charset="0"/>
              </a:rPr>
              <a:t>.</a:t>
            </a:r>
          </a:p>
        </p:txBody>
      </p:sp>
    </p:spTree>
    <p:extLst>
      <p:ext uri="{BB962C8B-B14F-4D97-AF65-F5344CB8AC3E}">
        <p14:creationId xmlns:p14="http://schemas.microsoft.com/office/powerpoint/2010/main" val="553484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8542-96FF-4ADE-A6FD-E3E0E454C41A}"/>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4760563B-7C81-4ECB-9471-400371C87C15}"/>
              </a:ext>
            </a:extLst>
          </p:cNvPr>
          <p:cNvSpPr>
            <a:spLocks noGrp="1"/>
          </p:cNvSpPr>
          <p:nvPr>
            <p:ph idx="1"/>
          </p:nvPr>
        </p:nvSpPr>
        <p:spPr>
          <a:xfrm>
            <a:off x="571955" y="2798619"/>
            <a:ext cx="11029615" cy="4059380"/>
          </a:xfrm>
        </p:spPr>
        <p:txBody>
          <a:bodyPr>
            <a:normAutofit lnSpcReduction="10000"/>
          </a:bodyPr>
          <a:lstStyle/>
          <a:p>
            <a:pPr>
              <a:buFont typeface="Wingdings" panose="05000000000000000000" pitchFamily="2" charset="2"/>
              <a:buChar char="q"/>
            </a:pPr>
            <a:r>
              <a:rPr lang="en-US" sz="2600" b="0" i="0" dirty="0">
                <a:solidFill>
                  <a:srgbClr val="2B3E51"/>
                </a:solidFill>
                <a:effectLst/>
                <a:latin typeface="Times New Roman" panose="02020603050405020304" pitchFamily="18" charset="0"/>
                <a:cs typeface="Times New Roman" panose="02020603050405020304" pitchFamily="18" charset="0"/>
              </a:rPr>
              <a:t>Topic analysis (also called topic detection, topic modeling, or topic extraction) is a machine learning technique that organizes and understands large collections of text data, by assigning “tags” or categories according to each individual text’s topic or theme.</a:t>
            </a:r>
            <a:endParaRPr lang="en-US" sz="2600"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600" b="0" i="0" dirty="0">
                <a:solidFill>
                  <a:srgbClr val="2B3E51"/>
                </a:solidFill>
                <a:effectLst/>
                <a:latin typeface="Times New Roman" panose="02020603050405020304" pitchFamily="18" charset="0"/>
                <a:cs typeface="Times New Roman" panose="02020603050405020304" pitchFamily="18" charset="0"/>
              </a:rPr>
              <a:t>When it comes to analyzing huge amounts of text data, it’s just too big a task to do manually. It’s also tedious, time-consuming, and expensive. Manually sorting through large amounts of data is more likely to lead to mistakes and inconsistencies. Plus, it doesn’t scale well.</a:t>
            </a:r>
          </a:p>
          <a:p>
            <a:endParaRPr lang="en-US" b="0" i="0" dirty="0">
              <a:solidFill>
                <a:srgbClr val="2B3E51"/>
              </a:solidFill>
              <a:effectLst/>
              <a:latin typeface="Open Sans"/>
            </a:endParaRPr>
          </a:p>
          <a:p>
            <a:endParaRPr lang="en-US" b="0" i="0" dirty="0">
              <a:solidFill>
                <a:srgbClr val="2B3E51"/>
              </a:solidFill>
              <a:effectLst/>
              <a:latin typeface="Open Sans"/>
            </a:endParaRPr>
          </a:p>
          <a:p>
            <a:endParaRPr lang="en-US" b="0" i="0" dirty="0">
              <a:solidFill>
                <a:srgbClr val="2B3E51"/>
              </a:solidFill>
              <a:effectLst/>
              <a:latin typeface="Open Sans"/>
            </a:endParaRPr>
          </a:p>
          <a:p>
            <a:endParaRPr lang="en-IN" dirty="0"/>
          </a:p>
        </p:txBody>
      </p:sp>
    </p:spTree>
    <p:extLst>
      <p:ext uri="{BB962C8B-B14F-4D97-AF65-F5344CB8AC3E}">
        <p14:creationId xmlns:p14="http://schemas.microsoft.com/office/powerpoint/2010/main" val="44930318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49F4-780E-489B-9EB1-5845CD8BFA48}"/>
              </a:ext>
            </a:extLst>
          </p:cNvPr>
          <p:cNvSpPr>
            <a:spLocks noGrp="1"/>
          </p:cNvSpPr>
          <p:nvPr>
            <p:ph type="title"/>
          </p:nvPr>
        </p:nvSpPr>
        <p:spPr/>
        <p:txBody>
          <a:bodyPr/>
          <a:lstStyle/>
          <a:p>
            <a:r>
              <a:rPr lang="en-IN" dirty="0"/>
              <a:t>FUTURE IMPLEMENTATION</a:t>
            </a:r>
          </a:p>
        </p:txBody>
      </p:sp>
      <p:sp>
        <p:nvSpPr>
          <p:cNvPr id="3" name="Content Placeholder 2">
            <a:extLst>
              <a:ext uri="{FF2B5EF4-FFF2-40B4-BE49-F238E27FC236}">
                <a16:creationId xmlns:a16="http://schemas.microsoft.com/office/drawing/2014/main" id="{314F871C-A7BA-4F02-8AAB-E08F09727389}"/>
              </a:ext>
            </a:extLst>
          </p:cNvPr>
          <p:cNvSpPr>
            <a:spLocks noGrp="1"/>
          </p:cNvSpPr>
          <p:nvPr>
            <p:ph idx="1"/>
          </p:nvPr>
        </p:nvSpPr>
        <p:spPr/>
        <p:txBody>
          <a:bodyPr>
            <a:normAutofit/>
          </a:bodyPr>
          <a:lstStyle/>
          <a:p>
            <a:pPr>
              <a:buFont typeface="Wingdings" panose="05000000000000000000" pitchFamily="2" charset="2"/>
              <a:buChar char="q"/>
            </a:pPr>
            <a:r>
              <a:rPr lang="en-US" sz="2000" b="0" i="0" dirty="0">
                <a:solidFill>
                  <a:srgbClr val="2B3E51"/>
                </a:solidFill>
                <a:effectLst/>
                <a:latin typeface="Times New Roman" panose="02020603050405020304" pitchFamily="18" charset="0"/>
                <a:cs typeface="Times New Roman" panose="02020603050405020304" pitchFamily="18" charset="0"/>
              </a:rPr>
              <a:t>Businesses generate and collect massive amounts of data every day. Analyzing and processing this data using automated topic analysis methods will help businesses make better decisions, optimize internal processes, identify trends, and provide all sorts of other advantages to make them more efficient and productive.</a:t>
            </a:r>
          </a:p>
          <a:p>
            <a:pPr>
              <a:buFont typeface="Wingdings" panose="05000000000000000000" pitchFamily="2" charset="2"/>
              <a:buChar char="q"/>
            </a:pPr>
            <a:r>
              <a:rPr lang="en-US" sz="2000" b="0" i="0" dirty="0">
                <a:solidFill>
                  <a:srgbClr val="2B3E51"/>
                </a:solidFill>
                <a:effectLst/>
                <a:latin typeface="Times New Roman" panose="02020603050405020304" pitchFamily="18" charset="0"/>
                <a:cs typeface="Times New Roman" panose="02020603050405020304" pitchFamily="18" charset="0"/>
              </a:rPr>
              <a:t>Automated topic analysis is based on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Natural language processing </a:t>
            </a:r>
            <a:r>
              <a:rPr lang="en-US" sz="2000" b="0" i="0" dirty="0">
                <a:solidFill>
                  <a:srgbClr val="2B3E51"/>
                </a:solidFill>
                <a:effectLst/>
                <a:latin typeface="Times New Roman" panose="02020603050405020304" pitchFamily="18" charset="0"/>
                <a:cs typeface="Times New Roman" panose="02020603050405020304" pitchFamily="18" charset="0"/>
              </a:rPr>
              <a:t>(NLP) – a combination of statistics, computational linguistics, and computer science – so you can expect high-quality results with unsurpassed accuracy.</a:t>
            </a:r>
          </a:p>
          <a:p>
            <a:pPr>
              <a:buFont typeface="Wingdings" panose="05000000000000000000" pitchFamily="2" charset="2"/>
              <a:buChar char="q"/>
            </a:pPr>
            <a:r>
              <a:rPr lang="en-US" sz="2000" b="0" i="0" dirty="0">
                <a:solidFill>
                  <a:srgbClr val="2B3E51"/>
                </a:solidFill>
                <a:effectLst/>
                <a:latin typeface="Times New Roman" panose="02020603050405020304" pitchFamily="18" charset="0"/>
                <a:cs typeface="Times New Roman" panose="02020603050405020304" pitchFamily="18" charset="0"/>
              </a:rPr>
              <a:t>Topic analysis helps businesses become more efficient by saving time on repetitive manual tasks and gathers insights from the text data they manage on a daily basis.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20725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A9D9-57DB-44E9-B6C4-4E20BBE0840E}"/>
              </a:ext>
            </a:extLst>
          </p:cNvPr>
          <p:cNvSpPr>
            <a:spLocks noGrp="1"/>
          </p:cNvSpPr>
          <p:nvPr>
            <p:ph type="title"/>
          </p:nvPr>
        </p:nvSpPr>
        <p:spPr>
          <a:xfrm>
            <a:off x="581192" y="702156"/>
            <a:ext cx="11029616" cy="674062"/>
          </a:xfrm>
        </p:spPr>
        <p:txBody>
          <a:bodyPr>
            <a:normAutofit fontScale="90000"/>
          </a:bodyPr>
          <a:lstStyle/>
          <a:p>
            <a:r>
              <a:rPr lang="en-IN" dirty="0"/>
              <a:t>Literature survey</a:t>
            </a:r>
          </a:p>
        </p:txBody>
      </p:sp>
      <p:graphicFrame>
        <p:nvGraphicFramePr>
          <p:cNvPr id="10" name="Table 10">
            <a:extLst>
              <a:ext uri="{FF2B5EF4-FFF2-40B4-BE49-F238E27FC236}">
                <a16:creationId xmlns:a16="http://schemas.microsoft.com/office/drawing/2014/main" id="{1D2F660E-6183-41BB-A4FE-B4BCC42F6AFF}"/>
              </a:ext>
            </a:extLst>
          </p:cNvPr>
          <p:cNvGraphicFramePr>
            <a:graphicFrameLocks noGrp="1"/>
          </p:cNvGraphicFramePr>
          <p:nvPr>
            <p:ph idx="1"/>
            <p:extLst>
              <p:ext uri="{D42A27DB-BD31-4B8C-83A1-F6EECF244321}">
                <p14:modId xmlns:p14="http://schemas.microsoft.com/office/powerpoint/2010/main" val="3113129077"/>
              </p:ext>
            </p:extLst>
          </p:nvPr>
        </p:nvGraphicFramePr>
        <p:xfrm>
          <a:off x="581025" y="2341562"/>
          <a:ext cx="11029948" cy="3597420"/>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1987978013"/>
                    </a:ext>
                  </a:extLst>
                </a:gridCol>
                <a:gridCol w="2757487">
                  <a:extLst>
                    <a:ext uri="{9D8B030D-6E8A-4147-A177-3AD203B41FA5}">
                      <a16:colId xmlns:a16="http://schemas.microsoft.com/office/drawing/2014/main" val="2874952405"/>
                    </a:ext>
                  </a:extLst>
                </a:gridCol>
                <a:gridCol w="2757487">
                  <a:extLst>
                    <a:ext uri="{9D8B030D-6E8A-4147-A177-3AD203B41FA5}">
                      <a16:colId xmlns:a16="http://schemas.microsoft.com/office/drawing/2014/main" val="129582709"/>
                    </a:ext>
                  </a:extLst>
                </a:gridCol>
                <a:gridCol w="2757487">
                  <a:extLst>
                    <a:ext uri="{9D8B030D-6E8A-4147-A177-3AD203B41FA5}">
                      <a16:colId xmlns:a16="http://schemas.microsoft.com/office/drawing/2014/main" val="1171024873"/>
                    </a:ext>
                  </a:extLst>
                </a:gridCol>
              </a:tblGrid>
              <a:tr h="1176057">
                <a:tc>
                  <a:txBody>
                    <a:bodyPr/>
                    <a:lstStyle/>
                    <a:p>
                      <a:r>
                        <a:rPr lang="en-IN" dirty="0"/>
                        <a:t>Authors</a:t>
                      </a:r>
                    </a:p>
                  </a:txBody>
                  <a:tcPr/>
                </a:tc>
                <a:tc>
                  <a:txBody>
                    <a:bodyPr/>
                    <a:lstStyle/>
                    <a:p>
                      <a:r>
                        <a:rPr lang="en-IN" dirty="0"/>
                        <a:t>Title</a:t>
                      </a:r>
                    </a:p>
                  </a:txBody>
                  <a:tcPr/>
                </a:tc>
                <a:tc>
                  <a:txBody>
                    <a:bodyPr/>
                    <a:lstStyle/>
                    <a:p>
                      <a:r>
                        <a:rPr lang="en-IN" dirty="0"/>
                        <a:t>Technology Used</a:t>
                      </a:r>
                    </a:p>
                  </a:txBody>
                  <a:tcPr/>
                </a:tc>
                <a:tc>
                  <a:txBody>
                    <a:bodyPr/>
                    <a:lstStyle/>
                    <a:p>
                      <a:r>
                        <a:rPr lang="en-IN" dirty="0"/>
                        <a:t>Output</a:t>
                      </a:r>
                    </a:p>
                  </a:txBody>
                  <a:tcPr/>
                </a:tc>
                <a:extLst>
                  <a:ext uri="{0D108BD9-81ED-4DB2-BD59-A6C34878D82A}">
                    <a16:rowId xmlns:a16="http://schemas.microsoft.com/office/drawing/2014/main" val="2981826393"/>
                  </a:ext>
                </a:extLst>
              </a:tr>
              <a:tr h="1245306">
                <a:tc>
                  <a:txBody>
                    <a:bodyPr/>
                    <a:lstStyle/>
                    <a:p>
                      <a:r>
                        <a:rPr lang="en-IN" sz="1800" b="0" i="0" kern="1200" dirty="0" err="1">
                          <a:solidFill>
                            <a:schemeClr val="dk1"/>
                          </a:solidFill>
                          <a:effectLst/>
                          <a:latin typeface="+mn-lt"/>
                          <a:ea typeface="+mn-ea"/>
                          <a:cs typeface="+mn-cs"/>
                        </a:rPr>
                        <a:t>Landauer</a:t>
                      </a:r>
                      <a:r>
                        <a:rPr lang="en-IN" sz="1800" b="0" i="0" kern="1200" dirty="0">
                          <a:solidFill>
                            <a:schemeClr val="dk1"/>
                          </a:solidFill>
                          <a:effectLst/>
                          <a:latin typeface="+mn-lt"/>
                          <a:ea typeface="+mn-ea"/>
                          <a:cs typeface="+mn-cs"/>
                        </a:rPr>
                        <a:t>, Foltz (1998)</a:t>
                      </a:r>
                      <a:endParaRPr lang="en-IN" dirty="0"/>
                    </a:p>
                  </a:txBody>
                  <a:tcPr/>
                </a:tc>
                <a:tc>
                  <a:txBody>
                    <a:bodyPr/>
                    <a:lstStyle/>
                    <a:p>
                      <a:pPr algn="ctr"/>
                      <a:r>
                        <a:rPr lang="en-US" sz="1800" b="0" i="0" u="none" strike="noStrike" kern="1200" dirty="0">
                          <a:solidFill>
                            <a:schemeClr val="dk1"/>
                          </a:solidFill>
                          <a:effectLst/>
                          <a:latin typeface="+mn-lt"/>
                          <a:ea typeface="+mn-ea"/>
                          <a:cs typeface="+mn-cs"/>
                        </a:rPr>
                        <a:t>An Introduction to Latent Semantic Analysis</a:t>
                      </a:r>
                      <a:endParaRPr lang="en-IN" dirty="0"/>
                    </a:p>
                  </a:txBody>
                  <a:tcPr/>
                </a:tc>
                <a:tc>
                  <a:txBody>
                    <a:bodyPr/>
                    <a:lstStyle/>
                    <a:p>
                      <a:r>
                        <a:rPr lang="en-IN" sz="1800" b="0" i="0" kern="1200" dirty="0">
                          <a:solidFill>
                            <a:schemeClr val="dk1"/>
                          </a:solidFill>
                          <a:effectLst/>
                          <a:latin typeface="+mn-lt"/>
                          <a:ea typeface="+mn-ea"/>
                          <a:cs typeface="+mn-cs"/>
                        </a:rPr>
                        <a:t>Singular‐value decomposition</a:t>
                      </a:r>
                      <a:endParaRPr lang="en-IN" dirty="0"/>
                    </a:p>
                  </a:txBody>
                  <a:tcPr/>
                </a:tc>
                <a:tc>
                  <a:txBody>
                    <a:bodyPr/>
                    <a:lstStyle/>
                    <a:p>
                      <a:r>
                        <a:rPr lang="en-US" sz="1800" b="0" i="0" kern="1200" dirty="0">
                          <a:solidFill>
                            <a:schemeClr val="dk1"/>
                          </a:solidFill>
                          <a:effectLst/>
                          <a:latin typeface="+mn-lt"/>
                          <a:ea typeface="+mn-ea"/>
                          <a:cs typeface="+mn-cs"/>
                        </a:rPr>
                        <a:t>A new method for automatic indexing and retrieval.</a:t>
                      </a:r>
                      <a:endParaRPr lang="en-IN" dirty="0"/>
                    </a:p>
                  </a:txBody>
                  <a:tcPr/>
                </a:tc>
                <a:extLst>
                  <a:ext uri="{0D108BD9-81ED-4DB2-BD59-A6C34878D82A}">
                    <a16:rowId xmlns:a16="http://schemas.microsoft.com/office/drawing/2014/main" val="2357062079"/>
                  </a:ext>
                </a:extLst>
              </a:tr>
              <a:tr h="1176057">
                <a:tc>
                  <a:txBody>
                    <a:bodyPr/>
                    <a:lstStyle/>
                    <a:p>
                      <a:r>
                        <a:rPr lang="en-IN" sz="1800" b="0" i="0" kern="1200" dirty="0" err="1">
                          <a:solidFill>
                            <a:schemeClr val="dk1"/>
                          </a:solidFill>
                          <a:effectLst/>
                          <a:latin typeface="+mn-lt"/>
                          <a:ea typeface="+mn-ea"/>
                          <a:cs typeface="+mn-cs"/>
                        </a:rPr>
                        <a:t>Blei</a:t>
                      </a:r>
                      <a:r>
                        <a:rPr lang="en-IN" sz="1800" b="0" i="0" kern="1200" dirty="0">
                          <a:solidFill>
                            <a:schemeClr val="dk1"/>
                          </a:solidFill>
                          <a:effectLst/>
                          <a:latin typeface="+mn-lt"/>
                          <a:ea typeface="+mn-ea"/>
                          <a:cs typeface="+mn-cs"/>
                        </a:rPr>
                        <a:t>, Ng and Jordan, (2003)</a:t>
                      </a:r>
                      <a:endParaRPr lang="en-IN" dirty="0"/>
                    </a:p>
                  </a:txBody>
                  <a:tcPr/>
                </a:tc>
                <a:tc>
                  <a:txBody>
                    <a:bodyPr/>
                    <a:lstStyle/>
                    <a:p>
                      <a:r>
                        <a:rPr lang="en-IN" sz="1800" b="0" i="0" u="none" strike="noStrike" kern="1200" dirty="0">
                          <a:solidFill>
                            <a:schemeClr val="dk1"/>
                          </a:solidFill>
                          <a:effectLst/>
                          <a:latin typeface="+mn-lt"/>
                          <a:ea typeface="+mn-ea"/>
                          <a:cs typeface="+mn-cs"/>
                        </a:rPr>
                        <a:t>Latent Dirichlet Allocation</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Latent Dirichlet Allocation</a:t>
                      </a:r>
                      <a:endParaRPr lang="en-IN" dirty="0"/>
                    </a:p>
                    <a:p>
                      <a:endParaRPr lang="en-IN" dirty="0"/>
                    </a:p>
                  </a:txBody>
                  <a:tcPr/>
                </a:tc>
                <a:tc>
                  <a:txBody>
                    <a:bodyPr/>
                    <a:lstStyle/>
                    <a:p>
                      <a:r>
                        <a:rPr lang="en-IN" dirty="0"/>
                        <a:t>Short representations of the discrete data.</a:t>
                      </a:r>
                    </a:p>
                  </a:txBody>
                  <a:tcPr/>
                </a:tc>
                <a:extLst>
                  <a:ext uri="{0D108BD9-81ED-4DB2-BD59-A6C34878D82A}">
                    <a16:rowId xmlns:a16="http://schemas.microsoft.com/office/drawing/2014/main" val="2733681395"/>
                  </a:ext>
                </a:extLst>
              </a:tr>
            </a:tbl>
          </a:graphicData>
        </a:graphic>
      </p:graphicFrame>
    </p:spTree>
    <p:extLst>
      <p:ext uri="{BB962C8B-B14F-4D97-AF65-F5344CB8AC3E}">
        <p14:creationId xmlns:p14="http://schemas.microsoft.com/office/powerpoint/2010/main" val="295247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24C4-111D-4527-9E7D-ECE3E7A6F02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EBCFBC81-C511-44E1-A651-F0BCDA254B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0"/>
            <a:ext cx="12192000" cy="6858000"/>
          </a:xfrm>
        </p:spPr>
      </p:pic>
    </p:spTree>
    <p:extLst>
      <p:ext uri="{BB962C8B-B14F-4D97-AF65-F5344CB8AC3E}">
        <p14:creationId xmlns:p14="http://schemas.microsoft.com/office/powerpoint/2010/main" val="213271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29FC-A8D8-456C-893D-020FD00593C6}"/>
              </a:ext>
            </a:extLst>
          </p:cNvPr>
          <p:cNvSpPr>
            <a:spLocks noGrp="1"/>
          </p:cNvSpPr>
          <p:nvPr>
            <p:ph type="title" idx="4294967295"/>
          </p:nvPr>
        </p:nvSpPr>
        <p:spPr>
          <a:xfrm>
            <a:off x="2133600" y="1588655"/>
            <a:ext cx="10058400" cy="2918690"/>
          </a:xfrm>
        </p:spPr>
        <p:txBody>
          <a:bodyPr>
            <a:normAutofit/>
          </a:bodyPr>
          <a:lstStyle/>
          <a:p>
            <a:r>
              <a:rPr lang="en-IN" sz="8800" dirty="0">
                <a:solidFill>
                  <a:srgbClr val="002060"/>
                </a:solidFill>
              </a:rPr>
              <a:t>Topic LABELING?</a:t>
            </a:r>
          </a:p>
        </p:txBody>
      </p:sp>
    </p:spTree>
    <p:extLst>
      <p:ext uri="{BB962C8B-B14F-4D97-AF65-F5344CB8AC3E}">
        <p14:creationId xmlns:p14="http://schemas.microsoft.com/office/powerpoint/2010/main" val="42086787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1E2B-4190-4ACC-9843-087C9C600E80}"/>
              </a:ext>
            </a:extLst>
          </p:cNvPr>
          <p:cNvSpPr>
            <a:spLocks noGrp="1"/>
          </p:cNvSpPr>
          <p:nvPr>
            <p:ph type="title"/>
          </p:nvPr>
        </p:nvSpPr>
        <p:spPr>
          <a:xfrm>
            <a:off x="575894" y="1154545"/>
            <a:ext cx="11029616" cy="3528292"/>
          </a:xfrm>
        </p:spPr>
        <p:txBody>
          <a:bodyPr>
            <a:noAutofit/>
          </a:bodyPr>
          <a:lstStyle/>
          <a:p>
            <a:pPr algn="ctr"/>
            <a:r>
              <a:rPr lang="en-US" sz="6000" b="1" i="0" u="none" strike="noStrike" dirty="0">
                <a:solidFill>
                  <a:srgbClr val="000000"/>
                </a:solidFill>
                <a:effectLst/>
                <a:latin typeface="Liberation Serif"/>
              </a:rPr>
              <a:t>What happens When we </a:t>
            </a:r>
            <a:r>
              <a:rPr lang="en-US" sz="6000" b="1" i="0" u="none" strike="noStrike" dirty="0">
                <a:solidFill>
                  <a:schemeClr val="tx1"/>
                </a:solidFill>
                <a:effectLst/>
                <a:latin typeface="Liberation Serif"/>
              </a:rPr>
              <a:t>search</a:t>
            </a:r>
            <a:r>
              <a:rPr lang="en-US" sz="6000" b="1" i="0" u="none" strike="noStrike" dirty="0">
                <a:solidFill>
                  <a:srgbClr val="000000"/>
                </a:solidFill>
                <a:effectLst/>
                <a:latin typeface="Liberation Serif"/>
              </a:rPr>
              <a:t> something on </a:t>
            </a:r>
            <a:r>
              <a:rPr lang="en-US" sz="6000" b="1" i="0" u="sng" strike="noStrike" dirty="0">
                <a:solidFill>
                  <a:srgbClr val="00B0F0"/>
                </a:solidFill>
                <a:effectLst/>
                <a:latin typeface="Liberation Serif"/>
              </a:rPr>
              <a:t>G</a:t>
            </a:r>
            <a:r>
              <a:rPr lang="en-US" sz="6000" b="1" i="0" u="sng" strike="noStrike" dirty="0">
                <a:solidFill>
                  <a:srgbClr val="FF0000"/>
                </a:solidFill>
                <a:effectLst/>
                <a:latin typeface="Liberation Serif"/>
              </a:rPr>
              <a:t>o</a:t>
            </a:r>
            <a:r>
              <a:rPr lang="en-US" sz="6000" b="1" i="0" u="sng" strike="noStrike" dirty="0">
                <a:solidFill>
                  <a:srgbClr val="FFC000"/>
                </a:solidFill>
                <a:effectLst/>
                <a:latin typeface="Liberation Serif"/>
              </a:rPr>
              <a:t>o</a:t>
            </a:r>
            <a:r>
              <a:rPr lang="en-US" sz="6000" b="1" i="0" u="sng" strike="noStrike" dirty="0">
                <a:solidFill>
                  <a:srgbClr val="00B0F0"/>
                </a:solidFill>
                <a:effectLst/>
                <a:latin typeface="Liberation Serif"/>
              </a:rPr>
              <a:t>g</a:t>
            </a:r>
            <a:r>
              <a:rPr lang="en-US" sz="6000" b="1" i="0" u="sng" strike="noStrike" dirty="0">
                <a:solidFill>
                  <a:srgbClr val="00B050"/>
                </a:solidFill>
                <a:effectLst/>
                <a:latin typeface="Liberation Serif"/>
              </a:rPr>
              <a:t>l</a:t>
            </a:r>
            <a:r>
              <a:rPr lang="en-US" sz="6000" b="1" i="0" u="sng" strike="noStrike" dirty="0">
                <a:solidFill>
                  <a:srgbClr val="FF0000"/>
                </a:solidFill>
                <a:effectLst/>
                <a:latin typeface="Liberation Serif"/>
              </a:rPr>
              <a:t>e</a:t>
            </a:r>
            <a:r>
              <a:rPr lang="en-US" sz="6000" b="1" i="0" u="none" strike="noStrike" dirty="0">
                <a:solidFill>
                  <a:srgbClr val="000000"/>
                </a:solidFill>
                <a:effectLst/>
                <a:latin typeface="Liberation Serif"/>
              </a:rPr>
              <a:t>?</a:t>
            </a:r>
            <a:endParaRPr lang="en-IN" sz="6000" b="1" dirty="0"/>
          </a:p>
        </p:txBody>
      </p:sp>
    </p:spTree>
    <p:extLst>
      <p:ext uri="{BB962C8B-B14F-4D97-AF65-F5344CB8AC3E}">
        <p14:creationId xmlns:p14="http://schemas.microsoft.com/office/powerpoint/2010/main" val="25327224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2BF789-A317-4F65-9132-F231BB2EC60B}"/>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6E5BE042-B4DB-447B-B482-82E6461365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273" y="702157"/>
            <a:ext cx="11757891" cy="5791008"/>
          </a:xfrm>
        </p:spPr>
      </p:pic>
    </p:spTree>
    <p:extLst>
      <p:ext uri="{BB962C8B-B14F-4D97-AF65-F5344CB8AC3E}">
        <p14:creationId xmlns:p14="http://schemas.microsoft.com/office/powerpoint/2010/main" val="335419787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EF07FE-F034-46FC-8C47-5353E8DC0E4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28437" y="1020763"/>
            <a:ext cx="9080500" cy="5237162"/>
          </a:xfrm>
        </p:spPr>
      </p:pic>
    </p:spTree>
    <p:extLst>
      <p:ext uri="{BB962C8B-B14F-4D97-AF65-F5344CB8AC3E}">
        <p14:creationId xmlns:p14="http://schemas.microsoft.com/office/powerpoint/2010/main" val="3410452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7E23B0-E886-4812-A2FE-9D35674D4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92" y="1182255"/>
            <a:ext cx="10751126" cy="4073236"/>
          </a:xfrm>
          <a:prstGeom prst="rect">
            <a:avLst/>
          </a:prstGeom>
        </p:spPr>
      </p:pic>
    </p:spTree>
    <p:extLst>
      <p:ext uri="{BB962C8B-B14F-4D97-AF65-F5344CB8AC3E}">
        <p14:creationId xmlns:p14="http://schemas.microsoft.com/office/powerpoint/2010/main" val="3275634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150E-DEE0-4E06-9882-E390EFC70100}"/>
              </a:ext>
            </a:extLst>
          </p:cNvPr>
          <p:cNvSpPr>
            <a:spLocks noGrp="1"/>
          </p:cNvSpPr>
          <p:nvPr>
            <p:ph type="title"/>
          </p:nvPr>
        </p:nvSpPr>
        <p:spPr/>
        <p:txBody>
          <a:bodyPr/>
          <a:lstStyle/>
          <a:p>
            <a:r>
              <a:rPr lang="en-IN" dirty="0"/>
              <a:t>OUR PROJECT</a:t>
            </a:r>
          </a:p>
        </p:txBody>
      </p:sp>
      <p:sp>
        <p:nvSpPr>
          <p:cNvPr id="3" name="Content Placeholder 2">
            <a:extLst>
              <a:ext uri="{FF2B5EF4-FFF2-40B4-BE49-F238E27FC236}">
                <a16:creationId xmlns:a16="http://schemas.microsoft.com/office/drawing/2014/main" id="{70649ABA-5274-478B-B32C-BBF306B2C410}"/>
              </a:ext>
            </a:extLst>
          </p:cNvPr>
          <p:cNvSpPr>
            <a:spLocks noGrp="1"/>
          </p:cNvSpPr>
          <p:nvPr>
            <p:ph idx="1"/>
          </p:nvPr>
        </p:nvSpPr>
        <p:spPr>
          <a:xfrm>
            <a:off x="368756" y="3429000"/>
            <a:ext cx="11029615" cy="4301836"/>
          </a:xfrm>
        </p:spPr>
        <p:txBody>
          <a:bodyPr>
            <a:normAutofit lnSpcReduction="10000"/>
          </a:bodyPr>
          <a:lstStyle/>
          <a:p>
            <a:pPr>
              <a:buFont typeface="Wingdings" panose="05000000000000000000" pitchFamily="2" charset="2"/>
              <a:buChar char="q"/>
            </a:pPr>
            <a:r>
              <a:rPr lang="en-US" sz="2400" b="0" i="0" dirty="0">
                <a:solidFill>
                  <a:srgbClr val="2B3E51"/>
                </a:solidFill>
                <a:effectLst/>
                <a:latin typeface="Times New Roman" panose="02020603050405020304" pitchFamily="18" charset="0"/>
                <a:cs typeface="Times New Roman" panose="02020603050405020304" pitchFamily="18" charset="0"/>
              </a:rPr>
              <a:t>Topic analysis is a </a:t>
            </a:r>
            <a:r>
              <a:rPr lang="en-US" sz="2400" dirty="0">
                <a:solidFill>
                  <a:srgbClr val="2B3E51"/>
                </a:solidFill>
                <a:latin typeface="Times New Roman" panose="02020603050405020304" pitchFamily="18" charset="0"/>
                <a:cs typeface="Times New Roman" panose="02020603050405020304" pitchFamily="18" charset="0"/>
              </a:rPr>
              <a:t>Natural language processing (NLP) </a:t>
            </a:r>
            <a:r>
              <a:rPr lang="en-US" sz="2400" b="0" i="0" dirty="0">
                <a:solidFill>
                  <a:srgbClr val="2B3E51"/>
                </a:solidFill>
                <a:effectLst/>
                <a:latin typeface="Times New Roman" panose="02020603050405020304" pitchFamily="18" charset="0"/>
                <a:cs typeface="Times New Roman" panose="02020603050405020304" pitchFamily="18" charset="0"/>
              </a:rPr>
              <a:t>technique that allows us to automatically extract meaning from texts by identifying recurrent themes or topics.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Topic analysis models are able to detect topics in a text with advanced machine learning algorithms that count words and find and group similar word patterns.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It uses Natural language processing (NLP) to break down human language so that you can find patterns and unlock semantic structures within texts to extract insights and help make data-driven decisions.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main aim of our project is to extract the keywords from the documents which are being repeated using RNN (Recurrent Neural Network).</a:t>
            </a:r>
          </a:p>
          <a:p>
            <a:pPr>
              <a:buFont typeface="Wingdings" panose="05000000000000000000" pitchFamily="2" charset="2"/>
              <a:buChar char="q"/>
            </a:pPr>
            <a:endParaRPr lang="en-US" sz="2400" dirty="0">
              <a:solidFill>
                <a:srgbClr val="2B3E5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b="0" i="0" dirty="0">
              <a:solidFill>
                <a:srgbClr val="2B3E5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b="0" i="0" dirty="0">
              <a:solidFill>
                <a:srgbClr val="2B3E5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b="0" i="0" dirty="0">
              <a:solidFill>
                <a:srgbClr val="2B3E51"/>
              </a:solidFill>
              <a:effectLst/>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217817565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1FEC-A064-4BA1-B4C7-DD9FE6C0ECA3}"/>
              </a:ext>
            </a:extLst>
          </p:cNvPr>
          <p:cNvSpPr>
            <a:spLocks noGrp="1"/>
          </p:cNvSpPr>
          <p:nvPr>
            <p:ph type="title"/>
          </p:nvPr>
        </p:nvSpPr>
        <p:spPr/>
        <p:txBody>
          <a:bodyPr>
            <a:normAutofit/>
          </a:bodyPr>
          <a:lstStyle/>
          <a:p>
            <a:r>
              <a:rPr lang="en-IN" dirty="0"/>
              <a:t>WORKING</a:t>
            </a:r>
          </a:p>
        </p:txBody>
      </p:sp>
      <p:sp>
        <p:nvSpPr>
          <p:cNvPr id="3" name="Content Placeholder 2">
            <a:extLst>
              <a:ext uri="{FF2B5EF4-FFF2-40B4-BE49-F238E27FC236}">
                <a16:creationId xmlns:a16="http://schemas.microsoft.com/office/drawing/2014/main" id="{93F2D1DF-AC45-4F29-B1BD-0018BC00EE54}"/>
              </a:ext>
            </a:extLst>
          </p:cNvPr>
          <p:cNvSpPr>
            <a:spLocks noGrp="1"/>
          </p:cNvSpPr>
          <p:nvPr>
            <p:ph idx="1"/>
          </p:nvPr>
        </p:nvSpPr>
        <p:spPr>
          <a:xfrm>
            <a:off x="581192" y="2429164"/>
            <a:ext cx="11029615" cy="4428836"/>
          </a:xfrm>
        </p:spPr>
        <p:txBody>
          <a:bodyPr>
            <a:normAutofit fontScale="62500" lnSpcReduction="20000"/>
          </a:bodyPr>
          <a:lstStyle/>
          <a:p>
            <a:pPr>
              <a:buFont typeface="Wingdings" panose="05000000000000000000" pitchFamily="2" charset="2"/>
              <a:buChar char="q"/>
            </a:pPr>
            <a:r>
              <a:rPr lang="en-US" sz="3600" b="0" i="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The way these machine learning algorithms work is by assuming that each document is composed of a </a:t>
            </a:r>
            <a:r>
              <a:rPr lang="en-US" sz="3600" dirty="0">
                <a:solidFill>
                  <a:schemeClr val="tx1"/>
                </a:solidFill>
                <a:latin typeface="Times New Roman" panose="02020603050405020304" pitchFamily="18" charset="0"/>
                <a:ea typeface="Microsoft Yi Baiti" panose="03000500000000000000" pitchFamily="66" charset="0"/>
                <a:cs typeface="Times New Roman" panose="02020603050405020304" pitchFamily="18" charset="0"/>
              </a:rPr>
              <a:t>mixture</a:t>
            </a:r>
            <a:r>
              <a:rPr lang="en-US" sz="3600" b="0" i="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 of topics, and then trying to find out how strong a presence each topic has in a given document. This is done by grouping together the documents based on the words they contain, and noticing correlations between them.</a:t>
            </a:r>
          </a:p>
          <a:p>
            <a:pPr>
              <a:buFont typeface="Wingdings" panose="05000000000000000000" pitchFamily="2" charset="2"/>
              <a:buChar char="q"/>
            </a:pPr>
            <a:r>
              <a:rPr lang="en-US" sz="3600" b="0" i="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The way this works is by directly programming a set of hand-made rules based on the content of the documents that a human </a:t>
            </a:r>
            <a:r>
              <a:rPr lang="en-US" sz="3600" dirty="0">
                <a:solidFill>
                  <a:srgbClr val="2B3E51"/>
                </a:solidFill>
                <a:latin typeface="Times New Roman" panose="02020603050405020304" pitchFamily="18" charset="0"/>
                <a:ea typeface="Microsoft Yi Baiti" panose="03000500000000000000" pitchFamily="66" charset="0"/>
                <a:cs typeface="Times New Roman" panose="02020603050405020304" pitchFamily="18" charset="0"/>
              </a:rPr>
              <a:t>expert</a:t>
            </a:r>
            <a:r>
              <a:rPr lang="en-US" sz="3600" b="0" i="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 actually read. The idea is that the rules represent the codified knowledge of the expert, and are able to discern between documents of different topics by looking directly at semantically relevant elements of a text, and at the metadata that a document may have. Each one of these rules consists of a </a:t>
            </a:r>
            <a:r>
              <a:rPr lang="en-US" sz="3600" b="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pattern </a:t>
            </a:r>
            <a:r>
              <a:rPr lang="en-US" sz="3600" b="0" i="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and a</a:t>
            </a:r>
            <a:r>
              <a:rPr lang="en-US" sz="3600" b="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 prediction </a:t>
            </a:r>
            <a:r>
              <a:rPr lang="en-US" sz="3600" b="0" i="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(in this case, a predicted topic).</a:t>
            </a:r>
          </a:p>
          <a:p>
            <a:pPr>
              <a:buFont typeface="Wingdings" panose="05000000000000000000" pitchFamily="2" charset="2"/>
              <a:buChar char="q"/>
            </a:pPr>
            <a:endParaRPr lang="en-US" sz="2000" b="0" i="0" dirty="0">
              <a:solidFill>
                <a:srgbClr val="2B3E51"/>
              </a:solidFill>
              <a:effectLst/>
              <a:latin typeface="Open Sans"/>
            </a:endParaRPr>
          </a:p>
          <a:p>
            <a:pPr>
              <a:buFont typeface="Wingdings" panose="05000000000000000000" pitchFamily="2" charset="2"/>
              <a:buChar char="q"/>
            </a:pPr>
            <a:endParaRPr lang="en-US" sz="2000" b="0" i="0" dirty="0">
              <a:solidFill>
                <a:srgbClr val="2B3E51"/>
              </a:solidFill>
              <a:effectLst/>
              <a:latin typeface="Open Sans"/>
            </a:endParaRPr>
          </a:p>
          <a:p>
            <a:endParaRPr lang="en-US" b="0" i="0" dirty="0">
              <a:solidFill>
                <a:srgbClr val="2B3E51"/>
              </a:solidFill>
              <a:effectLst/>
              <a:latin typeface="Open Sans"/>
            </a:endParaRPr>
          </a:p>
          <a:p>
            <a:endParaRPr lang="en-IN" dirty="0"/>
          </a:p>
        </p:txBody>
      </p:sp>
    </p:spTree>
    <p:extLst>
      <p:ext uri="{BB962C8B-B14F-4D97-AF65-F5344CB8AC3E}">
        <p14:creationId xmlns:p14="http://schemas.microsoft.com/office/powerpoint/2010/main" val="1013355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DAE6-1B1C-41F3-986C-8CDB8A3D20B4}"/>
              </a:ext>
            </a:extLst>
          </p:cNvPr>
          <p:cNvSpPr>
            <a:spLocks noGrp="1"/>
          </p:cNvSpPr>
          <p:nvPr>
            <p:ph type="title"/>
          </p:nvPr>
        </p:nvSpPr>
        <p:spPr/>
        <p:txBody>
          <a:bodyPr/>
          <a:lstStyle/>
          <a:p>
            <a:r>
              <a:rPr lang="en-US" dirty="0"/>
              <a:t>LDA : HOW IT WORKS?</a:t>
            </a:r>
            <a:endParaRPr lang="en-IN" dirty="0"/>
          </a:p>
        </p:txBody>
      </p:sp>
      <p:pic>
        <p:nvPicPr>
          <p:cNvPr id="4" name="Content Placeholder 4">
            <a:extLst>
              <a:ext uri="{FF2B5EF4-FFF2-40B4-BE49-F238E27FC236}">
                <a16:creationId xmlns:a16="http://schemas.microsoft.com/office/drawing/2014/main" id="{2D50DB0F-B5D6-4438-9FDD-EF3333075E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019" y="2341563"/>
            <a:ext cx="9818254" cy="3633787"/>
          </a:xfrm>
          <a:prstGeom prst="rect">
            <a:avLst/>
          </a:prstGeom>
        </p:spPr>
      </p:pic>
    </p:spTree>
    <p:extLst>
      <p:ext uri="{BB962C8B-B14F-4D97-AF65-F5344CB8AC3E}">
        <p14:creationId xmlns:p14="http://schemas.microsoft.com/office/powerpoint/2010/main" val="1394176337"/>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30241B"/>
      </a:dk2>
      <a:lt2>
        <a:srgbClr val="F1F0F3"/>
      </a:lt2>
      <a:accent1>
        <a:srgbClr val="93AA43"/>
      </a:accent1>
      <a:accent2>
        <a:srgbClr val="B19B3B"/>
      </a:accent2>
      <a:accent3>
        <a:srgbClr val="C37B4D"/>
      </a:accent3>
      <a:accent4>
        <a:srgbClr val="B13B3E"/>
      </a:accent4>
      <a:accent5>
        <a:srgbClr val="C34D81"/>
      </a:accent5>
      <a:accent6>
        <a:srgbClr val="B13BA1"/>
      </a:accent6>
      <a:hlink>
        <a:srgbClr val="C04366"/>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Feathered</Template>
  <TotalTime>0</TotalTime>
  <Words>591</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Bahnschrift Light</vt:lpstr>
      <vt:lpstr>Liberation Serif</vt:lpstr>
      <vt:lpstr>Open Sans</vt:lpstr>
      <vt:lpstr>Times New Roman</vt:lpstr>
      <vt:lpstr>Univers</vt:lpstr>
      <vt:lpstr>Univers Condensed</vt:lpstr>
      <vt:lpstr>Wingdings</vt:lpstr>
      <vt:lpstr>Wingdings 2</vt:lpstr>
      <vt:lpstr>DividendVTI</vt:lpstr>
      <vt:lpstr>Topic labelling using Recurrent Neural Networks</vt:lpstr>
      <vt:lpstr>Topic LABELING?</vt:lpstr>
      <vt:lpstr>What happens When we search something on Google?</vt:lpstr>
      <vt:lpstr>PowerPoint Presentation</vt:lpstr>
      <vt:lpstr>PowerPoint Presentation</vt:lpstr>
      <vt:lpstr>PowerPoint Presentation</vt:lpstr>
      <vt:lpstr>OUR PROJECT</vt:lpstr>
      <vt:lpstr>WORKING</vt:lpstr>
      <vt:lpstr>LDA : HOW IT WORKS?</vt:lpstr>
      <vt:lpstr>EXISTING SYSTEM</vt:lpstr>
      <vt:lpstr>FUTURE IMPLEMENTATION</vt:lpstr>
      <vt:lpstr>Literature survey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pragya singh</dc:creator>
  <cp:lastModifiedBy>pragya singh</cp:lastModifiedBy>
  <cp:revision>42</cp:revision>
  <dcterms:created xsi:type="dcterms:W3CDTF">2020-11-11T07:37:03Z</dcterms:created>
  <dcterms:modified xsi:type="dcterms:W3CDTF">2020-12-24T07:57:02Z</dcterms:modified>
</cp:coreProperties>
</file>