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58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2860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31525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7834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8636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87943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8191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8617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6582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1971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7379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4310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4930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367/api/Products?$top=10&amp;$skip=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OData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55429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1209123"/>
          </a:xfrm>
        </p:spPr>
        <p:txBody>
          <a:bodyPr/>
          <a:lstStyle/>
          <a:p>
            <a:r>
              <a:rPr lang="sr-Latn-RS" dirty="0"/>
              <a:t>Moćan alat za filtriranje postojećeg sadržaja na osnovu različitih kriterijuma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7503156"/>
              </p:ext>
            </p:extLst>
          </p:nvPr>
        </p:nvGraphicFramePr>
        <p:xfrm>
          <a:off x="5029629" y="2430186"/>
          <a:ext cx="5982928" cy="3945994"/>
        </p:xfrm>
        <a:graphic>
          <a:graphicData uri="http://schemas.openxmlformats.org/drawingml/2006/table">
            <a:tbl>
              <a:tblPr/>
              <a:tblGrid>
                <a:gridCol w="2991464">
                  <a:extLst>
                    <a:ext uri="{9D8B030D-6E8A-4147-A177-3AD203B41FA5}">
                      <a16:colId xmlns:a16="http://schemas.microsoft.com/office/drawing/2014/main" xmlns="" val="1668696974"/>
                    </a:ext>
                  </a:extLst>
                </a:gridCol>
                <a:gridCol w="2991464">
                  <a:extLst>
                    <a:ext uri="{9D8B030D-6E8A-4147-A177-3AD203B41FA5}">
                      <a16:colId xmlns:a16="http://schemas.microsoft.com/office/drawing/2014/main" xmlns="" val="2406602056"/>
                    </a:ext>
                  </a:extLst>
                </a:gridCol>
              </a:tblGrid>
              <a:tr h="69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effectLst/>
                          <a:latin typeface="segoe-ui_semibold"/>
                        </a:rPr>
                        <a:t>Return all products with category equal to "Toys".</a:t>
                      </a:r>
                    </a:p>
                  </a:txBody>
                  <a:tcPr marL="133697" marR="133697" marT="100273" marB="10027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effectLst/>
                          <a:latin typeface="segoe-ui_semibold"/>
                        </a:rPr>
                        <a:t>http://localhost/Products?$filter=Category eq 'Toys'</a:t>
                      </a:r>
                    </a:p>
                  </a:txBody>
                  <a:tcPr marL="133697" marR="133697" marT="100273" marB="10027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260464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Return all products with price less than 10.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600">
                          <a:effectLst/>
                        </a:rPr>
                        <a:t>http://localhost/Products?$filter=Price lt 10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281267"/>
                  </a:ext>
                </a:extLst>
              </a:tr>
              <a:tr h="93636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Logical operators: Return all products where price &gt;= 5 and price &lt;= 15.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http://localhost/Products?$filter=Price ge 5 and Price le 15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731187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String functions: Return all products with "zz" in the name.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600">
                          <a:effectLst/>
                        </a:rPr>
                        <a:t>http://localhost/Products?$filter=substringof('zz',Name)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2304446"/>
                  </a:ext>
                </a:extLst>
              </a:tr>
              <a:tr h="93636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Date functions: Return all products with </a:t>
                      </a:r>
                      <a:r>
                        <a:rPr lang="en-US" sz="1600" dirty="0" err="1">
                          <a:effectLst/>
                        </a:rPr>
                        <a:t>ReleaseDate</a:t>
                      </a:r>
                      <a:r>
                        <a:rPr lang="en-US" sz="1600" dirty="0">
                          <a:effectLst/>
                        </a:rPr>
                        <a:t> after 2005.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600" dirty="0">
                          <a:effectLst/>
                        </a:rPr>
                        <a:t>http://localhost/Products?$filter=year(ReleaseDate) </a:t>
                      </a:r>
                      <a:r>
                        <a:rPr lang="sr-Latn-RS" sz="1600" dirty="0" err="1">
                          <a:effectLst/>
                        </a:rPr>
                        <a:t>gt</a:t>
                      </a:r>
                      <a:r>
                        <a:rPr lang="sr-Latn-RS" sz="1600" dirty="0">
                          <a:effectLst/>
                        </a:rPr>
                        <a:t> 2005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398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994992"/>
            <a:ext cx="3803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Moguće je koristiti ugrađene funkcije poput: (</a:t>
            </a:r>
            <a:r>
              <a:rPr lang="sr-Latn-RS" sz="2800" i="1" dirty="0" err="1"/>
              <a:t>substringof</a:t>
            </a:r>
            <a:r>
              <a:rPr lang="sr-Latn-RS" sz="2800" dirty="0"/>
              <a:t>)…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016" y="6376180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2: Primeri </a:t>
            </a:r>
            <a:r>
              <a:rPr lang="sr-Latn-RS" dirty="0" err="1"/>
              <a:t>filtiranja</a:t>
            </a:r>
            <a:r>
              <a:rPr lang="sr-Latn-RS" dirty="0"/>
              <a:t> po različitim kriterijumima</a:t>
            </a:r>
          </a:p>
        </p:txBody>
      </p:sp>
    </p:spTree>
    <p:extLst>
      <p:ext uri="{BB962C8B-B14F-4D97-AF65-F5344CB8AC3E}">
        <p14:creationId xmlns:p14="http://schemas.microsoft.com/office/powerpoint/2010/main" xmlns="" val="43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</a:t>
            </a:r>
            <a:r>
              <a:rPr lang="sr-Latn-RS" dirty="0" err="1"/>
              <a:t>orderby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sortiranje po jednom ili više kriterijuma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3469369"/>
              </p:ext>
            </p:extLst>
          </p:nvPr>
        </p:nvGraphicFramePr>
        <p:xfrm>
          <a:off x="1358348" y="2989821"/>
          <a:ext cx="9475304" cy="2629101"/>
        </p:xfrm>
        <a:graphic>
          <a:graphicData uri="http://schemas.openxmlformats.org/drawingml/2006/table">
            <a:tbl>
              <a:tblPr/>
              <a:tblGrid>
                <a:gridCol w="4737652">
                  <a:extLst>
                    <a:ext uri="{9D8B030D-6E8A-4147-A177-3AD203B41FA5}">
                      <a16:colId xmlns:a16="http://schemas.microsoft.com/office/drawing/2014/main" xmlns="" val="235540030"/>
                    </a:ext>
                  </a:extLst>
                </a:gridCol>
                <a:gridCol w="4737652">
                  <a:extLst>
                    <a:ext uri="{9D8B030D-6E8A-4147-A177-3AD203B41FA5}">
                      <a16:colId xmlns:a16="http://schemas.microsoft.com/office/drawing/2014/main" xmlns="" val="2378058609"/>
                    </a:ext>
                  </a:extLst>
                </a:gridCol>
              </a:tblGrid>
              <a:tr h="784118">
                <a:tc>
                  <a:txBody>
                    <a:bodyPr/>
                    <a:lstStyle/>
                    <a:p>
                      <a:pPr algn="l" fontAlgn="b"/>
                      <a:r>
                        <a:rPr lang="sr-Latn-RS" b="0" dirty="0">
                          <a:effectLst/>
                          <a:latin typeface="segoe-ui_semibold"/>
                        </a:rPr>
                        <a:t>Sort by price.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b="0" dirty="0">
                          <a:effectLst/>
                          <a:latin typeface="segoe-ui_semibold"/>
                        </a:rPr>
                        <a:t>http://localhost/Products?$orderby=Price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55777"/>
                  </a:ext>
                </a:extLst>
              </a:tr>
              <a:tr h="78411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Sort by price in descending order (highest to lowest).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>
                          <a:effectLst/>
                        </a:rPr>
                        <a:t>http://localhost/Products?$orderby=Price desc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031169"/>
                  </a:ext>
                </a:extLst>
              </a:tr>
              <a:tr h="10608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Sort by category, then sort by price in descending order within categories.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dirty="0">
                          <a:effectLst/>
                        </a:rPr>
                        <a:t>http://localhost/odata/Products?$orderby=Category,Price </a:t>
                      </a:r>
                      <a:r>
                        <a:rPr lang="sr-Latn-RS" dirty="0" err="1">
                          <a:effectLst/>
                        </a:rPr>
                        <a:t>desc</a:t>
                      </a:r>
                      <a:endParaRPr lang="sr-Latn-R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26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694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Postavljanje ograničenja nad upitima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Ukoliko želimo da dozvolimo samo određene </a:t>
            </a:r>
            <a:r>
              <a:rPr lang="sr-Latn-RS" dirty="0" err="1"/>
              <a:t>OData</a:t>
            </a:r>
            <a:r>
              <a:rPr lang="sr-Latn-RS" dirty="0"/>
              <a:t> filter opcije tada koristimo sledeći pristup:</a:t>
            </a:r>
          </a:p>
          <a:p>
            <a:pPr lvl="1"/>
            <a:r>
              <a:rPr lang="sr-Latn-RS" dirty="0"/>
              <a:t>Iznad ciljane akcije, postavljamo atribut:</a:t>
            </a:r>
          </a:p>
          <a:p>
            <a:pPr lvl="2"/>
            <a:r>
              <a:rPr lang="sr-Latn-RS" dirty="0" smtClean="0"/>
              <a:t>[</a:t>
            </a:r>
            <a:r>
              <a:rPr lang="en-US" dirty="0" err="1" smtClean="0"/>
              <a:t>EnableQuery</a:t>
            </a:r>
            <a:r>
              <a:rPr lang="sr-Latn-RS" dirty="0" smtClean="0"/>
              <a:t>(AllowedQueryOptions</a:t>
            </a:r>
            <a:r>
              <a:rPr lang="sr-Latn-RS" dirty="0"/>
              <a:t>= AllowedQueryOptions.Skip | AllowedQueryOptions.Top)]</a:t>
            </a:r>
          </a:p>
          <a:p>
            <a:pPr lvl="2"/>
            <a:r>
              <a:rPr lang="sr-Latn-RS" dirty="0"/>
              <a:t>Primer iznad omogućava samo korišćenje </a:t>
            </a:r>
            <a:r>
              <a:rPr lang="sr-Latn-RS" b="1" dirty="0"/>
              <a:t>$</a:t>
            </a:r>
            <a:r>
              <a:rPr lang="sr-Latn-RS" b="1" dirty="0" err="1"/>
              <a:t>skip</a:t>
            </a:r>
            <a:r>
              <a:rPr lang="sr-Latn-RS" b="1" dirty="0"/>
              <a:t> </a:t>
            </a:r>
            <a:r>
              <a:rPr lang="sr-Latn-RS" dirty="0"/>
              <a:t>i </a:t>
            </a:r>
            <a:r>
              <a:rPr lang="sr-Latn-RS" b="1" dirty="0"/>
              <a:t>$top </a:t>
            </a:r>
            <a:r>
              <a:rPr lang="sr-Latn-RS" dirty="0" err="1"/>
              <a:t>query</a:t>
            </a:r>
            <a:r>
              <a:rPr lang="sr-Latn-RS" dirty="0"/>
              <a:t> komandi</a:t>
            </a:r>
          </a:p>
          <a:p>
            <a:pPr lvl="1"/>
            <a:r>
              <a:rPr lang="sr-Latn-RS" dirty="0"/>
              <a:t>Primer ograničenja sortiranja na osnovu izabranih svojstava:</a:t>
            </a:r>
          </a:p>
          <a:p>
            <a:pPr lvl="2"/>
            <a:r>
              <a:rPr lang="sr-Latn-RS" altLang="sr-Latn-RS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/>
              <a:t>EnableQuery</a:t>
            </a:r>
            <a:r>
              <a:rPr lang="sr-Latn-RS" altLang="sr-Latn-RS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(AllowedOrderByProperties=</a:t>
            </a:r>
            <a:r>
              <a:rPr lang="sr-Latn-RS" altLang="sr-Latn-R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r-Latn-RS" altLang="sr-Latn-R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</a:t>
            </a:r>
            <a:r>
              <a:rPr lang="sr-Latn-RS" altLang="sr-Latn-RS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sr-Latn-RS" altLang="sr-Latn-R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Zabrana korišćenja logičkih operatora prilikom filtriranja:</a:t>
            </a:r>
          </a:p>
          <a:p>
            <a:pPr lvl="2"/>
            <a:r>
              <a:rPr lang="sr-Latn-RS" altLang="sr-Latn-RS" sz="1800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/>
              <a:t>EnableQuery</a:t>
            </a:r>
            <a:r>
              <a:rPr lang="sr-Latn-RS" altLang="sr-Latn-RS" sz="1800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(AllowedLogicalOperators=AllowedLogicalOperators.Equal</a:t>
            </a:r>
            <a:r>
              <a:rPr lang="sr-Latn-RS" altLang="sr-Latn-RS" sz="18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lvl="1"/>
            <a:r>
              <a:rPr lang="sr-Latn-RS" altLang="sr-Latn-RS" dirty="0"/>
              <a:t>Zabrana korišćenja aritmetičkih operatora:</a:t>
            </a:r>
          </a:p>
          <a:p>
            <a:pPr lvl="2"/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/>
              <a:t>EnableQuery</a:t>
            </a:r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(AllowedArithmeticOperators=AllowedArithmeticOperators.None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endParaRPr lang="sr-Latn-RS" dirty="0"/>
          </a:p>
          <a:p>
            <a:pPr lvl="1"/>
            <a:endParaRPr lang="sr-Latn-R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61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Formiranje složenih upita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</a:t>
            </a:r>
            <a:r>
              <a:rPr lang="sr-Latn-RS" dirty="0" err="1"/>
              <a:t>žemo</a:t>
            </a:r>
            <a:r>
              <a:rPr lang="sr-Latn-RS" dirty="0"/>
              <a:t> da formiramo složen </a:t>
            </a:r>
            <a:r>
              <a:rPr lang="sr-Latn-RS" dirty="0" err="1"/>
              <a:t>query</a:t>
            </a:r>
            <a:r>
              <a:rPr lang="sr-Latn-RS" dirty="0"/>
              <a:t> koji se sastoji od više kraćih upita, tada </a:t>
            </a:r>
            <a:r>
              <a:rPr lang="sr-Latn-RS" dirty="0" err="1"/>
              <a:t>koristmo</a:t>
            </a:r>
            <a:r>
              <a:rPr lang="sr-Latn-RS" dirty="0"/>
              <a:t> </a:t>
            </a:r>
            <a:r>
              <a:rPr lang="sr-Latn-RS" b="1" dirty="0" err="1"/>
              <a:t>and</a:t>
            </a:r>
            <a:r>
              <a:rPr lang="sr-Latn-RS" dirty="0"/>
              <a:t>,</a:t>
            </a:r>
            <a:r>
              <a:rPr lang="sr-Latn-RS" b="1" dirty="0"/>
              <a:t> </a:t>
            </a:r>
            <a:r>
              <a:rPr lang="sr-Latn-RS" b="1" dirty="0" err="1"/>
              <a:t>or</a:t>
            </a:r>
            <a:r>
              <a:rPr lang="sr-Latn-RS" b="1" dirty="0"/>
              <a:t> </a:t>
            </a:r>
            <a:r>
              <a:rPr lang="sr-Latn-RS" dirty="0"/>
              <a:t>operatore, primer:</a:t>
            </a:r>
            <a:endParaRPr lang="sr-Latn-R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7226" y="3064158"/>
            <a:ext cx="9978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localhost:7048/</a:t>
            </a:r>
            <a:r>
              <a:rPr lang="en-US" altLang="sr-Latn-R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Region?$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filter=Country_Region_Code 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 'ES' </a:t>
            </a:r>
            <a:r>
              <a:rPr kumimoji="0" lang="sr-Latn-RS" altLang="sr-Latn-R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Payment_Terms_Code eq '14 DAYS'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7226" y="3871805"/>
            <a:ext cx="979755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localhost:7048/</a:t>
            </a:r>
            <a:r>
              <a:rPr lang="en-US" altLang="sr-Latn-R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</a:t>
            </a:r>
            <a:r>
              <a:rPr lang="en-US" altLang="sr-Latn-R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?$ 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Country_Region_Code eq 'ES' </a:t>
            </a:r>
            <a:r>
              <a:rPr kumimoji="0" lang="sr-Latn-RS" altLang="sr-Latn-R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Country_Region_Code eq 'US'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r-Latn-RS" altLang="sr-Latn-R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42496" y="4189863"/>
            <a:ext cx="1187355" cy="1119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6622684" y="3347220"/>
            <a:ext cx="163776" cy="1849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Left Brace 10"/>
          <p:cNvSpPr/>
          <p:nvPr/>
        </p:nvSpPr>
        <p:spPr>
          <a:xfrm rot="16200000">
            <a:off x="9609350" y="3347221"/>
            <a:ext cx="163776" cy="1849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4258101" y="5503021"/>
            <a:ext cx="42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Bitna napomena kad se koristi </a:t>
            </a:r>
            <a:r>
              <a:rPr lang="sr-Latn-RS" b="1" dirty="0" err="1"/>
              <a:t>or</a:t>
            </a:r>
            <a:r>
              <a:rPr lang="sr-Latn-RS" dirty="0"/>
              <a:t>: </a:t>
            </a:r>
            <a:r>
              <a:rPr lang="sr-Latn-RS" dirty="0" err="1"/>
              <a:t>or</a:t>
            </a:r>
            <a:r>
              <a:rPr lang="sr-Latn-RS" dirty="0"/>
              <a:t> operator je moguće koristiti samo između istih svojstava (</a:t>
            </a:r>
            <a:r>
              <a:rPr lang="sr-Latn-RS" dirty="0" err="1"/>
              <a:t>Country_Region_Code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4629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pore</a:t>
            </a:r>
            <a:r>
              <a:rPr lang="sr-Latn-RS" dirty="0" err="1"/>
              <a:t>đenja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želimo da poredimo vrednosti, koristimo operatore poređenja prikazane u listingu 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5688301"/>
              </p:ext>
            </p:extLst>
          </p:nvPr>
        </p:nvGraphicFramePr>
        <p:xfrm>
          <a:off x="2031096" y="2973290"/>
          <a:ext cx="7322984" cy="2450888"/>
        </p:xfrm>
        <a:graphic>
          <a:graphicData uri="http://schemas.openxmlformats.org/drawingml/2006/table">
            <a:tbl>
              <a:tblPr/>
              <a:tblGrid>
                <a:gridCol w="2309049">
                  <a:extLst>
                    <a:ext uri="{9D8B030D-6E8A-4147-A177-3AD203B41FA5}">
                      <a16:colId xmlns:a16="http://schemas.microsoft.com/office/drawing/2014/main" xmlns="" val="395003490"/>
                    </a:ext>
                  </a:extLst>
                </a:gridCol>
                <a:gridCol w="2309049">
                  <a:extLst>
                    <a:ext uri="{9D8B030D-6E8A-4147-A177-3AD203B41FA5}">
                      <a16:colId xmlns:a16="http://schemas.microsoft.com/office/drawing/2014/main" xmlns="" val="3994733763"/>
                    </a:ext>
                  </a:extLst>
                </a:gridCol>
                <a:gridCol w="2704886">
                  <a:extLst>
                    <a:ext uri="{9D8B030D-6E8A-4147-A177-3AD203B41FA5}">
                      <a16:colId xmlns:a16="http://schemas.microsoft.com/office/drawing/2014/main" xmlns="" val="1249759995"/>
                    </a:ext>
                  </a:extLst>
                </a:gridCol>
              </a:tblGrid>
              <a:tr h="448658">
                <a:tc>
                  <a:txBody>
                    <a:bodyPr/>
                    <a:lstStyle/>
                    <a:p>
                      <a:pPr fontAlgn="t"/>
                      <a:r>
                        <a:rPr lang="sr-Latn-RS" sz="1300">
                          <a:solidFill>
                            <a:srgbClr val="2A2A2A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lt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2400" dirty="0">
                          <a:solidFill>
                            <a:srgbClr val="2A2A2A"/>
                          </a:solidFill>
                          <a:effectLst/>
                        </a:rPr>
                        <a:t>&lt;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4125819"/>
                  </a:ext>
                </a:extLst>
              </a:tr>
              <a:tr h="511427">
                <a:tc>
                  <a:txBody>
                    <a:bodyPr/>
                    <a:lstStyle/>
                    <a:p>
                      <a:pPr fontAlgn="t"/>
                      <a:r>
                        <a:rPr lang="sr-Latn-RS" sz="1300">
                          <a:solidFill>
                            <a:srgbClr val="2A2A2A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gt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2400" dirty="0">
                          <a:solidFill>
                            <a:srgbClr val="2A2A2A"/>
                          </a:solidFill>
                          <a:effectLst/>
                        </a:rPr>
                        <a:t>&gt;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1649532"/>
                  </a:ext>
                </a:extLst>
              </a:tr>
              <a:tr h="39938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ge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2400" dirty="0">
                          <a:solidFill>
                            <a:srgbClr val="2A2A2A"/>
                          </a:solidFill>
                          <a:effectLst/>
                        </a:rPr>
                        <a:t>&gt;=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965306"/>
                  </a:ext>
                </a:extLst>
              </a:tr>
              <a:tr h="43525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le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&lt;=</a:t>
                      </a:r>
                    </a:p>
                  </a:txBody>
                  <a:tcPr marL="63678" marR="63678" marT="31839" marB="318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027204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3156" y="5491646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3: Primeri poređenja</a:t>
            </a:r>
          </a:p>
        </p:txBody>
      </p:sp>
    </p:spTree>
    <p:extLst>
      <p:ext uri="{BB962C8B-B14F-4D97-AF65-F5344CB8AC3E}">
        <p14:creationId xmlns:p14="http://schemas.microsoft.com/office/powerpoint/2010/main" xmlns="" val="260717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pomoćnih funkcija za rad sa stringovima: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3349749"/>
              </p:ext>
            </p:extLst>
          </p:nvPr>
        </p:nvGraphicFramePr>
        <p:xfrm>
          <a:off x="2796988" y="1690688"/>
          <a:ext cx="5647765" cy="4594457"/>
        </p:xfrm>
        <a:graphic>
          <a:graphicData uri="http://schemas.openxmlformats.org/drawingml/2006/table">
            <a:tbl>
              <a:tblPr/>
              <a:tblGrid>
                <a:gridCol w="1329315">
                  <a:extLst>
                    <a:ext uri="{9D8B030D-6E8A-4147-A177-3AD203B41FA5}">
                      <a16:colId xmlns:a16="http://schemas.microsoft.com/office/drawing/2014/main" xmlns="" val="1884907237"/>
                    </a:ext>
                  </a:extLst>
                </a:gridCol>
                <a:gridCol w="4318450">
                  <a:extLst>
                    <a:ext uri="{9D8B030D-6E8A-4147-A177-3AD203B41FA5}">
                      <a16:colId xmlns:a16="http://schemas.microsoft.com/office/drawing/2014/main" xmlns="" val="2337886881"/>
                    </a:ext>
                  </a:extLst>
                </a:gridCol>
              </a:tblGrid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 dirty="0" err="1">
                          <a:solidFill>
                            <a:srgbClr val="2A2A2A"/>
                          </a:solidFill>
                          <a:effectLst/>
                        </a:rPr>
                        <a:t>startswith</a:t>
                      </a:r>
                      <a:endParaRPr lang="sr-Latn-R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startswith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(Name, 'S')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452160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substringof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substringof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(Name, ‘urn’)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574155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length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filter=length(Name)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gt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20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96670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 dirty="0" err="1">
                          <a:solidFill>
                            <a:srgbClr val="2A2A2A"/>
                          </a:solidFill>
                          <a:effectLst/>
                        </a:rPr>
                        <a:t>indexof</a:t>
                      </a:r>
                      <a:endParaRPr lang="sr-Latn-R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indexof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Location_Code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‘BLUE’)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0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410026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replace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filter=replace(City, 'Miami', 'Tampa')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'CODERED'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2553410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substring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filter=substring(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Location_Code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5)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'RED'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3211493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tolower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fr-FR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tolower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Location_Code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) eq 'code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8040097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toupper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filter=toupper(FText) eq '2ND ROW'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8172477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trim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2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filter=trim(FCode) eq 'CODE RED'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3223783"/>
                  </a:ext>
                </a:extLst>
              </a:tr>
              <a:tr h="575039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concat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concat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concat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FText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, ', '), 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FCode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 '2nd 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, CODE RED'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87949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2141" y="6435442"/>
            <a:ext cx="626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</a:t>
            </a:r>
            <a:r>
              <a:rPr lang="sr-Cyrl-RS" dirty="0"/>
              <a:t>4</a:t>
            </a:r>
            <a:r>
              <a:rPr lang="sr-Latn-RS" dirty="0"/>
              <a:t>: Primeri </a:t>
            </a:r>
            <a:r>
              <a:rPr lang="en-US" dirty="0" err="1"/>
              <a:t>pomo</a:t>
            </a:r>
            <a:r>
              <a:rPr lang="sr-Latn-RS" dirty="0" err="1"/>
              <a:t>ćnih</a:t>
            </a:r>
            <a:r>
              <a:rPr lang="sr-Latn-RS" dirty="0"/>
              <a:t> funkcija za rad sa stringovima</a:t>
            </a:r>
          </a:p>
        </p:txBody>
      </p:sp>
    </p:spTree>
    <p:extLst>
      <p:ext uri="{BB962C8B-B14F-4D97-AF65-F5344CB8AC3E}">
        <p14:creationId xmlns:p14="http://schemas.microsoft.com/office/powerpoint/2010/main" xmlns="" val="319583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pomoćnih funkcija za rad sa datumima: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37326752"/>
              </p:ext>
            </p:extLst>
          </p:nvPr>
        </p:nvGraphicFramePr>
        <p:xfrm>
          <a:off x="2892287" y="2265591"/>
          <a:ext cx="6631460" cy="3695700"/>
        </p:xfrm>
        <a:graphic>
          <a:graphicData uri="http://schemas.openxmlformats.org/drawingml/2006/table">
            <a:tbl>
              <a:tblPr/>
              <a:tblGrid>
                <a:gridCol w="3315730">
                  <a:extLst>
                    <a:ext uri="{9D8B030D-6E8A-4147-A177-3AD203B41FA5}">
                      <a16:colId xmlns:a16="http://schemas.microsoft.com/office/drawing/2014/main" xmlns="" val="2285455299"/>
                    </a:ext>
                  </a:extLst>
                </a:gridCol>
                <a:gridCol w="3315730">
                  <a:extLst>
                    <a:ext uri="{9D8B030D-6E8A-4147-A177-3AD203B41FA5}">
                      <a16:colId xmlns:a16="http://schemas.microsoft.com/office/drawing/2014/main" xmlns="" val="2921983487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 dirty="0" err="1">
                          <a:solidFill>
                            <a:srgbClr val="2A2A2A"/>
                          </a:solidFill>
                          <a:effectLst/>
                        </a:rPr>
                        <a:t>month</a:t>
                      </a:r>
                      <a:endParaRPr lang="sr-Latn-R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filter=month(FDateTime) eq 12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4419868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year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filter=year(FDateTime) eq 2010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3006414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hour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filter=hour(FDateTime) eq 1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0288218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minute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800">
                          <a:solidFill>
                            <a:srgbClr val="000000"/>
                          </a:solidFill>
                          <a:effectLst/>
                        </a:rPr>
                        <a:t>filter=minute(FDateTime) eq 32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026147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second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8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sr-Latn-RS" sz="1800" dirty="0" err="1">
                          <a:solidFill>
                            <a:srgbClr val="000000"/>
                          </a:solidFill>
                          <a:effectLst/>
                        </a:rPr>
                        <a:t>second</a:t>
                      </a:r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sr-Latn-RS" sz="1800" dirty="0" err="1">
                          <a:solidFill>
                            <a:srgbClr val="000000"/>
                          </a:solidFill>
                          <a:effectLst/>
                        </a:rPr>
                        <a:t>FDateTime</a:t>
                      </a:r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sr-Latn-RS" sz="18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 0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44107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6022" y="6166862"/>
            <a:ext cx="626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5: Primeri </a:t>
            </a:r>
            <a:r>
              <a:rPr lang="en-US" dirty="0" err="1"/>
              <a:t>pomo</a:t>
            </a:r>
            <a:r>
              <a:rPr lang="sr-Latn-RS" dirty="0" err="1"/>
              <a:t>ćnih</a:t>
            </a:r>
            <a:r>
              <a:rPr lang="sr-Latn-RS" dirty="0"/>
              <a:t> funkcija za rad sa datumima</a:t>
            </a:r>
          </a:p>
        </p:txBody>
      </p:sp>
    </p:spTree>
    <p:extLst>
      <p:ext uri="{BB962C8B-B14F-4D97-AF65-F5344CB8AC3E}">
        <p14:creationId xmlns:p14="http://schemas.microsoft.com/office/powerpoint/2010/main" xmlns="" val="201422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http://localhost:3367/api/Products?$</a:t>
            </a:r>
            <a:r>
              <a:rPr lang="en-US" dirty="0" smtClean="0">
                <a:hlinkClick r:id="rId2"/>
              </a:rPr>
              <a:t>top=10&amp;$skip=20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Ka</a:t>
            </a:r>
            <a:r>
              <a:rPr lang="sr-Latn-RS" dirty="0" smtClean="0"/>
              <a:t>žemo da preskoči 20 entiteta i uzmemo 10.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Predstavlja protokol pomoću kog se pristupa podacima</a:t>
            </a:r>
          </a:p>
          <a:p>
            <a:r>
              <a:rPr lang="sr-Latn-RS" dirty="0"/>
              <a:t>Omogućava na intuitivan i jednostavan način pretragu i manipulaciju data set-ovima (podacima) putem CRUD operacija</a:t>
            </a:r>
          </a:p>
          <a:p>
            <a:endParaRPr lang="sr-Latn-RS" dirty="0"/>
          </a:p>
        </p:txBody>
      </p:sp>
      <p:pic>
        <p:nvPicPr>
          <p:cNvPr id="1026" name="Picture 2" descr="Резултат слика за ope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416707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018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ASP.net Web API podržava sve trenutno aktuelne verzije </a:t>
            </a:r>
            <a:r>
              <a:rPr lang="sr-Latn-RS" dirty="0" err="1"/>
              <a:t>OData</a:t>
            </a:r>
            <a:r>
              <a:rPr lang="sr-Latn-RS" dirty="0"/>
              <a:t> v3 i v4</a:t>
            </a:r>
          </a:p>
          <a:p>
            <a:r>
              <a:rPr lang="sr-Latn-RS" dirty="0"/>
              <a:t>Kako bi koristili </a:t>
            </a:r>
            <a:r>
              <a:rPr lang="sr-Latn-RS" dirty="0" err="1"/>
              <a:t>OData</a:t>
            </a:r>
            <a:r>
              <a:rPr lang="sr-Latn-RS" dirty="0"/>
              <a:t> podršku, neophodno je instalirati biblioteku putem </a:t>
            </a:r>
            <a:r>
              <a:rPr lang="sr-Latn-RS" dirty="0" err="1"/>
              <a:t>NuGet</a:t>
            </a:r>
            <a:r>
              <a:rPr lang="sr-Latn-RS" dirty="0"/>
              <a:t> menadžera, Slika 1: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9438" y="997006"/>
            <a:ext cx="438150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8495" y="3308225"/>
            <a:ext cx="6643023" cy="29217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30171" y="6180249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1: </a:t>
            </a:r>
            <a:r>
              <a:rPr lang="sr-Latn-RS" dirty="0" err="1"/>
              <a:t>OData</a:t>
            </a:r>
            <a:r>
              <a:rPr lang="sr-Latn-RS" dirty="0"/>
              <a:t> biblioteka</a:t>
            </a:r>
          </a:p>
        </p:txBody>
      </p:sp>
    </p:spTree>
    <p:extLst>
      <p:ext uri="{BB962C8B-B14F-4D97-AF65-F5344CB8AC3E}">
        <p14:creationId xmlns:p14="http://schemas.microsoft.com/office/powerpoint/2010/main" xmlns="" val="10894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 err="1" smtClean="0"/>
              <a:t>kontroleri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ODATA </a:t>
            </a:r>
            <a:r>
              <a:rPr lang="en-US" dirty="0" err="1" smtClean="0"/>
              <a:t>kontroleri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sr-Latn-RS" dirty="0" smtClean="0"/>
              <a:t> </a:t>
            </a:r>
            <a:r>
              <a:rPr lang="sr-Latn-RS" dirty="0" smtClean="0"/>
              <a:t>je moguće koristiti u običnim Web API kontrolerima, ali je moguće napraviti i posebne, OData kontrolere!</a:t>
            </a:r>
          </a:p>
          <a:p>
            <a:endParaRPr lang="sr-Latn-RS" dirty="0" smtClean="0"/>
          </a:p>
          <a:p>
            <a:r>
              <a:rPr lang="sr-Latn-RS" dirty="0" smtClean="0"/>
              <a:t>Kada koristimo OData u običnim Web API kontrolerima, na front-end-u ne dobijamo odata meta-podatke!</a:t>
            </a:r>
          </a:p>
          <a:p>
            <a:endParaRPr lang="sr-Latn-RS" dirty="0" smtClean="0"/>
          </a:p>
          <a:p>
            <a:pPr>
              <a:buNone/>
            </a:pPr>
            <a:r>
              <a:rPr lang="sr-Latn-RS" dirty="0" smtClean="0"/>
              <a:t>OData meta-podaci olakšavaju rad klijentu, davajući povratnoj vrednosti semantiku.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 err="1" smtClean="0"/>
              <a:t>kontroleri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ODATA </a:t>
            </a:r>
            <a:r>
              <a:rPr lang="en-US" dirty="0" err="1" smtClean="0"/>
              <a:t>kontroleri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Odata upit nad WA kontrolerom: ...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ProductsWA</a:t>
            </a:r>
            <a:r>
              <a:rPr lang="en-US" dirty="0" smtClean="0"/>
              <a:t>?$</a:t>
            </a:r>
            <a:r>
              <a:rPr lang="en-US" dirty="0" smtClean="0"/>
              <a:t>top=</a:t>
            </a:r>
            <a:r>
              <a:rPr lang="sr-Latn-RS" dirty="0" smtClean="0"/>
              <a:t>2</a:t>
            </a:r>
            <a:r>
              <a:rPr lang="en-US" dirty="0" smtClean="0"/>
              <a:t>&amp;$skip=</a:t>
            </a:r>
            <a:r>
              <a:rPr lang="sr-Latn-RS" dirty="0" smtClean="0"/>
              <a:t>1</a:t>
            </a:r>
            <a:r>
              <a:rPr lang="en-US" dirty="0" smtClean="0"/>
              <a:t>&amp;$</a:t>
            </a:r>
            <a:r>
              <a:rPr lang="en-US" dirty="0" err="1" smtClean="0"/>
              <a:t>orderby</a:t>
            </a:r>
            <a:r>
              <a:rPr lang="en-US" dirty="0" smtClean="0"/>
              <a:t>=Price </a:t>
            </a:r>
            <a:r>
              <a:rPr lang="en-US" dirty="0" err="1" smtClean="0"/>
              <a:t>desc</a:t>
            </a: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 descr="WAO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2046" y="3158935"/>
            <a:ext cx="2029108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…/</a:t>
            </a:r>
            <a:r>
              <a:rPr lang="en-US" dirty="0" err="1" smtClean="0"/>
              <a:t>odata</a:t>
            </a:r>
            <a:r>
              <a:rPr lang="en-US" dirty="0" smtClean="0"/>
              <a:t>/Products</a:t>
            </a:r>
            <a:r>
              <a:rPr lang="en-US" dirty="0" smtClean="0"/>
              <a:t>?$top=2&amp;$skip=1&amp;$orderby=Price </a:t>
            </a:r>
            <a:r>
              <a:rPr lang="en-US" dirty="0" err="1" smtClean="0"/>
              <a:t>desc</a:t>
            </a:r>
            <a:r>
              <a:rPr lang="en-US" dirty="0" smtClean="0"/>
              <a:t>&amp;$</a:t>
            </a:r>
            <a:r>
              <a:rPr lang="en-US" dirty="0" err="1" smtClean="0"/>
              <a:t>inlinecount</a:t>
            </a:r>
            <a:r>
              <a:rPr lang="en-US" dirty="0" smtClean="0"/>
              <a:t>=</a:t>
            </a:r>
            <a:r>
              <a:rPr lang="en-US" dirty="0" err="1" smtClean="0"/>
              <a:t>allpages</a:t>
            </a:r>
            <a:endParaRPr lang="en-US" dirty="0"/>
          </a:p>
        </p:txBody>
      </p:sp>
      <p:pic>
        <p:nvPicPr>
          <p:cNvPr id="4" name="Picture 3" descr="O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7138" y="2933700"/>
            <a:ext cx="6948328" cy="3459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660900" y="3594100"/>
            <a:ext cx="1993900" cy="6223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4200" y="4330700"/>
            <a:ext cx="2825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Pomo</a:t>
            </a:r>
            <a:r>
              <a:rPr lang="sr-Latn-RS" dirty="0" smtClean="0"/>
              <a:t>ću linecount naredbe, </a:t>
            </a:r>
            <a:br>
              <a:rPr lang="sr-Latn-RS" dirty="0" smtClean="0"/>
            </a:br>
            <a:r>
              <a:rPr lang="sr-Latn-RS" dirty="0" smtClean="0"/>
              <a:t>dobili smo i broj stranica! </a:t>
            </a:r>
            <a:br>
              <a:rPr lang="sr-Latn-RS" dirty="0" smtClean="0"/>
            </a:br>
            <a:r>
              <a:rPr lang="sr-Latn-RS" dirty="0" smtClean="0"/>
              <a:t>Vrlo korisno za paginaciju!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Omogućavanje OData upit-a nad akcijama </a:t>
            </a:r>
            <a:r>
              <a:rPr lang="sr-Latn-RS" dirty="0" smtClean="0"/>
              <a:t>Web API kontrolera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8868" y="3254817"/>
            <a:ext cx="8092290" cy="205762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Da bi se mogli izvršavati upiti (query) nad akcijom kontrolera, neophodno </a:t>
            </a:r>
            <a:r>
              <a:rPr lang="sr-Latn-RS" dirty="0" smtClean="0"/>
              <a:t>je:</a:t>
            </a:r>
            <a:endParaRPr lang="sr-Latn-RS" dirty="0"/>
          </a:p>
          <a:p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3309991" y="5287334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2: Omogućavanje </a:t>
            </a:r>
            <a:r>
              <a:rPr lang="sr-Latn-RS" dirty="0" err="1"/>
              <a:t>OData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-ja nad akcijama</a:t>
            </a:r>
          </a:p>
        </p:txBody>
      </p:sp>
    </p:spTree>
    <p:extLst>
      <p:ext uri="{BB962C8B-B14F-4D97-AF65-F5344CB8AC3E}">
        <p14:creationId xmlns:p14="http://schemas.microsoft.com/office/powerpoint/2010/main" xmlns="" val="426082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Omogućavanje OData upita nad OData kontrolerima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Potreban kod u WebApiConfig.cs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en-US" dirty="0" err="1" smtClean="0"/>
              <a:t>Tako</a:t>
            </a:r>
            <a:r>
              <a:rPr lang="sr-Latn-RS" dirty="0" smtClean="0"/>
              <a:t>đe je potrebno je staviti </a:t>
            </a:r>
            <a:r>
              <a:rPr lang="en-US" dirty="0" smtClean="0"/>
              <a:t>[</a:t>
            </a:r>
            <a:r>
              <a:rPr lang="en-US" dirty="0" err="1" smtClean="0"/>
              <a:t>EnableQuery</a:t>
            </a:r>
            <a:r>
              <a:rPr lang="en-US" dirty="0" smtClean="0"/>
              <a:t>] </a:t>
            </a:r>
            <a:r>
              <a:rPr lang="en-US" dirty="0" err="1" smtClean="0"/>
              <a:t>i</a:t>
            </a:r>
            <a:r>
              <a:rPr lang="sr-Latn-RS" dirty="0" smtClean="0"/>
              <a:t> vraćati IQueriable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 descr="Kod potreban za o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2305644"/>
            <a:ext cx="6451600" cy="2050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Opcije </a:t>
            </a:r>
            <a:r>
              <a:rPr lang="sr-Latn-RS" dirty="0" err="1"/>
              <a:t>OData</a:t>
            </a:r>
            <a:r>
              <a:rPr lang="sr-Latn-RS" dirty="0"/>
              <a:t> upita: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3680691"/>
              </p:ext>
            </p:extLst>
          </p:nvPr>
        </p:nvGraphicFramePr>
        <p:xfrm>
          <a:off x="3090530" y="1605627"/>
          <a:ext cx="5707766" cy="4892571"/>
        </p:xfrm>
        <a:graphic>
          <a:graphicData uri="http://schemas.openxmlformats.org/drawingml/2006/table">
            <a:tbl>
              <a:tblPr/>
              <a:tblGrid>
                <a:gridCol w="2853883">
                  <a:extLst>
                    <a:ext uri="{9D8B030D-6E8A-4147-A177-3AD203B41FA5}">
                      <a16:colId xmlns:a16="http://schemas.microsoft.com/office/drawing/2014/main" xmlns="" val="2401592260"/>
                    </a:ext>
                  </a:extLst>
                </a:gridCol>
                <a:gridCol w="2853883">
                  <a:extLst>
                    <a:ext uri="{9D8B030D-6E8A-4147-A177-3AD203B41FA5}">
                      <a16:colId xmlns:a16="http://schemas.microsoft.com/office/drawing/2014/main" xmlns="" val="1650572615"/>
                    </a:ext>
                  </a:extLst>
                </a:gridCol>
              </a:tblGrid>
              <a:tr h="43326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400" b="0" dirty="0">
                          <a:effectLst/>
                          <a:latin typeface="segoe-ui_semibold"/>
                        </a:rPr>
                        <a:t>Option</a:t>
                      </a:r>
                    </a:p>
                  </a:txBody>
                  <a:tcPr marL="116971" marR="116971" marT="87729" marB="87729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400" b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116971" marR="116971" marT="87729" marB="87729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186336"/>
                  </a:ext>
                </a:extLst>
              </a:tr>
              <a:tr h="433261">
                <a:tc>
                  <a:txBody>
                    <a:bodyPr/>
                    <a:lstStyle/>
                    <a:p>
                      <a:pPr fontAlgn="t"/>
                      <a:r>
                        <a:rPr lang="sr-Latn-RS" sz="1400" dirty="0">
                          <a:effectLst/>
                        </a:rPr>
                        <a:t>$</a:t>
                      </a:r>
                      <a:r>
                        <a:rPr lang="sr-Latn-RS" sz="1400" dirty="0" err="1">
                          <a:effectLst/>
                        </a:rPr>
                        <a:t>expand</a:t>
                      </a:r>
                      <a:endParaRPr lang="sr-Latn-RS" sz="1400" dirty="0">
                        <a:effectLst/>
                      </a:endParaRP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400" dirty="0" err="1">
                          <a:effectLst/>
                        </a:rPr>
                        <a:t>Expands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related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entities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inline</a:t>
                      </a:r>
                      <a:r>
                        <a:rPr lang="sr-Latn-RS" sz="1400" dirty="0">
                          <a:effectLst/>
                        </a:rPr>
                        <a:t>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3785017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$filter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7023480"/>
                  </a:ext>
                </a:extLst>
              </a:tr>
              <a:tr h="1146503">
                <a:tc>
                  <a:txBody>
                    <a:bodyPr/>
                    <a:lstStyle/>
                    <a:p>
                      <a:pPr fontAlgn="t"/>
                      <a:r>
                        <a:rPr lang="sr-Latn-RS" sz="1400" dirty="0">
                          <a:effectLst/>
                        </a:rPr>
                        <a:t>$inlinecount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741047"/>
                  </a:ext>
                </a:extLst>
              </a:tr>
              <a:tr h="433261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$orderby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Sorts the results.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3260606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$select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Selects which properties to include in the response.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5023714"/>
                  </a:ext>
                </a:extLst>
              </a:tr>
              <a:tr h="433261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$skip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Skips the first n results.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273156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$top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34513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46045" y="1420961"/>
            <a:ext cx="523502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5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Web API podržava sledeće 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OData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 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query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 opcije: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464" y="6498198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1: </a:t>
            </a:r>
            <a:r>
              <a:rPr lang="sr-Latn-RS" dirty="0" err="1"/>
              <a:t>OData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 opcije</a:t>
            </a:r>
          </a:p>
        </p:txBody>
      </p:sp>
    </p:spTree>
    <p:extLst>
      <p:ext uri="{BB962C8B-B14F-4D97-AF65-F5344CB8AC3E}">
        <p14:creationId xmlns:p14="http://schemas.microsoft.com/office/powerpoint/2010/main" xmlns="" val="35718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848</Words>
  <Application>Microsoft Office PowerPoint</Application>
  <PresentationFormat>Custom</PresentationFormat>
  <Paragraphs>160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ASP.net OData</vt:lpstr>
      <vt:lpstr>OData</vt:lpstr>
      <vt:lpstr>OData</vt:lpstr>
      <vt:lpstr>Web API kontroleri vs ODATA kontroleri</vt:lpstr>
      <vt:lpstr>Web API kontroleri vs ODATA kontroleri</vt:lpstr>
      <vt:lpstr>Slide 6</vt:lpstr>
      <vt:lpstr>Omogućavanje OData upit-a nad akcijama Web API kontrolera</vt:lpstr>
      <vt:lpstr>Omogućavanje OData upita nad OData kontrolerima</vt:lpstr>
      <vt:lpstr>Opcije OData upita:</vt:lpstr>
      <vt:lpstr>$filter</vt:lpstr>
      <vt:lpstr>$orderby</vt:lpstr>
      <vt:lpstr>Postavljanje ograničenja nad upitima</vt:lpstr>
      <vt:lpstr>Formiranje složenih upita</vt:lpstr>
      <vt:lpstr>Operatori poređenja</vt:lpstr>
      <vt:lpstr>Primeri pomoćnih funkcija za rad sa stringovima:</vt:lpstr>
      <vt:lpstr>Primeri pomoćnih funkcija za rad sa datumima:</vt:lpstr>
      <vt:lpstr>Paginacija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OData</dc:title>
  <dc:creator>t420</dc:creator>
  <cp:lastModifiedBy>Eugene Savoy</cp:lastModifiedBy>
  <cp:revision>37</cp:revision>
  <dcterms:created xsi:type="dcterms:W3CDTF">2017-06-05T15:33:06Z</dcterms:created>
  <dcterms:modified xsi:type="dcterms:W3CDTF">2017-06-06T05:27:08Z</dcterms:modified>
</cp:coreProperties>
</file>