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4" r:id="rId7"/>
    <p:sldId id="265" r:id="rId8"/>
    <p:sldId id="261" r:id="rId9"/>
    <p:sldId id="262" r:id="rId10"/>
    <p:sldId id="268" r:id="rId11"/>
    <p:sldId id="263" r:id="rId12"/>
    <p:sldId id="260" r:id="rId13"/>
    <p:sldId id="269" r:id="rId14"/>
    <p:sldId id="270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6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9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4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9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ityframeworktutorial.net/code-first/TimeStamp-dataannotations-attribute-in-code-first.aspx" TargetMode="External"/><Relationship Id="rId7" Type="http://schemas.openxmlformats.org/officeDocument/2006/relationships/hyperlink" Target="http://www.entityframeworktutorial.net/code-first/stringlength-dataannotations-attribute-in-code-first.aspx" TargetMode="External"/><Relationship Id="rId2" Type="http://schemas.openxmlformats.org/officeDocument/2006/relationships/hyperlink" Target="http://www.entityframeworktutorial.net/code-first/key-dataannotations-attribute-in-code-first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ntityframeworktutorial.net/code-first/maxlength-minlength-dataannotations-attribute-in-code-first.aspx" TargetMode="External"/><Relationship Id="rId5" Type="http://schemas.openxmlformats.org/officeDocument/2006/relationships/hyperlink" Target="http://www.entityframeworktutorial.net/code-first/required-attribute-dataannotations-in-code-first.aspx" TargetMode="External"/><Relationship Id="rId4" Type="http://schemas.openxmlformats.org/officeDocument/2006/relationships/hyperlink" Target="http://www.entityframeworktutorial.net/code-first/concurrencycheck-dataannotations-attribute-in-code-first.asp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ityframeworktutorial.net/code-first/column-dataannotations-attribute-in-code-first.aspx" TargetMode="External"/><Relationship Id="rId7" Type="http://schemas.openxmlformats.org/officeDocument/2006/relationships/hyperlink" Target="http://www.entityframeworktutorial.net/code-first/inverseproperty-dataannotations-attribute-in-code-first.aspx" TargetMode="External"/><Relationship Id="rId2" Type="http://schemas.openxmlformats.org/officeDocument/2006/relationships/hyperlink" Target="http://www.entityframeworktutorial.net/code-first/table-dataannotations-attribute-in-code-first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ntityframeworktutorial.net/code-first/notmapped-dataannotations-attribute-in-code-first.aspx" TargetMode="External"/><Relationship Id="rId5" Type="http://schemas.openxmlformats.org/officeDocument/2006/relationships/hyperlink" Target="http://www.entityframeworktutorial.net/code-first/foreignkey-dataannotations-attribute-in-code-first.aspx" TargetMode="External"/><Relationship Id="rId4" Type="http://schemas.openxmlformats.org/officeDocument/2006/relationships/hyperlink" Target="http://www.entityframeworktutorial.net/EntityFramework6/index-attribute-in-code-first.asp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39246"/>
            <a:ext cx="10515600" cy="1325563"/>
          </a:xfrm>
        </p:spPr>
        <p:txBody>
          <a:bodyPr/>
          <a:lstStyle/>
          <a:p>
            <a:r>
              <a:rPr lang="en-US" dirty="0" smtClean="0"/>
              <a:t>Code-First </a:t>
            </a:r>
            <a:r>
              <a:rPr lang="en-US" dirty="0" err="1" smtClean="0"/>
              <a:t>konvencije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63573"/>
              </p:ext>
            </p:extLst>
          </p:nvPr>
        </p:nvGraphicFramePr>
        <p:xfrm>
          <a:off x="966155" y="1804816"/>
          <a:ext cx="10032524" cy="3417600"/>
        </p:xfrm>
        <a:graphic>
          <a:graphicData uri="http://schemas.openxmlformats.org/drawingml/2006/table">
            <a:tbl>
              <a:tblPr/>
              <a:tblGrid>
                <a:gridCol w="1874592"/>
                <a:gridCol w="8157932"/>
              </a:tblGrid>
              <a:tr h="68441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</a:rPr>
                        <a:t>Primarni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ključ</a:t>
                      </a:r>
                      <a:endParaRPr lang="en-US" sz="1600" dirty="0">
                        <a:effectLst/>
                      </a:endParaRPr>
                    </a:p>
                  </a:txBody>
                  <a:tcPr marL="20960" marR="20960" marT="20960" marB="2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EF </a:t>
                      </a:r>
                      <a:r>
                        <a:rPr lang="en-US" sz="1600" dirty="0" err="1" smtClean="0"/>
                        <a:t>kreira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primarni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ključ</a:t>
                      </a:r>
                      <a:r>
                        <a:rPr lang="en-US" sz="1600" dirty="0" smtClean="0"/>
                        <a:t> od </a:t>
                      </a:r>
                      <a:r>
                        <a:rPr lang="en-US" sz="1600" dirty="0" err="1" smtClean="0"/>
                        <a:t>atributa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klase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koji</a:t>
                      </a:r>
                      <a:r>
                        <a:rPr lang="en-US" sz="1600" dirty="0" smtClean="0"/>
                        <a:t> se </a:t>
                      </a:r>
                      <a:r>
                        <a:rPr lang="en-US" sz="1600" dirty="0" err="1" smtClean="0"/>
                        <a:t>zove</a:t>
                      </a:r>
                      <a:r>
                        <a:rPr lang="en-US" sz="1600" dirty="0" smtClean="0"/>
                        <a:t> Id </a:t>
                      </a:r>
                      <a:r>
                        <a:rPr lang="en-US" sz="1600" dirty="0" err="1" smtClean="0"/>
                        <a:t>ili</a:t>
                      </a:r>
                      <a:r>
                        <a:rPr lang="en-US" sz="1600" dirty="0" smtClean="0"/>
                        <a:t> &lt;</a:t>
                      </a:r>
                      <a:r>
                        <a:rPr lang="en-US" sz="1600" dirty="0" err="1" smtClean="0"/>
                        <a:t>naziv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klase</a:t>
                      </a:r>
                      <a:r>
                        <a:rPr lang="en-US" sz="1600" dirty="0" smtClean="0"/>
                        <a:t>&gt;Id (</a:t>
                      </a:r>
                      <a:r>
                        <a:rPr lang="en-US" sz="1600" dirty="0" err="1" smtClean="0"/>
                        <a:t>nije</a:t>
                      </a:r>
                      <a:r>
                        <a:rPr lang="en-US" sz="1600" dirty="0" smtClean="0"/>
                        <a:t> case sensitive).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err="1" smtClean="0"/>
                        <a:t>Atribut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može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biti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bilo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tipa</a:t>
                      </a:r>
                      <a:r>
                        <a:rPr lang="en-US" sz="1600" dirty="0" smtClean="0"/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err="1" smtClean="0"/>
                        <a:t>Ukoliko</a:t>
                      </a:r>
                      <a:r>
                        <a:rPr lang="en-US" sz="1600" dirty="0" smtClean="0"/>
                        <a:t> je </a:t>
                      </a:r>
                      <a:r>
                        <a:rPr lang="en-US" sz="1600" dirty="0" err="1" smtClean="0"/>
                        <a:t>atribut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tipa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 smtClean="0"/>
                        <a:t>ili</a:t>
                      </a:r>
                      <a:r>
                        <a:rPr lang="en-US" sz="1600" dirty="0" smtClean="0"/>
                        <a:t> GUID, </a:t>
                      </a:r>
                      <a:r>
                        <a:rPr lang="en-US" sz="1600" dirty="0" err="1" smtClean="0"/>
                        <a:t>biće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kreiran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kao</a:t>
                      </a:r>
                      <a:r>
                        <a:rPr lang="en-US" sz="1600" dirty="0" smtClean="0"/>
                        <a:t> Identity </a:t>
                      </a:r>
                      <a:r>
                        <a:rPr lang="en-US" sz="1600" dirty="0" err="1" smtClean="0"/>
                        <a:t>kolona</a:t>
                      </a:r>
                      <a:r>
                        <a:rPr lang="en-US" sz="1600" dirty="0" smtClean="0"/>
                        <a:t>.</a:t>
                      </a:r>
                      <a:endParaRPr lang="en-US" sz="1600" dirty="0">
                        <a:effectLst/>
                      </a:endParaRPr>
                    </a:p>
                  </a:txBody>
                  <a:tcPr marL="20960" marR="20960" marT="20960" marB="2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07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</a:rPr>
                        <a:t>Veze</a:t>
                      </a:r>
                      <a:endParaRPr lang="en-US" sz="1600" dirty="0">
                        <a:effectLst/>
                      </a:endParaRPr>
                    </a:p>
                  </a:txBody>
                  <a:tcPr marL="20960" marR="20960" marT="20960" marB="2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kreira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veze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osnovu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navigacionih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Navigacioni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atributi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mogu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biti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objekti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ili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kolekcije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objekata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t"/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odgovarajuće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navigacione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kreira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strani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ključ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nazivom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NazivKlase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&gt;_&lt;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NazivPrimarnogKljuča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600" dirty="0">
                        <a:effectLst/>
                      </a:endParaRPr>
                    </a:p>
                  </a:txBody>
                  <a:tcPr marL="20960" marR="20960" marT="20960" marB="2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0056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</a:rPr>
                        <a:t>Strani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ključ</a:t>
                      </a:r>
                      <a:endParaRPr lang="en-US" sz="1600" dirty="0">
                        <a:effectLst/>
                      </a:endParaRPr>
                    </a:p>
                  </a:txBody>
                  <a:tcPr marL="20960" marR="20960" marT="20960" marB="2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Pre </a:t>
                      </a:r>
                      <a:r>
                        <a:rPr lang="en-US" sz="1600" dirty="0" err="1" smtClean="0">
                          <a:effectLst/>
                        </a:rPr>
                        <a:t>nego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što</a:t>
                      </a:r>
                      <a:r>
                        <a:rPr lang="en-US" sz="1600" dirty="0" smtClean="0">
                          <a:effectLst/>
                        </a:rPr>
                        <a:t> se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napravi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strani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ključ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sa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nazivom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NazivKlase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&gt;_&lt;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NazivPrimarnogKljuča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  EF u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istoj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klasi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pored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navigacionog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atributa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pokuša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pronađe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nazivom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istim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kao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navigacionog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atributa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nastavkom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Id.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Ukoliko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pronađe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takav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naziv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stranog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ključa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će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biti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isti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kao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naziv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tog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atributa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20960" marR="20960" marT="20960" marB="2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0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Code-First </a:t>
            </a:r>
            <a:r>
              <a:rPr lang="en-US" dirty="0" err="1" smtClean="0"/>
              <a:t>konvencije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141709"/>
              </p:ext>
            </p:extLst>
          </p:nvPr>
        </p:nvGraphicFramePr>
        <p:xfrm>
          <a:off x="1188643" y="1690688"/>
          <a:ext cx="9447726" cy="3303586"/>
        </p:xfrm>
        <a:graphic>
          <a:graphicData uri="http://schemas.openxmlformats.org/drawingml/2006/table">
            <a:tbl>
              <a:tblPr/>
              <a:tblGrid>
                <a:gridCol w="2546595"/>
                <a:gridCol w="6901131"/>
              </a:tblGrid>
              <a:tr h="84292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Null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kolona</a:t>
                      </a:r>
                      <a:endParaRPr lang="en-US" sz="1600" dirty="0">
                        <a:effectLst/>
                      </a:endParaRPr>
                    </a:p>
                  </a:txBody>
                  <a:tcPr marL="34755" marR="34755" marT="34755" marB="3475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EF </a:t>
                      </a:r>
                      <a:r>
                        <a:rPr lang="en-US" sz="1600" dirty="0" err="1" smtClean="0">
                          <a:effectLst/>
                        </a:rPr>
                        <a:t>kreira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nullable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kolone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za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sve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objekte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primitivne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tipove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koji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mogu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imati</a:t>
                      </a:r>
                      <a:r>
                        <a:rPr lang="en-US" sz="1600" baseline="0" dirty="0" smtClean="0">
                          <a:effectLst/>
                        </a:rPr>
                        <a:t> null </a:t>
                      </a:r>
                      <a:r>
                        <a:rPr lang="en-US" sz="1600" baseline="0" dirty="0" err="1" smtClean="0">
                          <a:effectLst/>
                        </a:rPr>
                        <a:t>vrednost</a:t>
                      </a:r>
                      <a:r>
                        <a:rPr lang="en-US" sz="1600" baseline="0" dirty="0" smtClean="0">
                          <a:effectLst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</a:txBody>
                  <a:tcPr marL="34755" marR="34755" marT="34755" marB="3475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022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Not Null </a:t>
                      </a:r>
                      <a:r>
                        <a:rPr lang="en-US" sz="1600" dirty="0" err="1" smtClean="0">
                          <a:effectLst/>
                        </a:rPr>
                        <a:t>kolona</a:t>
                      </a:r>
                      <a:endParaRPr lang="en-US" sz="1600" dirty="0">
                        <a:effectLst/>
                      </a:endParaRPr>
                    </a:p>
                  </a:txBody>
                  <a:tcPr marL="34755" marR="34755" marT="34755" marB="3475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EF </a:t>
                      </a:r>
                      <a:r>
                        <a:rPr lang="en-US" sz="1600" dirty="0" err="1" smtClean="0">
                          <a:effectLst/>
                        </a:rPr>
                        <a:t>kreira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NotNull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kolone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za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primarne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ključeve</a:t>
                      </a:r>
                      <a:r>
                        <a:rPr lang="en-US" sz="1600" baseline="0" dirty="0" smtClean="0">
                          <a:effectLst/>
                        </a:rPr>
                        <a:t>, </a:t>
                      </a:r>
                      <a:r>
                        <a:rPr lang="en-US" sz="1600" baseline="0" dirty="0" err="1" smtClean="0">
                          <a:effectLst/>
                        </a:rPr>
                        <a:t>i</a:t>
                      </a:r>
                      <a:r>
                        <a:rPr lang="en-US" sz="1600" baseline="0" dirty="0" smtClean="0">
                          <a:effectLst/>
                        </a:rPr>
                        <a:t> non-</a:t>
                      </a:r>
                      <a:r>
                        <a:rPr lang="en-US" sz="1600" baseline="0" dirty="0" err="1" smtClean="0">
                          <a:effectLst/>
                        </a:rPr>
                        <a:t>nullable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primitivne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tipove</a:t>
                      </a:r>
                      <a:r>
                        <a:rPr lang="en-US" sz="1600" baseline="0" dirty="0" smtClean="0">
                          <a:effectLst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</a:txBody>
                  <a:tcPr marL="34755" marR="34755" marT="34755" marB="3475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0457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</a:rPr>
                        <a:t>Mapiranje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atributa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na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kolone</a:t>
                      </a:r>
                      <a:endParaRPr lang="en-US" sz="1600" dirty="0">
                        <a:effectLst/>
                      </a:endParaRPr>
                    </a:p>
                  </a:txBody>
                  <a:tcPr marL="34755" marR="34755" marT="34755" marB="3475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Po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konvenciji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svi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atributi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će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biti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mapirani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na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kolone</a:t>
                      </a:r>
                      <a:r>
                        <a:rPr lang="en-US" sz="1600" baseline="0" dirty="0" smtClean="0">
                          <a:effectLst/>
                        </a:rPr>
                        <a:t> u </a:t>
                      </a:r>
                      <a:r>
                        <a:rPr lang="en-US" sz="1600" baseline="0" dirty="0" err="1" smtClean="0">
                          <a:effectLst/>
                        </a:rPr>
                        <a:t>bazi</a:t>
                      </a:r>
                      <a:r>
                        <a:rPr lang="en-US" sz="1600" baseline="0" dirty="0" smtClean="0">
                          <a:effectLst/>
                        </a:rPr>
                        <a:t>, </a:t>
                      </a:r>
                      <a:r>
                        <a:rPr lang="en-US" sz="1600" baseline="0" dirty="0" err="1" smtClean="0">
                          <a:effectLst/>
                        </a:rPr>
                        <a:t>koristiti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atribut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[</a:t>
                      </a:r>
                      <a:r>
                        <a:rPr lang="en-US" sz="1600" dirty="0" err="1" smtClean="0">
                          <a:effectLst/>
                        </a:rPr>
                        <a:t>NotMapped</a:t>
                      </a:r>
                      <a:r>
                        <a:rPr lang="en-US" sz="1600" dirty="0" smtClean="0">
                          <a:effectLst/>
                        </a:rPr>
                        <a:t>] </a:t>
                      </a:r>
                      <a:r>
                        <a:rPr lang="en-US" sz="1600" dirty="0" err="1" smtClean="0">
                          <a:effectLst/>
                        </a:rPr>
                        <a:t>kako</a:t>
                      </a:r>
                      <a:r>
                        <a:rPr lang="en-US" sz="1600" dirty="0" smtClean="0">
                          <a:effectLst/>
                        </a:rPr>
                        <a:t> bi </a:t>
                      </a:r>
                      <a:r>
                        <a:rPr lang="en-US" sz="1600" dirty="0" err="1" smtClean="0">
                          <a:effectLst/>
                        </a:rPr>
                        <a:t>sprečili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kreiranje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kolone</a:t>
                      </a:r>
                      <a:endParaRPr lang="en-US" sz="1600" dirty="0">
                        <a:effectLst/>
                      </a:endParaRPr>
                    </a:p>
                  </a:txBody>
                  <a:tcPr marL="34755" marR="34755" marT="34755" marB="3475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998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</a:rPr>
                        <a:t>Kaskadno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brisanje</a:t>
                      </a:r>
                      <a:endParaRPr lang="en-US" sz="1600" dirty="0">
                        <a:effectLst/>
                      </a:endParaRPr>
                    </a:p>
                  </a:txBody>
                  <a:tcPr marL="34755" marR="34755" marT="34755" marB="3475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</a:rPr>
                        <a:t>Inicijalno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omogućeno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za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sve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tipove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veza</a:t>
                      </a:r>
                      <a:r>
                        <a:rPr lang="en-US" sz="1600" baseline="0" dirty="0" smtClean="0">
                          <a:effectLst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</a:txBody>
                  <a:tcPr marL="34755" marR="34755" marT="34755" marB="3475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8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Code-First </a:t>
            </a:r>
            <a:r>
              <a:rPr lang="en-US" dirty="0" err="1" smtClean="0"/>
              <a:t>konvencije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150734"/>
              </p:ext>
            </p:extLst>
          </p:nvPr>
        </p:nvGraphicFramePr>
        <p:xfrm>
          <a:off x="1207699" y="1809254"/>
          <a:ext cx="9747849" cy="4376804"/>
        </p:xfrm>
        <a:graphic>
          <a:graphicData uri="http://schemas.openxmlformats.org/drawingml/2006/table">
            <a:tbl>
              <a:tblPr/>
              <a:tblGrid>
                <a:gridCol w="2863969"/>
                <a:gridCol w="3467819"/>
                <a:gridCol w="3416061"/>
              </a:tblGrid>
              <a:tr h="447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C# DataType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Related DB Column DataType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PK Column DataType &amp; Length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713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int, Identity column increment by 1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string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nvarchar(Max)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nvarchar(128)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decimal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decimal(18,2)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decimal(18,2)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real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real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byte[]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varbinary(Max)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varbinary(128)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datetime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datetime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datetime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bool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bit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bit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byte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tinyint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tinyint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smallint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smallint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bigint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bigint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No mapping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No mapping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713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sbyte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No mapping 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(throws exception)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No mapping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object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No mapping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No mapping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0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anotacije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528540"/>
              </p:ext>
            </p:extLst>
          </p:nvPr>
        </p:nvGraphicFramePr>
        <p:xfrm>
          <a:off x="838200" y="1825626"/>
          <a:ext cx="10515600" cy="3469410"/>
        </p:xfrm>
        <a:graphic>
          <a:graphicData uri="http://schemas.openxmlformats.org/drawingml/2006/table">
            <a:tbl>
              <a:tblPr/>
              <a:tblGrid>
                <a:gridCol w="2636277"/>
                <a:gridCol w="7879323"/>
              </a:tblGrid>
              <a:tr h="2749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Attribute</a:t>
                      </a: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012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dirty="0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Key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</a:rPr>
                        <a:t>Označava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atribut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kao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EntityKey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koji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će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biti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mapiran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na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primarni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ključ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tabele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296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3"/>
                        </a:rPr>
                        <a:t>Timestamp</a:t>
                      </a:r>
                      <a:endParaRPr lang="en-US" sz="140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</a:rPr>
                        <a:t>Označava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atribut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kao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non-</a:t>
                      </a:r>
                      <a:r>
                        <a:rPr lang="en-US" sz="1400" dirty="0" err="1" smtClean="0">
                          <a:effectLst/>
                        </a:rPr>
                        <a:t>nullable</a:t>
                      </a:r>
                      <a:r>
                        <a:rPr lang="en-US" sz="1400" dirty="0" smtClean="0">
                          <a:effectLst/>
                        </a:rPr>
                        <a:t> timestamp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kolonu</a:t>
                      </a:r>
                      <a:r>
                        <a:rPr lang="en-US" sz="1400" baseline="0" dirty="0" smtClean="0">
                          <a:effectLst/>
                        </a:rPr>
                        <a:t> u </a:t>
                      </a:r>
                      <a:r>
                        <a:rPr lang="en-US" sz="1400" baseline="0" dirty="0" err="1" smtClean="0">
                          <a:effectLst/>
                        </a:rPr>
                        <a:t>tabeli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425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dirty="0" err="1">
                          <a:solidFill>
                            <a:srgbClr val="337AB7"/>
                          </a:solidFill>
                          <a:effectLst/>
                          <a:hlinkClick r:id="rId4"/>
                        </a:rPr>
                        <a:t>ConcurrencyCheck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</a:rPr>
                        <a:t>Stavlja</a:t>
                      </a:r>
                      <a:r>
                        <a:rPr lang="en-US" sz="1400" baseline="0" dirty="0" smtClean="0">
                          <a:effectLst/>
                        </a:rPr>
                        <a:t> se </a:t>
                      </a:r>
                      <a:r>
                        <a:rPr lang="en-US" sz="1400" baseline="0" dirty="0" err="1" smtClean="0">
                          <a:effectLst/>
                        </a:rPr>
                        <a:t>na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atribut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kojim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želimo</a:t>
                      </a:r>
                      <a:r>
                        <a:rPr lang="en-US" sz="1400" baseline="0" dirty="0" smtClean="0">
                          <a:effectLst/>
                        </a:rPr>
                        <a:t> da </a:t>
                      </a:r>
                      <a:r>
                        <a:rPr lang="en-US" sz="1400" baseline="0" dirty="0" err="1" smtClean="0">
                          <a:effectLst/>
                        </a:rPr>
                        <a:t>radimo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optimističko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zaključavanje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12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5"/>
                        </a:rPr>
                        <a:t>Required</a:t>
                      </a:r>
                      <a:endParaRPr lang="en-US" sz="140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</a:rPr>
                        <a:t>Označava</a:t>
                      </a:r>
                      <a:r>
                        <a:rPr lang="en-US" sz="1400" baseline="0" dirty="0" smtClean="0">
                          <a:effectLst/>
                        </a:rPr>
                        <a:t> da </a:t>
                      </a:r>
                      <a:r>
                        <a:rPr lang="en-US" sz="1400" baseline="0" dirty="0" err="1" smtClean="0">
                          <a:effectLst/>
                        </a:rPr>
                        <a:t>atribut</a:t>
                      </a:r>
                      <a:r>
                        <a:rPr lang="en-US" sz="1400" baseline="0" dirty="0" smtClean="0">
                          <a:effectLst/>
                        </a:rPr>
                        <a:t> mora </a:t>
                      </a:r>
                      <a:r>
                        <a:rPr lang="en-US" sz="1400" baseline="0" dirty="0" err="1" smtClean="0">
                          <a:effectLst/>
                        </a:rPr>
                        <a:t>imati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vrednost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012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MinLength</a:t>
                      </a:r>
                      <a:endParaRPr lang="en-US" sz="140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</a:rPr>
                        <a:t>Zadaje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minimalnu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dužinu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stringu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ili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nizu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8422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MaxLength</a:t>
                      </a:r>
                      <a:endParaRPr lang="en-US" sz="140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</a:rPr>
                        <a:t>Zadaje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maksimalnu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dužinu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stringu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ili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nizu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012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7"/>
                        </a:rPr>
                        <a:t>StringLength</a:t>
                      </a:r>
                      <a:endParaRPr lang="en-US" sz="140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</a:rPr>
                        <a:t>Zadaje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minimalnu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maksimalnu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dužinu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stringa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0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anotacije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218542"/>
              </p:ext>
            </p:extLst>
          </p:nvPr>
        </p:nvGraphicFramePr>
        <p:xfrm>
          <a:off x="838200" y="1778354"/>
          <a:ext cx="10515600" cy="3555003"/>
        </p:xfrm>
        <a:graphic>
          <a:graphicData uri="http://schemas.openxmlformats.org/drawingml/2006/table">
            <a:tbl>
              <a:tblPr/>
              <a:tblGrid>
                <a:gridCol w="2168615"/>
                <a:gridCol w="8346985"/>
              </a:tblGrid>
              <a:tr h="24711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Attribute</a:t>
                      </a: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0506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Table</a:t>
                      </a:r>
                      <a:endParaRPr lang="en-US" sz="130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 smtClean="0">
                          <a:effectLst/>
                        </a:rPr>
                        <a:t>Zadaje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naziv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tabele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na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koji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će</a:t>
                      </a:r>
                      <a:r>
                        <a:rPr lang="en-US" sz="1300" dirty="0" smtClean="0">
                          <a:effectLst/>
                        </a:rPr>
                        <a:t> se </a:t>
                      </a:r>
                      <a:r>
                        <a:rPr lang="en-US" sz="1300" dirty="0" err="1" smtClean="0">
                          <a:effectLst/>
                        </a:rPr>
                        <a:t>mapirati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klasa</a:t>
                      </a:r>
                      <a:endParaRPr lang="en-US" sz="1300" dirty="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506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337AB7"/>
                          </a:solidFill>
                          <a:effectLst/>
                          <a:hlinkClick r:id="rId3"/>
                        </a:rPr>
                        <a:t>Column</a:t>
                      </a:r>
                      <a:endParaRPr lang="en-US" sz="130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 smtClean="0">
                          <a:effectLst/>
                        </a:rPr>
                        <a:t>Zadaje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naziv</a:t>
                      </a:r>
                      <a:r>
                        <a:rPr lang="en-US" sz="1300" baseline="0" dirty="0" smtClean="0">
                          <a:effectLst/>
                        </a:rPr>
                        <a:t>  </a:t>
                      </a:r>
                      <a:r>
                        <a:rPr lang="en-US" sz="1300" baseline="0" dirty="0" err="1" smtClean="0">
                          <a:effectLst/>
                        </a:rPr>
                        <a:t>i</a:t>
                      </a:r>
                      <a:r>
                        <a:rPr lang="en-US" sz="1300" baseline="0" dirty="0" smtClean="0">
                          <a:effectLst/>
                        </a:rPr>
                        <a:t> tip </a:t>
                      </a:r>
                      <a:r>
                        <a:rPr lang="en-US" sz="1300" baseline="0" dirty="0" err="1" smtClean="0">
                          <a:effectLst/>
                        </a:rPr>
                        <a:t>kolone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na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koje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će</a:t>
                      </a:r>
                      <a:r>
                        <a:rPr lang="en-US" sz="1300" baseline="0" dirty="0" smtClean="0">
                          <a:effectLst/>
                        </a:rPr>
                        <a:t> se </a:t>
                      </a:r>
                      <a:r>
                        <a:rPr lang="en-US" sz="1300" baseline="0" dirty="0" err="1" smtClean="0">
                          <a:effectLst/>
                        </a:rPr>
                        <a:t>mapirati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atribut</a:t>
                      </a:r>
                      <a:endParaRPr lang="en-US" sz="1300" dirty="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0506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337AB7"/>
                          </a:solidFill>
                          <a:effectLst/>
                          <a:hlinkClick r:id="rId4"/>
                        </a:rPr>
                        <a:t>Index</a:t>
                      </a:r>
                      <a:endParaRPr lang="en-US" sz="130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 smtClean="0">
                          <a:effectLst/>
                        </a:rPr>
                        <a:t>Kreira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indeks</a:t>
                      </a:r>
                      <a:r>
                        <a:rPr lang="en-US" sz="1300" baseline="0" dirty="0" smtClean="0">
                          <a:effectLst/>
                        </a:rPr>
                        <a:t> od </a:t>
                      </a:r>
                      <a:r>
                        <a:rPr lang="en-US" sz="1300" baseline="0" dirty="0" err="1" smtClean="0">
                          <a:effectLst/>
                        </a:rPr>
                        <a:t>kolone</a:t>
                      </a:r>
                      <a:endParaRPr lang="en-US" sz="1300" dirty="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506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337AB7"/>
                          </a:solidFill>
                          <a:effectLst/>
                          <a:hlinkClick r:id="rId5"/>
                        </a:rPr>
                        <a:t>ForeignKey</a:t>
                      </a:r>
                      <a:endParaRPr lang="en-US" sz="130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 smtClean="0">
                          <a:effectLst/>
                        </a:rPr>
                        <a:t>Definiše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strani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ključ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za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navigacioni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atribut</a:t>
                      </a:r>
                      <a:endParaRPr lang="en-US" sz="1300" dirty="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0506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NotMapped</a:t>
                      </a:r>
                      <a:endParaRPr lang="en-US" sz="130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 smtClean="0">
                          <a:effectLst/>
                        </a:rPr>
                        <a:t>Sprečava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mapiranje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atributa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na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kolonu</a:t>
                      </a:r>
                      <a:r>
                        <a:rPr lang="en-US" sz="1300" dirty="0" smtClean="0">
                          <a:effectLst/>
                        </a:rPr>
                        <a:t> u </a:t>
                      </a:r>
                      <a:r>
                        <a:rPr lang="en-US" sz="1300" dirty="0" err="1" smtClean="0">
                          <a:effectLst/>
                        </a:rPr>
                        <a:t>tabeli</a:t>
                      </a:r>
                      <a:endParaRPr lang="en-US" sz="1300" dirty="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28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DatabaseGenerated</a:t>
                      </a: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 smtClean="0">
                          <a:effectLst/>
                        </a:rPr>
                        <a:t>Koristi</a:t>
                      </a:r>
                      <a:r>
                        <a:rPr lang="en-US" sz="1300" dirty="0" smtClean="0">
                          <a:effectLst/>
                        </a:rPr>
                        <a:t> se </a:t>
                      </a:r>
                      <a:r>
                        <a:rPr lang="en-US" sz="1300" dirty="0" err="1" smtClean="0">
                          <a:effectLst/>
                        </a:rPr>
                        <a:t>za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kreiranje</a:t>
                      </a:r>
                      <a:r>
                        <a:rPr lang="en-US" sz="1300" dirty="0" smtClean="0">
                          <a:effectLst/>
                        </a:rPr>
                        <a:t> Identity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i</a:t>
                      </a:r>
                      <a:r>
                        <a:rPr lang="en-US" sz="1300" baseline="0" dirty="0" smtClean="0">
                          <a:effectLst/>
                        </a:rPr>
                        <a:t> Computed </a:t>
                      </a:r>
                      <a:r>
                        <a:rPr lang="en-US" sz="1300" baseline="0" dirty="0" err="1" smtClean="0">
                          <a:effectLst/>
                        </a:rPr>
                        <a:t>kolona</a:t>
                      </a:r>
                      <a:r>
                        <a:rPr lang="en-US" sz="1300" baseline="0" dirty="0" smtClean="0">
                          <a:effectLst/>
                        </a:rPr>
                        <a:t> u </a:t>
                      </a:r>
                      <a:r>
                        <a:rPr lang="en-US" sz="1300" baseline="0" dirty="0" err="1" smtClean="0">
                          <a:effectLst/>
                        </a:rPr>
                        <a:t>tabeli</a:t>
                      </a:r>
                      <a:endParaRPr lang="en-US" sz="1300" dirty="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0506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337AB7"/>
                          </a:solidFill>
                          <a:effectLst/>
                          <a:hlinkClick r:id="rId7"/>
                        </a:rPr>
                        <a:t>InverseProperty</a:t>
                      </a:r>
                      <a:endParaRPr lang="en-US" sz="130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 smtClean="0">
                          <a:effectLst/>
                        </a:rPr>
                        <a:t>Koristi</a:t>
                      </a:r>
                      <a:r>
                        <a:rPr lang="en-US" sz="1300" baseline="0" dirty="0" smtClean="0">
                          <a:effectLst/>
                        </a:rPr>
                        <a:t> se </a:t>
                      </a:r>
                      <a:r>
                        <a:rPr lang="en-US" sz="1300" baseline="0" dirty="0" err="1" smtClean="0">
                          <a:effectLst/>
                        </a:rPr>
                        <a:t>kada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imamo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više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veza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između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istih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klasa</a:t>
                      </a:r>
                      <a:endParaRPr lang="en-US" sz="1300" dirty="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113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ComplexType</a:t>
                      </a: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 smtClean="0">
                          <a:effectLst/>
                        </a:rPr>
                        <a:t>Označava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klasu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kao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kompleksni</a:t>
                      </a:r>
                      <a:r>
                        <a:rPr lang="en-US" sz="1300" dirty="0" smtClean="0">
                          <a:effectLst/>
                        </a:rPr>
                        <a:t> tip</a:t>
                      </a:r>
                      <a:endParaRPr lang="en-US" sz="1300" dirty="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anotacije</a:t>
            </a:r>
            <a:r>
              <a:rPr lang="en-US" dirty="0" smtClean="0"/>
              <a:t> - primer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8206"/>
            <a:ext cx="58595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9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Migracije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Migracije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omogućavaju</a:t>
            </a:r>
            <a:r>
              <a:rPr lang="en-US" dirty="0" smtClean="0"/>
              <a:t> </a:t>
            </a:r>
            <a:r>
              <a:rPr lang="en-US" dirty="0" err="1" smtClean="0"/>
              <a:t>verzionisanje</a:t>
            </a:r>
            <a:r>
              <a:rPr lang="en-US" dirty="0" smtClean="0"/>
              <a:t> </a:t>
            </a:r>
            <a:r>
              <a:rPr lang="en-US" dirty="0" err="1" smtClean="0"/>
              <a:t>šeme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Kako</a:t>
            </a:r>
            <a:r>
              <a:rPr lang="en-US" dirty="0" smtClean="0"/>
              <a:t> bi </a:t>
            </a:r>
            <a:r>
              <a:rPr lang="en-US" dirty="0" err="1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omogućili</a:t>
            </a:r>
            <a:r>
              <a:rPr lang="en-US" dirty="0" smtClean="0"/>
              <a:t> u Package-Management </a:t>
            </a:r>
            <a:r>
              <a:rPr lang="en-US" dirty="0" err="1" smtClean="0"/>
              <a:t>konzoli</a:t>
            </a:r>
            <a:r>
              <a:rPr lang="en-US" dirty="0" smtClean="0"/>
              <a:t> </a:t>
            </a:r>
            <a:r>
              <a:rPr lang="en-US" dirty="0" err="1" smtClean="0"/>
              <a:t>uneti</a:t>
            </a:r>
            <a:r>
              <a:rPr lang="en-US" dirty="0" smtClean="0"/>
              <a:t> enable-migrations </a:t>
            </a:r>
            <a:r>
              <a:rPr lang="en-US" dirty="0" err="1" smtClean="0"/>
              <a:t>komandu</a:t>
            </a:r>
            <a:endParaRPr lang="en-US" dirty="0" smtClean="0"/>
          </a:p>
          <a:p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migracije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se </a:t>
            </a:r>
            <a:r>
              <a:rPr lang="en-US" dirty="0" err="1" smtClean="0"/>
              <a:t>putem</a:t>
            </a:r>
            <a:r>
              <a:rPr lang="en-US" dirty="0" smtClean="0"/>
              <a:t> add-migration &lt;</a:t>
            </a:r>
            <a:r>
              <a:rPr lang="en-US" dirty="0" err="1" smtClean="0"/>
              <a:t>Naziv</a:t>
            </a:r>
            <a:r>
              <a:rPr lang="en-US" dirty="0" smtClean="0"/>
              <a:t> </a:t>
            </a:r>
            <a:r>
              <a:rPr lang="en-US" dirty="0" err="1" smtClean="0"/>
              <a:t>migracije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Kako</a:t>
            </a:r>
            <a:r>
              <a:rPr lang="en-US" dirty="0" smtClean="0"/>
              <a:t> bi </a:t>
            </a:r>
            <a:r>
              <a:rPr lang="en-US" dirty="0" err="1" smtClean="0"/>
              <a:t>primenili</a:t>
            </a:r>
            <a:r>
              <a:rPr lang="en-US" dirty="0" smtClean="0"/>
              <a:t> </a:t>
            </a:r>
            <a:r>
              <a:rPr lang="en-US" dirty="0" err="1" smtClean="0"/>
              <a:t>migracije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bazom</a:t>
            </a:r>
            <a:r>
              <a:rPr lang="en-US" dirty="0" smtClean="0"/>
              <a:t> </a:t>
            </a:r>
            <a:r>
              <a:rPr lang="en-US" dirty="0" err="1" smtClean="0"/>
              <a:t>koristiti</a:t>
            </a:r>
            <a:r>
              <a:rPr lang="en-US" dirty="0" smtClean="0"/>
              <a:t> update-database </a:t>
            </a:r>
            <a:r>
              <a:rPr lang="en-US" dirty="0" err="1" smtClean="0"/>
              <a:t>komandu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87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Pristupi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38" y="1690688"/>
            <a:ext cx="4830723" cy="4351338"/>
          </a:xfrm>
        </p:spPr>
      </p:pic>
    </p:spTree>
    <p:extLst>
      <p:ext uri="{BB962C8B-B14F-4D97-AF65-F5344CB8AC3E}">
        <p14:creationId xmlns:p14="http://schemas.microsoft.com/office/powerpoint/2010/main" val="13475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Počinjemo</a:t>
            </a:r>
            <a:r>
              <a:rPr lang="en-US" dirty="0" smtClean="0"/>
              <a:t> </a:t>
            </a:r>
            <a:r>
              <a:rPr lang="en-US" dirty="0" err="1" smtClean="0"/>
              <a:t>pisanjem</a:t>
            </a:r>
            <a:r>
              <a:rPr lang="en-US" dirty="0" smtClean="0"/>
              <a:t> </a:t>
            </a:r>
            <a:r>
              <a:rPr lang="en-US" dirty="0" err="1" smtClean="0"/>
              <a:t>naših</a:t>
            </a:r>
            <a:r>
              <a:rPr lang="en-US" dirty="0" smtClean="0"/>
              <a:t> </a:t>
            </a:r>
            <a:r>
              <a:rPr lang="en-US" dirty="0" err="1" smtClean="0"/>
              <a:t>domenskih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endParaRPr lang="en-US" dirty="0" smtClean="0"/>
          </a:p>
          <a:p>
            <a:r>
              <a:rPr lang="en-US" dirty="0" err="1" smtClean="0"/>
              <a:t>Prilikom</a:t>
            </a:r>
            <a:r>
              <a:rPr lang="en-US" dirty="0" smtClean="0"/>
              <a:t> </a:t>
            </a:r>
            <a:r>
              <a:rPr lang="en-US" dirty="0" err="1" smtClean="0"/>
              <a:t>pokretanja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EF </a:t>
            </a:r>
            <a:r>
              <a:rPr lang="en-US" dirty="0" err="1" smtClean="0"/>
              <a:t>kreira</a:t>
            </a:r>
            <a:r>
              <a:rPr lang="en-US" dirty="0" smtClean="0"/>
              <a:t> </a:t>
            </a:r>
            <a:r>
              <a:rPr lang="en-US" dirty="0" err="1" smtClean="0"/>
              <a:t>bazu</a:t>
            </a:r>
            <a:r>
              <a:rPr lang="en-US" dirty="0" smtClean="0"/>
              <a:t> (</a:t>
            </a:r>
            <a:r>
              <a:rPr lang="en-US" dirty="0" err="1" smtClean="0"/>
              <a:t>ukoliko</a:t>
            </a:r>
            <a:r>
              <a:rPr lang="en-US" dirty="0" smtClean="0"/>
              <a:t> ne </a:t>
            </a:r>
            <a:r>
              <a:rPr lang="en-US" dirty="0" err="1" smtClean="0"/>
              <a:t>postoji</a:t>
            </a:r>
            <a:r>
              <a:rPr lang="en-US" dirty="0" smtClean="0"/>
              <a:t>)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mapira</a:t>
            </a:r>
            <a:r>
              <a:rPr lang="en-US" dirty="0" smtClean="0"/>
              <a:t> </a:t>
            </a:r>
            <a:r>
              <a:rPr lang="en-US" dirty="0" err="1" smtClean="0"/>
              <a:t>domenske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r>
              <a:rPr lang="en-US" dirty="0" smtClean="0"/>
              <a:t> u </a:t>
            </a:r>
            <a:r>
              <a:rPr lang="en-US" dirty="0" err="1" smtClean="0"/>
              <a:t>skladu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code-first </a:t>
            </a:r>
            <a:r>
              <a:rPr lang="en-US" dirty="0" err="1" smtClean="0"/>
              <a:t>konvencijama</a:t>
            </a:r>
            <a:endParaRPr lang="en-US" dirty="0" smtClean="0"/>
          </a:p>
          <a:p>
            <a:r>
              <a:rPr lang="en-US" dirty="0" err="1" smtClean="0"/>
              <a:t>Konvencije</a:t>
            </a:r>
            <a:r>
              <a:rPr lang="en-US" dirty="0" smtClean="0"/>
              <a:t> </a:t>
            </a:r>
            <a:r>
              <a:rPr lang="en-US" dirty="0" err="1" smtClean="0"/>
              <a:t>možemo</a:t>
            </a:r>
            <a:r>
              <a:rPr lang="en-US" dirty="0" smtClean="0"/>
              <a:t> </a:t>
            </a:r>
            <a:r>
              <a:rPr lang="en-US" dirty="0" err="1" smtClean="0"/>
              <a:t>menjati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Data </a:t>
            </a:r>
            <a:r>
              <a:rPr lang="en-US" dirty="0" err="1" smtClean="0"/>
              <a:t>anotacija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Fluent API-ja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DbContext</a:t>
            </a:r>
            <a:r>
              <a:rPr lang="en-US" dirty="0" smtClean="0"/>
              <a:t> je </a:t>
            </a:r>
            <a:r>
              <a:rPr lang="en-US" dirty="0" err="1" smtClean="0"/>
              <a:t>polazna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u EF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vezuje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jednu</a:t>
            </a:r>
            <a:r>
              <a:rPr lang="en-US" dirty="0" smtClean="0"/>
              <a:t> </a:t>
            </a:r>
            <a:r>
              <a:rPr lang="en-US" dirty="0" err="1" smtClean="0"/>
              <a:t>bazu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smtClean="0"/>
              <a:t>Ove </a:t>
            </a:r>
            <a:r>
              <a:rPr lang="en-US" dirty="0" err="1" smtClean="0"/>
              <a:t>klasa</a:t>
            </a:r>
            <a:r>
              <a:rPr lang="en-US" dirty="0" smtClean="0"/>
              <a:t> je </a:t>
            </a:r>
            <a:r>
              <a:rPr lang="en-US" dirty="0" err="1" smtClean="0"/>
              <a:t>nadležna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 err="1" smtClean="0"/>
              <a:t>Opis</a:t>
            </a:r>
            <a:r>
              <a:rPr lang="en-US" b="1" dirty="0" smtClean="0"/>
              <a:t> </a:t>
            </a:r>
            <a:r>
              <a:rPr lang="en-US" b="1" dirty="0" err="1" smtClean="0"/>
              <a:t>Entiteta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Sadrži</a:t>
            </a:r>
            <a:r>
              <a:rPr lang="en-US" dirty="0" smtClean="0"/>
              <a:t>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ntiteta</a:t>
            </a:r>
            <a:r>
              <a:rPr lang="en-US" dirty="0" smtClean="0"/>
              <a:t> u </a:t>
            </a:r>
            <a:r>
              <a:rPr lang="en-US" dirty="0" err="1" smtClean="0"/>
              <a:t>vidu</a:t>
            </a:r>
            <a:r>
              <a:rPr lang="en-US" dirty="0" smtClean="0"/>
              <a:t> </a:t>
            </a:r>
            <a:r>
              <a:rPr lang="en-US" dirty="0" err="1" smtClean="0"/>
              <a:t>kolekcije</a:t>
            </a:r>
            <a:r>
              <a:rPr lang="en-US" dirty="0" smtClean="0"/>
              <a:t> </a:t>
            </a:r>
            <a:r>
              <a:rPr lang="en-US" dirty="0" err="1" smtClean="0"/>
              <a:t>DBSet</a:t>
            </a:r>
            <a:r>
              <a:rPr lang="en-US" dirty="0" smtClean="0"/>
              <a:t>&lt;&gt; </a:t>
            </a:r>
            <a:r>
              <a:rPr lang="en-US" dirty="0" err="1" smtClean="0"/>
              <a:t>klasa</a:t>
            </a:r>
            <a:endParaRPr lang="en-US" dirty="0"/>
          </a:p>
          <a:p>
            <a:pPr lvl="1"/>
            <a:r>
              <a:rPr lang="en-US" b="1" dirty="0" err="1" smtClean="0"/>
              <a:t>Marijalizaciju</a:t>
            </a:r>
            <a:r>
              <a:rPr lang="en-US" b="1" dirty="0" smtClean="0"/>
              <a:t> </a:t>
            </a:r>
            <a:r>
              <a:rPr lang="en-US" b="1" dirty="0" err="1" smtClean="0"/>
              <a:t>upita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err="1" smtClean="0"/>
              <a:t>konvertuje</a:t>
            </a:r>
            <a:r>
              <a:rPr lang="en-US" dirty="0" smtClean="0"/>
              <a:t> </a:t>
            </a:r>
            <a:r>
              <a:rPr lang="en-US" dirty="0"/>
              <a:t>LINQ-to-Entities </a:t>
            </a:r>
            <a:r>
              <a:rPr lang="en-US" dirty="0" err="1" smtClean="0"/>
              <a:t>upite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 SQL </a:t>
            </a:r>
            <a:r>
              <a:rPr lang="en-US" dirty="0" err="1" smtClean="0"/>
              <a:t>upite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šalje</a:t>
            </a:r>
            <a:r>
              <a:rPr lang="en-US" dirty="0" smtClean="0"/>
              <a:t> u </a:t>
            </a:r>
            <a:r>
              <a:rPr lang="en-US" dirty="0" err="1" smtClean="0"/>
              <a:t>bazu</a:t>
            </a:r>
            <a:endParaRPr lang="en-US" dirty="0"/>
          </a:p>
          <a:p>
            <a:pPr lvl="1"/>
            <a:r>
              <a:rPr lang="en-US" b="1" dirty="0"/>
              <a:t>Change Tracking:</a:t>
            </a:r>
            <a:r>
              <a:rPr lang="en-US" dirty="0"/>
              <a:t> </a:t>
            </a:r>
            <a:r>
              <a:rPr lang="en-US" dirty="0" err="1" smtClean="0"/>
              <a:t>Vodi</a:t>
            </a:r>
            <a:r>
              <a:rPr lang="en-US" dirty="0" smtClean="0"/>
              <a:t> </a:t>
            </a:r>
            <a:r>
              <a:rPr lang="en-US" dirty="0" err="1" smtClean="0"/>
              <a:t>računa</a:t>
            </a:r>
            <a:r>
              <a:rPr lang="en-US" dirty="0" smtClean="0"/>
              <a:t> o </a:t>
            </a:r>
            <a:r>
              <a:rPr lang="en-US" dirty="0" err="1" smtClean="0"/>
              <a:t>izmenama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entitetima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nastale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njihovog</a:t>
            </a:r>
            <a:r>
              <a:rPr lang="en-US" dirty="0" smtClean="0"/>
              <a:t> </a:t>
            </a:r>
            <a:r>
              <a:rPr lang="en-US" dirty="0" err="1" smtClean="0"/>
              <a:t>učitavanja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endParaRPr lang="en-US" dirty="0"/>
          </a:p>
          <a:p>
            <a:pPr lvl="1"/>
            <a:r>
              <a:rPr lang="en-US" b="1" dirty="0" err="1" smtClean="0"/>
              <a:t>Perzistencija</a:t>
            </a:r>
            <a:r>
              <a:rPr lang="en-US" b="1" dirty="0" smtClean="0"/>
              <a:t> </a:t>
            </a:r>
            <a:r>
              <a:rPr lang="en-US" b="1" dirty="0" err="1" smtClean="0"/>
              <a:t>podataka</a:t>
            </a:r>
            <a:r>
              <a:rPr lang="en-US" b="1" dirty="0" smtClean="0"/>
              <a:t>: </a:t>
            </a:r>
            <a:r>
              <a:rPr lang="en-US" dirty="0" err="1" smtClean="0"/>
              <a:t>Kreira</a:t>
            </a:r>
            <a:r>
              <a:rPr lang="en-US" dirty="0" smtClean="0"/>
              <a:t> CUD </a:t>
            </a:r>
            <a:r>
              <a:rPr lang="en-US" dirty="0" err="1" smtClean="0"/>
              <a:t>operacije</a:t>
            </a:r>
            <a:r>
              <a:rPr lang="en-US" dirty="0" smtClean="0"/>
              <a:t> u </a:t>
            </a:r>
            <a:r>
              <a:rPr lang="en-US" dirty="0" err="1" smtClean="0"/>
              <a:t>zavisnosti</a:t>
            </a:r>
            <a:r>
              <a:rPr lang="en-US" dirty="0" smtClean="0"/>
              <a:t> od </a:t>
            </a:r>
            <a:r>
              <a:rPr lang="en-US" dirty="0" err="1" smtClean="0"/>
              <a:t>stanja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ntiteta</a:t>
            </a:r>
            <a:endParaRPr lang="en-US" dirty="0"/>
          </a:p>
          <a:p>
            <a:pPr lvl="1"/>
            <a:r>
              <a:rPr lang="en-US" b="1" dirty="0" err="1" smtClean="0"/>
              <a:t>Kešira</a:t>
            </a:r>
            <a:r>
              <a:rPr lang="en-US" b="1" dirty="0" smtClean="0"/>
              <a:t> </a:t>
            </a:r>
            <a:r>
              <a:rPr lang="en-US" b="1" dirty="0" err="1" smtClean="0"/>
              <a:t>podatke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err="1" smtClean="0"/>
              <a:t>Inicijalno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/>
              <a:t>first level </a:t>
            </a:r>
            <a:r>
              <a:rPr lang="en-US" dirty="0" smtClean="0"/>
              <a:t>caching. </a:t>
            </a:r>
            <a:r>
              <a:rPr lang="en-US" dirty="0" err="1" smtClean="0"/>
              <a:t>Z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vreme</a:t>
            </a:r>
            <a:r>
              <a:rPr lang="en-US" dirty="0" smtClean="0"/>
              <a:t> </a:t>
            </a:r>
            <a:r>
              <a:rPr lang="en-US" dirty="0" err="1" smtClean="0"/>
              <a:t>svog</a:t>
            </a:r>
            <a:r>
              <a:rPr lang="en-US" dirty="0" smtClean="0"/>
              <a:t> </a:t>
            </a:r>
            <a:r>
              <a:rPr lang="en-US" dirty="0" err="1" smtClean="0"/>
              <a:t>životnog</a:t>
            </a:r>
            <a:r>
              <a:rPr lang="en-US" dirty="0" smtClean="0"/>
              <a:t> </a:t>
            </a:r>
            <a:r>
              <a:rPr lang="en-US" dirty="0" err="1" smtClean="0"/>
              <a:t>veka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ešira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učitane</a:t>
            </a:r>
            <a:r>
              <a:rPr lang="en-US" dirty="0" smtClean="0"/>
              <a:t> </a:t>
            </a:r>
            <a:r>
              <a:rPr lang="en-US" dirty="0" err="1" smtClean="0"/>
              <a:t>entitete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Rukuje</a:t>
            </a:r>
            <a:r>
              <a:rPr lang="en-US" dirty="0" smtClean="0"/>
              <a:t> </a:t>
            </a:r>
            <a:r>
              <a:rPr lang="en-US" dirty="0" err="1" smtClean="0"/>
              <a:t>vezama</a:t>
            </a:r>
            <a:r>
              <a:rPr lang="en-US" dirty="0" smtClean="0"/>
              <a:t> </a:t>
            </a:r>
            <a:r>
              <a:rPr lang="en-US" dirty="0" err="1" smtClean="0"/>
              <a:t>među</a:t>
            </a:r>
            <a:r>
              <a:rPr lang="en-US" dirty="0" smtClean="0"/>
              <a:t> </a:t>
            </a:r>
            <a:r>
              <a:rPr lang="en-US" dirty="0" err="1" smtClean="0"/>
              <a:t>tabelama</a:t>
            </a:r>
            <a:endParaRPr lang="en-US" b="1" dirty="0" smtClean="0"/>
          </a:p>
          <a:p>
            <a:pPr lvl="1"/>
            <a:r>
              <a:rPr lang="en-US" b="1" dirty="0" err="1"/>
              <a:t>M</a:t>
            </a:r>
            <a:r>
              <a:rPr lang="en-US" b="1" dirty="0" err="1" smtClean="0"/>
              <a:t>aterijalizacija</a:t>
            </a:r>
            <a:r>
              <a:rPr lang="en-US" b="1" dirty="0" smtClean="0"/>
              <a:t> </a:t>
            </a:r>
            <a:r>
              <a:rPr lang="en-US" b="1" dirty="0" err="1" smtClean="0"/>
              <a:t>objekata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  <a:r>
              <a:rPr lang="en-US" dirty="0" err="1"/>
              <a:t>K</a:t>
            </a:r>
            <a:r>
              <a:rPr lang="en-US" dirty="0" err="1" smtClean="0"/>
              <a:t>onvertuje</a:t>
            </a:r>
            <a:r>
              <a:rPr lang="en-US" dirty="0" smtClean="0"/>
              <a:t> raw </a:t>
            </a:r>
            <a:r>
              <a:rPr lang="en-US" dirty="0" err="1" smtClean="0"/>
              <a:t>tabelarne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u </a:t>
            </a:r>
            <a:r>
              <a:rPr lang="en-US" dirty="0" err="1" smtClean="0"/>
              <a:t>entitete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r>
              <a:rPr lang="en-US" dirty="0" smtClean="0"/>
              <a:t> - primer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800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0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DbSet</a:t>
            </a:r>
            <a:r>
              <a:rPr lang="en-US" dirty="0" smtClean="0"/>
              <a:t>&lt;</a:t>
            </a:r>
            <a:r>
              <a:rPr lang="en-US" dirty="0" err="1" smtClean="0"/>
              <a:t>TEntity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Mapira</a:t>
            </a:r>
            <a:r>
              <a:rPr lang="en-US" dirty="0" smtClean="0"/>
              <a:t> se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endParaRPr lang="en-US" dirty="0" smtClean="0"/>
          </a:p>
          <a:p>
            <a:r>
              <a:rPr lang="en-US" dirty="0" err="1" smtClean="0"/>
              <a:t>Koristi</a:t>
            </a:r>
            <a:r>
              <a:rPr lang="en-US" dirty="0" smtClean="0"/>
              <a:t> se </a:t>
            </a:r>
            <a:r>
              <a:rPr lang="en-US" dirty="0" err="1" smtClean="0"/>
              <a:t>za</a:t>
            </a:r>
            <a:r>
              <a:rPr lang="en-US" dirty="0" smtClean="0"/>
              <a:t> CRUD </a:t>
            </a:r>
            <a:r>
              <a:rPr lang="en-US" dirty="0" err="1" smtClean="0"/>
              <a:t>operacije</a:t>
            </a:r>
            <a:endParaRPr lang="en-US" dirty="0" smtClean="0"/>
          </a:p>
          <a:p>
            <a:r>
              <a:rPr lang="en-US" dirty="0" smtClean="0"/>
              <a:t>Pored </a:t>
            </a:r>
            <a:r>
              <a:rPr lang="en-US" dirty="0" err="1" smtClean="0"/>
              <a:t>osnovnih</a:t>
            </a:r>
            <a:r>
              <a:rPr lang="en-US" dirty="0" smtClean="0"/>
              <a:t> CRUD  </a:t>
            </a:r>
            <a:r>
              <a:rPr lang="en-US" dirty="0" err="1" smtClean="0"/>
              <a:t>operacija</a:t>
            </a:r>
            <a:r>
              <a:rPr lang="en-US" dirty="0" smtClean="0"/>
              <a:t> </a:t>
            </a:r>
            <a:r>
              <a:rPr lang="en-US" dirty="0" err="1" smtClean="0"/>
              <a:t>sadži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utiču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ponašanje</a:t>
            </a:r>
            <a:r>
              <a:rPr lang="en-US" dirty="0" smtClean="0"/>
              <a:t> </a:t>
            </a:r>
            <a:r>
              <a:rPr lang="en-US" dirty="0" err="1" smtClean="0"/>
              <a:t>DbContext</a:t>
            </a:r>
            <a:r>
              <a:rPr lang="en-US" dirty="0" smtClean="0"/>
              <a:t>-a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Podatke</a:t>
            </a:r>
            <a:r>
              <a:rPr lang="en-US" dirty="0" smtClean="0"/>
              <a:t> o </a:t>
            </a:r>
            <a:r>
              <a:rPr lang="en-US" dirty="0" err="1" smtClean="0"/>
              <a:t>bazi</a:t>
            </a:r>
            <a:r>
              <a:rPr lang="en-US" dirty="0" smtClean="0"/>
              <a:t> </a:t>
            </a:r>
            <a:r>
              <a:rPr lang="en-US" dirty="0" err="1" smtClean="0"/>
              <a:t>dajemo</a:t>
            </a:r>
            <a:r>
              <a:rPr lang="en-US" dirty="0" smtClean="0"/>
              <a:t> u </a:t>
            </a:r>
            <a:r>
              <a:rPr lang="en-US" dirty="0" err="1" smtClean="0"/>
              <a:t>vidu</a:t>
            </a:r>
            <a:r>
              <a:rPr lang="en-US" dirty="0" smtClean="0"/>
              <a:t> connection </a:t>
            </a:r>
            <a:r>
              <a:rPr lang="en-US" dirty="0" err="1" smtClean="0"/>
              <a:t>stringa</a:t>
            </a:r>
            <a:r>
              <a:rPr lang="en-US" dirty="0" smtClean="0"/>
              <a:t> u </a:t>
            </a:r>
            <a:r>
              <a:rPr lang="en-US" dirty="0" err="1" smtClean="0"/>
              <a:t>App.Config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Web.config</a:t>
            </a:r>
            <a:r>
              <a:rPr lang="en-US" dirty="0" smtClean="0"/>
              <a:t> </a:t>
            </a:r>
            <a:r>
              <a:rPr lang="en-US" dirty="0" err="1" smtClean="0"/>
              <a:t>datotekama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connectionStrings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="</a:t>
            </a:r>
            <a:r>
              <a:rPr lang="en-US" dirty="0" err="1"/>
              <a:t>BookingAppContext</a:t>
            </a:r>
            <a:r>
              <a:rPr lang="en-US" dirty="0"/>
              <a:t>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connectionString</a:t>
            </a:r>
            <a:r>
              <a:rPr lang="en-US" dirty="0"/>
              <a:t>="Data Source=(</a:t>
            </a:r>
            <a:r>
              <a:rPr lang="en-US" dirty="0" err="1"/>
              <a:t>localdb</a:t>
            </a:r>
            <a:r>
              <a:rPr lang="en-US" dirty="0"/>
              <a:t>)\</a:t>
            </a:r>
            <a:r>
              <a:rPr lang="en-US" dirty="0" err="1"/>
              <a:t>MSSQLLocalDB</a:t>
            </a:r>
            <a:r>
              <a:rPr lang="en-US" dirty="0"/>
              <a:t>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Initial </a:t>
            </a:r>
            <a:r>
              <a:rPr lang="en-US" dirty="0"/>
              <a:t>Catalog=</a:t>
            </a:r>
            <a:r>
              <a:rPr lang="en-US" dirty="0" err="1"/>
              <a:t>BookingDB</a:t>
            </a:r>
            <a:r>
              <a:rPr lang="en-US" dirty="0"/>
              <a:t>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Integrated </a:t>
            </a:r>
            <a:r>
              <a:rPr lang="en-US" dirty="0"/>
              <a:t>Security=True;"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providerName</a:t>
            </a:r>
            <a:r>
              <a:rPr lang="en-US" dirty="0"/>
              <a:t>="</a:t>
            </a:r>
            <a:r>
              <a:rPr lang="en-US" dirty="0" err="1" smtClean="0"/>
              <a:t>System.Data.SqlClient</a:t>
            </a:r>
            <a:r>
              <a:rPr lang="en-US" dirty="0" smtClean="0"/>
              <a:t>" /&gt;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connectionStrings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Inicijalizacija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22" y="1963647"/>
            <a:ext cx="4258756" cy="4351338"/>
          </a:xfrm>
        </p:spPr>
      </p:pic>
    </p:spTree>
    <p:extLst>
      <p:ext uri="{BB962C8B-B14F-4D97-AF65-F5344CB8AC3E}">
        <p14:creationId xmlns:p14="http://schemas.microsoft.com/office/powerpoint/2010/main" val="2806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Code-First </a:t>
            </a:r>
            <a:r>
              <a:rPr lang="en-US" dirty="0" err="1" smtClean="0"/>
              <a:t>konvencije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Mapiranje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r>
              <a:rPr lang="en-US" dirty="0" smtClean="0"/>
              <a:t>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svaku</a:t>
            </a:r>
            <a:r>
              <a:rPr lang="en-US" dirty="0" smtClean="0"/>
              <a:t> </a:t>
            </a:r>
            <a:r>
              <a:rPr lang="en-US" dirty="0" err="1" smtClean="0"/>
              <a:t>domensku</a:t>
            </a:r>
            <a:r>
              <a:rPr lang="en-US" dirty="0" smtClean="0"/>
              <a:t> </a:t>
            </a:r>
            <a:r>
              <a:rPr lang="en-US" dirty="0" err="1" smtClean="0"/>
              <a:t>klasu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nalazi</a:t>
            </a:r>
            <a:r>
              <a:rPr lang="en-US" dirty="0" smtClean="0"/>
              <a:t> u </a:t>
            </a:r>
            <a:r>
              <a:rPr lang="en-US" dirty="0" err="1" smtClean="0"/>
              <a:t>DbSet</a:t>
            </a:r>
            <a:r>
              <a:rPr lang="en-US" dirty="0" smtClean="0"/>
              <a:t>&lt;&gt; </a:t>
            </a:r>
            <a:r>
              <a:rPr lang="en-US" dirty="0" err="1" smtClean="0"/>
              <a:t>klasi</a:t>
            </a:r>
            <a:r>
              <a:rPr lang="en-US" dirty="0" smtClean="0"/>
              <a:t>, </a:t>
            </a:r>
            <a:r>
              <a:rPr lang="en-US" dirty="0" err="1" smtClean="0"/>
              <a:t>kreiraće</a:t>
            </a:r>
            <a:r>
              <a:rPr lang="en-US" dirty="0" smtClean="0"/>
              <a:t> se nova </a:t>
            </a:r>
            <a:r>
              <a:rPr lang="en-US" dirty="0" err="1" smtClean="0"/>
              <a:t>tabela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sadržane</a:t>
            </a:r>
            <a:r>
              <a:rPr lang="en-US" dirty="0" smtClean="0"/>
              <a:t> u </a:t>
            </a:r>
            <a:r>
              <a:rPr lang="en-US" dirty="0" err="1" smtClean="0"/>
              <a:t>klasama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1, </a:t>
            </a:r>
            <a:r>
              <a:rPr lang="en-US" dirty="0" err="1" smtClean="0"/>
              <a:t>biće</a:t>
            </a:r>
            <a:r>
              <a:rPr lang="en-US" dirty="0" smtClean="0"/>
              <a:t> </a:t>
            </a:r>
            <a:r>
              <a:rPr lang="en-US" dirty="0" err="1" smtClean="0"/>
              <a:t>kreirane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odklase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1, </a:t>
            </a:r>
            <a:r>
              <a:rPr lang="en-US" dirty="0" err="1" smtClean="0"/>
              <a:t>biće</a:t>
            </a:r>
            <a:r>
              <a:rPr lang="en-US" dirty="0" smtClean="0"/>
              <a:t> </a:t>
            </a:r>
            <a:r>
              <a:rPr lang="en-US" dirty="0" err="1" smtClean="0"/>
              <a:t>kreirane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665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Entity Framework</vt:lpstr>
      <vt:lpstr>Pristupi</vt:lpstr>
      <vt:lpstr>Code-First</vt:lpstr>
      <vt:lpstr>DbContext</vt:lpstr>
      <vt:lpstr>DbContext - primer</vt:lpstr>
      <vt:lpstr>DbSet&lt;TEntity&gt;</vt:lpstr>
      <vt:lpstr>Connection string</vt:lpstr>
      <vt:lpstr>Inicijalizacija baze</vt:lpstr>
      <vt:lpstr>Code-First konvencije</vt:lpstr>
      <vt:lpstr>Code-First konvencije</vt:lpstr>
      <vt:lpstr>Code-First konvencije</vt:lpstr>
      <vt:lpstr>Code-First konvencije</vt:lpstr>
      <vt:lpstr>Data anotacije</vt:lpstr>
      <vt:lpstr>Data anotacije</vt:lpstr>
      <vt:lpstr>Data anotacije - primer</vt:lpstr>
      <vt:lpstr>Migracije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Windows User</dc:creator>
  <cp:lastModifiedBy>Windows User</cp:lastModifiedBy>
  <cp:revision>22</cp:revision>
  <dcterms:created xsi:type="dcterms:W3CDTF">2017-06-04T20:01:12Z</dcterms:created>
  <dcterms:modified xsi:type="dcterms:W3CDTF">2017-06-05T00:08:29Z</dcterms:modified>
</cp:coreProperties>
</file>