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3" r:id="rId2"/>
    <p:sldId id="283" r:id="rId3"/>
    <p:sldId id="297" r:id="rId4"/>
    <p:sldId id="305" r:id="rId5"/>
    <p:sldId id="301" r:id="rId6"/>
    <p:sldId id="298" r:id="rId7"/>
    <p:sldId id="299" r:id="rId8"/>
    <p:sldId id="300" r:id="rId9"/>
    <p:sldId id="302" r:id="rId10"/>
    <p:sldId id="303" r:id="rId11"/>
    <p:sldId id="30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5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48C57-0997-4FEF-81EC-0FF88ED39EC6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0B40F-34DF-4DFD-A286-4FCB71A59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004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0B40F-34DF-4DFD-A286-4FCB71A595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701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87ECE-0162-4699-BDE7-5B864BEE8E5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391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87ECE-0162-4699-BDE7-5B864BEE8E5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606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87ECE-0162-4699-BDE7-5B864BEE8E5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482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87ECE-0162-4699-BDE7-5B864BEE8E5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243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87ECE-0162-4699-BDE7-5B864BEE8E5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088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87ECE-0162-4699-BDE7-5B864BEE8E5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58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87ECE-0162-4699-BDE7-5B864BEE8E5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172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87ECE-0162-4699-BDE7-5B864BEE8E5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007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87ECE-0162-4699-BDE7-5B864BEE8E5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90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87ECE-0162-4699-BDE7-5B864BEE8E5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698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845C-4B4D-44E2-BFEF-12D9D1761C93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98E-1945-40C5-8CAA-8F0A7160F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03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845C-4B4D-44E2-BFEF-12D9D1761C93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98E-1945-40C5-8CAA-8F0A7160F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3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845C-4B4D-44E2-BFEF-12D9D1761C93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98E-1945-40C5-8CAA-8F0A7160F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45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845C-4B4D-44E2-BFEF-12D9D1761C93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98E-1945-40C5-8CAA-8F0A7160F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2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845C-4B4D-44E2-BFEF-12D9D1761C93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98E-1945-40C5-8CAA-8F0A7160F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85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845C-4B4D-44E2-BFEF-12D9D1761C93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98E-1945-40C5-8CAA-8F0A7160F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86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845C-4B4D-44E2-BFEF-12D9D1761C93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98E-1945-40C5-8CAA-8F0A7160F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23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845C-4B4D-44E2-BFEF-12D9D1761C93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98E-1945-40C5-8CAA-8F0A7160F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1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845C-4B4D-44E2-BFEF-12D9D1761C93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98E-1945-40C5-8CAA-8F0A7160F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8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845C-4B4D-44E2-BFEF-12D9D1761C93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98E-1945-40C5-8CAA-8F0A7160F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4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845C-4B4D-44E2-BFEF-12D9D1761C93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898E-1945-40C5-8CAA-8F0A7160F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13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B845C-4B4D-44E2-BFEF-12D9D1761C93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3898E-1945-40C5-8CAA-8F0A7160F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72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://file.ssenhosting.com/data1/rrojia2/130DNY3.mp3" TargetMode="Externa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wowza.com/" TargetMode="External"/><Relationship Id="rId4" Type="http://schemas.openxmlformats.org/officeDocument/2006/relationships/hyperlink" Target="http://www.adobe.com/products/flashmediaserv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8166538" y="5370181"/>
            <a:ext cx="4025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2016/01/17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㈜ 엠앤엘솔루션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-462714" y="1197734"/>
            <a:ext cx="8487362" cy="1613037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2" name="TextBox 21"/>
          <p:cNvSpPr txBox="1"/>
          <p:nvPr/>
        </p:nvSpPr>
        <p:spPr>
          <a:xfrm>
            <a:off x="421233" y="1311754"/>
            <a:ext cx="7047181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인터넷 라디오 전용 </a:t>
            </a:r>
            <a:endParaRPr lang="en-US" altLang="ko-KR" sz="2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40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스트리밍서버 개발</a:t>
            </a:r>
          </a:p>
        </p:txBody>
      </p:sp>
    </p:spTree>
    <p:extLst>
      <p:ext uri="{BB962C8B-B14F-4D97-AF65-F5344CB8AC3E}">
        <p14:creationId xmlns:p14="http://schemas.microsoft.com/office/powerpoint/2010/main" val="3953307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294" y="213194"/>
            <a:ext cx="10264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참고 </a:t>
            </a:r>
            <a:r>
              <a:rPr lang="en-US" altLang="ko-KR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:: TS</a:t>
            </a:r>
            <a:endParaRPr lang="ko-KR" altLang="en-US" sz="32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1975" y="901867"/>
            <a:ext cx="12203975" cy="70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76583" y="1109379"/>
            <a:ext cx="963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TS</a:t>
            </a:r>
            <a:r>
              <a:rPr lang="ko-KR" altLang="en-US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개요</a:t>
            </a:r>
            <a:endParaRPr lang="en-US" altLang="ko-KR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6389" y="1679128"/>
            <a:ext cx="1127413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TS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파일은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IPTV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활용되고 있는 표준규격으로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MPEG-2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기반으로 다수의 방송정보를 포함하는 채널 규격 </a:t>
            </a: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MPEG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트랜스포트 스트림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(transport stream; TS)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DVB, ISDB, ATSC, DMB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방송망을 통해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오디오 및 비디오의 압축 데이터를 다중화하고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다중화된 압축 데이터를 전달하기 위한 전송 프로토콜 표준 규격</a:t>
            </a: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0" y="2572144"/>
            <a:ext cx="7184355" cy="316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722706" y="2572144"/>
            <a:ext cx="2303150" cy="1287625"/>
          </a:xfrm>
          <a:prstGeom prst="rect">
            <a:avLst/>
          </a:prstGeom>
          <a:noFill/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07706" y="5597210"/>
            <a:ext cx="5346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미디어 </a:t>
            </a:r>
            <a:r>
              <a:rPr lang="ko-KR" altLang="en-US" sz="105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스트리밍</a:t>
            </a:r>
            <a:r>
              <a:rPr lang="ko-KR" altLang="en-US" sz="105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서비스 제공을 위한 구성 요소 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509053" y="2450394"/>
            <a:ext cx="3301466" cy="1631216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MPEG-2 TS</a:t>
            </a:r>
            <a:r>
              <a:rPr lang="ko-KR" altLang="en-US" sz="1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</a:t>
            </a:r>
            <a:r>
              <a:rPr lang="en-US" altLang="ko-KR" sz="1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r>
              <a:rPr lang="ko-KR" altLang="en-US" sz="1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MPEG-2 Part 1, Systems (ISO/IEC 13818-1 </a:t>
            </a:r>
            <a:r>
              <a:rPr lang="ko-KR" altLang="en-US" sz="1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en-US" altLang="ko-KR" sz="1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ITU-T H.222.0)</a:t>
            </a:r>
            <a:r>
              <a:rPr lang="ko-KR" altLang="en-US" sz="1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오디오나 비디오</a:t>
            </a:r>
            <a:r>
              <a:rPr lang="en-US" altLang="ko-KR" sz="1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방송의 채널 정보 등을 전송하거나 저장하기 위해 정의한 규격이다</a:t>
            </a:r>
            <a:r>
              <a:rPr lang="en-US" altLang="ko-KR" sz="1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MPEG-2</a:t>
            </a:r>
            <a:r>
              <a:rPr lang="ko-KR" altLang="en-US" sz="1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Elementary Stream(MPEG</a:t>
            </a:r>
            <a:r>
              <a:rPr lang="ko-KR" altLang="en-US" sz="1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오디오나 비디오 각각의 데이터 집합</a:t>
            </a:r>
            <a:r>
              <a:rPr lang="en-US" altLang="ko-KR" sz="1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</a:t>
            </a:r>
            <a:r>
              <a:rPr lang="en-US" altLang="ko-KR" sz="1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(Packet)</a:t>
            </a:r>
            <a:r>
              <a:rPr lang="ko-KR" altLang="en-US" sz="1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만들 때 에러 정정 및 동기화 정보 등을 같이 포함할 수 있도록 하는 컨테이너</a:t>
            </a:r>
            <a:r>
              <a:rPr lang="en-US" altLang="ko-KR" sz="1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(container) </a:t>
            </a:r>
            <a:r>
              <a:rPr lang="ko-KR" altLang="en-US" sz="1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포맷이다</a:t>
            </a:r>
            <a:r>
              <a:rPr lang="en-US" altLang="ko-KR" sz="1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실제로 </a:t>
            </a:r>
            <a:r>
              <a:rPr lang="en-US" altLang="ko-KR" sz="1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TS</a:t>
            </a:r>
            <a:r>
              <a:rPr lang="ko-KR" altLang="en-US" sz="1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데이터를 전송하는 경우 하나의 연결 내에 동시에 여러 개의 채널 정보를 담아서 전송할 수 있다</a:t>
            </a:r>
            <a:r>
              <a:rPr lang="en-US" altLang="ko-KR" sz="1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36389" y="2450394"/>
            <a:ext cx="7671334" cy="3423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6388" y="6225856"/>
            <a:ext cx="112741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미디어 </a:t>
            </a:r>
            <a:r>
              <a:rPr lang="ko-KR" altLang="en-US" sz="11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스트리밍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서비스 구성요소 중 실시간 인코더는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카메라로 입력된 신호를 실시간으로 미디어 프로토콜로 변환하여 </a:t>
            </a:r>
            <a:b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생방송을 제공하는 영역임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36388" y="5882148"/>
            <a:ext cx="951938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http://www.kosta.or.kr/mail/2014/download/Track2-2_2014Architect.pdf</a:t>
            </a:r>
            <a:endParaRPr lang="ko-KR" altLang="en-US" sz="7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2225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294" y="213194"/>
            <a:ext cx="10264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참고 </a:t>
            </a:r>
            <a:r>
              <a:rPr lang="en-US" altLang="ko-KR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:: RTMP </a:t>
            </a:r>
            <a:r>
              <a:rPr lang="ko-KR" altLang="en-US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사용 서비스리스트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-11975" y="901867"/>
            <a:ext cx="12203975" cy="70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735344"/>
              </p:ext>
            </p:extLst>
          </p:nvPr>
        </p:nvGraphicFramePr>
        <p:xfrm>
          <a:off x="727777" y="1263534"/>
          <a:ext cx="11032868" cy="516220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92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6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61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61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761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2198"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2663" marR="22663" marT="11332" marB="113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팟플레이어</a:t>
                      </a:r>
                      <a:r>
                        <a:rPr lang="en-US" altLang="ko-KR" sz="9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(Daum)</a:t>
                      </a:r>
                      <a:endParaRPr lang="en-US" sz="9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2663" marR="22663" marT="11332" marB="113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Afreeca(</a:t>
                      </a:r>
                      <a:r>
                        <a:rPr lang="ko-KR" altLang="en-US" sz="9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나우콤</a:t>
                      </a:r>
                      <a:r>
                        <a:rPr lang="en-US" sz="9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</a:p>
                  </a:txBody>
                  <a:tcPr marL="22663" marR="22663" marT="11332" marB="113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Youtube</a:t>
                      </a:r>
                    </a:p>
                  </a:txBody>
                  <a:tcPr marL="22663" marR="22663" marT="11332" marB="113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Twitch.tv</a:t>
                      </a:r>
                    </a:p>
                  </a:txBody>
                  <a:tcPr marL="22663" marR="22663" marT="11332" marB="113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Ustream</a:t>
                      </a:r>
                    </a:p>
                  </a:txBody>
                  <a:tcPr marL="22663" marR="22663" marT="11332" marB="113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Niconico </a:t>
                      </a:r>
                      <a:r>
                        <a:rPr lang="ko-KR" altLang="en-US" sz="900" b="1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생방송</a:t>
                      </a:r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(</a:t>
                      </a:r>
                      <a:r>
                        <a:rPr lang="ko-KR" altLang="en-US" sz="900" b="1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일본</a:t>
                      </a:r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)</a:t>
                      </a:r>
                      <a:endParaRPr lang="ko-KR" altLang="en-US" sz="900" b="1" kern="1200" dirty="0">
                        <a:solidFill>
                          <a:schemeClr val="dk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  <a:cs typeface="+mn-cs"/>
                      </a:endParaRPr>
                    </a:p>
                  </a:txBody>
                  <a:tcPr marL="22663" marR="22663" marT="11332" marB="1133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942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Feedback</a:t>
                      </a:r>
                    </a:p>
                  </a:txBody>
                  <a:tcPr marL="22663" marR="22663" marT="11332" marB="113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Chat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Chat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Comment</a:t>
                      </a:r>
                      <a:b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3rd-party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Web-chat</a:t>
                      </a:r>
                      <a:br>
                        <a:rPr lang="en-US" sz="9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en-US" sz="9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3rd-party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Web-chat</a:t>
                      </a:r>
                      <a:br>
                        <a:rPr lang="en-US" sz="9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en-US" sz="9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3rd-party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Screen-</a:t>
                      </a:r>
                      <a:r>
                        <a:rPr lang="en-US" sz="9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cmt</a:t>
                      </a:r>
                      <a:br>
                        <a:rPr lang="en-US" sz="9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en-US" sz="9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3rd-party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19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Protocol</a:t>
                      </a:r>
                    </a:p>
                  </a:txBody>
                  <a:tcPr marL="22663" marR="22663" marT="11332" marB="113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RTMP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RTMP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RTMP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RTMP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RTMP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RTMP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124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Program</a:t>
                      </a:r>
                    </a:p>
                  </a:txBody>
                  <a:tcPr marL="22663" marR="22663" marT="11332" marB="113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Custom App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Custom App</a:t>
                      </a:r>
                      <a:b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Web-based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Web-based</a:t>
                      </a:r>
                      <a:b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3rd-party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Web-based</a:t>
                      </a:r>
                      <a:b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3rd-party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Custom App</a:t>
                      </a:r>
                      <a:b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Web-based</a:t>
                      </a:r>
                      <a:b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3rd-party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Custom App</a:t>
                      </a:r>
                      <a:b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Web-based</a:t>
                      </a:r>
                      <a:b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3rd-party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66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Maximum</a:t>
                      </a:r>
                      <a:br>
                        <a:rPr lang="en-US" sz="9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en-US" sz="9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frame rate</a:t>
                      </a:r>
                      <a:br>
                        <a:rPr lang="en-US" sz="9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en-US" sz="9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(fps)</a:t>
                      </a:r>
                    </a:p>
                  </a:txBody>
                  <a:tcPr marL="22663" marR="22663" marT="11332" marB="113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60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40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60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60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60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120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942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Maximum</a:t>
                      </a:r>
                      <a:br>
                        <a:rPr lang="en-US" sz="9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en-US" sz="9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resolution</a:t>
                      </a:r>
                    </a:p>
                  </a:txBody>
                  <a:tcPr marL="22663" marR="22663" marT="11332" marB="113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1280x1024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1024x768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1920x1080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1920x1080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1920x1080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512x384</a:t>
                      </a:r>
                      <a:b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640x360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4124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Maximum bandwidth</a:t>
                      </a:r>
                      <a:br>
                        <a:rPr lang="en-US" sz="9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en-US" sz="9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(kbps)</a:t>
                      </a:r>
                    </a:p>
                  </a:txBody>
                  <a:tcPr marL="22663" marR="22663" marT="11332" marB="113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4000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1000*</a:t>
                      </a:r>
                      <a:br>
                        <a:rPr lang="en-US" altLang="ko-KR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en-US" altLang="ko-KR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2000*</a:t>
                      </a:r>
                      <a:br>
                        <a:rPr lang="en-US" altLang="ko-KR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en-US" altLang="ko-KR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3000*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n-NO" sz="9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480p &lt;2000</a:t>
                      </a:r>
                      <a:br>
                        <a:rPr lang="nn-NO" sz="9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nn-NO" sz="9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720p &lt;4000</a:t>
                      </a:r>
                      <a:br>
                        <a:rPr lang="nn-NO" sz="9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nn-NO" sz="9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1080p &lt;6000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No-limit</a:t>
                      </a:r>
                      <a:b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&lt;5000</a:t>
                      </a:r>
                      <a:b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recommend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No-limit</a:t>
                      </a:r>
                      <a:b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&lt;5000</a:t>
                      </a:r>
                      <a:b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recommend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2h~19h 480</a:t>
                      </a:r>
                      <a:b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19h~2h 384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66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Video</a:t>
                      </a:r>
                      <a:br>
                        <a:rPr lang="en-US" sz="9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en-US" sz="9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Codec</a:t>
                      </a:r>
                    </a:p>
                  </a:txBody>
                  <a:tcPr marL="22663" marR="22663" marT="11332" marB="113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MPEG4</a:t>
                      </a:r>
                      <a:b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H.264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MPEG4</a:t>
                      </a:r>
                      <a:b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H.264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WebM</a:t>
                      </a:r>
                      <a:b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H.264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H.264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WebM</a:t>
                      </a:r>
                      <a:b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H.264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H.264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395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Audio</a:t>
                      </a:r>
                      <a:br>
                        <a:rPr lang="en-US" sz="9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en-US" sz="9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Codec</a:t>
                      </a:r>
                    </a:p>
                  </a:txBody>
                  <a:tcPr marL="22663" marR="22663" marT="11332" marB="113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MP3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Unknown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Ogg</a:t>
                      </a:r>
                      <a:r>
                        <a:rPr lang="en-US" sz="9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sz="900" dirty="0" err="1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Vorbis</a:t>
                      </a:r>
                      <a:br>
                        <a:rPr lang="en-US" sz="9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en-US" sz="9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MP3</a:t>
                      </a:r>
                      <a:br>
                        <a:rPr lang="en-US" sz="9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en-US" sz="9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HE-AAC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AAC-LC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AAC-LC</a:t>
                      </a:r>
                      <a:br>
                        <a:rPr lang="en-US" sz="9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en-US" sz="9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HE-AAC v2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AAC-LC</a:t>
                      </a:r>
                      <a:b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HE-AAC v2**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4942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3rdparty app</a:t>
                      </a:r>
                      <a:br>
                        <a:rPr lang="en-US" sz="9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en-US" sz="9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Availability</a:t>
                      </a:r>
                    </a:p>
                  </a:txBody>
                  <a:tcPr marL="22663" marR="22663" marT="11332" marB="113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No(※)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No(※)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Yes</a:t>
                      </a:r>
                      <a:b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(Stream key)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Yes</a:t>
                      </a:r>
                      <a:b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en-US" sz="90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(Stream key)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Yes</a:t>
                      </a:r>
                      <a:br>
                        <a:rPr lang="en-US" sz="9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en-US" sz="9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(Stream key)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Yes</a:t>
                      </a:r>
                      <a:br>
                        <a:rPr lang="en-US" sz="9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</a:br>
                      <a:r>
                        <a:rPr lang="en-US" sz="9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(Stream key</a:t>
                      </a:r>
                    </a:p>
                  </a:txBody>
                  <a:tcPr marL="22663" marR="22663" marT="11332" marB="11332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301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294" y="213194"/>
            <a:ext cx="10264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인터넷라디오 스트리밍 서버 구축 형태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76583" y="1109379"/>
            <a:ext cx="2518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인터넷라디오 소스 획득</a:t>
            </a:r>
            <a:endParaRPr lang="en-US" altLang="ko-KR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1975" y="901867"/>
            <a:ext cx="12203975" cy="70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65837" y="3260485"/>
            <a:ext cx="1131451" cy="10949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54000" rIns="54000" rtlCol="0" anchor="ctr">
            <a:noAutofit/>
          </a:bodyPr>
          <a:lstStyle/>
          <a:p>
            <a:pPr algn="ctr"/>
            <a:r>
              <a:rPr lang="ko-KR" altLang="en-US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인터넷라디오</a:t>
            </a:r>
            <a:endParaRPr lang="en-US" altLang="ko-KR" sz="1400" b="1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ctr"/>
            <a:r>
              <a:rPr lang="ko-KR" altLang="en-US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스트리밍</a:t>
            </a:r>
            <a:endParaRPr lang="en-US" altLang="ko-KR" sz="1400" b="1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ctr"/>
            <a:r>
              <a:rPr lang="ko-KR" altLang="en-US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서버</a:t>
            </a:r>
            <a:endParaRPr lang="en-US" altLang="ko-KR" sz="1400" b="1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486471" y="5746170"/>
            <a:ext cx="1955444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스트리밍서버 용량</a:t>
            </a:r>
            <a:r>
              <a:rPr lang="en-US" altLang="ko-KR" sz="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E</a:t>
            </a:r>
          </a:p>
          <a:p>
            <a:r>
              <a:rPr lang="en-US" altLang="ko-KR" sz="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HLS</a:t>
            </a:r>
            <a:r>
              <a:rPr lang="ko-KR" altLang="en-US" sz="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AAC</a:t>
            </a:r>
            <a:r>
              <a:rPr lang="ko-KR" altLang="en-US" sz="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64kbps – 8,000 </a:t>
            </a:r>
            <a:r>
              <a:rPr lang="ko-KR" altLang="en-US" sz="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</a:t>
            </a:r>
            <a:endParaRPr lang="en-US" altLang="ko-KR" sz="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780242"/>
              </p:ext>
            </p:extLst>
          </p:nvPr>
        </p:nvGraphicFramePr>
        <p:xfrm>
          <a:off x="8421980" y="5183938"/>
          <a:ext cx="3625124" cy="150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4077466721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val="73371726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37397176"/>
                    </a:ext>
                  </a:extLst>
                </a:gridCol>
                <a:gridCol w="623842">
                  <a:extLst>
                    <a:ext uri="{9D8B030D-6E8A-4147-A177-3AD203B41FA5}">
                      <a16:colId xmlns:a16="http://schemas.microsoft.com/office/drawing/2014/main" val="460036463"/>
                    </a:ext>
                  </a:extLst>
                </a:gridCol>
                <a:gridCol w="623842">
                  <a:extLst>
                    <a:ext uri="{9D8B030D-6E8A-4147-A177-3AD203B41FA5}">
                      <a16:colId xmlns:a16="http://schemas.microsoft.com/office/drawing/2014/main" val="3365804218"/>
                    </a:ext>
                  </a:extLst>
                </a:gridCol>
              </a:tblGrid>
              <a:tr h="3501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스트리밍서버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단가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공급가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915852"/>
                  </a:ext>
                </a:extLst>
              </a:tr>
              <a:tr h="3501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Proxy </a:t>
                      </a:r>
                      <a:r>
                        <a:rPr lang="ko-KR" altLang="en-US" sz="8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endParaRPr lang="ko-KR" altLang="en-US" sz="8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HP</a:t>
                      </a:r>
                      <a:r>
                        <a:rPr lang="ko-KR" altLang="en-US" sz="8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sz="8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DL380G9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2P16C (2.x GHz)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16GB MEM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8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RAID 0+1</a:t>
                      </a:r>
                      <a:endParaRPr lang="ko-KR" altLang="en-US" sz="8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10,000</a:t>
                      </a:r>
                      <a:endParaRPr lang="ko-KR" altLang="en-US" sz="8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20,000</a:t>
                      </a:r>
                      <a:endParaRPr lang="ko-KR" altLang="en-US" sz="8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5096727"/>
                  </a:ext>
                </a:extLst>
              </a:tr>
              <a:tr h="4001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Serving </a:t>
                      </a:r>
                      <a:r>
                        <a:rPr lang="ko-KR" altLang="en-US" sz="8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14</a:t>
                      </a:r>
                      <a:endParaRPr lang="ko-KR" altLang="en-US" sz="8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10,000</a:t>
                      </a:r>
                      <a:endParaRPr lang="ko-KR" altLang="en-US" sz="8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140,000</a:t>
                      </a:r>
                      <a:endParaRPr lang="ko-KR" altLang="en-US" sz="8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955316"/>
                  </a:ext>
                </a:extLst>
              </a:tr>
              <a:tr h="400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합계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16</a:t>
                      </a:r>
                      <a:endParaRPr lang="ko-KR" altLang="en-US" sz="8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8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동시접속 </a:t>
                      </a:r>
                      <a:r>
                        <a:rPr lang="en-US" altLang="ko-KR" sz="8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10</a:t>
                      </a:r>
                      <a:r>
                        <a:rPr lang="ko-KR" altLang="en-US" sz="8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만 기준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1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160,000</a:t>
                      </a:r>
                      <a:endParaRPr lang="ko-KR" altLang="en-US" sz="8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501217"/>
                  </a:ext>
                </a:extLst>
              </a:tr>
            </a:tbl>
          </a:graphicData>
        </a:graphic>
      </p:graphicFrame>
      <p:sp>
        <p:nvSpPr>
          <p:cNvPr id="97" name="직사각형 96"/>
          <p:cNvSpPr/>
          <p:nvPr/>
        </p:nvSpPr>
        <p:spPr>
          <a:xfrm>
            <a:off x="10929252" y="4968494"/>
            <a:ext cx="1117852" cy="21544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ko-KR" altLang="en-US" sz="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</a:t>
            </a:r>
            <a:r>
              <a:rPr lang="en-US" altLang="ko-KR" sz="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천원</a:t>
            </a:r>
            <a:endParaRPr lang="en-US" altLang="ko-KR" sz="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12294" y="5362545"/>
            <a:ext cx="5902985" cy="133882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제약사항</a:t>
            </a: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스트리밍 서버 소스 </a:t>
            </a: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요청 </a:t>
            </a: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(Dual-Active)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Fan-out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고려하여 별도 </a:t>
            </a: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Proxy / Serving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분리</a:t>
            </a:r>
            <a:endParaRPr lang="en-US" altLang="ko-KR" sz="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스트리밍 서버의 </a:t>
            </a: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 당 수용 용량은 </a:t>
            </a: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8,000 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예상 </a:t>
            </a: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(HLS Relay / AAC codec 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 </a:t>
            </a: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X)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 단말 접점은 </a:t>
            </a: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LB (Load Balancer) 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 </a:t>
            </a: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L4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대체 가능</a:t>
            </a:r>
            <a:endParaRPr lang="en-US" altLang="ko-KR" sz="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H/W Performance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고려하여 스트리밍서버의 </a:t>
            </a: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Inbound / Outbound Stream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분리하고 </a:t>
            </a: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1GbE 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이상으로 구성</a:t>
            </a:r>
            <a:endParaRPr lang="en-US" altLang="ko-KR" sz="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421980" y="4833706"/>
            <a:ext cx="17107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하드웨어 도입비용</a:t>
            </a:r>
            <a:endParaRPr lang="ko-KR" altLang="en-US" sz="1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2397288" y="1264547"/>
            <a:ext cx="7646086" cy="4270702"/>
            <a:chOff x="2397288" y="1264547"/>
            <a:chExt cx="7646086" cy="4270702"/>
          </a:xfrm>
        </p:grpSpPr>
        <p:sp>
          <p:nvSpPr>
            <p:cNvPr id="45" name="TextBox 44"/>
            <p:cNvSpPr txBox="1"/>
            <p:nvPr/>
          </p:nvSpPr>
          <p:spPr>
            <a:xfrm>
              <a:off x="3376155" y="2519810"/>
              <a:ext cx="1131451" cy="109498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54000" rIns="54000" rtlCol="0" anchor="ctr">
              <a:noAutofit/>
            </a:bodyPr>
            <a:lstStyle/>
            <a:p>
              <a:pPr algn="ctr"/>
              <a:r>
                <a:rPr lang="ko-KR" altLang="en-US" sz="1400" b="1" dirty="0"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스트리밍</a:t>
              </a:r>
              <a:endParaRPr lang="en-US" altLang="ko-KR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  <a:p>
              <a:pPr algn="ctr"/>
              <a:r>
                <a:rPr lang="ko-KR" altLang="en-US" sz="1400" b="1" dirty="0"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프록시 서버</a:t>
              </a:r>
              <a:endParaRPr lang="en-US" altLang="ko-KR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  <a:p>
              <a:pPr algn="ctr"/>
              <a:r>
                <a:rPr lang="en-US" altLang="ko-KR" sz="1400" b="1" dirty="0"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(Act)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76154" y="4162286"/>
              <a:ext cx="1131451" cy="109498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54000" rIns="54000" rtlCol="0" anchor="ctr">
              <a:noAutofit/>
            </a:bodyPr>
            <a:lstStyle/>
            <a:p>
              <a:pPr algn="ctr"/>
              <a:r>
                <a:rPr lang="ko-KR" altLang="en-US" sz="1400" b="1" dirty="0"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스트리밍</a:t>
              </a:r>
              <a:endParaRPr lang="en-US" altLang="ko-KR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  <a:p>
              <a:pPr algn="ctr"/>
              <a:r>
                <a:rPr lang="ko-KR" altLang="en-US" sz="1400" b="1" dirty="0"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프록시 서버</a:t>
              </a:r>
              <a:endParaRPr lang="en-US" altLang="ko-KR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  <a:p>
              <a:pPr algn="ctr"/>
              <a:r>
                <a:rPr lang="en-US" altLang="ko-KR" sz="1400" b="1" dirty="0"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(Act)</a:t>
              </a:r>
            </a:p>
          </p:txBody>
        </p:sp>
        <p:cxnSp>
          <p:nvCxnSpPr>
            <p:cNvPr id="47" name="직선 화살표 연결선 46"/>
            <p:cNvCxnSpPr>
              <a:cxnSpLocks/>
              <a:stCxn id="45" idx="1"/>
              <a:endCxn id="44" idx="3"/>
            </p:cNvCxnSpPr>
            <p:nvPr/>
          </p:nvCxnSpPr>
          <p:spPr>
            <a:xfrm flipH="1">
              <a:off x="2397288" y="3067302"/>
              <a:ext cx="978867" cy="740675"/>
            </a:xfrm>
            <a:prstGeom prst="straightConnector1">
              <a:avLst/>
            </a:prstGeom>
            <a:ln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cxnSpLocks/>
              <a:stCxn id="46" idx="1"/>
              <a:endCxn id="44" idx="3"/>
            </p:cNvCxnSpPr>
            <p:nvPr/>
          </p:nvCxnSpPr>
          <p:spPr>
            <a:xfrm flipH="1" flipV="1">
              <a:off x="2397288" y="3807977"/>
              <a:ext cx="978866" cy="901801"/>
            </a:xfrm>
            <a:prstGeom prst="straightConnector1">
              <a:avLst/>
            </a:prstGeom>
            <a:ln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486473" y="1725514"/>
              <a:ext cx="1131451" cy="109498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54000" rIns="54000" rtlCol="0" anchor="ctr">
              <a:noAutofit/>
            </a:bodyPr>
            <a:lstStyle/>
            <a:p>
              <a:pPr algn="ctr"/>
              <a:r>
                <a:rPr lang="ko-KR" altLang="en-US" sz="1400" b="1" dirty="0"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스트리밍서버</a:t>
              </a:r>
              <a:endParaRPr lang="en-US" altLang="ko-KR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  <a:p>
              <a:pPr algn="ctr"/>
              <a:r>
                <a:rPr lang="en-US" altLang="ko-KR" sz="1400" b="1" dirty="0"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(serving)</a:t>
              </a:r>
            </a:p>
          </p:txBody>
        </p:sp>
        <p:cxnSp>
          <p:nvCxnSpPr>
            <p:cNvPr id="54" name="직선 화살표 연결선 53"/>
            <p:cNvCxnSpPr>
              <a:cxnSpLocks/>
              <a:stCxn id="53" idx="1"/>
              <a:endCxn id="45" idx="3"/>
            </p:cNvCxnSpPr>
            <p:nvPr/>
          </p:nvCxnSpPr>
          <p:spPr>
            <a:xfrm flipH="1">
              <a:off x="4507606" y="2273006"/>
              <a:ext cx="978867" cy="794296"/>
            </a:xfrm>
            <a:prstGeom prst="straightConnector1">
              <a:avLst/>
            </a:prstGeom>
            <a:ln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5486471" y="3067301"/>
              <a:ext cx="1131451" cy="109498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54000" rIns="54000" rtlCol="0" anchor="ctr">
              <a:noAutofit/>
            </a:bodyPr>
            <a:lstStyle/>
            <a:p>
              <a:pPr algn="ctr"/>
              <a:r>
                <a:rPr lang="ko-KR" altLang="en-US" sz="1400" b="1" dirty="0"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스트리밍서버</a:t>
              </a:r>
              <a:endParaRPr lang="en-US" altLang="ko-KR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  <a:p>
              <a:pPr algn="ctr"/>
              <a:r>
                <a:rPr lang="en-US" altLang="ko-KR" sz="1400" b="1" dirty="0"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(serving)</a:t>
              </a:r>
            </a:p>
          </p:txBody>
        </p:sp>
        <p:cxnSp>
          <p:nvCxnSpPr>
            <p:cNvPr id="60" name="직선 화살표 연결선 59"/>
            <p:cNvCxnSpPr>
              <a:cxnSpLocks/>
              <a:stCxn id="58" idx="1"/>
              <a:endCxn id="45" idx="3"/>
            </p:cNvCxnSpPr>
            <p:nvPr/>
          </p:nvCxnSpPr>
          <p:spPr>
            <a:xfrm flipH="1" flipV="1">
              <a:off x="4507606" y="3067302"/>
              <a:ext cx="978865" cy="547491"/>
            </a:xfrm>
            <a:prstGeom prst="straightConnector1">
              <a:avLst/>
            </a:prstGeom>
            <a:ln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486471" y="4440265"/>
              <a:ext cx="1131451" cy="109498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54000" rIns="54000" rtlCol="0" anchor="ctr">
              <a:noAutofit/>
            </a:bodyPr>
            <a:lstStyle/>
            <a:p>
              <a:pPr algn="ctr"/>
              <a:r>
                <a:rPr lang="ko-KR" altLang="en-US" sz="1400" b="1" dirty="0"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스트리밍서버</a:t>
              </a:r>
              <a:endParaRPr lang="en-US" altLang="ko-KR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  <a:p>
              <a:pPr algn="ctr"/>
              <a:r>
                <a:rPr lang="en-US" altLang="ko-KR" sz="1400" b="1" dirty="0"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(serving)</a:t>
              </a:r>
            </a:p>
          </p:txBody>
        </p:sp>
        <p:cxnSp>
          <p:nvCxnSpPr>
            <p:cNvPr id="66" name="직선 화살표 연결선 65"/>
            <p:cNvCxnSpPr>
              <a:cxnSpLocks/>
              <a:stCxn id="64" idx="1"/>
              <a:endCxn id="45" idx="3"/>
            </p:cNvCxnSpPr>
            <p:nvPr/>
          </p:nvCxnSpPr>
          <p:spPr>
            <a:xfrm flipH="1" flipV="1">
              <a:off x="4507606" y="3067302"/>
              <a:ext cx="978865" cy="1920455"/>
            </a:xfrm>
            <a:prstGeom prst="straightConnector1">
              <a:avLst/>
            </a:prstGeom>
            <a:ln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7441915" y="1725513"/>
              <a:ext cx="646017" cy="38097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54000" rIns="54000" rtlCol="0" anchor="ctr">
              <a:noAutofit/>
            </a:bodyPr>
            <a:lstStyle/>
            <a:p>
              <a:pPr algn="ctr"/>
              <a:r>
                <a:rPr lang="en-US" altLang="ko-KR" sz="1400" b="1" dirty="0"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LB</a:t>
              </a:r>
            </a:p>
            <a:p>
              <a:pPr algn="ctr"/>
              <a:r>
                <a:rPr lang="en-US" altLang="ko-KR" sz="1400" b="1" dirty="0"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(L4)</a:t>
              </a:r>
            </a:p>
          </p:txBody>
        </p:sp>
        <p:cxnSp>
          <p:nvCxnSpPr>
            <p:cNvPr id="69" name="직선 화살표 연결선 68"/>
            <p:cNvCxnSpPr>
              <a:cxnSpLocks/>
              <a:stCxn id="68" idx="1"/>
              <a:endCxn id="53" idx="3"/>
            </p:cNvCxnSpPr>
            <p:nvPr/>
          </p:nvCxnSpPr>
          <p:spPr>
            <a:xfrm flipH="1" flipV="1">
              <a:off x="6617924" y="2273006"/>
              <a:ext cx="823991" cy="1357375"/>
            </a:xfrm>
            <a:prstGeom prst="straightConnector1">
              <a:avLst/>
            </a:prstGeom>
            <a:ln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cxnSpLocks/>
              <a:stCxn id="68" idx="1"/>
              <a:endCxn id="58" idx="3"/>
            </p:cNvCxnSpPr>
            <p:nvPr/>
          </p:nvCxnSpPr>
          <p:spPr>
            <a:xfrm flipH="1" flipV="1">
              <a:off x="6617922" y="3614793"/>
              <a:ext cx="823993" cy="15588"/>
            </a:xfrm>
            <a:prstGeom prst="straightConnector1">
              <a:avLst/>
            </a:prstGeom>
            <a:ln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>
              <a:cxnSpLocks/>
              <a:stCxn id="68" idx="1"/>
              <a:endCxn id="64" idx="3"/>
            </p:cNvCxnSpPr>
            <p:nvPr/>
          </p:nvCxnSpPr>
          <p:spPr>
            <a:xfrm flipH="1">
              <a:off x="6617922" y="3630381"/>
              <a:ext cx="823993" cy="1357376"/>
            </a:xfrm>
            <a:prstGeom prst="straightConnector1">
              <a:avLst/>
            </a:prstGeom>
            <a:ln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911923" y="1726189"/>
              <a:ext cx="1131451" cy="109498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54000" rIns="54000" rtlCol="0" anchor="ctr">
              <a:noAutofit/>
            </a:bodyPr>
            <a:lstStyle/>
            <a:p>
              <a:pPr algn="ctr"/>
              <a:r>
                <a:rPr lang="ko-KR" altLang="en-US" sz="1400" b="1" dirty="0"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가입자</a:t>
              </a:r>
              <a:endParaRPr lang="en-US" altLang="ko-KR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  <a:p>
              <a:pPr algn="ctr"/>
              <a:r>
                <a:rPr lang="ko-KR" altLang="en-US" sz="1400" b="1" dirty="0"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단말</a:t>
              </a:r>
              <a:endParaRPr lang="en-US" altLang="ko-KR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</p:txBody>
        </p:sp>
        <p:cxnSp>
          <p:nvCxnSpPr>
            <p:cNvPr id="80" name="직선 화살표 연결선 79"/>
            <p:cNvCxnSpPr>
              <a:cxnSpLocks/>
              <a:stCxn id="79" idx="1"/>
              <a:endCxn id="68" idx="3"/>
            </p:cNvCxnSpPr>
            <p:nvPr/>
          </p:nvCxnSpPr>
          <p:spPr>
            <a:xfrm flipH="1">
              <a:off x="8087932" y="2273681"/>
              <a:ext cx="823991" cy="1356700"/>
            </a:xfrm>
            <a:prstGeom prst="straightConnector1">
              <a:avLst/>
            </a:prstGeom>
            <a:ln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768138" y="3150524"/>
              <a:ext cx="16626" cy="12897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/>
            <p:cNvSpPr/>
            <p:nvPr/>
          </p:nvSpPr>
          <p:spPr>
            <a:xfrm>
              <a:off x="2438601" y="2435014"/>
              <a:ext cx="675700" cy="70788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800" b="1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P/MP4</a:t>
              </a:r>
            </a:p>
            <a:p>
              <a:pPr algn="ctr"/>
              <a:r>
                <a:rPr lang="en-US" altLang="ko-KR" sz="800" b="1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HLS</a:t>
              </a:r>
            </a:p>
            <a:p>
              <a:pPr algn="ctr"/>
              <a:r>
                <a:rPr lang="en-US" altLang="ko-KR" sz="800" b="1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RTSP/RTMP</a:t>
              </a:r>
            </a:p>
            <a:p>
              <a:pPr algn="ctr"/>
              <a:r>
                <a:rPr lang="en-US" altLang="ko-KR" sz="800" b="1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MMS</a:t>
              </a:r>
            </a:p>
            <a:p>
              <a:pPr algn="ctr"/>
              <a:r>
                <a:rPr lang="en-US" altLang="ko-KR" sz="800" b="1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RTP</a:t>
              </a:r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4758849" y="2592549"/>
              <a:ext cx="16626" cy="12897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88"/>
            <p:cNvSpPr/>
            <p:nvPr/>
          </p:nvSpPr>
          <p:spPr>
            <a:xfrm>
              <a:off x="4509809" y="2305014"/>
              <a:ext cx="514705" cy="21544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800" b="1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HLS</a:t>
              </a:r>
            </a:p>
          </p:txBody>
        </p:sp>
        <p:cxnSp>
          <p:nvCxnSpPr>
            <p:cNvPr id="92" name="직선 연결선 91"/>
            <p:cNvCxnSpPr/>
            <p:nvPr/>
          </p:nvCxnSpPr>
          <p:spPr>
            <a:xfrm>
              <a:off x="7215435" y="3048368"/>
              <a:ext cx="16626" cy="12897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직사각형 92"/>
            <p:cNvSpPr/>
            <p:nvPr/>
          </p:nvSpPr>
          <p:spPr>
            <a:xfrm>
              <a:off x="6966395" y="2760833"/>
              <a:ext cx="514705" cy="21544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800" b="1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HLS</a:t>
              </a:r>
            </a:p>
          </p:txBody>
        </p:sp>
        <p:cxnSp>
          <p:nvCxnSpPr>
            <p:cNvPr id="33" name="직선 화살표 연결선 32"/>
            <p:cNvCxnSpPr>
              <a:cxnSpLocks/>
              <a:stCxn id="53" idx="0"/>
              <a:endCxn id="45" idx="0"/>
            </p:cNvCxnSpPr>
            <p:nvPr/>
          </p:nvCxnSpPr>
          <p:spPr>
            <a:xfrm rot="16200000" flipH="1" flipV="1">
              <a:off x="4599892" y="1067503"/>
              <a:ext cx="794296" cy="2110318"/>
            </a:xfrm>
            <a:prstGeom prst="bentConnector3">
              <a:avLst>
                <a:gd name="adj1" fmla="val -28780"/>
              </a:avLst>
            </a:prstGeom>
            <a:ln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4267201" y="1264547"/>
              <a:ext cx="1524000" cy="21544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800" b="1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Audit / Notification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981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294" y="213194"/>
            <a:ext cx="10264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인터넷라디오 스트리밍 개발비용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-11975" y="901867"/>
            <a:ext cx="12203975" cy="70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921390"/>
              </p:ext>
            </p:extLst>
          </p:nvPr>
        </p:nvGraphicFramePr>
        <p:xfrm>
          <a:off x="1067723" y="1625753"/>
          <a:ext cx="101212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666">
                  <a:extLst>
                    <a:ext uri="{9D8B030D-6E8A-4147-A177-3AD203B41FA5}">
                      <a16:colId xmlns:a16="http://schemas.microsoft.com/office/drawing/2014/main" val="745151987"/>
                    </a:ext>
                  </a:extLst>
                </a:gridCol>
                <a:gridCol w="3326938">
                  <a:extLst>
                    <a:ext uri="{9D8B030D-6E8A-4147-A177-3AD203B41FA5}">
                      <a16:colId xmlns:a16="http://schemas.microsoft.com/office/drawing/2014/main" val="1200191539"/>
                    </a:ext>
                  </a:extLst>
                </a:gridCol>
                <a:gridCol w="2530302">
                  <a:extLst>
                    <a:ext uri="{9D8B030D-6E8A-4147-A177-3AD203B41FA5}">
                      <a16:colId xmlns:a16="http://schemas.microsoft.com/office/drawing/2014/main" val="3528968639"/>
                    </a:ext>
                  </a:extLst>
                </a:gridCol>
                <a:gridCol w="2530302">
                  <a:extLst>
                    <a:ext uri="{9D8B030D-6E8A-4147-A177-3AD203B41FA5}">
                      <a16:colId xmlns:a16="http://schemas.microsoft.com/office/drawing/2014/main" val="349232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주요기능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개발비용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0974770"/>
                  </a:ext>
                </a:extLst>
              </a:tr>
              <a:tr h="370840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스트리밍</a:t>
                      </a:r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 </a:t>
                      </a:r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서버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Inbound call </a:t>
                      </a:r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처리</a:t>
                      </a:r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140,000</a:t>
                      </a:r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프록시 </a:t>
                      </a:r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&amp; </a:t>
                      </a:r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서빙 서버의</a:t>
                      </a:r>
                      <a:endParaRPr lang="en-US" altLang="ko-KR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  <a:p>
                      <a:pPr algn="l" latinLnBrk="1"/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스트리밍 아키텍처 동일함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28113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Chunk Reassemble (mux)</a:t>
                      </a:r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8265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MPEG2-TS </a:t>
                      </a:r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병합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2250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fragmentation (</a:t>
                      </a:r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병합 </a:t>
                      </a:r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-&gt; *.ts </a:t>
                      </a:r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단위 분리</a:t>
                      </a:r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) </a:t>
                      </a:r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8144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m3u8 </a:t>
                      </a:r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인덱스 처리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100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variable bitrate </a:t>
                      </a:r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지원 </a:t>
                      </a:r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w/ m3u8</a:t>
                      </a:r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4493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2</a:t>
                      </a:r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중화 기능 </a:t>
                      </a:r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(Failover)</a:t>
                      </a:r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서빙 서버에만 탑재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68897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Load Balancer</a:t>
                      </a:r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9946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관리기능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FCAPS 5M</a:t>
                      </a:r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커스터마이징 이슈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217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레거시연동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접근권한</a:t>
                      </a:r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/</a:t>
                      </a:r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인증</a:t>
                      </a:r>
                      <a:r>
                        <a:rPr lang="en-US" altLang="ko-KR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, Legacy</a:t>
                      </a:r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 인프라연동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88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기능요건변경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명조 ExtraBold" panose="02020603020101020101" pitchFamily="18" charset="-127"/>
                          <a:ea typeface="나눔명조 ExtraBold" panose="02020603020101020101" pitchFamily="18" charset="-127"/>
                        </a:rPr>
                        <a:t>기능요건 변경에 따른 개발 량 증가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517161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071079" y="1410309"/>
            <a:ext cx="1117852" cy="21544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ko-KR" altLang="en-US" sz="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</a:t>
            </a:r>
            <a:r>
              <a:rPr lang="en-US" altLang="ko-KR" sz="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천원</a:t>
            </a:r>
            <a:endParaRPr lang="en-US" altLang="ko-KR" sz="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73531" y="1256420"/>
            <a:ext cx="18902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개발비용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9918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294" y="213194"/>
            <a:ext cx="10264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팟캐스트 </a:t>
            </a:r>
            <a:r>
              <a:rPr lang="en-US" altLang="ko-KR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vs. </a:t>
            </a:r>
            <a:r>
              <a:rPr lang="ko-KR" altLang="en-US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인터넷라디오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-11975" y="901867"/>
            <a:ext cx="12203975" cy="70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itunes podcast icon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588" y="5277216"/>
            <a:ext cx="1093918" cy="358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956682" y="4212435"/>
            <a:ext cx="1595049" cy="15598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54000" rIns="54000" rtlCol="0" anchor="t">
            <a:noAutofit/>
          </a:bodyPr>
          <a:lstStyle/>
          <a:p>
            <a:pPr algn="ctr"/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Podcast</a:t>
            </a:r>
          </a:p>
          <a:p>
            <a:pPr algn="ctr"/>
            <a:endParaRPr lang="en-US" altLang="ko-KR" sz="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0022" y="1596697"/>
            <a:ext cx="1595049" cy="15598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54000" rIns="54000" rtlCol="0" anchor="t">
            <a:noAutofit/>
          </a:bodyPr>
          <a:lstStyle/>
          <a:p>
            <a:pPr algn="ctr"/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Internet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Radio</a:t>
            </a:r>
          </a:p>
        </p:txBody>
      </p:sp>
      <p:pic>
        <p:nvPicPr>
          <p:cNvPr id="1026" name="Picture 2" descr="라디오 png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00" y="1964843"/>
            <a:ext cx="1113206" cy="111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2647677" y="1596697"/>
            <a:ext cx="1783008" cy="92333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RT 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</a:t>
            </a: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(Real-Time)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LIVE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Contents Centric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Low Latency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647675" y="4212435"/>
            <a:ext cx="2098891" cy="5078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VOD/AOD 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</a:t>
            </a: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(On Demand)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User Centric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73954" y="1829133"/>
            <a:ext cx="1131451" cy="10949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54000" rIns="54000" rtlCol="0" anchor="ctr">
            <a:noAutofit/>
          </a:bodyPr>
          <a:lstStyle/>
          <a:p>
            <a:pPr algn="ctr"/>
            <a:r>
              <a:rPr lang="en-US" altLang="ko-KR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streaming</a:t>
            </a:r>
          </a:p>
          <a:p>
            <a:pPr algn="ctr"/>
            <a:r>
              <a:rPr lang="en-US" altLang="ko-KR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server</a:t>
            </a:r>
          </a:p>
        </p:txBody>
      </p:sp>
      <p:pic>
        <p:nvPicPr>
          <p:cNvPr id="25" name="Picture 2" descr="라디오 png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584" y="1829133"/>
            <a:ext cx="1113206" cy="111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tunes podcast icon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715" y="4597097"/>
            <a:ext cx="1093918" cy="358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173953" y="4229007"/>
            <a:ext cx="1131451" cy="10949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54000" rIns="54000" rtlCol="0" anchor="ctr">
            <a:noAutofit/>
          </a:bodyPr>
          <a:lstStyle/>
          <a:p>
            <a:pPr algn="ctr"/>
            <a:r>
              <a:rPr lang="en-US" altLang="ko-KR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streaming</a:t>
            </a:r>
          </a:p>
          <a:p>
            <a:pPr algn="ctr"/>
            <a:r>
              <a:rPr lang="en-US" altLang="ko-KR" sz="14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server</a:t>
            </a:r>
          </a:p>
        </p:txBody>
      </p:sp>
      <p:cxnSp>
        <p:nvCxnSpPr>
          <p:cNvPr id="5" name="직선 연결선 4"/>
          <p:cNvCxnSpPr>
            <a:endCxn id="24" idx="1"/>
          </p:cNvCxnSpPr>
          <p:nvPr/>
        </p:nvCxnSpPr>
        <p:spPr>
          <a:xfrm flipV="1">
            <a:off x="5935287" y="2376625"/>
            <a:ext cx="1238667" cy="9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  <a:stCxn id="26" idx="3"/>
            <a:endCxn id="27" idx="1"/>
          </p:cNvCxnSpPr>
          <p:nvPr/>
        </p:nvCxnSpPr>
        <p:spPr>
          <a:xfrm flipV="1">
            <a:off x="6207633" y="4776499"/>
            <a:ext cx="96632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8950037" y="1318547"/>
            <a:ext cx="597301" cy="2005361"/>
            <a:chOff x="8950037" y="1318547"/>
            <a:chExt cx="597301" cy="2005361"/>
          </a:xfrm>
        </p:grpSpPr>
        <p:pic>
          <p:nvPicPr>
            <p:cNvPr id="1028" name="Picture 4" descr="user png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0037" y="1318547"/>
              <a:ext cx="556299" cy="556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user png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039" y="2005112"/>
              <a:ext cx="556299" cy="556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user png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039" y="2767609"/>
              <a:ext cx="556299" cy="556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그룹 34"/>
          <p:cNvGrpSpPr/>
          <p:nvPr/>
        </p:nvGrpSpPr>
        <p:grpSpPr>
          <a:xfrm>
            <a:off x="9004039" y="3773818"/>
            <a:ext cx="597301" cy="2005361"/>
            <a:chOff x="8950037" y="1318547"/>
            <a:chExt cx="597301" cy="2005361"/>
          </a:xfrm>
        </p:grpSpPr>
        <p:pic>
          <p:nvPicPr>
            <p:cNvPr id="36" name="Picture 4" descr="user png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0037" y="1318547"/>
              <a:ext cx="556299" cy="556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user png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039" y="2005112"/>
              <a:ext cx="556299" cy="556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user png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039" y="2767609"/>
              <a:ext cx="556299" cy="556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직선 연결선 28"/>
          <p:cNvCxnSpPr>
            <a:cxnSpLocks/>
          </p:cNvCxnSpPr>
          <p:nvPr/>
        </p:nvCxnSpPr>
        <p:spPr>
          <a:xfrm flipV="1">
            <a:off x="6257923" y="2094566"/>
            <a:ext cx="1593533" cy="8313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cxnSpLocks/>
            <a:endCxn id="33" idx="1"/>
          </p:cNvCxnSpPr>
          <p:nvPr/>
        </p:nvCxnSpPr>
        <p:spPr>
          <a:xfrm>
            <a:off x="8007807" y="2098723"/>
            <a:ext cx="983232" cy="947036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cxnSpLocks/>
            <a:endCxn id="32" idx="1"/>
          </p:cNvCxnSpPr>
          <p:nvPr/>
        </p:nvCxnSpPr>
        <p:spPr>
          <a:xfrm>
            <a:off x="8007807" y="2069136"/>
            <a:ext cx="983232" cy="214126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cxnSpLocks/>
            <a:endCxn id="1028" idx="1"/>
          </p:cNvCxnSpPr>
          <p:nvPr/>
        </p:nvCxnSpPr>
        <p:spPr>
          <a:xfrm flipV="1">
            <a:off x="8007807" y="1596697"/>
            <a:ext cx="942230" cy="472439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cxnSpLocks/>
          </p:cNvCxnSpPr>
          <p:nvPr/>
        </p:nvCxnSpPr>
        <p:spPr>
          <a:xfrm flipV="1">
            <a:off x="6207633" y="4383467"/>
            <a:ext cx="1593533" cy="8313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cxnSpLocks/>
          </p:cNvCxnSpPr>
          <p:nvPr/>
        </p:nvCxnSpPr>
        <p:spPr>
          <a:xfrm flipV="1">
            <a:off x="6207633" y="4182794"/>
            <a:ext cx="1593533" cy="8313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cxnSpLocks/>
          </p:cNvCxnSpPr>
          <p:nvPr/>
        </p:nvCxnSpPr>
        <p:spPr>
          <a:xfrm flipV="1">
            <a:off x="6207632" y="3971486"/>
            <a:ext cx="1593533" cy="8313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cxnSpLocks/>
            <a:endCxn id="36" idx="1"/>
          </p:cNvCxnSpPr>
          <p:nvPr/>
        </p:nvCxnSpPr>
        <p:spPr>
          <a:xfrm>
            <a:off x="7869850" y="3984909"/>
            <a:ext cx="1134189" cy="67059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cxnSpLocks/>
            <a:endCxn id="38" idx="1"/>
          </p:cNvCxnSpPr>
          <p:nvPr/>
        </p:nvCxnSpPr>
        <p:spPr>
          <a:xfrm>
            <a:off x="7851456" y="4402055"/>
            <a:ext cx="1193585" cy="1098975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cxnSpLocks/>
            <a:endCxn id="37" idx="1"/>
          </p:cNvCxnSpPr>
          <p:nvPr/>
        </p:nvCxnSpPr>
        <p:spPr>
          <a:xfrm>
            <a:off x="7872588" y="4191107"/>
            <a:ext cx="1172453" cy="547426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0" name="직사각형 2059"/>
          <p:cNvSpPr/>
          <p:nvPr/>
        </p:nvSpPr>
        <p:spPr>
          <a:xfrm>
            <a:off x="5720865" y="1807442"/>
            <a:ext cx="6463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Real-Time</a:t>
            </a:r>
            <a:endParaRPr lang="ko-KR" altLang="en-US" sz="800" dirty="0"/>
          </a:p>
        </p:txBody>
      </p:sp>
      <p:sp>
        <p:nvSpPr>
          <p:cNvPr id="64" name="직사각형 63"/>
          <p:cNvSpPr/>
          <p:nvPr/>
        </p:nvSpPr>
        <p:spPr>
          <a:xfrm>
            <a:off x="8001042" y="1434735"/>
            <a:ext cx="6463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Real-Time</a:t>
            </a:r>
            <a:endParaRPr lang="ko-KR" altLang="en-US" sz="800" dirty="0"/>
          </a:p>
        </p:txBody>
      </p:sp>
      <p:cxnSp>
        <p:nvCxnSpPr>
          <p:cNvPr id="2062" name="직선 연결선 2061"/>
          <p:cNvCxnSpPr/>
          <p:nvPr/>
        </p:nvCxnSpPr>
        <p:spPr>
          <a:xfrm>
            <a:off x="8636924" y="1596696"/>
            <a:ext cx="0" cy="131684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725419" y="3678812"/>
            <a:ext cx="6463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On-Demand</a:t>
            </a:r>
            <a:endParaRPr lang="ko-KR" altLang="en-US" sz="800" dirty="0"/>
          </a:p>
        </p:txBody>
      </p:sp>
      <p:pic>
        <p:nvPicPr>
          <p:cNvPr id="1030" name="Picture 6" descr="file png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484" y="1867597"/>
            <a:ext cx="453937" cy="45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" descr="file png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595" y="3718022"/>
            <a:ext cx="453937" cy="45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file png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581" y="3964138"/>
            <a:ext cx="453937" cy="45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6" descr="file png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581" y="4233237"/>
            <a:ext cx="453937" cy="45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직사각형 71"/>
          <p:cNvSpPr/>
          <p:nvPr/>
        </p:nvSpPr>
        <p:spPr>
          <a:xfrm>
            <a:off x="2815637" y="5460977"/>
            <a:ext cx="8531236" cy="133882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[VOD/AOD; 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팟캐스트 서비스를 실시간 스트리밍 서버에 수용 시 문제점</a:t>
            </a: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 스트리밍 서버는 콘텐츠의 실시간성에 집중</a:t>
            </a:r>
            <a:endParaRPr lang="en-US" altLang="ko-KR" sz="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소스환경이나 고객환경으로 인해 서비스가 잠시 끊기면</a:t>
            </a: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9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콘텐츠를 이어 전달하지 않고</a:t>
            </a:r>
            <a:r>
              <a:rPr lang="en-US" altLang="ko-KR" sz="9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9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현재의 컨텐츠만 전달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소리가 뚝뚝 끊겨 들릴 수도 있음</a:t>
            </a: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고객이 불특정 시점에 접근</a:t>
            </a: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(On Demand), </a:t>
            </a:r>
            <a:r>
              <a:rPr lang="ko-KR" altLang="en-US" sz="9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고객별로 스트리밍 전달을 위한 </a:t>
            </a:r>
            <a:r>
              <a:rPr lang="en-US" altLang="ko-KR" sz="9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TS</a:t>
            </a:r>
            <a:r>
              <a:rPr lang="ko-KR" altLang="en-US" sz="9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파일이 개별로 만들어져야 함</a:t>
            </a:r>
            <a:r>
              <a:rPr lang="en-US" altLang="ko-KR" sz="9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9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9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9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스토리지 저장용량 고려</a:t>
            </a:r>
            <a:r>
              <a:rPr lang="en-US" altLang="ko-KR" sz="9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Podcast(AOD/VOD)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서비스는 </a:t>
            </a: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RT-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스트리밍 서비스가 아니라</a:t>
            </a: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9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 </a:t>
            </a:r>
            <a:r>
              <a:rPr lang="en-US" altLang="ko-KR" sz="9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Progressive Streaming </a:t>
            </a:r>
            <a:r>
              <a:rPr lang="ko-KR" altLang="en-US" sz="9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형태가 적합 </a:t>
            </a:r>
            <a:r>
              <a:rPr lang="en-US" altLang="ko-KR" sz="9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9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직접 콘텐츠 </a:t>
            </a:r>
            <a:r>
              <a:rPr lang="en-US" altLang="ko-KR" sz="9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</a:t>
            </a:r>
            <a:r>
              <a:rPr lang="ko-KR" altLang="en-US" sz="9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접근</a:t>
            </a:r>
            <a:r>
              <a:rPr lang="en-US" altLang="ko-KR" sz="9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 </a:t>
            </a: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팟캐스트 호스팅 서버 </a:t>
            </a: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또는 협약에 의해 </a:t>
            </a: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KT 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내부서버에 구축하는 형태 중 택</a:t>
            </a: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319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294" y="213194"/>
            <a:ext cx="10264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팟캐스트 수용 시</a:t>
            </a:r>
            <a:r>
              <a:rPr lang="en-US" altLang="ko-KR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</a:t>
            </a:r>
            <a:r>
              <a:rPr lang="ko-KR" altLang="en-US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고려사항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-11975" y="901867"/>
            <a:ext cx="12203975" cy="70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63900" y="1601884"/>
            <a:ext cx="1621730" cy="15598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54000" rIns="54000" rtlCol="0" anchor="ctr">
            <a:noAutofit/>
          </a:bodyPr>
          <a:lstStyle/>
          <a:p>
            <a:pPr algn="ctr"/>
            <a:r>
              <a:rPr lang="en-US" altLang="ko-KR" sz="9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MP3 (audio)</a:t>
            </a:r>
          </a:p>
          <a:p>
            <a:pPr algn="ctr"/>
            <a:r>
              <a:rPr lang="en-US" altLang="ko-KR" sz="9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MP4 (video) </a:t>
            </a:r>
          </a:p>
          <a:p>
            <a:pPr algn="ctr"/>
            <a:r>
              <a:rPr lang="en-US" altLang="ko-KR" sz="9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repositories</a:t>
            </a:r>
            <a:endParaRPr lang="en-US" altLang="ko-KR" sz="9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 descr="itunes podcast icon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487" y="5036147"/>
            <a:ext cx="1093918" cy="358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090581" y="3971366"/>
            <a:ext cx="1595049" cy="15598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54000" rIns="54000" rtlCol="0" anchor="ctr">
            <a:noAutofit/>
          </a:bodyPr>
          <a:lstStyle/>
          <a:p>
            <a:pPr algn="ctr"/>
            <a:r>
              <a:rPr lang="en-US" altLang="ko-KR" sz="9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Podcast</a:t>
            </a:r>
          </a:p>
          <a:p>
            <a:pPr algn="ctr"/>
            <a:r>
              <a:rPr lang="en-US" altLang="ko-KR" sz="9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repositories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8183" y="5594762"/>
            <a:ext cx="54274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https://itunes.apple.com/kr/podcast/jidaeneolb-yat-jijeogdaehwaleul/id851004868?mt=2</a:t>
            </a:r>
          </a:p>
        </p:txBody>
      </p:sp>
      <p:pic>
        <p:nvPicPr>
          <p:cNvPr id="2052" name="Picture 4" descr="[지대넓얕] 지적 대화를 위한 넓고 얕은 지식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059" y="2381812"/>
            <a:ext cx="2218092" cy="221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58183" y="3161740"/>
            <a:ext cx="54274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http://pod.ssenhosting.com/rss/rrojia2/rrojia2.xml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786059" y="4608660"/>
            <a:ext cx="2218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예시</a:t>
            </a: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지대넓얕</a:t>
            </a: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 algn="ctr"/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지적대화를 위한 넓고 얕은 지식</a:t>
            </a:r>
          </a:p>
        </p:txBody>
      </p:sp>
      <p:cxnSp>
        <p:nvCxnSpPr>
          <p:cNvPr id="13" name="직선 연결선 12"/>
          <p:cNvCxnSpPr>
            <a:stCxn id="2052" idx="1"/>
            <a:endCxn id="8" idx="3"/>
          </p:cNvCxnSpPr>
          <p:nvPr/>
        </p:nvCxnSpPr>
        <p:spPr>
          <a:xfrm flipH="1" flipV="1">
            <a:off x="5685630" y="2381813"/>
            <a:ext cx="1100429" cy="1109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/>
            <a:stCxn id="2052" idx="1"/>
            <a:endCxn id="9" idx="3"/>
          </p:cNvCxnSpPr>
          <p:nvPr/>
        </p:nvCxnSpPr>
        <p:spPr>
          <a:xfrm flipH="1">
            <a:off x="5685630" y="3490858"/>
            <a:ext cx="1100429" cy="1260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58183" y="1601884"/>
            <a:ext cx="3433507" cy="1560864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ko-KR" altLang="en-US" sz="9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새해선물특집 </a:t>
            </a:r>
            <a:r>
              <a:rPr lang="en-US" altLang="ko-KR" sz="9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9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깡쌤이</a:t>
            </a:r>
            <a:r>
              <a:rPr lang="ko-KR" altLang="en-US" sz="9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받고 싶은 국가 </a:t>
            </a:r>
            <a:endParaRPr lang="en-US" altLang="ko-KR" sz="9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900" dirty="0">
                <a:latin typeface="나눔고딕코딩" panose="020D0009000000000000" pitchFamily="49" charset="-127"/>
                <a:ea typeface="나눔고딕코딩" panose="020D0009000000000000" pitchFamily="49" charset="-127"/>
                <a:hlinkClick r:id="rId5"/>
              </a:rPr>
              <a:t>http://file.ssenhosting.com/data1/rrojia2/130DNY3.mp3</a:t>
            </a:r>
            <a:endParaRPr lang="en-US" altLang="ko-KR" sz="9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9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2017 07:36:00 +0900</a:t>
            </a:r>
          </a:p>
          <a:p>
            <a:endParaRPr lang="en-US" altLang="ko-KR" sz="9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9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…</a:t>
            </a:r>
            <a:endParaRPr lang="ko-KR" altLang="en-US" sz="9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6498" y="2577711"/>
            <a:ext cx="3070223" cy="1714590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5819887" y="5531223"/>
            <a:ext cx="6372113" cy="113107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특징</a:t>
            </a: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Podcast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RSS Feed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규격으로 작성됨 </a:t>
            </a: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(RSS2.0 &amp; ATOM)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9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RSS client </a:t>
            </a:r>
            <a:r>
              <a:rPr lang="ko-KR" altLang="en-US" sz="9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기능구현 필요</a:t>
            </a: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다만 </a:t>
            </a: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iTunes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등록된 </a:t>
            </a: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Podcast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경우 </a:t>
            </a: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Original RSS Feed 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주소가 </a:t>
            </a: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Hidden 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되어 있음</a:t>
            </a: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9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추출기능 구현필요</a:t>
            </a:r>
            <a:endParaRPr lang="en-US" altLang="ko-KR" sz="900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컨텐츠의 형태는 일반적인 </a:t>
            </a: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AOD/VOD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이므로 </a:t>
            </a: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HTTP/MP4 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스트리밍 처리</a:t>
            </a:r>
            <a:endParaRPr lang="en-US" altLang="ko-KR" sz="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754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294" y="213194"/>
            <a:ext cx="10264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YTN </a:t>
            </a:r>
            <a:r>
              <a:rPr lang="ko-KR" altLang="en-US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인터넷라디오 스트리밍 개발 시</a:t>
            </a:r>
            <a:r>
              <a:rPr lang="en-US" altLang="ko-KR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</a:t>
            </a:r>
            <a:r>
              <a:rPr lang="ko-KR" altLang="en-US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고려사항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-11975" y="901867"/>
            <a:ext cx="12203975" cy="70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76583" y="1109379"/>
            <a:ext cx="4217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별첨 참고 </a:t>
            </a:r>
            <a:r>
              <a:rPr lang="en-US" altLang="ko-KR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(L</a:t>
            </a:r>
            <a:r>
              <a:rPr lang="ko-KR" altLang="en-US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사 </a:t>
            </a:r>
            <a:r>
              <a:rPr lang="en-US" altLang="ko-KR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HLS </a:t>
            </a:r>
            <a:r>
              <a:rPr lang="ko-KR" altLang="en-US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구축관련 검토 사례</a:t>
            </a:r>
            <a:r>
              <a:rPr lang="en-US" altLang="ko-KR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7835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294" y="213194"/>
            <a:ext cx="10264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참고 </a:t>
            </a:r>
            <a:r>
              <a:rPr lang="en-US" altLang="ko-KR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:: </a:t>
            </a:r>
            <a:r>
              <a:rPr lang="ko-KR" altLang="en-US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와우자 미디어서버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-11975" y="901867"/>
            <a:ext cx="12203975" cy="70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76583" y="1109379"/>
            <a:ext cx="4770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지원 스트리밍 프로토콜 및 구축 아키텍처 형태</a:t>
            </a:r>
            <a:endParaRPr lang="en-US" altLang="ko-KR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1026" name="Picture 2" descr="wowza server architecture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50" y="1558809"/>
            <a:ext cx="5370541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owza server architecture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477" y="1478711"/>
            <a:ext cx="5048250" cy="360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5724046" y="5420781"/>
            <a:ext cx="5993476" cy="1216524"/>
            <a:chOff x="6068291" y="5453054"/>
            <a:chExt cx="5993476" cy="1216524"/>
          </a:xfrm>
        </p:grpSpPr>
        <p:sp>
          <p:nvSpPr>
            <p:cNvPr id="8" name="TextBox 7"/>
            <p:cNvSpPr txBox="1"/>
            <p:nvPr/>
          </p:nvSpPr>
          <p:spPr>
            <a:xfrm>
              <a:off x="7705151" y="5453054"/>
              <a:ext cx="1131451" cy="33260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54000" rIns="54000" rtlCol="0" anchor="ctr">
              <a:noAutofit/>
            </a:bodyPr>
            <a:lstStyle/>
            <a:p>
              <a:pPr algn="ctr"/>
              <a:r>
                <a:rPr lang="en-US" altLang="ko-KR" sz="9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Origin server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45449" y="5453054"/>
              <a:ext cx="1131451" cy="33260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54000" rIns="54000" rtlCol="0" anchor="ctr">
              <a:noAutofit/>
            </a:bodyPr>
            <a:lstStyle/>
            <a:p>
              <a:pPr algn="ctr"/>
              <a:r>
                <a:rPr lang="en-US" altLang="ko-KR" sz="9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Edge server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05151" y="6336974"/>
              <a:ext cx="1131451" cy="33260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54000" rIns="54000" rtlCol="0" anchor="ctr">
              <a:noAutofit/>
            </a:bodyPr>
            <a:lstStyle/>
            <a:p>
              <a:pPr algn="ctr"/>
              <a:r>
                <a:rPr lang="en-US" altLang="ko-KR" sz="9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Inbound Streamer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45449" y="6336974"/>
              <a:ext cx="1131451" cy="33260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54000" rIns="54000" rtlCol="0" anchor="ctr">
              <a:noAutofit/>
            </a:bodyPr>
            <a:lstStyle/>
            <a:p>
              <a:pPr algn="ctr"/>
              <a:r>
                <a:rPr lang="en-US" altLang="ko-KR" sz="9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Outbound Streamer</a:t>
              </a:r>
            </a:p>
          </p:txBody>
        </p:sp>
        <p:cxnSp>
          <p:nvCxnSpPr>
            <p:cNvPr id="4" name="직선 연결선 3"/>
            <p:cNvCxnSpPr/>
            <p:nvPr/>
          </p:nvCxnSpPr>
          <p:spPr>
            <a:xfrm flipV="1">
              <a:off x="7597833" y="6043353"/>
              <a:ext cx="2934392" cy="83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8836602" y="5924821"/>
              <a:ext cx="300082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900" b="1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Or</a:t>
              </a:r>
              <a:endParaRPr lang="ko-KR" altLang="en-US" sz="9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68291" y="5881207"/>
              <a:ext cx="1131451" cy="33260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54000" rIns="54000" rtlCol="0" anchor="ctr">
              <a:noAutofit/>
            </a:bodyPr>
            <a:lstStyle/>
            <a:p>
              <a:pPr algn="ctr"/>
              <a:r>
                <a:rPr lang="en-US" altLang="ko-KR" sz="9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Source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930316" y="5881207"/>
              <a:ext cx="1131451" cy="33260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54000" rIns="54000" rtlCol="0" anchor="ctr">
              <a:noAutofit/>
            </a:bodyPr>
            <a:lstStyle/>
            <a:p>
              <a:pPr algn="ctr"/>
              <a:r>
                <a:rPr lang="en-US" altLang="ko-KR" sz="900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Viewer</a:t>
              </a: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12294" y="5362545"/>
            <a:ext cx="5902985" cy="113107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특징</a:t>
            </a: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뷰어 팬아웃을 늘리기 위하여</a:t>
            </a: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Origin-Edge (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inbound-outbound) 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서버로 구성 </a:t>
            </a:r>
            <a:endParaRPr lang="en-US" altLang="ko-KR" sz="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제안 아키텍처와 동일한 구성</a:t>
            </a: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VOD (HTTP/P.MP4) 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서비스를 위한 </a:t>
            </a: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Repositories(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 스토리지</a:t>
            </a: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 구성</a:t>
            </a:r>
            <a:endParaRPr lang="en-US" altLang="ko-KR" sz="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 스트리밍 프로토콜 </a:t>
            </a:r>
            <a:r>
              <a:rPr lang="en-US" altLang="ko-KR" sz="9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(RTSP/RTP/RTMP/HTTP/HLS)</a:t>
            </a:r>
          </a:p>
        </p:txBody>
      </p:sp>
    </p:spTree>
    <p:extLst>
      <p:ext uri="{BB962C8B-B14F-4D97-AF65-F5344CB8AC3E}">
        <p14:creationId xmlns:p14="http://schemas.microsoft.com/office/powerpoint/2010/main" val="573997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294" y="213194"/>
            <a:ext cx="10264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참고 </a:t>
            </a:r>
            <a:r>
              <a:rPr lang="en-US" altLang="ko-KR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:: </a:t>
            </a:r>
            <a:r>
              <a:rPr lang="ko-KR" altLang="en-US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와우자 미디어서버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-11975" y="901867"/>
            <a:ext cx="12203975" cy="70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76583" y="1109379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가격정책</a:t>
            </a:r>
            <a:endParaRPr lang="en-US" altLang="ko-KR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16818" y="1247879"/>
            <a:ext cx="31277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https://www.wowza.com/pricing/streaming-cloud-plans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64" y="1602889"/>
            <a:ext cx="10269126" cy="458275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609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294" y="213194"/>
            <a:ext cx="10264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참고 </a:t>
            </a:r>
            <a:r>
              <a:rPr lang="en-US" altLang="ko-KR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:: RTMP vs. RTSP</a:t>
            </a:r>
            <a:endParaRPr lang="ko-KR" altLang="en-US" sz="32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11975" y="901867"/>
            <a:ext cx="12203975" cy="70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76583" y="1109379"/>
            <a:ext cx="2540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RTSP/RTMP </a:t>
            </a:r>
            <a:r>
              <a:rPr lang="ko-KR" altLang="en-US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방식 특징</a:t>
            </a:r>
            <a:endParaRPr lang="en-US" altLang="ko-KR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8" name="Picture 2" descr="http://idchowto.com/wp-content/uploads/2014/10/rtmp-rtsp-stream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50" y="3048371"/>
            <a:ext cx="2901688" cy="124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76583" y="1478711"/>
            <a:ext cx="540404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RTMP/RTSP </a:t>
            </a:r>
            <a:r>
              <a:rPr lang="ko-KR" altLang="en-US" sz="11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스트리밍은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Progressive Download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방식의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bandwidth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비효율성과 </a:t>
            </a:r>
            <a:b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다운로드 방식의 </a:t>
            </a:r>
            <a:r>
              <a:rPr lang="ko-KR" altLang="en-US" sz="11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스트리밍에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따른 보안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저작권 문제를 해결하기 위해 나온 기술</a:t>
            </a: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 중계 가능</a:t>
            </a: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다운로드가 없어 보안 문제 없음</a:t>
            </a: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Bandwidtch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Seeking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용이</a:t>
            </a: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높은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Bandwidth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효율성</a:t>
            </a: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 유료 소프트웨어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FMS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  <a:hlinkClick r:id="rId4" tooltip="어도비 플래시 미디어 서버 사이트로 이동합니다."/>
              </a:rPr>
              <a:t>Flash Media Server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WMS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700" dirty="0" err="1">
                <a:latin typeface="나눔고딕코딩" panose="020D0009000000000000" pitchFamily="49" charset="-127"/>
                <a:ea typeface="나눔고딕코딩" panose="020D0009000000000000" pitchFamily="49" charset="-127"/>
                <a:hlinkClick r:id="rId5" tooltip="Wowza 사이트로 이동합니다."/>
              </a:rPr>
              <a:t>Wowza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  <a:hlinkClick r:id="rId5" tooltip="Wowza 사이트로 이동합니다."/>
              </a:rPr>
              <a:t> Media Server</a:t>
            </a:r>
            <a:r>
              <a:rPr lang="en-US" altLang="ko-KR" sz="7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필요</a:t>
            </a: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기본적으로 서로 다른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bitrate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r>
              <a:rPr lang="ko-KR" altLang="en-US" sz="11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인코딩된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영상 파일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3~4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개를 서버에서 제공</a:t>
            </a:r>
            <a:endParaRPr lang="en-US" altLang="ko-KR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821495"/>
              </p:ext>
            </p:extLst>
          </p:nvPr>
        </p:nvGraphicFramePr>
        <p:xfrm>
          <a:off x="6137105" y="1595328"/>
          <a:ext cx="5506224" cy="2602084"/>
        </p:xfrm>
        <a:graphic>
          <a:graphicData uri="http://schemas.openxmlformats.org/drawingml/2006/table">
            <a:tbl>
              <a:tblPr/>
              <a:tblGrid>
                <a:gridCol w="1376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5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94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1" dirty="0">
                          <a:solidFill>
                            <a:srgbClr val="414141"/>
                          </a:solidFill>
                          <a:effectLst/>
                        </a:rPr>
                        <a:t>Devices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1" dirty="0">
                          <a:solidFill>
                            <a:srgbClr val="414141"/>
                          </a:solidFill>
                          <a:effectLst/>
                        </a:rPr>
                        <a:t>Progressive </a:t>
                      </a:r>
                    </a:p>
                    <a:p>
                      <a:pPr algn="ctr" fontAlgn="base"/>
                      <a:r>
                        <a:rPr lang="en-US" sz="900" b="1" dirty="0">
                          <a:solidFill>
                            <a:srgbClr val="414141"/>
                          </a:solidFill>
                          <a:effectLst/>
                        </a:rPr>
                        <a:t>Download</a:t>
                      </a:r>
                    </a:p>
                  </a:txBody>
                  <a:tcPr marL="82101" marR="82101" marT="41050" marB="41050" anchor="ctr">
                    <a:lnL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1" dirty="0">
                          <a:solidFill>
                            <a:srgbClr val="414141"/>
                          </a:solidFill>
                          <a:effectLst/>
                        </a:rPr>
                        <a:t>RTMP/RTSP </a:t>
                      </a:r>
                    </a:p>
                    <a:p>
                      <a:pPr algn="ctr" fontAlgn="base"/>
                      <a:r>
                        <a:rPr lang="en-US" sz="900" b="1" dirty="0">
                          <a:solidFill>
                            <a:srgbClr val="414141"/>
                          </a:solidFill>
                          <a:effectLst/>
                        </a:rPr>
                        <a:t>Streaming</a:t>
                      </a:r>
                    </a:p>
                  </a:txBody>
                  <a:tcPr marL="82101" marR="82101" marT="41050" marB="41050" anchor="ctr">
                    <a:lnL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b="1" dirty="0">
                          <a:solidFill>
                            <a:srgbClr val="414141"/>
                          </a:solidFill>
                          <a:effectLst/>
                        </a:rPr>
                        <a:t>Adaptive HTTP </a:t>
                      </a:r>
                    </a:p>
                    <a:p>
                      <a:pPr algn="ctr" fontAlgn="base"/>
                      <a:r>
                        <a:rPr lang="en-US" sz="900" b="1" dirty="0">
                          <a:solidFill>
                            <a:srgbClr val="414141"/>
                          </a:solidFill>
                          <a:effectLst/>
                        </a:rPr>
                        <a:t>Streaming</a:t>
                      </a:r>
                    </a:p>
                  </a:txBody>
                  <a:tcPr marL="82101" marR="82101" marT="41050" marB="41050" anchor="ctr">
                    <a:lnL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053">
                <a:tc>
                  <a:txBody>
                    <a:bodyPr/>
                    <a:lstStyle/>
                    <a:p>
                      <a:pPr fontAlgn="base"/>
                      <a:r>
                        <a:rPr lang="en-US" sz="800" b="1" dirty="0">
                          <a:solidFill>
                            <a:srgbClr val="414141"/>
                          </a:solidFill>
                          <a:effectLst/>
                        </a:rPr>
                        <a:t>Adobe Flash Player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dirty="0">
                          <a:solidFill>
                            <a:srgbClr val="414141"/>
                          </a:solidFill>
                          <a:effectLst/>
                        </a:rPr>
                        <a:t>MP4, FLV</a:t>
                      </a:r>
                    </a:p>
                  </a:txBody>
                  <a:tcPr marL="82101" marR="82101" marT="41050" marB="41050" anchor="ctr">
                    <a:lnL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dirty="0">
                          <a:solidFill>
                            <a:srgbClr val="414141"/>
                          </a:solidFill>
                          <a:effectLst/>
                        </a:rPr>
                        <a:t>RTMP</a:t>
                      </a:r>
                    </a:p>
                  </a:txBody>
                  <a:tcPr marL="82101" marR="82101" marT="41050" marB="41050" anchor="ctr">
                    <a:lnL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solidFill>
                            <a:srgbClr val="414141"/>
                          </a:solidFill>
                          <a:effectLst/>
                        </a:rPr>
                        <a:t>HLS, Zeri, Smooth</a:t>
                      </a:r>
                    </a:p>
                  </a:txBody>
                  <a:tcPr marL="82101" marR="82101" marT="41050" marB="41050" anchor="ctr">
                    <a:lnL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949">
                <a:tc>
                  <a:txBody>
                    <a:bodyPr/>
                    <a:lstStyle/>
                    <a:p>
                      <a:pPr fontAlgn="base"/>
                      <a:r>
                        <a:rPr lang="en-US" sz="800" b="1" dirty="0">
                          <a:solidFill>
                            <a:srgbClr val="414141"/>
                          </a:solidFill>
                          <a:effectLst/>
                        </a:rPr>
                        <a:t>HTML5 </a:t>
                      </a:r>
                    </a:p>
                    <a:p>
                      <a:pPr fontAlgn="base"/>
                      <a:r>
                        <a:rPr lang="en-US" sz="800" b="1" dirty="0">
                          <a:solidFill>
                            <a:srgbClr val="414141"/>
                          </a:solidFill>
                          <a:effectLst/>
                        </a:rPr>
                        <a:t>(Safari &amp; IE9)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dirty="0">
                          <a:solidFill>
                            <a:srgbClr val="414141"/>
                          </a:solidFill>
                          <a:effectLst/>
                        </a:rPr>
                        <a:t>MP4</a:t>
                      </a:r>
                    </a:p>
                  </a:txBody>
                  <a:tcPr marL="82101" marR="82101" marT="41050" marB="41050" anchor="ctr">
                    <a:lnL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800">
                          <a:solidFill>
                            <a:srgbClr val="414141"/>
                          </a:solidFill>
                          <a:effectLst/>
                        </a:rPr>
                        <a:t>-</a:t>
                      </a:r>
                    </a:p>
                  </a:txBody>
                  <a:tcPr marL="82101" marR="82101" marT="41050" marB="41050" anchor="ctr">
                    <a:lnL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800">
                          <a:solidFill>
                            <a:srgbClr val="414141"/>
                          </a:solidFill>
                          <a:effectLst/>
                        </a:rPr>
                        <a:t>-</a:t>
                      </a:r>
                    </a:p>
                  </a:txBody>
                  <a:tcPr marL="82101" marR="82101" marT="41050" marB="41050" anchor="ctr">
                    <a:lnL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92">
                <a:tc>
                  <a:txBody>
                    <a:bodyPr/>
                    <a:lstStyle/>
                    <a:p>
                      <a:pPr fontAlgn="base"/>
                      <a:r>
                        <a:rPr lang="en-US" sz="800" b="1" dirty="0">
                          <a:solidFill>
                            <a:srgbClr val="414141"/>
                          </a:solidFill>
                          <a:effectLst/>
                        </a:rPr>
                        <a:t>HTML5 </a:t>
                      </a:r>
                    </a:p>
                    <a:p>
                      <a:pPr fontAlgn="base"/>
                      <a:r>
                        <a:rPr lang="en-US" sz="800" b="1" dirty="0">
                          <a:solidFill>
                            <a:srgbClr val="414141"/>
                          </a:solidFill>
                          <a:effectLst/>
                        </a:rPr>
                        <a:t>(Firefox &amp; Chrome)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dirty="0" err="1">
                          <a:solidFill>
                            <a:srgbClr val="414141"/>
                          </a:solidFill>
                          <a:effectLst/>
                        </a:rPr>
                        <a:t>WebM</a:t>
                      </a:r>
                      <a:endParaRPr lang="en-US" sz="8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82101" marR="82101" marT="41050" marB="41050" anchor="ctr">
                    <a:lnL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800" dirty="0">
                          <a:solidFill>
                            <a:srgbClr val="414141"/>
                          </a:solidFill>
                          <a:effectLst/>
                        </a:rPr>
                        <a:t>-</a:t>
                      </a:r>
                    </a:p>
                  </a:txBody>
                  <a:tcPr marL="82101" marR="82101" marT="41050" marB="41050" anchor="ctr">
                    <a:lnL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800" dirty="0">
                          <a:solidFill>
                            <a:srgbClr val="414141"/>
                          </a:solidFill>
                          <a:effectLst/>
                        </a:rPr>
                        <a:t>-</a:t>
                      </a:r>
                    </a:p>
                  </a:txBody>
                  <a:tcPr marL="82101" marR="82101" marT="41050" marB="41050" anchor="ctr">
                    <a:lnL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053">
                <a:tc>
                  <a:txBody>
                    <a:bodyPr/>
                    <a:lstStyle/>
                    <a:p>
                      <a:pPr fontAlgn="base"/>
                      <a:r>
                        <a:rPr lang="en-US" sz="800" b="1" dirty="0">
                          <a:solidFill>
                            <a:srgbClr val="414141"/>
                          </a:solidFill>
                          <a:effectLst/>
                        </a:rPr>
                        <a:t>iOS (iPad/iPhone)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dirty="0">
                          <a:solidFill>
                            <a:srgbClr val="414141"/>
                          </a:solidFill>
                          <a:effectLst/>
                        </a:rPr>
                        <a:t>MP4</a:t>
                      </a:r>
                    </a:p>
                  </a:txBody>
                  <a:tcPr marL="82101" marR="82101" marT="41050" marB="41050" anchor="ctr">
                    <a:lnL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800" dirty="0">
                          <a:solidFill>
                            <a:srgbClr val="414141"/>
                          </a:solidFill>
                          <a:effectLst/>
                        </a:rPr>
                        <a:t>-</a:t>
                      </a:r>
                    </a:p>
                  </a:txBody>
                  <a:tcPr marL="82101" marR="82101" marT="41050" marB="41050" anchor="ctr">
                    <a:lnL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solidFill>
                            <a:srgbClr val="414141"/>
                          </a:solidFill>
                          <a:effectLst/>
                        </a:rPr>
                        <a:t>HLS</a:t>
                      </a:r>
                    </a:p>
                  </a:txBody>
                  <a:tcPr marL="82101" marR="82101" marT="41050" marB="41050" anchor="ctr">
                    <a:lnL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13">
                <a:tc>
                  <a:txBody>
                    <a:bodyPr/>
                    <a:lstStyle/>
                    <a:p>
                      <a:pPr fontAlgn="base"/>
                      <a:r>
                        <a:rPr lang="en-US" sz="800" b="1" dirty="0">
                          <a:solidFill>
                            <a:srgbClr val="414141"/>
                          </a:solidFill>
                          <a:effectLst/>
                        </a:rPr>
                        <a:t>Android Devices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dirty="0">
                          <a:solidFill>
                            <a:srgbClr val="414141"/>
                          </a:solidFill>
                          <a:effectLst/>
                        </a:rPr>
                        <a:t>MP4, </a:t>
                      </a:r>
                      <a:r>
                        <a:rPr lang="en-US" sz="800" dirty="0" err="1">
                          <a:solidFill>
                            <a:srgbClr val="414141"/>
                          </a:solidFill>
                          <a:effectLst/>
                        </a:rPr>
                        <a:t>WebM</a:t>
                      </a:r>
                      <a:endParaRPr lang="en-US" sz="8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82101" marR="82101" marT="41050" marB="41050" anchor="ctr">
                    <a:lnL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dirty="0">
                          <a:solidFill>
                            <a:srgbClr val="414141"/>
                          </a:solidFill>
                          <a:effectLst/>
                        </a:rPr>
                        <a:t>RTSP</a:t>
                      </a:r>
                    </a:p>
                  </a:txBody>
                  <a:tcPr marL="82101" marR="82101" marT="41050" marB="41050" anchor="ctr">
                    <a:lnL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solidFill>
                            <a:srgbClr val="414141"/>
                          </a:solidFill>
                          <a:effectLst/>
                        </a:rPr>
                        <a:t>HLS (as of 3.0)</a:t>
                      </a:r>
                    </a:p>
                  </a:txBody>
                  <a:tcPr marL="82101" marR="82101" marT="41050" marB="41050" anchor="ctr">
                    <a:lnL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949">
                <a:tc>
                  <a:txBody>
                    <a:bodyPr/>
                    <a:lstStyle/>
                    <a:p>
                      <a:pPr fontAlgn="base"/>
                      <a:r>
                        <a:rPr lang="en-US" sz="800" b="1" dirty="0">
                          <a:solidFill>
                            <a:srgbClr val="414141"/>
                          </a:solidFill>
                          <a:effectLst/>
                        </a:rPr>
                        <a:t>CDNs </a:t>
                      </a:r>
                    </a:p>
                    <a:p>
                      <a:pPr fontAlgn="base"/>
                      <a:r>
                        <a:rPr lang="en-US" sz="800" b="1" dirty="0">
                          <a:solidFill>
                            <a:srgbClr val="414141"/>
                          </a:solidFill>
                          <a:effectLst/>
                        </a:rPr>
                        <a:t>(e.g. </a:t>
                      </a:r>
                      <a:r>
                        <a:rPr lang="en-US" sz="800" b="1" dirty="0" err="1">
                          <a:solidFill>
                            <a:srgbClr val="414141"/>
                          </a:solidFill>
                          <a:effectLst/>
                        </a:rPr>
                        <a:t>CloudFront</a:t>
                      </a:r>
                      <a:r>
                        <a:rPr lang="en-US" sz="800" b="1" dirty="0">
                          <a:solidFill>
                            <a:srgbClr val="414141"/>
                          </a:solidFill>
                          <a:effectLst/>
                        </a:rPr>
                        <a:t>)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dirty="0">
                          <a:solidFill>
                            <a:srgbClr val="414141"/>
                          </a:solidFill>
                          <a:effectLst/>
                        </a:rPr>
                        <a:t>MP4, FLV, </a:t>
                      </a:r>
                      <a:r>
                        <a:rPr lang="en-US" sz="800" dirty="0" err="1">
                          <a:solidFill>
                            <a:srgbClr val="414141"/>
                          </a:solidFill>
                          <a:effectLst/>
                        </a:rPr>
                        <a:t>WebM</a:t>
                      </a:r>
                      <a:endParaRPr lang="en-US" sz="8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82101" marR="82101" marT="41050" marB="41050" anchor="ctr">
                    <a:lnL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dirty="0">
                          <a:solidFill>
                            <a:srgbClr val="414141"/>
                          </a:solidFill>
                          <a:effectLst/>
                        </a:rPr>
                        <a:t>RTMP</a:t>
                      </a:r>
                    </a:p>
                  </a:txBody>
                  <a:tcPr marL="82101" marR="82101" marT="41050" marB="41050" anchor="ctr">
                    <a:lnL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dirty="0">
                          <a:solidFill>
                            <a:srgbClr val="414141"/>
                          </a:solidFill>
                          <a:effectLst/>
                        </a:rPr>
                        <a:t>HLS</a:t>
                      </a:r>
                    </a:p>
                  </a:txBody>
                  <a:tcPr marL="82101" marR="82101" marT="41050" marB="41050" anchor="ctr">
                    <a:lnL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053">
                <a:tc>
                  <a:txBody>
                    <a:bodyPr/>
                    <a:lstStyle/>
                    <a:p>
                      <a:pPr fontAlgn="base"/>
                      <a:r>
                        <a:rPr lang="en-US" sz="800" b="1" dirty="0">
                          <a:solidFill>
                            <a:srgbClr val="414141"/>
                          </a:solidFill>
                          <a:effectLst/>
                        </a:rPr>
                        <a:t>Web Servers (e.g. S3)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dirty="0">
                          <a:solidFill>
                            <a:srgbClr val="414141"/>
                          </a:solidFill>
                          <a:effectLst/>
                        </a:rPr>
                        <a:t>MP4, FLV, </a:t>
                      </a:r>
                      <a:r>
                        <a:rPr lang="en-US" sz="800" dirty="0" err="1">
                          <a:solidFill>
                            <a:srgbClr val="414141"/>
                          </a:solidFill>
                          <a:effectLst/>
                        </a:rPr>
                        <a:t>WebM</a:t>
                      </a:r>
                      <a:endParaRPr lang="en-US" sz="8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82101" marR="82101" marT="41050" marB="41050" anchor="ctr">
                    <a:lnL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800" dirty="0">
                          <a:solidFill>
                            <a:srgbClr val="414141"/>
                          </a:solidFill>
                          <a:effectLst/>
                        </a:rPr>
                        <a:t>-</a:t>
                      </a:r>
                    </a:p>
                  </a:txBody>
                  <a:tcPr marL="82101" marR="82101" marT="41050" marB="41050" anchor="ctr">
                    <a:lnL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dirty="0">
                          <a:solidFill>
                            <a:srgbClr val="414141"/>
                          </a:solidFill>
                          <a:effectLst/>
                        </a:rPr>
                        <a:t>HLS</a:t>
                      </a:r>
                    </a:p>
                  </a:txBody>
                  <a:tcPr marL="82101" marR="82101" marT="41050" marB="41050" anchor="ctr">
                    <a:lnL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8856894" y="1592148"/>
            <a:ext cx="1419364" cy="26344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499929"/>
              </p:ext>
            </p:extLst>
          </p:nvPr>
        </p:nvGraphicFramePr>
        <p:xfrm>
          <a:off x="629254" y="4600990"/>
          <a:ext cx="11014075" cy="21738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092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7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RTMP(Real Time Messaging Protocol)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RTSP(Real Time streaming Protocol)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1601"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900" b="0" i="0" kern="1200" dirty="0">
                        <a:solidFill>
                          <a:schemeClr val="tx1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  <a:cs typeface="+mn-cs"/>
                      </a:endParaRPr>
                    </a:p>
                    <a:p>
                      <a:pPr marL="171450" marR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i="0" kern="1200" dirty="0">
                          <a:solidFill>
                            <a:schemeClr val="tx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Adobe Systems </a:t>
                      </a:r>
                      <a:r>
                        <a:rPr lang="ko-KR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사의 독점 컴퓨터 통신 규약</a:t>
                      </a:r>
                      <a:endParaRPr lang="en-US" altLang="ko-KR" sz="900" b="0" i="0" kern="1200" dirty="0">
                        <a:solidFill>
                          <a:schemeClr val="tx1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  <a:cs typeface="+mn-cs"/>
                      </a:endParaRPr>
                    </a:p>
                    <a:p>
                      <a:pPr marL="171450" marR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오디오</a:t>
                      </a:r>
                      <a:r>
                        <a:rPr lang="en-US" altLang="ko-KR" sz="900" b="0" i="0" kern="1200" dirty="0">
                          <a:solidFill>
                            <a:schemeClr val="tx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, </a:t>
                      </a:r>
                      <a:r>
                        <a:rPr lang="ko-KR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비디오 및 기타 데이터를 인터넷을 통해 </a:t>
                      </a:r>
                      <a:r>
                        <a:rPr lang="ko-KR" altLang="en-US" sz="900" b="0" i="0" kern="1200" dirty="0" err="1">
                          <a:solidFill>
                            <a:schemeClr val="tx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스트리밍</a:t>
                      </a:r>
                      <a:r>
                        <a:rPr lang="ko-KR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 할 때 사용</a:t>
                      </a:r>
                      <a:endParaRPr lang="en-US" altLang="ko-KR" sz="900" b="0" i="0" kern="1200" dirty="0">
                        <a:solidFill>
                          <a:schemeClr val="tx1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  <a:cs typeface="+mn-cs"/>
                      </a:endParaRPr>
                    </a:p>
                    <a:p>
                      <a:pPr marL="171450" marR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i="0" kern="1200" dirty="0" err="1">
                          <a:solidFill>
                            <a:schemeClr val="tx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어도비</a:t>
                      </a:r>
                      <a:r>
                        <a:rPr lang="ko-KR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 플래시 플레이어와 서버 사이의 통신에 이용</a:t>
                      </a:r>
                      <a:endParaRPr lang="en-US" altLang="ko-KR" sz="900" b="0" i="0" kern="1200" dirty="0">
                        <a:solidFill>
                          <a:schemeClr val="tx1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  <a:cs typeface="+mn-cs"/>
                      </a:endParaRPr>
                    </a:p>
                    <a:p>
                      <a:pPr marL="171450" marR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포트번호 </a:t>
                      </a:r>
                      <a:r>
                        <a:rPr lang="en-US" altLang="ko-KR" sz="9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1935</a:t>
                      </a:r>
                      <a:r>
                        <a:rPr lang="ko-KR" altLang="en-US" sz="9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번 사용</a:t>
                      </a:r>
                      <a:endParaRPr lang="en-US" altLang="ko-KR" sz="90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i="0" kern="1200" dirty="0">
                          <a:solidFill>
                            <a:schemeClr val="tx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Flash</a:t>
                      </a:r>
                      <a:r>
                        <a:rPr lang="en-US" altLang="ko-KR" sz="900" b="0" i="0" kern="1200" baseline="0" dirty="0">
                          <a:solidFill>
                            <a:schemeClr val="tx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 </a:t>
                      </a:r>
                      <a:r>
                        <a:rPr lang="ko-KR" altLang="en-US" sz="900" b="0" i="0" kern="1200" baseline="0" dirty="0">
                          <a:solidFill>
                            <a:schemeClr val="tx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기반 전용 플레이어</a:t>
                      </a:r>
                      <a:r>
                        <a:rPr lang="en-US" altLang="ko-KR" sz="900" b="0" i="0" kern="1200" baseline="0" dirty="0">
                          <a:solidFill>
                            <a:schemeClr val="tx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(</a:t>
                      </a:r>
                      <a:r>
                        <a:rPr lang="en-US" altLang="ko-KR" sz="900" b="0" i="0" kern="1200" baseline="0" dirty="0" err="1">
                          <a:solidFill>
                            <a:schemeClr val="tx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JWPlayer</a:t>
                      </a:r>
                      <a:r>
                        <a:rPr lang="en-US" altLang="ko-KR" sz="900" b="0" i="0" kern="1200" baseline="0" dirty="0">
                          <a:solidFill>
                            <a:schemeClr val="tx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 </a:t>
                      </a:r>
                      <a:r>
                        <a:rPr lang="ko-KR" altLang="en-US" sz="900" b="0" i="0" kern="1200" baseline="0" dirty="0">
                          <a:solidFill>
                            <a:schemeClr val="tx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등</a:t>
                      </a:r>
                      <a:r>
                        <a:rPr lang="en-US" altLang="ko-KR" sz="900" b="0" i="0" kern="1200" baseline="0" dirty="0">
                          <a:solidFill>
                            <a:schemeClr val="tx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)</a:t>
                      </a:r>
                      <a:r>
                        <a:rPr lang="ko-KR" altLang="en-US" sz="900" b="0" i="0" kern="1200" baseline="0" dirty="0">
                          <a:solidFill>
                            <a:schemeClr val="tx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 사용</a:t>
                      </a:r>
                      <a:endParaRPr lang="en-US" altLang="ko-KR" sz="900" b="0" i="0" kern="1200" dirty="0">
                        <a:solidFill>
                          <a:schemeClr val="tx1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  <a:cs typeface="+mn-cs"/>
                      </a:endParaRPr>
                    </a:p>
                    <a:p>
                      <a:pPr marL="171450" marR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i="0" kern="1200" dirty="0">
                          <a:solidFill>
                            <a:schemeClr val="tx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Flash </a:t>
                      </a:r>
                      <a:r>
                        <a:rPr lang="ko-KR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전용이라서 </a:t>
                      </a:r>
                      <a:r>
                        <a:rPr lang="ko-KR" altLang="en-US" sz="900" b="0" i="0" kern="1200" dirty="0" err="1">
                          <a:solidFill>
                            <a:schemeClr val="tx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모바일에서</a:t>
                      </a:r>
                      <a:r>
                        <a:rPr lang="ko-KR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 사용 불가 </a:t>
                      </a:r>
                      <a:endParaRPr lang="en-US" altLang="ko-KR" sz="900" b="0" i="0" kern="1200" dirty="0">
                        <a:solidFill>
                          <a:schemeClr val="tx1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  <a:cs typeface="+mn-cs"/>
                      </a:endParaRPr>
                    </a:p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900" b="0" i="0" kern="1200" dirty="0">
                        <a:solidFill>
                          <a:schemeClr val="tx1"/>
                        </a:solidFill>
                        <a:effectLst/>
                        <a:latin typeface="나눔고딕코딩" panose="020D0009000000000000" pitchFamily="49" charset="-127"/>
                        <a:ea typeface="나눔고딕코딩" panose="020D0009000000000000" pitchFamily="49" charset="-127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IETF(Internet Engineering Task Force)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가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1998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년에 개발한 통신 규약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  <a:cs typeface="+mn-cs"/>
                      </a:endParaRPr>
                    </a:p>
                    <a:p>
                      <a:pPr marL="171450" marR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kern="1200" baseline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스트리밍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 데이터를 제어하기 위한 방법을 제공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  <a:cs typeface="+mn-cs"/>
                      </a:endParaRPr>
                    </a:p>
                    <a:p>
                      <a:pPr marL="171450" marR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오디오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비디오 등의 멀티미디어 데이터를 포함하는 미디어 서버를 원격 조작하기 위한 프로토콜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  <a:cs typeface="+mn-cs"/>
                      </a:endParaRPr>
                    </a:p>
                    <a:p>
                      <a:pPr marL="171450" marR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명령어는 “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PLAY”, “PAUSE”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같이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VCR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동작하고 비슷하며 시간 정보를 바탕으로 서버에 접근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  <a:cs typeface="+mn-cs"/>
                      </a:endParaRPr>
                    </a:p>
                    <a:p>
                      <a:pPr marL="171450" marR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실제 미디어 </a:t>
                      </a:r>
                      <a:r>
                        <a:rPr lang="ko-KR" altLang="en-US" sz="900" b="0" kern="1200" baseline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스트리밍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 데이터를 전송하지 않고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, RTP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규약을 사용해서 전송 계층으로 실제 오디오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/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비디오 데이터를 전송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  <a:cs typeface="+mn-cs"/>
                      </a:endParaRPr>
                    </a:p>
                    <a:p>
                      <a:pPr marL="171450" marR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RTSP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규약은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HTTP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규약하고 비교해 볼 때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문법이나 동작이 비슷하지만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, HTTP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가 무상태형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(Stateless)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인 반면에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RTSP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는 </a:t>
                      </a:r>
                      <a:r>
                        <a:rPr lang="ko-KR" altLang="en-US" sz="900" b="0" kern="1200" baseline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상태형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(</a:t>
                      </a:r>
                      <a:r>
                        <a:rPr lang="en-US" altLang="ko-KR" sz="900" b="0" kern="1200" baseline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Stateful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)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  <a:cs typeface="+mn-cs"/>
                        </a:rPr>
                        <a:t>규약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  <a:cs typeface="+mn-cs"/>
                      </a:endParaRPr>
                    </a:p>
                    <a:p>
                      <a:pPr marL="171450" marR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포트번호 </a:t>
                      </a:r>
                      <a:r>
                        <a:rPr lang="en-US" altLang="ko-KR" sz="9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554</a:t>
                      </a:r>
                      <a:r>
                        <a:rPr lang="ko-KR" altLang="en-US" sz="9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번 사용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7803615" y="4370158"/>
            <a:ext cx="383971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출처 </a:t>
            </a:r>
            <a:r>
              <a:rPr lang="en-US" altLang="ko-KR" sz="9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http://www.jwplayer.com/blog/what-is-video-streaming/</a:t>
            </a:r>
            <a:endParaRPr lang="ko-KR" altLang="en-US" sz="9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5880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6719</TotalTime>
  <Words>1249</Words>
  <Application>Microsoft Office PowerPoint</Application>
  <PresentationFormat>와이드스크린</PresentationFormat>
  <Paragraphs>306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나눔고딕코딩</vt:lpstr>
      <vt:lpstr>나눔명조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황해연</dc:creator>
  <cp:lastModifiedBy>황해연</cp:lastModifiedBy>
  <cp:revision>271</cp:revision>
  <dcterms:created xsi:type="dcterms:W3CDTF">2014-06-03T08:24:53Z</dcterms:created>
  <dcterms:modified xsi:type="dcterms:W3CDTF">2017-01-18T05:20:54Z</dcterms:modified>
</cp:coreProperties>
</file>