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640" r:id="rId2"/>
    <p:sldId id="883" r:id="rId3"/>
    <p:sldId id="846" r:id="rId4"/>
    <p:sldId id="896" r:id="rId5"/>
    <p:sldId id="884" r:id="rId6"/>
    <p:sldId id="853" r:id="rId7"/>
    <p:sldId id="847" r:id="rId8"/>
    <p:sldId id="848" r:id="rId9"/>
    <p:sldId id="849" r:id="rId10"/>
    <p:sldId id="850" r:id="rId11"/>
    <p:sldId id="851" r:id="rId12"/>
    <p:sldId id="860" r:id="rId13"/>
    <p:sldId id="877" r:id="rId14"/>
    <p:sldId id="890" r:id="rId15"/>
    <p:sldId id="891" r:id="rId16"/>
    <p:sldId id="892" r:id="rId17"/>
    <p:sldId id="893" r:id="rId18"/>
    <p:sldId id="894" r:id="rId19"/>
    <p:sldId id="861" r:id="rId20"/>
    <p:sldId id="862" r:id="rId21"/>
    <p:sldId id="863" r:id="rId22"/>
    <p:sldId id="864" r:id="rId23"/>
    <p:sldId id="871" r:id="rId24"/>
    <p:sldId id="870" r:id="rId25"/>
    <p:sldId id="866" r:id="rId26"/>
    <p:sldId id="865" r:id="rId27"/>
    <p:sldId id="868" r:id="rId28"/>
    <p:sldId id="867" r:id="rId29"/>
    <p:sldId id="869" r:id="rId30"/>
    <p:sldId id="897" r:id="rId31"/>
    <p:sldId id="885" r:id="rId32"/>
    <p:sldId id="872" r:id="rId33"/>
    <p:sldId id="873" r:id="rId34"/>
    <p:sldId id="886" r:id="rId35"/>
    <p:sldId id="854" r:id="rId36"/>
    <p:sldId id="887" r:id="rId37"/>
    <p:sldId id="856" r:id="rId38"/>
    <p:sldId id="857" r:id="rId39"/>
    <p:sldId id="858" r:id="rId40"/>
    <p:sldId id="859" r:id="rId41"/>
    <p:sldId id="876" r:id="rId42"/>
    <p:sldId id="888" r:id="rId43"/>
    <p:sldId id="874" r:id="rId44"/>
    <p:sldId id="889" r:id="rId45"/>
    <p:sldId id="875" r:id="rId46"/>
    <p:sldId id="898" r:id="rId47"/>
    <p:sldId id="828" r:id="rId48"/>
  </p:sldIdLst>
  <p:sldSz cx="9906000" cy="6858000" type="A4"/>
  <p:notesSz cx="6797675" cy="992822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200" kern="1200">
        <a:solidFill>
          <a:srgbClr val="006666"/>
        </a:solidFill>
        <a:latin typeface="맑은 고딕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200" kern="1200">
        <a:solidFill>
          <a:srgbClr val="006666"/>
        </a:solidFill>
        <a:latin typeface="맑은 고딕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200" kern="1200">
        <a:solidFill>
          <a:srgbClr val="006666"/>
        </a:solidFill>
        <a:latin typeface="맑은 고딕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200" kern="1200">
        <a:solidFill>
          <a:srgbClr val="006666"/>
        </a:solidFill>
        <a:latin typeface="맑은 고딕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200" kern="1200">
        <a:solidFill>
          <a:srgbClr val="006666"/>
        </a:solidFill>
        <a:latin typeface="맑은 고딕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200" kern="1200">
        <a:solidFill>
          <a:srgbClr val="006666"/>
        </a:solidFill>
        <a:latin typeface="맑은 고딕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200" kern="1200">
        <a:solidFill>
          <a:srgbClr val="006666"/>
        </a:solidFill>
        <a:latin typeface="맑은 고딕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200" kern="1200">
        <a:solidFill>
          <a:srgbClr val="006666"/>
        </a:solidFill>
        <a:latin typeface="맑은 고딕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200" kern="1200">
        <a:solidFill>
          <a:srgbClr val="006666"/>
        </a:solidFill>
        <a:latin typeface="맑은 고딕" pitchFamily="50" charset="-127"/>
        <a:ea typeface="굴림" pitchFamily="50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45458"/>
    <a:srgbClr val="3333FF"/>
    <a:srgbClr val="FFFFCC"/>
    <a:srgbClr val="FFCC99"/>
    <a:srgbClr val="CC3300"/>
    <a:srgbClr val="FF9900"/>
    <a:srgbClr val="66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95" autoAdjust="0"/>
    <p:restoredTop sz="96166" autoAdjust="0"/>
  </p:normalViewPr>
  <p:slideViewPr>
    <p:cSldViewPr>
      <p:cViewPr varScale="1">
        <p:scale>
          <a:sx n="93" d="100"/>
          <a:sy n="93" d="100"/>
        </p:scale>
        <p:origin x="-1326" y="-96"/>
      </p:cViewPr>
      <p:guideLst>
        <p:guide orient="horz" pos="2330"/>
        <p:guide pos="3177"/>
      </p:guideLst>
    </p:cSldViewPr>
  </p:slideViewPr>
  <p:outlineViewPr>
    <p:cViewPr>
      <p:scale>
        <a:sx n="33" d="100"/>
        <a:sy n="33" d="100"/>
      </p:scale>
      <p:origin x="0" y="1634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880" y="-96"/>
      </p:cViewPr>
      <p:guideLst>
        <p:guide orient="horz" pos="3128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40" tIns="46123" rIns="92240" bIns="46123" numCol="1" anchor="t" anchorCtr="0" compatLnSpc="1">
            <a:prstTxWarp prst="textNoShape">
              <a:avLst/>
            </a:prstTxWarp>
          </a:bodyPr>
          <a:lstStyle>
            <a:lvl1pPr algn="l" defTabSz="922079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40" tIns="46123" rIns="92240" bIns="46123" numCol="1" anchor="t" anchorCtr="0" compatLnSpc="1">
            <a:prstTxWarp prst="textNoShape">
              <a:avLst/>
            </a:prstTxWarp>
          </a:bodyPr>
          <a:lstStyle>
            <a:lvl1pPr algn="r" defTabSz="922079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40" tIns="46123" rIns="92240" bIns="46123" numCol="1" anchor="b" anchorCtr="0" compatLnSpc="1">
            <a:prstTxWarp prst="textNoShape">
              <a:avLst/>
            </a:prstTxWarp>
          </a:bodyPr>
          <a:lstStyle>
            <a:lvl1pPr algn="l" defTabSz="922079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40" tIns="46123" rIns="92240" bIns="46123" numCol="1" anchor="b" anchorCtr="0" compatLnSpc="1">
            <a:prstTxWarp prst="textNoShape">
              <a:avLst/>
            </a:prstTxWarp>
          </a:bodyPr>
          <a:lstStyle>
            <a:lvl1pPr algn="r" defTabSz="922079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2C528B3D-355F-4C41-9AAD-DA307E8ADE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2920852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40" tIns="46123" rIns="92240" bIns="46123" numCol="1" anchor="t" anchorCtr="0" compatLnSpc="1">
            <a:prstTxWarp prst="textNoShape">
              <a:avLst/>
            </a:prstTxWarp>
          </a:bodyPr>
          <a:lstStyle>
            <a:lvl1pPr algn="l" defTabSz="922079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40" tIns="46123" rIns="92240" bIns="46123" numCol="1" anchor="t" anchorCtr="0" compatLnSpc="1">
            <a:prstTxWarp prst="textNoShape">
              <a:avLst/>
            </a:prstTxWarp>
          </a:bodyPr>
          <a:lstStyle>
            <a:lvl1pPr algn="r" defTabSz="922079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2788" y="742950"/>
            <a:ext cx="5376862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8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40" tIns="46123" rIns="92240" bIns="461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40" tIns="46123" rIns="92240" bIns="46123" numCol="1" anchor="b" anchorCtr="0" compatLnSpc="1">
            <a:prstTxWarp prst="textNoShape">
              <a:avLst/>
            </a:prstTxWarp>
          </a:bodyPr>
          <a:lstStyle>
            <a:lvl1pPr algn="l" defTabSz="922079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240" tIns="46123" rIns="92240" bIns="46123" numCol="1" anchor="b" anchorCtr="0" compatLnSpc="1">
            <a:prstTxWarp prst="textNoShape">
              <a:avLst/>
            </a:prstTxWarp>
          </a:bodyPr>
          <a:lstStyle>
            <a:lvl1pPr algn="r" defTabSz="922079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300" b="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56C22362-488F-49DF-A798-76D94235D37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69638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191831CD-CFA7-48AB-BFCE-E70D59DACDD1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1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14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7D85B3AA-79AB-4188-826D-4E90106C26C5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10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24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3A18C8EA-B2C3-48C2-9222-AE2B6B7389E5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11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34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A4A0864C-CD36-4144-8207-BB15B25EFB18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12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45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BD6B7F68-67B4-483D-B96F-7B75BC475BF0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13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55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29AEDADF-BD77-44DD-9F1E-271AAE36865B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14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65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55960307-54FF-49E6-B086-BD3616D3E109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15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75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F649B31A-3A22-4C30-AF5A-CB73D7F42D35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16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86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86B98B27-0A1E-4065-B207-9CD9822FFDDF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17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96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C61EB5D9-CBF7-403C-98D7-68B8C52DE500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18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06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B25AE019-8CCC-45FC-8F25-667B610BA6C1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19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32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A8FCB76F-CD81-472F-971A-362C2442E7B4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2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16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E3DBBD10-C1ED-455A-87F1-0BC7DEDA8E87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20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27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7EAFB90B-DB92-40DD-A166-80D0714108E9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21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37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04058D72-78EE-4AD5-AB13-3810F72B6E4A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22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475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B0E28534-59D6-4282-B02E-C28689C3D34E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23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578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AE9E3912-FC1A-4E69-B26E-A7BC7A089B80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24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680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AD0677C5-6CFC-4CAB-B852-B693B09FFF9C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25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C176BB29-FE13-4D32-86A4-3D011FB57B06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26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885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0B62EC6F-06D3-42F0-A360-7F770508877B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27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798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5BA657DF-1E24-4708-9E29-3D92596B6F98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28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809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7193D7EF-425C-446A-9806-B29B79BB091F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29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427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7CE47CB3-461E-416D-BB98-3EAD9D10AE3E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3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819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786DFA65-35C0-4431-8DE8-EFD2CBF88903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30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829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FCCB11A4-A848-4C9C-A99C-72278B7FD684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31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839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C89F0A08-CD91-48EF-A8E1-0E9342A9677D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32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849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9C39F914-E35C-466F-8217-AF4C0F588F55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33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860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4FB589EA-8E01-454E-92BE-06877189359B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34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8704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3BEC34F4-19E7-4D57-8689-D18DCCB29526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35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8806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B79FA5C7-7675-41B8-B6F5-CF2B008BC5D0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36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8909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1E95FAC7-2B18-441A-B074-9D66BF6CD5B6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37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9011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543FE224-4F26-49A0-9026-3125336E5EE4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38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9114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BFDAF881-9534-4B58-A65A-15DF23F73A8F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39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530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7AEFBFED-C5CF-4AF0-BB5D-D458FD812A3D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4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9216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14EE38F8-984F-4F71-8E61-05A80A5C0582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40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8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9318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FD0933F0-8616-4E3C-A318-A8ABC7AF0E4C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41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9421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625DC8EC-6501-43D0-87EF-97F3FBC69D1F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42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9523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094EB7C9-D4AC-44EF-8679-28E24512F98D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43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5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9626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73D533A4-BA90-43DB-85E7-942B00ACE699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44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9728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0D2A0FB5-7F5F-4EE1-A499-0B4718BEBD1B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45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0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9830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F962C7A3-9D92-4F66-AE14-F067605CB834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46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9933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C073F720-D03F-4828-AF3D-821B82F68750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47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6324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4E5C47D7-4527-480B-952F-B0917E3BBD19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5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734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D4F5B2E7-452E-4E70-B59F-A4199C2225F6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6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8372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A0760E21-C9ED-44AC-9E0E-831FC0015DFE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7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59396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14E12C78-B921-4E13-B454-0D4B75FA0EE9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8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/>
          </a:p>
        </p:txBody>
      </p:sp>
      <p:sp>
        <p:nvSpPr>
          <p:cNvPr id="60420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20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2075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/>
            <a:fld id="{DC3EC218-7CE4-4E36-ACAF-DF2960D97D4C}" type="slidenum">
              <a:rPr lang="en-US" altLang="ko-KR" sz="1300" smtClean="0">
                <a:solidFill>
                  <a:schemeClr val="tx1"/>
                </a:solidFill>
                <a:latin typeface="굴림" pitchFamily="50" charset="-127"/>
              </a:rPr>
              <a:pPr eaLnBrk="1" hangingPunct="1"/>
              <a:t>9</a:t>
            </a:fld>
            <a:endParaRPr lang="en-US" altLang="ko-KR" sz="1300" smtClean="0">
              <a:solidFill>
                <a:schemeClr val="tx1"/>
              </a:solidFill>
              <a:latin typeface="굴림" pitchFamily="50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44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9"/>
          <p:cNvSpPr>
            <a:spLocks noChangeShapeType="1"/>
          </p:cNvSpPr>
          <p:nvPr userDrawn="1"/>
        </p:nvSpPr>
        <p:spPr bwMode="auto">
          <a:xfrm flipH="1" flipV="1">
            <a:off x="3175" y="638175"/>
            <a:ext cx="9902825" cy="0"/>
          </a:xfrm>
          <a:prstGeom prst="line">
            <a:avLst/>
          </a:prstGeom>
          <a:noFill/>
          <a:ln w="19050" cap="rnd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ko-KR" altLang="en-US">
              <a:ea typeface="맑은 고딕" pitchFamily="50" charset="-127"/>
            </a:endParaRPr>
          </a:p>
        </p:txBody>
      </p:sp>
      <p:cxnSp>
        <p:nvCxnSpPr>
          <p:cNvPr id="3" name="직선 연결선 2"/>
          <p:cNvCxnSpPr/>
          <p:nvPr userDrawn="1"/>
        </p:nvCxnSpPr>
        <p:spPr>
          <a:xfrm>
            <a:off x="0" y="6354763"/>
            <a:ext cx="99060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3338" y="6445250"/>
            <a:ext cx="935037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슬라이드 번호 개체 틀 11"/>
          <p:cNvSpPr txBox="1">
            <a:spLocks/>
          </p:cNvSpPr>
          <p:nvPr userDrawn="1"/>
        </p:nvSpPr>
        <p:spPr>
          <a:xfrm>
            <a:off x="0" y="6435725"/>
            <a:ext cx="9906000" cy="219075"/>
          </a:xfrm>
          <a:prstGeom prst="rect">
            <a:avLst/>
          </a:prstGeom>
        </p:spPr>
        <p:txBody>
          <a:bodyPr/>
          <a:lstStyle>
            <a:lvl1pPr algn="ctr">
              <a:defRPr sz="12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D25D0CDE-7EBD-4FEB-B0C7-E91D9A64BA07}" type="slidenum">
              <a:rPr lang="en-US" altLang="ko-KR" sz="1100" b="0" smtClean="0">
                <a:solidFill>
                  <a:schemeClr val="tx1"/>
                </a:solidFill>
                <a:latin typeface="Century Gothic" pitchFamily="34" charset="0"/>
              </a:rPr>
              <a:pPr>
                <a:defRPr/>
              </a:pPr>
              <a:t>‹#›</a:t>
            </a:fld>
            <a:endParaRPr lang="en-US" altLang="ko-KR" sz="1100" b="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25" y="6453188"/>
            <a:ext cx="938213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2903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8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1425" y="6624638"/>
            <a:ext cx="2311400" cy="188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latin typeface="산돌고딕 M" pitchFamily="18" charset="-127"/>
                <a:ea typeface="산돌고딕 M" pitchFamily="18" charset="-127"/>
              </a:defRPr>
            </a:lvl1pPr>
          </a:lstStyle>
          <a:p>
            <a:pPr>
              <a:defRPr/>
            </a:pPr>
            <a:fld id="{61F2B600-D428-4103-AEE3-C5D370A90C02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675" r:id="rId1"/>
    <p:sldLayoutId id="2147484676" r:id="rId2"/>
    <p:sldLayoutId id="2147484677" r:id="rId3"/>
  </p:sldLayoutIdLst>
  <p:hf hd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b="1">
          <a:solidFill>
            <a:schemeClr val="tx2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굴림" pitchFamily="50" charset="-127"/>
          <a:ea typeface="굴림" pitchFamily="50" charset="-127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굴림" pitchFamily="50" charset="-127"/>
          <a:ea typeface="굴림" pitchFamily="50" charset="-127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0" Type="http://schemas.openxmlformats.org/officeDocument/2006/relationships/image" Target="../media/image29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e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hyperlink" Target="http://imagesearch.naver.com/search.naver?where=idetail&amp;rev=10&amp;query=%C1%F6%BD%C4%B0%E6%C1%A6%BA%CE%20%B7%CE%B0%ED&amp;from=image&amp;ac=-1&amp;sort=0&amp;res_fr=0&amp;res_to=0&amp;merge=0&amp;spq=0&amp;start=1&amp;a=pho_l&amp;f=tab&amp;r=1&amp;u=http://blog.naver.com/choejina?Redirect=Log&amp;logNo=10088061232&amp;thumbnail=http://thumbview01.search.naver.com/thumbnails?q=http://blogfiles.naver.net/20100612_217/choejina_1276270712537q4gtv_jpg/mke,%C1%F6%BD%C4%B0%E6%C1%A6%BA%CE_choejina.jpg&amp;signature=69834997326&amp;gdid=90000003_0000000000000002594B9930&amp;a_q=&amp;n_q=&amp;o_q=" TargetMode="External"/><Relationship Id="rId13" Type="http://schemas.openxmlformats.org/officeDocument/2006/relationships/image" Target="../media/image73.jpeg"/><Relationship Id="rId18" Type="http://schemas.openxmlformats.org/officeDocument/2006/relationships/image" Target="../media/image77.png"/><Relationship Id="rId3" Type="http://schemas.openxmlformats.org/officeDocument/2006/relationships/image" Target="../media/image67.jpeg"/><Relationship Id="rId21" Type="http://schemas.openxmlformats.org/officeDocument/2006/relationships/image" Target="../media/image79.png"/><Relationship Id="rId7" Type="http://schemas.openxmlformats.org/officeDocument/2006/relationships/image" Target="../media/image70.jpeg"/><Relationship Id="rId12" Type="http://schemas.openxmlformats.org/officeDocument/2006/relationships/hyperlink" Target="http://imagesearch.naver.com/search.naver?where=idetail&amp;rev=10&amp;query=%C7%D1%B1%B9%C0%CE%C5%CD%B3%DD%C1%F8%C8%EF%BF%F8&amp;from=image&amp;ac=-1&amp;sort=0&amp;res_fr=0&amp;res_to=0&amp;merge=0&amp;spq=0&amp;start=17&amp;a=pho_l&amp;f=tab&amp;r=17&amp;u=http://news.naver.com/main/read.nhn?mode=LSD&amp;mid=sec&amp;sid1=105&amp;oid=029&amp;aid=0001990411&amp;thumbnail=http://thumbview02.search.naver.com/thumbnails?q=http://imgnews.naver.com/image/029/2009/07/23/2009072302010531693001.jpg&amp;signature=503700972196&amp;gdid=880000AD_000000000000000001990411&amp;a_q=&amp;n_q=&amp;o_q=" TargetMode="External"/><Relationship Id="rId17" Type="http://schemas.openxmlformats.org/officeDocument/2006/relationships/hyperlink" Target="http://en.wikipedia.org/wiki/File:Bell_logo.svg" TargetMode="External"/><Relationship Id="rId2" Type="http://schemas.openxmlformats.org/officeDocument/2006/relationships/notesSlide" Target="../notesSlides/notesSlide37.xml"/><Relationship Id="rId16" Type="http://schemas.openxmlformats.org/officeDocument/2006/relationships/image" Target="../media/image76.png"/><Relationship Id="rId20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imagesearch.naver.com/search.naver?where=idetail&amp;rev=10&amp;query=lg%20cns%20%B7%CE%B0%ED&amp;from=image&amp;ac=-1&amp;sort=0&amp;res_fr=0&amp;res_to=0&amp;merge=0&amp;spq=0&amp;start=1&amp;a=pho_l&amp;f=tab&amp;r=1&amp;u=http://cafe.naver.com/ipo1234/419&amp;thumbnail=http://thumbview02.search.naver.com/thumbnails?q=http://cafefiles.naver.net/20100608_155/man3827_1275980704755Wewo9_jpg/lgcns%B7%CE%B0%ED_man3827.jpg&amp;signature=484358833134&amp;gdid=90000004_013D6765000001A300000000&amp;a_q=&amp;n_q=&amp;o_q=" TargetMode="External"/><Relationship Id="rId11" Type="http://schemas.openxmlformats.org/officeDocument/2006/relationships/image" Target="../media/image72.jpeg"/><Relationship Id="rId5" Type="http://schemas.openxmlformats.org/officeDocument/2006/relationships/image" Target="../media/image69.png"/><Relationship Id="rId15" Type="http://schemas.openxmlformats.org/officeDocument/2006/relationships/image" Target="../media/image75.png"/><Relationship Id="rId10" Type="http://schemas.openxmlformats.org/officeDocument/2006/relationships/hyperlink" Target="http://imagesearch.naver.com/search.naver?where=idetail&amp;rev=10&amp;query=%C1%DF%BC%D2%B1%E2%BE%F7%C3%BB%20%B7%CE%B0%ED&amp;from=image&amp;ac=-1&amp;sort=0&amp;res_fr=0&amp;res_to=0&amp;merge=0&amp;spq=0&amp;start=6&amp;a=pho_l&amp;f=tab&amp;r=6&amp;u=http://cafe.naver.com/logosesang/553007&amp;thumbnail=http://thumbview01.search.naver.com/thumbnails?q=http://cafefiles.naver.net/20100401_137/daejongm_1270108128598eVtVM_jpg/%C1%DF%BC%D2%B1%E2%BE%F7%C3%BB%B8%B6%C5%A9_daejongm.jpg&amp;signature=87476887445&amp;gdid=90000004_00C029170008702F00000000&amp;a_q=&amp;n_q=&amp;o_q=" TargetMode="External"/><Relationship Id="rId19" Type="http://schemas.openxmlformats.org/officeDocument/2006/relationships/hyperlink" Target="http://www.oracle.com/index.html" TargetMode="External"/><Relationship Id="rId4" Type="http://schemas.openxmlformats.org/officeDocument/2006/relationships/image" Target="../media/image68.png"/><Relationship Id="rId9" Type="http://schemas.openxmlformats.org/officeDocument/2006/relationships/image" Target="../media/image71.jpeg"/><Relationship Id="rId14" Type="http://schemas.openxmlformats.org/officeDocument/2006/relationships/image" Target="../media/image74.png"/><Relationship Id="rId22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3" Type="http://schemas.openxmlformats.org/officeDocument/2006/relationships/image" Target="../media/image81.jpeg"/><Relationship Id="rId7" Type="http://schemas.openxmlformats.org/officeDocument/2006/relationships/image" Target="../media/image85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wmf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jpeg"/><Relationship Id="rId10" Type="http://schemas.openxmlformats.org/officeDocument/2006/relationships/image" Target="../media/image18.png"/><Relationship Id="rId4" Type="http://schemas.openxmlformats.org/officeDocument/2006/relationships/image" Target="../media/image13.jpe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 descr="Untitled-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6263" y="1530350"/>
            <a:ext cx="6789737" cy="428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/>
          <p:cNvSpPr txBox="1"/>
          <p:nvPr>
            <p:custDataLst>
              <p:tags r:id="rId1"/>
            </p:custDataLst>
          </p:nvPr>
        </p:nvSpPr>
        <p:spPr bwMode="auto">
          <a:xfrm>
            <a:off x="-403225" y="1314450"/>
            <a:ext cx="6886575" cy="854075"/>
          </a:xfrm>
          <a:prstGeom prst="roundRect">
            <a:avLst>
              <a:gd name="adj" fmla="val 39229"/>
            </a:avLst>
          </a:prstGeom>
          <a:solidFill>
            <a:schemeClr val="accent4">
              <a:lumMod val="50000"/>
              <a:lumOff val="50000"/>
            </a:schemeClr>
          </a:solidFill>
          <a:ln w="9525">
            <a:noFill/>
            <a:miter lim="800000"/>
            <a:headEnd/>
            <a:tailEnd/>
          </a:ln>
        </p:spPr>
        <p:txBody>
          <a:bodyPr lIns="54000" rIns="54000" anchor="ctr"/>
          <a:lstStyle/>
          <a:p>
            <a:pPr>
              <a:spcBef>
                <a:spcPts val="600"/>
              </a:spcBef>
              <a:defRPr/>
            </a:pPr>
            <a:endParaRPr lang="ko-KR" alt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itchFamily="34" charset="0"/>
              <a:ea typeface="+mn-ea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27013" y="1449388"/>
            <a:ext cx="5943600" cy="49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>
              <a:spcBef>
                <a:spcPts val="0"/>
              </a:spcBef>
              <a:defRPr/>
            </a:pPr>
            <a:r>
              <a:rPr lang="ko-KR" altLang="en-US" sz="2600" b="1" dirty="0">
                <a:solidFill>
                  <a:srgbClr val="FFFFFF"/>
                </a:solidFill>
                <a:latin typeface="Century Gothic" pitchFamily="34" charset="0"/>
                <a:ea typeface="맑은 고딕"/>
              </a:rPr>
              <a:t>단말 사용 패턴 분석 서버 개발 제안서</a:t>
            </a:r>
            <a:endParaRPr lang="ko-KR" altLang="en-US" sz="2000" dirty="0">
              <a:solidFill>
                <a:srgbClr val="FFFFFF"/>
              </a:solidFill>
              <a:latin typeface="Century Gothic" pitchFamily="34" charset="0"/>
              <a:ea typeface="맑은 고딕"/>
            </a:endParaRPr>
          </a:p>
        </p:txBody>
      </p:sp>
      <p:pic>
        <p:nvPicPr>
          <p:cNvPr id="307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78488"/>
            <a:ext cx="9906000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92075"/>
            <a:ext cx="1169988" cy="40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0" y="5802313"/>
            <a:ext cx="99060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0" bIns="0" anchor="ctr">
            <a:spAutoFit/>
          </a:bodyPr>
          <a:lstStyle/>
          <a:p>
            <a:pPr marL="342900" indent="-342900"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  <a:ea typeface="+mn-ea"/>
              </a:rPr>
              <a:t>㈜</a:t>
            </a:r>
            <a:r>
              <a:rPr lang="ko-KR" altLang="en-US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pitchFamily="34" charset="0"/>
                <a:ea typeface="+mn-ea"/>
              </a:rPr>
              <a:t>유프레스토</a:t>
            </a:r>
            <a:endParaRPr lang="en-US" altLang="ko-KR" sz="2000" b="1" dirty="0">
              <a:solidFill>
                <a:schemeClr val="tx1">
                  <a:lumMod val="85000"/>
                  <a:lumOff val="15000"/>
                </a:schemeClr>
              </a:solidFill>
              <a:latin typeface="Century Gothic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 bwMode="auto">
          <a:xfrm>
            <a:off x="631825" y="4598988"/>
            <a:ext cx="8551863" cy="1439862"/>
          </a:xfrm>
          <a:prstGeom prst="rect">
            <a:avLst/>
          </a:prstGeom>
          <a:solidFill>
            <a:schemeClr val="accent5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2291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왜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mongoDB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를 사용하는가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? = { RDB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유사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성능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기능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기술지원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sz="1400" b="1" dirty="0" err="1">
                <a:solidFill>
                  <a:schemeClr val="bg1"/>
                </a:solidFill>
                <a:latin typeface="Century Gothic" pitchFamily="34" charset="0"/>
                <a:ea typeface="+mn-ea"/>
              </a:rPr>
              <a:t>레퍼런스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}  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98425" y="111125"/>
            <a:ext cx="4860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시스템 구성 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:: DB 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구성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안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)/mongoDB</a:t>
            </a:r>
            <a:endParaRPr lang="ko-KR" altLang="en-US" sz="2000" b="1" dirty="0">
              <a:solidFill>
                <a:schemeClr val="tx1"/>
              </a:solidFill>
              <a:latin typeface="Century Gothic" pitchFamily="34" charset="0"/>
              <a:ea typeface="+mn-ea"/>
              <a:cs typeface="Arial Unicode MS" pitchFamily="50" charset="-127"/>
            </a:endParaRPr>
          </a:p>
        </p:txBody>
      </p:sp>
      <p:pic>
        <p:nvPicPr>
          <p:cNvPr id="12294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4645025"/>
            <a:ext cx="162083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5" name="Picture 3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4643438"/>
            <a:ext cx="1620838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6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2888" y="4645025"/>
            <a:ext cx="1620837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7" name="Picture 5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4645025"/>
            <a:ext cx="161925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8" name="Picture 6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463" y="4645025"/>
            <a:ext cx="1619250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677863" y="2124075"/>
          <a:ext cx="6661150" cy="23399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75308"/>
                <a:gridCol w="1170377"/>
                <a:gridCol w="1184666"/>
                <a:gridCol w="1105605"/>
                <a:gridCol w="1125194"/>
              </a:tblGrid>
              <a:tr h="2599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Feature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MongoDB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Riak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HyperTable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err="1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Hbase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59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Logical Data Model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3333FF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Rich document</a:t>
                      </a:r>
                      <a:endParaRPr lang="ko-KR" altLang="en-US" sz="800" b="0" dirty="0">
                        <a:solidFill>
                          <a:srgbClr val="3333FF"/>
                        </a:solidFill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Rich document</a:t>
                      </a:r>
                      <a:endParaRPr lang="ko-KR" altLang="en-US" sz="800" b="0" dirty="0" smtClean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Column Family</a:t>
                      </a: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Column Family</a:t>
                      </a: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Support for CAP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solidFill>
                            <a:srgbClr val="3333FF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CA</a:t>
                      </a:r>
                      <a:endParaRPr lang="ko-KR" altLang="en-US" sz="800" b="0" dirty="0">
                        <a:solidFill>
                          <a:srgbClr val="3333FF"/>
                        </a:solidFill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AP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CA</a:t>
                      </a: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CA</a:t>
                      </a: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Dynamic Additional/removal of Node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3333FF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Support</a:t>
                      </a: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Support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Support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Support</a:t>
                      </a: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Multi DC support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3333FF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Support</a:t>
                      </a: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Not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Support</a:t>
                      </a: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Support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Support</a:t>
                      </a: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Interface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3333FF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JAVA, Python, Perl,.</a:t>
                      </a: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JSON over HTTP</a:t>
                      </a: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Rest, Thrift, JAVA</a:t>
                      </a: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C++, Thrift</a:t>
                      </a: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Persistence Model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3333FF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Disk</a:t>
                      </a: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Disk</a:t>
                      </a: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Memory</a:t>
                      </a:r>
                      <a:r>
                        <a:rPr lang="en-US" altLang="ko-KR" sz="800" b="0" baseline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 + Disk</a:t>
                      </a:r>
                      <a:endParaRPr lang="en-US" altLang="ko-KR" sz="800" b="0" dirty="0" smtClean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Memory + Disk</a:t>
                      </a: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Comparative Performance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3333FF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Better</a:t>
                      </a:r>
                      <a:r>
                        <a:rPr lang="en-US" altLang="ko-KR" sz="800" b="0" baseline="0" dirty="0" smtClean="0">
                          <a:solidFill>
                            <a:srgbClr val="3333FF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 (C++)</a:t>
                      </a:r>
                      <a:endParaRPr lang="en-US" altLang="ko-KR" sz="800" b="0" dirty="0" smtClean="0">
                        <a:solidFill>
                          <a:srgbClr val="3333FF"/>
                        </a:solidFill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Better</a:t>
                      </a:r>
                      <a:r>
                        <a:rPr lang="en-US" altLang="ko-KR" sz="800" b="0" baseline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 (</a:t>
                      </a:r>
                      <a:r>
                        <a:rPr lang="en-US" altLang="ko-KR" sz="800" b="0" baseline="0" dirty="0" err="1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Erlang</a:t>
                      </a:r>
                      <a:r>
                        <a:rPr lang="en-US" altLang="ko-KR" sz="800" b="0" baseline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)</a:t>
                      </a:r>
                      <a:endParaRPr lang="en-US" altLang="ko-KR" sz="800" b="0" dirty="0" smtClean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Better</a:t>
                      </a:r>
                      <a:r>
                        <a:rPr lang="en-US" altLang="ko-KR" sz="800" b="0" baseline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 (C++)</a:t>
                      </a:r>
                      <a:endParaRPr lang="en-US" altLang="ko-KR" sz="800" b="0" dirty="0" smtClean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Good(Java)</a:t>
                      </a: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999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Commercial Support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6" marR="91446" marT="45714" marB="4571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rgbClr val="3333FF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10gen.com</a:t>
                      </a: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Basho Technologies</a:t>
                      </a: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Hypertable Inc</a:t>
                      </a: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Cloudera</a:t>
                      </a:r>
                    </a:p>
                  </a:txBody>
                  <a:tcPr marL="91446" marR="91446" marT="45714" marB="4571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2361" name="그림 21" descr="mongo-db-huge-logo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1854200"/>
            <a:ext cx="674688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62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438" y="3294063"/>
            <a:ext cx="1746250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6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913" y="2079625"/>
            <a:ext cx="1755775" cy="116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64" name="자유형 21"/>
          <p:cNvSpPr>
            <a:spLocks/>
          </p:cNvSpPr>
          <p:nvPr/>
        </p:nvSpPr>
        <p:spPr bwMode="auto">
          <a:xfrm>
            <a:off x="8643938" y="2619375"/>
            <a:ext cx="539750" cy="360363"/>
          </a:xfrm>
          <a:custGeom>
            <a:avLst/>
            <a:gdLst>
              <a:gd name="T0" fmla="*/ 1682 w 940982"/>
              <a:gd name="T1" fmla="*/ 15662 h 490870"/>
              <a:gd name="T2" fmla="*/ 365 w 940982"/>
              <a:gd name="T3" fmla="*/ 11762 h 490870"/>
              <a:gd name="T4" fmla="*/ 12 w 940982"/>
              <a:gd name="T5" fmla="*/ 7506 h 490870"/>
              <a:gd name="T6" fmla="*/ 294 w 940982"/>
              <a:gd name="T7" fmla="*/ 1122 h 490870"/>
              <a:gd name="T8" fmla="*/ 1165 w 940982"/>
              <a:gd name="T9" fmla="*/ 769 h 490870"/>
              <a:gd name="T10" fmla="*/ 1871 w 940982"/>
              <a:gd name="T11" fmla="*/ 3251 h 490870"/>
              <a:gd name="T12" fmla="*/ 2082 w 940982"/>
              <a:gd name="T13" fmla="*/ 9634 h 490870"/>
              <a:gd name="T14" fmla="*/ 1871 w 940982"/>
              <a:gd name="T15" fmla="*/ 13534 h 490870"/>
              <a:gd name="T16" fmla="*/ 1188 w 940982"/>
              <a:gd name="T17" fmla="*/ 16371 h 49087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940982"/>
              <a:gd name="T28" fmla="*/ 0 h 490870"/>
              <a:gd name="T29" fmla="*/ 940982 w 940982"/>
              <a:gd name="T30" fmla="*/ 490870 h 49087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940982" h="490870">
                <a:moveTo>
                  <a:pt x="760228" y="469605"/>
                </a:moveTo>
                <a:cubicBezTo>
                  <a:pt x="525426" y="431505"/>
                  <a:pt x="290624" y="393405"/>
                  <a:pt x="164805" y="352647"/>
                </a:cubicBezTo>
                <a:cubicBezTo>
                  <a:pt x="38986" y="311889"/>
                  <a:pt x="10632" y="278219"/>
                  <a:pt x="5316" y="225056"/>
                </a:cubicBezTo>
                <a:cubicBezTo>
                  <a:pt x="0" y="171893"/>
                  <a:pt x="46074" y="67340"/>
                  <a:pt x="132907" y="33670"/>
                </a:cubicBezTo>
                <a:cubicBezTo>
                  <a:pt x="219740" y="0"/>
                  <a:pt x="407582" y="12405"/>
                  <a:pt x="526312" y="23038"/>
                </a:cubicBezTo>
                <a:cubicBezTo>
                  <a:pt x="645042" y="33671"/>
                  <a:pt x="776177" y="53164"/>
                  <a:pt x="845289" y="97466"/>
                </a:cubicBezTo>
                <a:cubicBezTo>
                  <a:pt x="914401" y="141768"/>
                  <a:pt x="940982" y="237461"/>
                  <a:pt x="940982" y="288852"/>
                </a:cubicBezTo>
                <a:cubicBezTo>
                  <a:pt x="940982" y="340243"/>
                  <a:pt x="912629" y="372140"/>
                  <a:pt x="845289" y="405810"/>
                </a:cubicBezTo>
                <a:cubicBezTo>
                  <a:pt x="777949" y="439480"/>
                  <a:pt x="657446" y="465175"/>
                  <a:pt x="536944" y="490870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2365" name="자유형 15"/>
          <p:cNvSpPr>
            <a:spLocks/>
          </p:cNvSpPr>
          <p:nvPr/>
        </p:nvSpPr>
        <p:spPr bwMode="auto">
          <a:xfrm>
            <a:off x="8058150" y="3249613"/>
            <a:ext cx="404813" cy="358775"/>
          </a:xfrm>
          <a:custGeom>
            <a:avLst/>
            <a:gdLst>
              <a:gd name="T0" fmla="*/ 9625 w 513907"/>
              <a:gd name="T1" fmla="*/ 37471 h 439479"/>
              <a:gd name="T2" fmla="*/ 343 w 513907"/>
              <a:gd name="T3" fmla="*/ 24317 h 439479"/>
              <a:gd name="T4" fmla="*/ 11687 w 513907"/>
              <a:gd name="T5" fmla="*/ 1595 h 439479"/>
              <a:gd name="T6" fmla="*/ 23546 w 513907"/>
              <a:gd name="T7" fmla="*/ 14750 h 439479"/>
              <a:gd name="T8" fmla="*/ 19938 w 513907"/>
              <a:gd name="T9" fmla="*/ 36276 h 439479"/>
              <a:gd name="T10" fmla="*/ 343 w 513907"/>
              <a:gd name="T11" fmla="*/ 49431 h 4394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13907"/>
              <a:gd name="T19" fmla="*/ 0 h 439479"/>
              <a:gd name="T20" fmla="*/ 513907 w 513907"/>
              <a:gd name="T21" fmla="*/ 439479 h 4394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13907" h="439479">
                <a:moveTo>
                  <a:pt x="198474" y="333154"/>
                </a:moveTo>
                <a:cubicBezTo>
                  <a:pt x="99237" y="301256"/>
                  <a:pt x="0" y="269358"/>
                  <a:pt x="7088" y="216195"/>
                </a:cubicBezTo>
                <a:cubicBezTo>
                  <a:pt x="14176" y="163032"/>
                  <a:pt x="161260" y="28354"/>
                  <a:pt x="241004" y="14177"/>
                </a:cubicBezTo>
                <a:cubicBezTo>
                  <a:pt x="320748" y="0"/>
                  <a:pt x="457200" y="79744"/>
                  <a:pt x="485553" y="131135"/>
                </a:cubicBezTo>
                <a:cubicBezTo>
                  <a:pt x="513907" y="182526"/>
                  <a:pt x="490869" y="271130"/>
                  <a:pt x="411125" y="322521"/>
                </a:cubicBezTo>
                <a:cubicBezTo>
                  <a:pt x="331381" y="373912"/>
                  <a:pt x="169234" y="406695"/>
                  <a:pt x="7088" y="439479"/>
                </a:cubicBezTo>
              </a:path>
            </a:pathLst>
          </a:cu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" name="직사각형 29"/>
          <p:cNvSpPr/>
          <p:nvPr/>
        </p:nvSpPr>
        <p:spPr bwMode="auto">
          <a:xfrm>
            <a:off x="766763" y="5768975"/>
            <a:ext cx="1576387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타 사이트</a:t>
            </a:r>
            <a:r>
              <a:rPr lang="en-US" altLang="ko-KR" sz="900" b="1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sz="900" b="1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구축 사례</a:t>
            </a:r>
            <a:endParaRPr lang="en-US" altLang="ko-KR" sz="900" b="1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31" name="직사각형 30"/>
          <p:cNvSpPr/>
          <p:nvPr/>
        </p:nvSpPr>
        <p:spPr bwMode="auto">
          <a:xfrm>
            <a:off x="2387600" y="5768975"/>
            <a:ext cx="1574800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[#1] </a:t>
            </a:r>
            <a:r>
              <a:rPr lang="ko-KR" altLang="en-US" sz="8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기존 </a:t>
            </a: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Rails </a:t>
            </a:r>
            <a:r>
              <a:rPr lang="ko-KR" altLang="en-US" sz="8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구조</a:t>
            </a:r>
            <a:endParaRPr lang="en-US" altLang="ko-KR" sz="8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32" name="직사각형 31"/>
          <p:cNvSpPr/>
          <p:nvPr/>
        </p:nvSpPr>
        <p:spPr bwMode="auto">
          <a:xfrm>
            <a:off x="4052888" y="5768975"/>
            <a:ext cx="1574800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[#2] MySQL Replication</a:t>
            </a:r>
          </a:p>
        </p:txBody>
      </p:sp>
      <p:sp>
        <p:nvSpPr>
          <p:cNvPr id="33" name="직사각형 32"/>
          <p:cNvSpPr/>
          <p:nvPr/>
        </p:nvSpPr>
        <p:spPr bwMode="auto">
          <a:xfrm>
            <a:off x="5762625" y="5768975"/>
            <a:ext cx="1576388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[#3] MySQL sharding</a:t>
            </a:r>
          </a:p>
        </p:txBody>
      </p:sp>
      <p:sp>
        <p:nvSpPr>
          <p:cNvPr id="34" name="직사각형 33"/>
          <p:cNvSpPr/>
          <p:nvPr/>
        </p:nvSpPr>
        <p:spPr bwMode="auto">
          <a:xfrm>
            <a:off x="7427913" y="5768975"/>
            <a:ext cx="1574800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[#4] mongoDB</a:t>
            </a:r>
          </a:p>
        </p:txBody>
      </p:sp>
      <p:pic>
        <p:nvPicPr>
          <p:cNvPr id="12371" name="그림 34" descr="x-marks-the-spot-md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3625" y="5743575"/>
            <a:ext cx="433388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72" name="그림 35" descr="x-marks-the-spot-md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63" y="5768975"/>
            <a:ext cx="4349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73" name="그림 36" descr="x-marks-the-spot-md.png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5768975"/>
            <a:ext cx="4349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74" name="그림 37" descr="dialog-ok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5634038"/>
            <a:ext cx="450850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" name="TextBox 38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40" name="직사각형 39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제안시스템은 제안요구서에 요구되는 기능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로그에 적합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빠른 입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출력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다양한 기능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기존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RDB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수용성 등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을 고려하여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mongoDB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를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DBMS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로 선정하여 개발할 예정입니다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mongoDB(</a:t>
            </a:r>
            <a:r>
              <a:rPr lang="en-US" altLang="ko-KR" sz="1400" b="1" dirty="0" err="1">
                <a:solidFill>
                  <a:schemeClr val="bg1">
                    <a:lumMod val="95000"/>
                  </a:schemeClr>
                </a:solidFill>
                <a:latin typeface="Century Gothic" pitchFamily="34" charset="0"/>
                <a:ea typeface="+mn-ea"/>
              </a:rPr>
              <a:t>hu</a:t>
            </a:r>
            <a:r>
              <a:rPr lang="en-US" altLang="ko-KR" sz="1400" b="1" dirty="0" err="1">
                <a:solidFill>
                  <a:srgbClr val="FFFF00"/>
                </a:solidFill>
                <a:latin typeface="Century Gothic" pitchFamily="34" charset="0"/>
                <a:ea typeface="+mn-ea"/>
              </a:rPr>
              <a:t>Mongo</a:t>
            </a:r>
            <a:r>
              <a:rPr lang="en-US" altLang="ko-KR" sz="1400" b="1" dirty="0" err="1">
                <a:solidFill>
                  <a:schemeClr val="bg1">
                    <a:lumMod val="95000"/>
                  </a:schemeClr>
                </a:solidFill>
                <a:latin typeface="Century Gothic" pitchFamily="34" charset="0"/>
                <a:ea typeface="+mn-ea"/>
              </a:rPr>
              <a:t>us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 DB) 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주요 특징 및  기술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Century Gothic" pitchFamily="34" charset="0"/>
              <a:ea typeface="+mn-ea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/>
        </p:nvGraphicFramePr>
        <p:xfrm>
          <a:off x="677863" y="2214563"/>
          <a:ext cx="4725987" cy="37798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7012"/>
                <a:gridCol w="2807292"/>
                <a:gridCol w="1081683"/>
              </a:tblGrid>
              <a:tr h="25012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구분</a:t>
                      </a:r>
                      <a:endParaRPr lang="ko-KR" altLang="en-US" sz="800" b="1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주요 특징</a:t>
                      </a:r>
                      <a:endParaRPr lang="ko-KR" altLang="en-US" sz="800" b="1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고려 사항</a:t>
                      </a:r>
                      <a:endParaRPr lang="ko-KR" altLang="en-US" sz="800" b="1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250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Data</a:t>
                      </a:r>
                      <a:r>
                        <a:rPr lang="en-US" altLang="ko-KR" sz="800" baseline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 model</a:t>
                      </a:r>
                      <a:endParaRPr lang="ko-KR" altLang="en-US" sz="80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Document oriented storage</a:t>
                      </a:r>
                      <a:endParaRPr lang="ko-KR" altLang="en-US" sz="80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1666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Index</a:t>
                      </a:r>
                      <a:endParaRPr lang="ko-KR" altLang="en-US" sz="80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</a:rPr>
                        <a:t>빠른 </a:t>
                      </a:r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</a:rPr>
                        <a:t>Search </a:t>
                      </a:r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</a:rPr>
                        <a:t>기능 지원 </a:t>
                      </a:r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</a:rPr>
                        <a:t>(but, Index</a:t>
                      </a:r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</a:rPr>
                        <a:t>는 메모리에 저장되기 때문에</a:t>
                      </a:r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</a:rPr>
                        <a:t>메모리 크기에 영향을 많이 받음</a:t>
                      </a:r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</a:rPr>
                        <a:t>)</a:t>
                      </a:r>
                    </a:p>
                    <a:p>
                      <a:pPr latinLnBrk="1"/>
                      <a:endParaRPr lang="en-US" altLang="ko-KR" sz="800" dirty="0" smtClean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Geospacial </a:t>
                      </a:r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인덱스 지원</a:t>
                      </a:r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, </a:t>
                      </a:r>
                      <a:r>
                        <a:rPr lang="en-US" altLang="ko-KR" sz="800" dirty="0" err="1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multikey</a:t>
                      </a:r>
                      <a:endParaRPr lang="ko-KR" altLang="en-US" sz="80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Century Gothic" pitchFamily="34" charset="0"/>
                          <a:ea typeface="+mn-ea"/>
                        </a:rPr>
                        <a:t>하드웨어 메모리</a:t>
                      </a:r>
                      <a:endParaRPr lang="en-US" altLang="ko-KR" sz="800" dirty="0" smtClean="0">
                        <a:solidFill>
                          <a:srgbClr val="C00000"/>
                        </a:solidFill>
                        <a:latin typeface="Century Gothic" pitchFamily="34" charset="0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Century Gothic" pitchFamily="34" charset="0"/>
                          <a:ea typeface="+mn-ea"/>
                        </a:rPr>
                        <a:t>크기 설계 중요</a:t>
                      </a:r>
                      <a:endParaRPr lang="ko-KR" altLang="en-US" sz="800" dirty="0">
                        <a:solidFill>
                          <a:srgbClr val="C00000"/>
                        </a:solidFill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Update</a:t>
                      </a:r>
                      <a:endParaRPr lang="ko-KR" altLang="en-US" sz="80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빠른 업데이트 </a:t>
                      </a:r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(no row lock, no table</a:t>
                      </a:r>
                      <a:r>
                        <a:rPr lang="en-US" altLang="ko-KR" sz="800" baseline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 lock)</a:t>
                      </a:r>
                      <a:endParaRPr lang="ko-KR" altLang="en-US" sz="80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rgbClr val="C00000"/>
                        </a:solidFill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30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Blob support</a:t>
                      </a:r>
                    </a:p>
                    <a:p>
                      <a:pPr latinLnBrk="1"/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(/w</a:t>
                      </a:r>
                      <a:r>
                        <a:rPr lang="en-US" altLang="ko-KR" sz="800" baseline="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 GridFS)</a:t>
                      </a:r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 </a:t>
                      </a:r>
                      <a:endParaRPr lang="ko-KR" altLang="en-US" sz="80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</a:rPr>
                        <a:t>GridFS</a:t>
                      </a:r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</a:rPr>
                        <a:t>를 이용 </a:t>
                      </a:r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</a:rPr>
                        <a:t>Binary </a:t>
                      </a:r>
                      <a:r>
                        <a:rPr lang="ko-KR" altLang="en-US" sz="800" dirty="0" err="1" smtClean="0">
                          <a:latin typeface="Century Gothic" pitchFamily="34" charset="0"/>
                          <a:ea typeface="+mn-ea"/>
                        </a:rPr>
                        <a:t>데이타</a:t>
                      </a:r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</a:rPr>
                        <a:t> 저장이 가능 </a:t>
                      </a:r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</a:rPr>
                        <a:t>/ </a:t>
                      </a:r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</a:rPr>
                        <a:t>파일</a:t>
                      </a:r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</a:rPr>
                        <a:t>, </a:t>
                      </a:r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</a:rPr>
                        <a:t>이미지</a:t>
                      </a:r>
                      <a:endParaRPr lang="en-US" altLang="ko-KR" sz="8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</a:rPr>
                        <a:t>일반</a:t>
                      </a:r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</a:rPr>
                        <a:t>)</a:t>
                      </a:r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</a:rPr>
                        <a:t>meta </a:t>
                      </a:r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</a:rPr>
                        <a:t>정보</a:t>
                      </a:r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</a:rPr>
                        <a:t>=&gt;DBMS, binary=&gt;File System</a:t>
                      </a:r>
                      <a:endParaRPr lang="ko-KR" altLang="en-US" sz="80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solidFill>
                            <a:srgbClr val="C00000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GridFS</a:t>
                      </a:r>
                      <a:br>
                        <a:rPr lang="en-US" altLang="ko-KR" sz="800" dirty="0" smtClean="0">
                          <a:solidFill>
                            <a:srgbClr val="C00000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</a:br>
                      <a:r>
                        <a:rPr lang="ko-KR" altLang="en-US" sz="800" dirty="0" smtClean="0">
                          <a:solidFill>
                            <a:srgbClr val="C00000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성능 검증 필요</a:t>
                      </a:r>
                      <a:endParaRPr lang="ko-KR" altLang="en-US" sz="800" dirty="0">
                        <a:solidFill>
                          <a:srgbClr val="C00000"/>
                        </a:solidFill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MapReduce</a:t>
                      </a:r>
                      <a:endParaRPr lang="ko-KR" altLang="en-US" sz="80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자체 </a:t>
                      </a:r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MapReduce </a:t>
                      </a:r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분석 지원</a:t>
                      </a:r>
                      <a:endParaRPr lang="ko-KR" altLang="en-US" sz="80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9305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</a:rPr>
                        <a:t>Querying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</a:rPr>
                        <a:t>RDBMS</a:t>
                      </a:r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</a:rPr>
                        <a:t>와 유사한 </a:t>
                      </a:r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</a:rPr>
                        <a:t>Query</a:t>
                      </a:r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</a:rPr>
                        <a:t>(API) </a:t>
                      </a:r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</a:rPr>
                        <a:t>제공</a:t>
                      </a:r>
                      <a:endParaRPr lang="en-US" altLang="ko-KR" sz="8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타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NoSQL)key-value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저장 중심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</a:rPr>
                        <a:t>Replication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</a:rPr>
                        <a:t>Master-Slave Replication</a:t>
                      </a:r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</a:rPr>
                        <a:t> 지원</a:t>
                      </a:r>
                      <a:endParaRPr lang="en-US" altLang="ko-KR" sz="800" dirty="0" smtClean="0">
                        <a:latin typeface="Century Gothic" pitchFamily="34" charset="0"/>
                        <a:ea typeface="+mn-ea"/>
                      </a:endParaRPr>
                    </a:p>
                  </a:txBody>
                  <a:tcPr marL="91449" marR="91449" marT="45713" marB="45713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5012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Sharding</a:t>
                      </a:r>
                      <a:endParaRPr lang="ko-KR" altLang="en-US" sz="80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 smtClean="0">
                          <a:latin typeface="Century Gothic" pitchFamily="34" charset="0"/>
                          <a:ea typeface="+mn-ea"/>
                        </a:rPr>
                        <a:t>데이타</a:t>
                      </a:r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</a:rPr>
                        <a:t>Auto-Sharding </a:t>
                      </a:r>
                      <a:r>
                        <a:rPr lang="ko-KR" altLang="en-US" sz="800" dirty="0" err="1" smtClean="0">
                          <a:latin typeface="Century Gothic" pitchFamily="34" charset="0"/>
                          <a:ea typeface="+mn-ea"/>
                        </a:rPr>
                        <a:t>아키텍쳐</a:t>
                      </a:r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</a:rPr>
                        <a:t> 지원</a:t>
                      </a:r>
                      <a:endParaRPr lang="en-US" altLang="ko-KR" sz="80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87631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구성 요소</a:t>
                      </a:r>
                      <a:endParaRPr lang="ko-KR" altLang="en-US" sz="80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Collection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RDBMS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테이블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(document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를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포함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Document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 RDBMS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 Row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와 유사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(schema Free)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문서마다 고유 키 값을 가짐 </a:t>
                      </a:r>
                      <a:r>
                        <a:rPr lang="en-US" altLang="ko-KR" sz="8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(“_id”): </a:t>
                      </a:r>
                      <a:r>
                        <a:rPr lang="ko-KR" altLang="en-US" sz="80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미 지정 시 자동생성</a:t>
                      </a:r>
                      <a:endParaRPr lang="en-US" altLang="ko-KR" sz="80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49" marR="91449" marT="45713" marB="45713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40" name="직사각형 39"/>
          <p:cNvSpPr/>
          <p:nvPr/>
        </p:nvSpPr>
        <p:spPr>
          <a:xfrm>
            <a:off x="5538788" y="2214563"/>
            <a:ext cx="3644900" cy="2471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>
            <a:spAutoFit/>
          </a:bodyPr>
          <a:lstStyle/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삽입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 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- </a:t>
            </a:r>
            <a:r>
              <a:rPr lang="en-US" altLang="ko-KR" sz="7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db.collName.save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 {name: “mongo”} );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조회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 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- </a:t>
            </a:r>
            <a:r>
              <a:rPr lang="en-US" altLang="ko-KR" sz="7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db.collName.find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db.collName.find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 {name: “mongo”} )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db.collName.find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 {…}, {name: 1, ssn:1} )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db.collName.find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(…).sort ( {</a:t>
            </a:r>
            <a:r>
              <a:rPr lang="en-US" altLang="ko-KR" sz="7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userid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 1} )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db.collName.find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({}, {}, 10, 20);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db.collName.count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()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수정</a:t>
            </a:r>
            <a:endParaRPr lang="en-US" altLang="ko-KR" sz="700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db.collName.update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({</a:t>
            </a:r>
            <a:r>
              <a:rPr lang="en-US" altLang="ko-KR" sz="7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userid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:“</a:t>
            </a:r>
            <a:r>
              <a:rPr lang="en-US" altLang="ko-KR" sz="7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madvirus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”},{</a:t>
            </a:r>
            <a:r>
              <a:rPr lang="en-US" altLang="ko-KR" sz="7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lastupts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altLang="ko-KR" sz="7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val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},false);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삭제</a:t>
            </a:r>
            <a:endParaRPr lang="en-US" altLang="ko-KR" sz="700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ko-KR" sz="7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db.collName.remove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( {} )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인덱스 생성</a:t>
            </a:r>
            <a:endParaRPr lang="en-US" altLang="ko-KR" sz="700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- </a:t>
            </a:r>
            <a:r>
              <a:rPr lang="en-US" altLang="ko-KR" sz="7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db.collectionName.ensureIndex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( {</a:t>
            </a:r>
            <a:r>
              <a:rPr lang="en-US" altLang="ko-KR" sz="7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userid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 1, </a:t>
            </a:r>
            <a:r>
              <a:rPr lang="en-US" altLang="ko-KR" sz="700" dirty="0" err="1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regts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 1} )</a:t>
            </a: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기타</a:t>
            </a:r>
            <a:endParaRPr lang="en-US" altLang="ko-KR" sz="700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Group(), min(), max(), $in, $where (or </a:t>
            </a:r>
            <a:r>
              <a:rPr lang="ko-KR" altLang="en-US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연산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)</a:t>
            </a:r>
          </a:p>
        </p:txBody>
      </p:sp>
      <p:pic>
        <p:nvPicPr>
          <p:cNvPr id="133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550" y="4689475"/>
            <a:ext cx="1884363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직사각형 41"/>
          <p:cNvSpPr/>
          <p:nvPr/>
        </p:nvSpPr>
        <p:spPr bwMode="auto">
          <a:xfrm>
            <a:off x="5538788" y="1943100"/>
            <a:ext cx="1574800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○ 기본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API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43" name="직사각형 42"/>
          <p:cNvSpPr/>
          <p:nvPr/>
        </p:nvSpPr>
        <p:spPr bwMode="auto">
          <a:xfrm>
            <a:off x="677863" y="1943100"/>
            <a:ext cx="1574800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○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mongoDB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주요 특징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7427913" y="4689475"/>
            <a:ext cx="1847850" cy="137795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20000"/>
              </a:lnSpc>
              <a:defRPr/>
            </a:pPr>
            <a:endParaRPr lang="en-US" altLang="ko-KR" sz="700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700" u="sng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Reference: Foursquare</a:t>
            </a:r>
          </a:p>
          <a:p>
            <a:pPr>
              <a:lnSpc>
                <a:spcPct val="120000"/>
              </a:lnSpc>
              <a:buFontTx/>
              <a:buChar char="-"/>
              <a:defRPr/>
            </a:pPr>
            <a:r>
              <a:rPr lang="ko-KR" altLang="en-US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최근 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1,000</a:t>
            </a:r>
            <a:r>
              <a:rPr lang="ko-KR" altLang="en-US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만 이용자를 돌파</a:t>
            </a:r>
            <a:endParaRPr lang="en-US" altLang="ko-KR" sz="700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lnSpc>
                <a:spcPct val="120000"/>
              </a:lnSpc>
              <a:buFontTx/>
              <a:buChar char="-"/>
              <a:defRPr/>
            </a:pPr>
            <a:r>
              <a:rPr lang="ko-KR" altLang="en-US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매일 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300</a:t>
            </a:r>
            <a:r>
              <a:rPr lang="ko-KR" altLang="en-US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만 건 체크인</a:t>
            </a:r>
            <a:endParaRPr lang="en-US" altLang="ko-KR" sz="700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lnSpc>
                <a:spcPct val="120000"/>
              </a:lnSpc>
              <a:buFontTx/>
              <a:buChar char="-"/>
              <a:defRPr/>
            </a:pPr>
            <a:r>
              <a:rPr lang="ko-KR" altLang="en-US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총 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7.5</a:t>
            </a:r>
            <a:r>
              <a:rPr lang="ko-KR" altLang="en-US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억 건의 체크인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ko-KR" altLang="en-US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데이터누적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. 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ko-KR" altLang="en-US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서비스 환경</a:t>
            </a:r>
            <a:endParaRPr lang="en-US" altLang="ko-KR" sz="700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. Amazon EC2 </a:t>
            </a:r>
            <a:r>
              <a:rPr lang="ko-KR" altLang="en-US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기반</a:t>
            </a:r>
            <a:endParaRPr lang="en-US" altLang="ko-KR" sz="700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. 40</a:t>
            </a:r>
            <a:r>
              <a:rPr lang="ko-KR" altLang="en-US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대 장비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/8 Clusters</a:t>
            </a:r>
            <a:r>
              <a:rPr lang="ko-KR" altLang="en-US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구성</a:t>
            </a:r>
            <a:endParaRPr lang="en-US" altLang="ko-KR" sz="700" dirty="0">
              <a:solidFill>
                <a:schemeClr val="tx1"/>
              </a:solidFill>
              <a:latin typeface="Courier New" pitchFamily="49" charset="0"/>
              <a:ea typeface="+mn-ea"/>
              <a:cs typeface="Courier New" pitchFamily="49" charset="0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 .</a:t>
            </a:r>
            <a:r>
              <a:rPr lang="ko-KR" altLang="en-US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 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mongodb</a:t>
            </a:r>
          </a:p>
          <a:p>
            <a:pPr>
              <a:lnSpc>
                <a:spcPct val="120000"/>
              </a:lnSpc>
              <a:defRPr/>
            </a:pP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-</a:t>
            </a:r>
            <a:r>
              <a:rPr lang="ko-KR" altLang="en-US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적용이유</a:t>
            </a:r>
            <a:r>
              <a:rPr lang="en-US" altLang="ko-KR" sz="700" dirty="0">
                <a:solidFill>
                  <a:schemeClr val="tx1"/>
                </a:solidFill>
                <a:latin typeface="Courier New" pitchFamily="49" charset="0"/>
                <a:ea typeface="+mn-ea"/>
                <a:cs typeface="Courier New" pitchFamily="49" charset="0"/>
              </a:rPr>
              <a:t>: </a:t>
            </a:r>
            <a:r>
              <a:rPr lang="en-US" altLang="ko-KR" sz="700" b="1" dirty="0">
                <a:solidFill>
                  <a:srgbClr val="0000FF"/>
                </a:solidFill>
                <a:latin typeface="Courier New" pitchFamily="49" charset="0"/>
                <a:ea typeface="+mn-ea"/>
                <a:cs typeface="Courier New" pitchFamily="49" charset="0"/>
              </a:rPr>
              <a:t>Auto-Sharding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98425" y="111125"/>
            <a:ext cx="534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시스템 구성 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:: DB 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구성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안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)/mongoDB</a:t>
            </a:r>
            <a:endParaRPr lang="ko-KR" altLang="en-US" sz="2000" b="1" dirty="0">
              <a:solidFill>
                <a:schemeClr val="tx1"/>
              </a:solidFill>
              <a:latin typeface="Century Gothic" pitchFamily="34" charset="0"/>
              <a:ea typeface="+mn-ea"/>
              <a:cs typeface="Arial Unicode MS" pitchFamily="50" charset="-127"/>
            </a:endParaRPr>
          </a:p>
        </p:txBody>
      </p:sp>
      <p:sp>
        <p:nvSpPr>
          <p:cNvPr id="47" name="직사각형 46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제안시스템에서 사용할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mongoDB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는 다음과 같은 특징을 가지며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아래 언급된 고려사항을 감안하여 개발할 예정입니다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기본적인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API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구조는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RDBMS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와 유사</a:t>
            </a:r>
            <a:endParaRPr lang="en-US" altLang="ko-KR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단말 이용분석 관련 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로그 모델링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(263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회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일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단말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98425" y="111125"/>
            <a:ext cx="534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성능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/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용량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639763" y="1989138"/>
          <a:ext cx="4178301" cy="4054461"/>
        </p:xfrm>
        <a:graphic>
          <a:graphicData uri="http://schemas.openxmlformats.org/drawingml/2006/table">
            <a:tbl>
              <a:tblPr/>
              <a:tblGrid>
                <a:gridCol w="2565754"/>
                <a:gridCol w="1224112"/>
                <a:gridCol w="388435"/>
              </a:tblGrid>
              <a:tr h="86660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항목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비고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회수</a:t>
                      </a:r>
                      <a:r>
                        <a:rPr lang="en-US" altLang="ko-KR" sz="5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/</a:t>
                      </a:r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latin typeface="맑은 고딕"/>
                        </a:rPr>
                        <a:t>일</a:t>
                      </a:r>
                      <a:endParaRPr lang="en-US" altLang="ko-KR" sz="500" b="1" i="0" u="none" strike="noStrike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비행기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모드로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0.04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배터리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상태가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변화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8.00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배터리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상태가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낮음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2.00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배터리의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상태가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위험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수준에서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양호한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상태로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1.00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부팅이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끝났을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0.14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카메라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버튼이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눌림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카메라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빈도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5.00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일시적으로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system dialog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를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없앰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1.00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환경설정이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변경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4.00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날짜가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변경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1.00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내장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메모리가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매우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적은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0.07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내장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메모리가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양호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상태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1.00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물리적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docking state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2.00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패키지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리소스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가능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1.00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패키지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리소스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불가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0.05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GoogleTalk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세션이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설정됨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GoogleTalk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세션이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닫힘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헤드셋이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연결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어플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빈도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5.00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헤드셋이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분리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어플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사용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빈도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5.00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입력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방식이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변경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2.00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장치의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위치가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변경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위치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정보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5.00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ACTION_DEVICE_STORAGE_LOW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에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이은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메모리를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정리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이벤트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1.00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unmount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되지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않은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외부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장치를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물리적으로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1.00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버튼이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눌림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어떤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어플을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사용하는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5.00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마운트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되었을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때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해당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미디어를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checking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어떤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어플을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사용하는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5.00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외부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저장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장치를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1.00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외부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마운트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5.00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외부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미디어는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있으나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호환되지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않는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file system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을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0.10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외부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제거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0.20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스캐너가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디렉토리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스캔을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완료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어떤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파일이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저장되었는지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5.00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스캐너에게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파일을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스캔하고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데이터베이스에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추가하도록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요청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어떤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파일이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저장되었는지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5.00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스캐너가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디렉토리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스캔을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시작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어떤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파일이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저장되었는지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5.00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USB mass storage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연결되어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unmounted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1.00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외부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존재하지만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마운트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불가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0.10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외부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미디어가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존재하지만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마운트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시점에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마운트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못함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0.10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응용프로그램의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새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응용프로그램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종류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빈도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0.20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휴대폰에서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발신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발신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전화번호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추출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)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휴대폰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발신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정보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자주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사용하는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번호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10.00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새로운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apk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파일이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새로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어플을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)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응용프로그램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0.14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apk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파일의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정보가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수정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응용프로그램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0.14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패키지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데이터를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응용프로그램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0.14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해당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응용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프로그램이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처음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 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시작될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응용프로그램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1.00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응용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프로그램이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실행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응용프로그램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0.14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새로운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apk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파일을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응용프로그램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0.14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apk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파일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설치되어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있던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어플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)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을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응용프로그램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0.14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154761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기존에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설치된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어플리케이션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패키지가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새로운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버전의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어플리케이션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패키지로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응용프로그램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종류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빈도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1.00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60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해당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패키지를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다시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시작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하며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해당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프로세스가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모두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종료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응용프로그램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종류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1.00 </a:t>
                      </a:r>
                    </a:p>
                  </a:txBody>
                  <a:tcPr marL="2344" marR="2344" marT="23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4908550" y="1989138"/>
          <a:ext cx="4264025" cy="1819272"/>
        </p:xfrm>
        <a:graphic>
          <a:graphicData uri="http://schemas.openxmlformats.org/drawingml/2006/table">
            <a:tbl>
              <a:tblPr/>
              <a:tblGrid>
                <a:gridCol w="2423450"/>
                <a:gridCol w="1452269"/>
                <a:gridCol w="388306"/>
              </a:tblGrid>
              <a:tr h="86632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충전기에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연결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(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외부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전원이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들어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올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때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)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2.00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32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충전기와의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연결이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해제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2.00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32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컨텐츠의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내용이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변경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(content provider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활용하여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변경된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내역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추출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)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특정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어플의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entury Gothic"/>
                        </a:rPr>
                        <a:t>사용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빈도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어플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변경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내역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4.00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32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장치가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재부팅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0.10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32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off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10.00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32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장치가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종료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0.10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32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시간대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(timezone)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변경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 dirty="0" err="1">
                          <a:solidFill>
                            <a:srgbClr val="000000"/>
                          </a:solidFill>
                          <a:latin typeface="맑은 고딕"/>
                        </a:rPr>
                        <a:t>로밍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0.04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32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시간이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설정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1.00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32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사용자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UID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변경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생성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삭제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변경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..)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사용하는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SNS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서비스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종류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빈도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0.03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3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Usb mass storage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모드로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들어감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PC Sync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빈도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2.00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3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usb mass storage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모드가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종료됨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PC Sync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빈도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2.00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32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잠금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상태에서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keygaurd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화면이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사라짐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10.00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32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월페이퍼가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변경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됨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변경된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월페이퍼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종류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)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핸드폰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바탕화면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종류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/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변경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빈도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0.05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3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Wi-fi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활성화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여부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(SSID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추출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)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WiFi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빈도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, SSID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정보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위치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15.00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3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Wi-fi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연결이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성공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연결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해제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(SSID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추출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)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WiFi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빈도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, SSID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정보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위치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15.00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3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Wi-fi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연결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상태가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변경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(SSID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추출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)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WiFi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빈도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, SSID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정보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위치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15.00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32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액세스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포인트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연결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설정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상태가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변경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되었을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때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WiFi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빈도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, SSID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정보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위치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15.00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32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액세스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포인트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스캔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완료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(SSID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추출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)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WiFi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사용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빈도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, SSID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정보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,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위치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기반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파악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15.00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3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RSSI(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신호강도</a:t>
                      </a:r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)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가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변경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50.00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32">
                <a:tc>
                  <a:txBody>
                    <a:bodyPr/>
                    <a:lstStyle/>
                    <a:p>
                      <a:pPr algn="just" rtl="0" fontAlgn="ctr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background data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설정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값이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맑은 고딕"/>
                        </a:rPr>
                        <a:t>변경</a:t>
                      </a:r>
                      <a:endParaRPr lang="ko-KR" altLang="en-US" sz="500" b="0" i="0" u="none" strike="noStrike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2.00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  <a:tr h="86632">
                <a:tc>
                  <a:txBody>
                    <a:bodyPr/>
                    <a:lstStyle/>
                    <a:p>
                      <a:pPr algn="just" rtl="0" fontAlgn="ctr"/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네트워크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연결에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변화가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latin typeface="맑은 고딕"/>
                        </a:rPr>
                        <a:t>있음</a:t>
                      </a:r>
                      <a:endParaRPr lang="ko-KR" altLang="en-US" sz="500" b="0" i="0" u="none" strike="noStrike" dirty="0">
                        <a:solidFill>
                          <a:srgbClr val="000000"/>
                        </a:solidFill>
                        <a:latin typeface="Courier New"/>
                      </a:endParaRP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latin typeface="Courier New"/>
                        </a:rPr>
                        <a:t>　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latin typeface="Courier New"/>
                        </a:rPr>
                        <a:t>10.00 </a:t>
                      </a:r>
                    </a:p>
                  </a:txBody>
                  <a:tcPr marL="2344" marR="2344" marT="234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9FA"/>
                    </a:solidFill>
                  </a:tcPr>
                </a:tc>
              </a:tr>
            </a:tbl>
          </a:graphicData>
        </a:graphic>
      </p:graphicFrame>
      <p:sp>
        <p:nvSpPr>
          <p:cNvPr id="15" name="직사각형 14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 단말 이용 분석 서비스에 대한 성능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용량 산출을 위해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[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표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1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단말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agent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전송항목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]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을 기준으로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다음과 같이 로그 모델링을 산출하였습니다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가입자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: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5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만 기준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,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요구 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tpmC 13,201 &lt; 705,652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(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만족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98425" y="111125"/>
            <a:ext cx="534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성능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/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용량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127125" y="1989138"/>
          <a:ext cx="7380288" cy="4049712"/>
        </p:xfrm>
        <a:graphic>
          <a:graphicData uri="http://schemas.openxmlformats.org/drawingml/2006/table">
            <a:tbl>
              <a:tblPr/>
              <a:tblGrid>
                <a:gridCol w="401721"/>
                <a:gridCol w="388134"/>
                <a:gridCol w="1237729"/>
                <a:gridCol w="1919359"/>
                <a:gridCol w="599818"/>
                <a:gridCol w="687256"/>
                <a:gridCol w="2146271"/>
              </a:tblGrid>
              <a:tr h="11910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구 분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소 구분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항  목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산정 수치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 계수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Comments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gridSpan="4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총 사용자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50,000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WEB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전체 사용자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rowSpan="30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CPU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WAS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기준 트랜잭션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동시 사용자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3,958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8%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=1.9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시간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/1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인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평균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)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관련 처리 페이지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12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0.003034546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초당 처리되는 페이지 건수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추가 업무 트랜잭션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14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추가업무 트랜잭션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트랜잭션 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day 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19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special condition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time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75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special condition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WAS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트랜잭션 로드보정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워크로드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97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JSP/Servlet/EJB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로 변환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로 변환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1,889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HP server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계열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: 800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TPS=15,506TpmC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보정계수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업무의 증가율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2,455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업무의 증가율 예상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암호화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SSL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3,265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33%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암호화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Connection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/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HTTPS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네트워크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튜닝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4,245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여유율 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애플리케이션디자인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데이터베이스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5,519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서버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Connection Load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클러스터링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7,726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40%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클러스터링 여유율 보정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(1.4)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시스템 여유율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10,044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여유율 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시스템 구성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Server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로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load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분산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5,022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2.00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대 이상의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Server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로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load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분산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장애 여유율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7,533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서버 장애에 대한 워크로드 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산출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WAS 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요구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7,533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제안 서버 성능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DB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기준 트랜잭션 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동시 사용자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3,958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8%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관련 처리 트랜잭션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12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0.003034546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추가 업무 트랜잭션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16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33%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암호화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복호화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트랜잭션 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day 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21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special condition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time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83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special condition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로 변환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로 변환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1,610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HP server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계열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: 800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TPS=15,506TpmC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보정계수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사용자수에 대한 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3,542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120%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동시접속에 영향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Application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구조 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5,668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60%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암호키 단순검색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Application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부하 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5,668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네트워크 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5,668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시스템 여유율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5,668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여유율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시스템 구성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Server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로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load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분산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3,779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1.50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장애 여유율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5,668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산출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DB 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요구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5,668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요구 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FF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1" i="0" u="none" strike="noStrike">
                          <a:solidFill>
                            <a:srgbClr val="FF0000"/>
                          </a:solidFill>
                          <a:latin typeface="Century Gothic" pitchFamily="34" charset="0"/>
                          <a:ea typeface="+mn-ea"/>
                        </a:rPr>
                        <a:t>13,201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109">
                <a:tc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3041" marR="3041" marT="30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3041" marR="3041" marT="30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3041" marR="3041" marT="30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HP DL380 G7 (2P12C 2.4GHz/16GB)</a:t>
                      </a:r>
                    </a:p>
                  </a:txBody>
                  <a:tcPr marL="3041" marR="3041" marT="30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705,652 </a:t>
                      </a:r>
                    </a:p>
                  </a:txBody>
                  <a:tcPr marL="3041" marR="3041" marT="30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3041" marR="3041" marT="30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3041" marR="3041" marT="30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 단말 이용 분석 서비스에 대한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만 가입자 기준 성능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용량을 산출한 결과입니다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가입자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: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10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만 기준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,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요구 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tpmC 26,401 &lt; 705,652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(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만족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98425" y="111125"/>
            <a:ext cx="534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성능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/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용량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308100" y="1989138"/>
          <a:ext cx="7245350" cy="4049712"/>
        </p:xfrm>
        <a:graphic>
          <a:graphicData uri="http://schemas.openxmlformats.org/drawingml/2006/table">
            <a:tbl>
              <a:tblPr/>
              <a:tblGrid>
                <a:gridCol w="311224"/>
                <a:gridCol w="300698"/>
                <a:gridCol w="1311225"/>
                <a:gridCol w="2033331"/>
                <a:gridCol w="637762"/>
                <a:gridCol w="728066"/>
                <a:gridCol w="1923043"/>
              </a:tblGrid>
              <a:tr h="11171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구 분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소 구분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항  목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산정 수치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 계수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Comments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8545">
                <a:tc gridSpan="4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총 사용자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100,000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WEB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전체 사용자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rowSpan="30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CPU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WAS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기준 트랜잭션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동시 사용자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7,917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8%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=1.9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시간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/1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인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평균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)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관련 처리 페이지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24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0.003034546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초당 처리되는 페이지 건수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추가 업무 트랜잭션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29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추가업무 트랜잭션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트랜잭션 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day 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37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special condition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time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150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special condition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WAS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트랜잭션 로드보정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워크로드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195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JSP/Servlet/EJB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로 변환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로 변환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3,777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HP server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계열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: 800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TPS=15,506TpmC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보정계수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업무의 증가율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4,910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업무의 증가율 예상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암호화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SSL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6,531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33%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암호화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Connection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/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HTTPS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네트워크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튜닝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8,490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여유율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애플리케이션디자인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데이터베이스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11,037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서버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Connection Load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클러스터링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15,452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40%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클러스터링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여유율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보정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(1.4)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시스템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여유율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20,088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여유율 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시스템 구성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Server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로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load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분산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10,044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2.00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대 이상의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Server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로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load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분산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장애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여유율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15,066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서버 장애에 대한 워크로드 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산출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WAS 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요구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15,066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제안 서버 성능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DB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기준 트랜잭션 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동시 사용자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7,917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8%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관련 처리 트랜잭션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24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0.003034546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추가 업무 트랜잭션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32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33%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암호화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복호화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트랜잭션 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day 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42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special condition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time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166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special condition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로 변환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로 변환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3,220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HP server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계열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: 800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TPS=15,506TpmC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보정계수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사용자수에 대한 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7,085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120%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동시접속에 영향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Application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구조 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11,336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60%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암호키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단순검색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Application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부하 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11,336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네트워크 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11,336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시스템 여유율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11,336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여유율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보정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시스템 구성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Server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로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load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분산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7,557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1.50 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장애 여유율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11,336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50%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산출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DB 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요구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11,336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8314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요구 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FF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1" i="0" u="none" strike="noStrike" dirty="0">
                          <a:solidFill>
                            <a:srgbClr val="0000FF"/>
                          </a:solidFill>
                          <a:latin typeface="Century Gothic" pitchFamily="34" charset="0"/>
                          <a:ea typeface="+mn-ea"/>
                        </a:rPr>
                        <a:t>26,401 </a:t>
                      </a:r>
                    </a:p>
                  </a:txBody>
                  <a:tcPr marL="9524" marR="9524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1712">
                <a:tc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3041" marR="3041" marT="30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3041" marR="3041" marT="30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3041" marR="3041" marT="30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HP DL380 G7 (2P12C 2.4GHz/16GB)</a:t>
                      </a:r>
                    </a:p>
                  </a:txBody>
                  <a:tcPr marL="3041" marR="3041" marT="30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705,652 </a:t>
                      </a:r>
                    </a:p>
                  </a:txBody>
                  <a:tcPr marL="3041" marR="3041" marT="30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3041" marR="3041" marT="30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3041" marR="3041" marT="30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 단말 이용 분석 서비스에 대한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10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만 가입자 기준 성능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용량을 산출한 결과입니다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가입자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: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50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만 기준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,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요구 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tpmC 132,006 &lt; 705,652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(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만족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98425" y="111125"/>
            <a:ext cx="534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성능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/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용량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262063" y="1943100"/>
          <a:ext cx="7245350" cy="4095750"/>
        </p:xfrm>
        <a:graphic>
          <a:graphicData uri="http://schemas.openxmlformats.org/drawingml/2006/table">
            <a:tbl>
              <a:tblPr/>
              <a:tblGrid>
                <a:gridCol w="311224"/>
                <a:gridCol w="300698"/>
                <a:gridCol w="1311225"/>
                <a:gridCol w="2033331"/>
                <a:gridCol w="637762"/>
                <a:gridCol w="728066"/>
                <a:gridCol w="1923043"/>
              </a:tblGrid>
              <a:tr h="112834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구 분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소 구분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항  목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산정 수치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 계수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Comments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5522">
                <a:tc gridSpan="4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총 사용자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500,000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WEB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전체 사용자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rowSpan="30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CPU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WAS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기준 트랜잭션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동시 사용자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39,583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8%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=1.9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시간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/1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일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인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(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평균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)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관련 처리 페이지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120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0.003034546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초당 처리되는 페이지 건수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추가 업무 트랜잭션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144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20%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추가업무 트랜잭션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트랜잭션 보정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day 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187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special condition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time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750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300%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special condition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WAS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트랜잭션 로드보정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워크로드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974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JSP/Servlet/EJB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로 변환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로 변환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18,886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HP server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계열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: 800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TPS=15,506TpmC 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보정계수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업무의 증가율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24,552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업무의 증가율 예상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암호화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SSL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32,654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33%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암호화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Connection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/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HTTPS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네트워크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튜닝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42,450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여유율 보정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애플리케이션디자인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,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데이터베이스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55,186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서버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Connection Load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 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클러스터링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77,260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40%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클러스터링 여유율 보정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(1.4)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시스템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여유율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100,438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여유율 보정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시스템 구성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Server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로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load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분산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50,219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2.00 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대 이상의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Server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로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load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분산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장애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여유율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75,328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50%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서버 장애에 대한 워크로드 보정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산출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WAS -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요구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75,328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제안 서버 성능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4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DB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기준 트랜잭션 수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동시 사용자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39,583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8%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관련 처리 트랜잭션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120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0.003034546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추가 업무 트랜잭션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160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33%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암호화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복호화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트랜잭션 보정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day  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208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special condition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time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831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300%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special condition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로 변환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로 변환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16,102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HP server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계열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: 800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TPS=15,506TpmC 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보정계수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사용자수에 대한 보정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35,424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120%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동시접속에 영향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Application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구조 보정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56,678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60%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암호키 단순검색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Application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부하 보정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56,678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0%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네트워크 보정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56,678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0%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시스템 여유율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56,678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0%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여유율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보정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시스템 구성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Server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로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load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분산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37,785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1.50 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장애 여유율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56,678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50%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산출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DB -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요구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56,678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E9D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9502">
                <a:tc grid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요구 </a:t>
                      </a:r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FF"/>
                          </a:solidFill>
                          <a:latin typeface="Century Gothic" pitchFamily="34" charset="0"/>
                          <a:ea typeface="+mn-ea"/>
                        </a:rPr>
                        <a:t>    </a:t>
                      </a:r>
                      <a:r>
                        <a:rPr lang="en-US" altLang="ko-KR" sz="700" b="1" i="0" u="none" strike="noStrike" dirty="0">
                          <a:solidFill>
                            <a:srgbClr val="0000FF"/>
                          </a:solidFill>
                          <a:latin typeface="Century Gothic" pitchFamily="34" charset="0"/>
                          <a:ea typeface="+mn-ea"/>
                        </a:rPr>
                        <a:t>132,006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3041" marR="3041" marT="3041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834">
                <a:tc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3041" marR="3041" marT="30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3041" marR="3041" marT="30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1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3041" marR="3041" marT="30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HP DL380 G7 (2P12C 2.4GHz/16GB)</a:t>
                      </a:r>
                    </a:p>
                  </a:txBody>
                  <a:tcPr marL="3041" marR="3041" marT="30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705,652 </a:t>
                      </a:r>
                    </a:p>
                  </a:txBody>
                  <a:tcPr marL="3041" marR="3041" marT="30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3041" marR="3041" marT="30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3041" marR="3041" marT="3041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 단말 이용 분석 서비스에 대한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50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만 가입자 기준 성능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용량을 산출한 결과입니다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가입자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: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5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만 기준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,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요구 메모리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12G &lt; 16G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(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만족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98425" y="111125"/>
            <a:ext cx="534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성능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/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용량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1531938" y="2079625"/>
          <a:ext cx="6750050" cy="2879725"/>
        </p:xfrm>
        <a:graphic>
          <a:graphicData uri="http://schemas.openxmlformats.org/drawingml/2006/table">
            <a:tbl>
              <a:tblPr/>
              <a:tblGrid>
                <a:gridCol w="284437"/>
                <a:gridCol w="252623"/>
                <a:gridCol w="1141850"/>
                <a:gridCol w="107870"/>
                <a:gridCol w="1886043"/>
                <a:gridCol w="595592"/>
                <a:gridCol w="694858"/>
                <a:gridCol w="1786778"/>
              </a:tblGrid>
              <a:tr h="1439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구 분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소 구분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항  목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산정 수치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 계수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Comments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System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OS/Kernel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512 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단위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: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MB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86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Mem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WAS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other System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128 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단위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: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MB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WAS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서버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(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Heap Size)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WAS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서버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(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Heap Size)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3,072 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12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core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당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256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GB(core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개수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)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Other Application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Other Application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500 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소계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소계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3,700 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보정계수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Unix Buffer Cache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4,255 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15%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전체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Memory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15%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AP Tunning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5,106 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20%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AP.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최적화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시스템 구성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System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여유율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6,638 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Resource Utilization 70%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유지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제안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Memory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6,638 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DB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DBMS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DBMS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3,110 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보정계수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day 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3,110 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0%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time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3,110 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0%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Unix Buffer Cache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3,732 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20%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Cluster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5,972 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60%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시스템 구성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System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여유율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5,972 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0%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장애 여유율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5,972 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0%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제안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Memory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5,972 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86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요구 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FF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1" i="0" u="none" strike="noStrike" dirty="0">
                          <a:solidFill>
                            <a:srgbClr val="0000FF"/>
                          </a:solidFill>
                          <a:latin typeface="Century Gothic" pitchFamily="34" charset="0"/>
                          <a:ea typeface="+mn-ea"/>
                        </a:rPr>
                        <a:t>12,610 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3986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2" marR="5132" marT="51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2" marR="5132" marT="51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2" marR="5132" marT="51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HP DL380 G7 (2P12C 2.4GHz/16GB)</a:t>
                      </a:r>
                    </a:p>
                  </a:txBody>
                  <a:tcPr marL="5132" marR="5132" marT="51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2" marR="5132" marT="51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2" marR="5132" marT="51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1" name="직사각형 10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 단말 이용 분석 서비스에 대한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5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만 가입자 기준 성능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용량을 산출한 결과입니다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가입자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: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10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만 기준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,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요구 메모리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14G &lt; 16G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(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만족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98425" y="111125"/>
            <a:ext cx="534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성능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/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용량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1531938" y="2124075"/>
          <a:ext cx="6750050" cy="2925763"/>
        </p:xfrm>
        <a:graphic>
          <a:graphicData uri="http://schemas.openxmlformats.org/drawingml/2006/table">
            <a:tbl>
              <a:tblPr/>
              <a:tblGrid>
                <a:gridCol w="284437"/>
                <a:gridCol w="252623"/>
                <a:gridCol w="1141850"/>
                <a:gridCol w="107870"/>
                <a:gridCol w="1886043"/>
                <a:gridCol w="595592"/>
                <a:gridCol w="694858"/>
                <a:gridCol w="1786778"/>
              </a:tblGrid>
              <a:tr h="14129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구 분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소 구분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항  목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산정 수치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 계수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Comments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4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System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OS/Kernel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512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단위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: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MB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43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Mem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WAS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other System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128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단위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: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MB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WAS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서버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(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Heap Size)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WAS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서버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(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Heap Size)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3,072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12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core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당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256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GB(core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개수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)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Other Application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Other Application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500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소계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소계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3,700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보정계수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Unix Buffer Cache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4,255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15%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전체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Memory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15%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AP Tunning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5,106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20%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AP.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최적화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시스템 구성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System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여유율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6,638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Resource Utilization 70%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유지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제안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Memory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6,638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DB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DBMS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DBMS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4,173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보정계수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day 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4,173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0%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time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4,173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0%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Unix Buffer Cache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5,007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20%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Cluster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8,012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60%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시스템 구성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System </a:t>
                      </a:r>
                      <a:r>
                        <a:rPr lang="ko-KR" altLang="en-US" sz="700" b="0" i="0" u="none" strike="noStrike" dirty="0" err="1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여유율</a:t>
                      </a:r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8,012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0%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장애 여유율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8,012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0%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4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제안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Memory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8,012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6843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요구 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FF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1" i="0" u="none" strike="noStrike" dirty="0">
                          <a:solidFill>
                            <a:srgbClr val="0000FF"/>
                          </a:solidFill>
                          <a:latin typeface="Century Gothic" pitchFamily="34" charset="0"/>
                          <a:ea typeface="+mn-ea"/>
                        </a:rPr>
                        <a:t>14,649 </a:t>
                      </a:r>
                    </a:p>
                  </a:txBody>
                  <a:tcPr marL="9524" marR="9524" marT="952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2" marR="5132" marT="513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1293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2" marR="5132" marT="51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2" marR="5132" marT="51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2" marR="5132" marT="51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HP DL380 G7 (2P12C 2.4GHz/16GB)</a:t>
                      </a:r>
                    </a:p>
                  </a:txBody>
                  <a:tcPr marL="5132" marR="5132" marT="51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2" marR="5132" marT="51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2" marR="5132" marT="513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9" name="직사각형 8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 단말 이용 분석 서비스에 대한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10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만 가입자 기준 성능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용량을 산출한 결과입니다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가입자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: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50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만 기준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,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요구 메모리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30G &gt; 16G </a:t>
            </a:r>
            <a:r>
              <a:rPr lang="en-US" altLang="ko-KR" sz="1400" b="1" dirty="0">
                <a:solidFill>
                  <a:srgbClr val="FF0000"/>
                </a:solidFill>
                <a:latin typeface="Century Gothic" pitchFamily="34" charset="0"/>
                <a:ea typeface="+mn-ea"/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  <a:latin typeface="Century Gothic" pitchFamily="34" charset="0"/>
                <a:ea typeface="+mn-ea"/>
              </a:rPr>
              <a:t>불만족</a:t>
            </a:r>
            <a:r>
              <a:rPr lang="en-US" altLang="ko-KR" sz="1400" b="1" dirty="0">
                <a:solidFill>
                  <a:srgbClr val="FF0000"/>
                </a:solidFill>
                <a:latin typeface="Century Gothic" pitchFamily="34" charset="0"/>
                <a:ea typeface="+mn-ea"/>
              </a:rPr>
              <a:t>)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98425" y="111125"/>
            <a:ext cx="534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성능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/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용량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1443038" y="2124075"/>
          <a:ext cx="6796087" cy="2879725"/>
        </p:xfrm>
        <a:graphic>
          <a:graphicData uri="http://schemas.openxmlformats.org/drawingml/2006/table">
            <a:tbl>
              <a:tblPr/>
              <a:tblGrid>
                <a:gridCol w="286377"/>
                <a:gridCol w="254345"/>
                <a:gridCol w="1149637"/>
                <a:gridCol w="108605"/>
                <a:gridCol w="1898907"/>
                <a:gridCol w="599654"/>
                <a:gridCol w="699597"/>
                <a:gridCol w="1798964"/>
              </a:tblGrid>
              <a:tr h="13907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구 분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소 구분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항  목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산정 수치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 계수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Comments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53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System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OS/Kernel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512 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단위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: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MB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532">
                <a:tc rowSpan="16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 dirty="0" err="1" smtClean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Mem</a:t>
                      </a:r>
                      <a:endParaRPr lang="en-US" sz="7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WAS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other System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128 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단위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: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MB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5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WAS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서버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(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Heap Size)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WAS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서버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(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Heap Size)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3,072 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12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core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당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256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GB(core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개수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)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5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Other Application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Other Application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500 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5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소계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소계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3,700 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5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보정계수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Unix Buffer Cache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4,255 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15%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전체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Memory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의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15%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5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AP Tunning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5,106 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20%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AP.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최적화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5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시스템 구성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System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여유율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6,638 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30%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Resource Utilization 70%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유지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5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제안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Memory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6,638 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5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DB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DBMS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DBMS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12,671 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5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보정계수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day 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12,671 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0%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5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Peak time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보정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12,671 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0%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5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Unix Buffer Cache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15,206 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20%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5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Cluster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24,329 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60%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5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시스템 구성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System </a:t>
                      </a:r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여유율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24,329 </a:t>
                      </a:r>
                    </a:p>
                  </a:txBody>
                  <a:tcPr marL="9525" marR="9525" marT="9523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0%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5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장애 여유율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24,329 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0%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5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제안 </a:t>
                      </a:r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Memory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24,329 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532">
                <a:tc gridSpan="5">
                  <a:txBody>
                    <a:bodyPr/>
                    <a:lstStyle/>
                    <a:p>
                      <a:pPr algn="l" fontAlgn="ctr"/>
                      <a:r>
                        <a:rPr lang="ko-KR" altLang="en-US" sz="700" b="1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요구 </a:t>
                      </a:r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tpmC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700" b="1" i="0" u="none" strike="noStrike" dirty="0">
                          <a:solidFill>
                            <a:srgbClr val="0000FF"/>
                          </a:solidFill>
                          <a:latin typeface="Century Gothic" pitchFamily="34" charset="0"/>
                          <a:ea typeface="+mn-ea"/>
                        </a:rPr>
                        <a:t>     </a:t>
                      </a:r>
                      <a:r>
                        <a:rPr lang="en-US" altLang="ko-KR" sz="700" b="1" i="0" u="none" strike="noStrike" dirty="0">
                          <a:solidFill>
                            <a:srgbClr val="FF0000"/>
                          </a:solidFill>
                          <a:latin typeface="Century Gothic" pitchFamily="34" charset="0"/>
                          <a:ea typeface="+mn-ea"/>
                        </a:rPr>
                        <a:t>30,967</a:t>
                      </a:r>
                      <a:r>
                        <a:rPr lang="en-US" altLang="ko-KR" sz="700" b="1" i="0" u="none" strike="noStrike" dirty="0">
                          <a:solidFill>
                            <a:srgbClr val="0000FF"/>
                          </a:solidFill>
                          <a:latin typeface="Century Gothic" pitchFamily="34" charset="0"/>
                          <a:ea typeface="+mn-ea"/>
                        </a:rPr>
                        <a:t> </a:t>
                      </a:r>
                    </a:p>
                  </a:txBody>
                  <a:tcPr marL="9525" marR="9525" marT="952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b="0" i="0" u="none" strike="noStrike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　</a:t>
                      </a:r>
                    </a:p>
                  </a:txBody>
                  <a:tcPr marL="5133" marR="5133" marT="513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9071"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Century Gothic" pitchFamily="34" charset="0"/>
                          <a:ea typeface="+mn-ea"/>
                        </a:rPr>
                        <a:t>HP DL380 G7 (2P12C 2.4GHz/16GB)</a:t>
                      </a:r>
                    </a:p>
                  </a:txBody>
                  <a:tcPr marL="5133" marR="5133" marT="51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700" b="0" i="0" u="none" strike="noStrike" dirty="0">
                        <a:solidFill>
                          <a:srgbClr val="000000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5133" marR="5133" marT="513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10" name="직사각형 9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 단말 이용 분석 서비스에 대한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50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만 가입자 기준 성능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용량을 산출한 결과입니다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용량 산출 결과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50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만 가입자 기준 시 </a:t>
            </a:r>
            <a:r>
              <a:rPr lang="ko-KR" altLang="en-US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현재 메모리에 대한 증설이 요구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됩니다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DSTA/LQMS 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로그 연동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위치 정보 활용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예시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) =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Geospacial Index 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지원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/mongoDB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98425" y="111125"/>
            <a:ext cx="534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주요 기능 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:: LQMS/DSTA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연동</a:t>
            </a:r>
          </a:p>
        </p:txBody>
      </p:sp>
      <p:pic>
        <p:nvPicPr>
          <p:cNvPr id="215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2168525"/>
            <a:ext cx="5491163" cy="2700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1" name="Picture 1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475" y="1898650"/>
            <a:ext cx="2971800" cy="175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2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7925" y="3698875"/>
            <a:ext cx="2881313" cy="233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3422650" y="4014788"/>
            <a:ext cx="1574800" cy="404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DSTA</a:t>
            </a:r>
            <a:r>
              <a:rPr lang="ko-KR" altLang="en-US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로부터 필요정보 획득</a:t>
            </a:r>
            <a:endParaRPr lang="en-US" altLang="ko-KR" sz="800" dirty="0">
              <a:solidFill>
                <a:schemeClr val="tx1"/>
              </a:solidFill>
              <a:latin typeface="Century Gothic" pitchFamily="34" charset="0"/>
              <a:ea typeface="맑은 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Century Gothic" pitchFamily="34" charset="0"/>
                <a:ea typeface="맑은 고딕"/>
              </a:rPr>
              <a:t>연동방식은 협의 필요</a:t>
            </a: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)</a:t>
            </a:r>
            <a:endParaRPr lang="en-US" altLang="ko-KR" sz="8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2000250" y="4976813"/>
            <a:ext cx="1574800" cy="404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DQMS </a:t>
            </a:r>
            <a:r>
              <a:rPr lang="ko-KR" altLang="en-US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로부터 필요정보 획득</a:t>
            </a:r>
            <a:endParaRPr lang="en-US" altLang="ko-KR" sz="800" dirty="0">
              <a:solidFill>
                <a:schemeClr val="tx1"/>
              </a:solidFill>
              <a:latin typeface="Century Gothic" pitchFamily="34" charset="0"/>
              <a:ea typeface="맑은 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(</a:t>
            </a:r>
            <a:r>
              <a:rPr lang="ko-KR" altLang="en-US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단말유형</a:t>
            </a: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위치</a:t>
            </a: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전화번호</a:t>
            </a: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)</a:t>
            </a:r>
            <a:endParaRPr lang="en-US" altLang="ko-KR" sz="8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4503738" y="4554538"/>
            <a:ext cx="1889125" cy="404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Log</a:t>
            </a:r>
            <a:r>
              <a:rPr lang="ko-KR" altLang="en-US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로부터 </a:t>
            </a: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 Document </a:t>
            </a:r>
            <a:r>
              <a:rPr lang="ko-KR" altLang="en-US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생성</a:t>
            </a: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입력</a:t>
            </a:r>
            <a:endParaRPr lang="en-US" altLang="ko-KR" sz="800" dirty="0">
              <a:solidFill>
                <a:schemeClr val="tx1"/>
              </a:solidFill>
              <a:latin typeface="Century Gothic" pitchFamily="34" charset="0"/>
              <a:ea typeface="맑은 고딕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JSON </a:t>
            </a:r>
            <a:r>
              <a:rPr lang="ko-KR" altLang="en-US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형태</a:t>
            </a:r>
            <a:endParaRPr lang="en-US" altLang="ko-KR" sz="800" dirty="0">
              <a:solidFill>
                <a:schemeClr val="tx1"/>
              </a:solidFill>
              <a:latin typeface="Century Gothic" pitchFamily="34" charset="0"/>
              <a:ea typeface="맑은 고딕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ko-KR" altLang="en-US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획득한 위치정보를 위</a:t>
            </a: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경도변환</a:t>
            </a:r>
            <a:endParaRPr lang="en-US" altLang="ko-KR" sz="800" dirty="0">
              <a:solidFill>
                <a:schemeClr val="tx1"/>
              </a:solidFill>
              <a:latin typeface="Century Gothic" pitchFamily="34" charset="0"/>
              <a:ea typeface="맑은 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- BSC/FA/sector =&gt; </a:t>
            </a:r>
            <a:r>
              <a:rPr lang="ko-KR" altLang="en-US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위</a:t>
            </a: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/</a:t>
            </a:r>
            <a:r>
              <a:rPr lang="ko-KR" altLang="en-US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경도</a:t>
            </a:r>
            <a:endParaRPr lang="en-US" altLang="ko-KR" sz="800" dirty="0">
              <a:solidFill>
                <a:schemeClr val="tx1"/>
              </a:solidFill>
              <a:latin typeface="Century Gothic" pitchFamily="34" charset="0"/>
              <a:ea typeface="맑은 고딕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(</a:t>
            </a:r>
            <a:r>
              <a:rPr lang="ko-KR" altLang="en-US" sz="800" dirty="0">
                <a:solidFill>
                  <a:srgbClr val="FF0000"/>
                </a:solidFill>
                <a:latin typeface="Century Gothic" pitchFamily="34" charset="0"/>
                <a:ea typeface="맑은 고딕"/>
              </a:rPr>
              <a:t>위치관련 </a:t>
            </a:r>
            <a:r>
              <a:rPr lang="en-US" altLang="ko-KR" sz="800" dirty="0">
                <a:solidFill>
                  <a:srgbClr val="FF0000"/>
                </a:solidFill>
                <a:latin typeface="Century Gothic" pitchFamily="34" charset="0"/>
                <a:ea typeface="맑은 고딕"/>
              </a:rPr>
              <a:t>DB </a:t>
            </a:r>
            <a:r>
              <a:rPr lang="ko-KR" altLang="en-US" sz="800" dirty="0">
                <a:solidFill>
                  <a:srgbClr val="FF0000"/>
                </a:solidFill>
                <a:latin typeface="Century Gothic" pitchFamily="34" charset="0"/>
                <a:ea typeface="맑은 고딕"/>
              </a:rPr>
              <a:t>연동 필요</a:t>
            </a: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)</a:t>
            </a:r>
            <a:endParaRPr lang="en-US" altLang="ko-KR" sz="8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제안시스템은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LQMS/DSTA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로부터 로그 연동을 통해  모바일 </a:t>
            </a:r>
            <a:r>
              <a:rPr lang="ko-KR" altLang="en-US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앱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웹 이용 행태를 분석하도록 개발됩니다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아래 내용은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DSTA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로그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/DB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가 가지고 있는 위치정보를 이용한 위치정보 활용 예시</a:t>
            </a:r>
            <a:endParaRPr lang="en-US" altLang="ko-KR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 txBox="1"/>
          <p:nvPr/>
        </p:nvSpPr>
        <p:spPr bwMode="auto">
          <a:xfrm>
            <a:off x="4817985" y="1493784"/>
            <a:ext cx="5445605" cy="936000"/>
          </a:xfrm>
          <a:prstGeom prst="roundRect">
            <a:avLst>
              <a:gd name="adj" fmla="val 39229"/>
            </a:avLst>
          </a:prstGeom>
          <a:gradFill flip="none" rotWithShape="1">
            <a:gsLst>
              <a:gs pos="0">
                <a:schemeClr val="accent4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endParaRPr lang="ko-KR" alt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itchFamily="34" charset="0"/>
              <a:ea typeface="+mn-ea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583238" y="1538288"/>
            <a:ext cx="41941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algn="r">
              <a:spcBef>
                <a:spcPts val="0"/>
              </a:spcBef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Century Gothic" pitchFamily="34" charset="0"/>
                <a:ea typeface="+mn-ea"/>
              </a:rPr>
              <a:t>1. </a:t>
            </a:r>
            <a:r>
              <a:rPr lang="ko-KR" altLang="en-US" sz="2600" b="1" dirty="0" smtClean="0">
                <a:solidFill>
                  <a:schemeClr val="bg1"/>
                </a:solidFill>
                <a:latin typeface="Century Gothic" pitchFamily="34" charset="0"/>
                <a:ea typeface="+mn-ea"/>
              </a:rPr>
              <a:t>제안 개요</a:t>
            </a:r>
            <a:endParaRPr lang="ko-KR" altLang="en-US" sz="2000" dirty="0">
              <a:solidFill>
                <a:schemeClr val="bg1"/>
              </a:solidFill>
              <a:latin typeface="Century Gothic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MapReduce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/mongoDB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를 이용한 분석 기능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98425" y="111125"/>
            <a:ext cx="534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주요 기능 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:: 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분석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/MapReduce 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기능</a:t>
            </a:r>
          </a:p>
        </p:txBody>
      </p:sp>
      <p:pic>
        <p:nvPicPr>
          <p:cNvPr id="2253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338" y="2528888"/>
            <a:ext cx="3295650" cy="1709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375" y="2484438"/>
            <a:ext cx="3556000" cy="3509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766763" y="1854200"/>
            <a:ext cx="5807075" cy="6318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MapReduce</a:t>
            </a:r>
          </a:p>
          <a:p>
            <a:pPr>
              <a:lnSpc>
                <a:spcPct val="130000"/>
              </a:lnSpc>
              <a:buFontTx/>
              <a:buChar char="-"/>
              <a:defRPr/>
            </a:pP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Google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이 창안한 대량의 데이터 집합을 많은 컴퓨터로 병렬처리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(2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단계로 구성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: Map – Reduce)</a:t>
            </a:r>
          </a:p>
          <a:p>
            <a:pPr>
              <a:lnSpc>
                <a:spcPct val="130000"/>
              </a:lnSpc>
              <a:buFontTx/>
              <a:buChar char="-"/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응용분야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: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데이터 </a:t>
            </a:r>
            <a:r>
              <a:rPr lang="ko-KR" altLang="en-US" sz="900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클러스터링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연산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웹 로그 통계 생성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데이터 추출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sz="900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필터링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용도</a:t>
            </a:r>
          </a:p>
        </p:txBody>
      </p:sp>
      <p:pic>
        <p:nvPicPr>
          <p:cNvPr id="22537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363" y="4419600"/>
            <a:ext cx="3779837" cy="1614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 bwMode="auto">
          <a:xfrm>
            <a:off x="7339013" y="2663825"/>
            <a:ext cx="1574800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단계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: Map()/merge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18" name="직사각형 17"/>
          <p:cNvSpPr/>
          <p:nvPr/>
        </p:nvSpPr>
        <p:spPr bwMode="auto">
          <a:xfrm>
            <a:off x="7339013" y="3519488"/>
            <a:ext cx="1574800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단계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: Reduce()/sort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19" name="직사각형 18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제안시스템은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mongoDB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자체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MapReduce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기능을 이용하여 데이터를 분석하는 기능을 제공합니다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타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NoSQL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제품의 경우 외부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MapReduce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기능을 사용하는 경우가 많음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예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: hdfs/</a:t>
            </a:r>
            <a:r>
              <a:rPr lang="en-US" altLang="ko-KR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hadoop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 </a:t>
            </a:r>
            <a:endParaRPr lang="en-US" altLang="ko-KR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MapReduce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/mongoDB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를 이용한 통계 분석 기능 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예시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)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98425" y="111125"/>
            <a:ext cx="534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주요 기능 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:: 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분석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/MapReduce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기능</a:t>
            </a:r>
          </a:p>
        </p:txBody>
      </p:sp>
      <p:pic>
        <p:nvPicPr>
          <p:cNvPr id="235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2033588"/>
            <a:ext cx="6391275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직사각형 18"/>
          <p:cNvSpPr/>
          <p:nvPr/>
        </p:nvSpPr>
        <p:spPr bwMode="auto">
          <a:xfrm>
            <a:off x="7023100" y="3384550"/>
            <a:ext cx="1574800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1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단계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: Map()/merge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20" name="직사각형 19"/>
          <p:cNvSpPr/>
          <p:nvPr/>
        </p:nvSpPr>
        <p:spPr bwMode="auto">
          <a:xfrm>
            <a:off x="7023100" y="4554538"/>
            <a:ext cx="1574800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단계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맑은 고딕"/>
              </a:rPr>
              <a:t>: Reduce()/sort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5538788" y="2033588"/>
            <a:ext cx="3600450" cy="117316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시간대 별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URL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접근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 </a:t>
            </a:r>
            <a:r>
              <a:rPr lang="ko-KR" altLang="en-US" sz="900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모바일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앱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웹 랭킹 산출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예시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)</a:t>
            </a:r>
          </a:p>
          <a:p>
            <a:pPr>
              <a:lnSpc>
                <a:spcPct val="130000"/>
              </a:lnSpc>
              <a:buFontTx/>
              <a:buChar char="-"/>
              <a:defRPr/>
            </a:pP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DSTA/LQMS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와 연동하여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기 등록된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collection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대상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  <a:p>
            <a:pPr>
              <a:lnSpc>
                <a:spcPct val="130000"/>
              </a:lnSpc>
              <a:buFontTx/>
              <a:buChar char="-"/>
              <a:defRPr/>
            </a:pP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Client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로부터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MapReduce command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를 수신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  <a:p>
            <a:pPr>
              <a:lnSpc>
                <a:spcPct val="130000"/>
              </a:lnSpc>
              <a:buFontTx/>
              <a:buChar char="-"/>
              <a:defRPr/>
            </a:pP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PAS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는 연결된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Shard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에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MapReduce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를 분산처리 요청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  <a:p>
            <a:pPr>
              <a:lnSpc>
                <a:spcPct val="130000"/>
              </a:lnSpc>
              <a:buFontTx/>
              <a:buChar char="-"/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결과 값을 수신하여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client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에 전달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 (XML)</a:t>
            </a:r>
          </a:p>
          <a:p>
            <a:pPr>
              <a:lnSpc>
                <a:spcPct val="130000"/>
              </a:lnSpc>
              <a:buFontTx/>
              <a:buChar char="-"/>
              <a:defRPr/>
            </a:pPr>
            <a:r>
              <a:rPr lang="ko-KR" altLang="en-US" sz="900" dirty="0">
                <a:solidFill>
                  <a:srgbClr val="3333FF"/>
                </a:solidFill>
                <a:latin typeface="Century Gothic" pitchFamily="34" charset="0"/>
                <a:ea typeface="+mn-ea"/>
              </a:rPr>
              <a:t>결과값은 </a:t>
            </a:r>
            <a:r>
              <a:rPr lang="en-US" altLang="ko-KR" sz="900" dirty="0">
                <a:solidFill>
                  <a:srgbClr val="3333FF"/>
                </a:solidFill>
                <a:latin typeface="Century Gothic" pitchFamily="34" charset="0"/>
                <a:ea typeface="+mn-ea"/>
              </a:rPr>
              <a:t>collection(=table)</a:t>
            </a:r>
            <a:r>
              <a:rPr lang="ko-KR" altLang="en-US" sz="900" dirty="0">
                <a:solidFill>
                  <a:srgbClr val="3333FF"/>
                </a:solidFill>
                <a:latin typeface="Century Gothic" pitchFamily="34" charset="0"/>
                <a:ea typeface="+mn-ea"/>
              </a:rPr>
              <a:t>을 지정하여</a:t>
            </a:r>
            <a:r>
              <a:rPr lang="en-US" altLang="ko-KR" sz="900" dirty="0">
                <a:solidFill>
                  <a:srgbClr val="3333FF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sz="900" dirty="0">
                <a:solidFill>
                  <a:srgbClr val="3333FF"/>
                </a:solidFill>
                <a:latin typeface="Century Gothic" pitchFamily="34" charset="0"/>
                <a:ea typeface="+mn-ea"/>
              </a:rPr>
              <a:t>별도 저장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제안시스템은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mongoDB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자체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MapReduce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기능을 이용하여 데이터를 분석하는 기능을 제공합니다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아래 설명은 기존에 수집된 </a:t>
            </a:r>
            <a:r>
              <a:rPr lang="en-US" altLang="ko-KR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dsta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collection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을 이용한 통계분석 및 관리 방법 예시</a:t>
            </a:r>
            <a:endParaRPr lang="en-US" altLang="ko-KR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Century Gothic" pitchFamily="34" charset="0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HA (Replication) 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운용 시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DB 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손실 극복 방안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98425" y="111125"/>
            <a:ext cx="534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주요 기능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:: 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무 손실 보장 기능</a:t>
            </a:r>
          </a:p>
        </p:txBody>
      </p:sp>
      <p:sp>
        <p:nvSpPr>
          <p:cNvPr id="208" name="직사각형 207"/>
          <p:cNvSpPr/>
          <p:nvPr/>
        </p:nvSpPr>
        <p:spPr bwMode="auto">
          <a:xfrm>
            <a:off x="722313" y="1898650"/>
            <a:ext cx="5265737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모든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DB Replication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은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맑은 고딕"/>
                <a:cs typeface="Arial Unicode MS" pitchFamily="50" charset="-127"/>
              </a:rPr>
              <a:t>자료 전송 중 장애가 발생하면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맑은 고딕"/>
                <a:cs typeface="Arial Unicode MS" pitchFamily="50" charset="-127"/>
              </a:rPr>
              <a:t>, </a:t>
            </a:r>
            <a:r>
              <a:rPr lang="ko-KR" altLang="en-US" sz="900" dirty="0">
                <a:solidFill>
                  <a:srgbClr val="0000FF"/>
                </a:solidFill>
                <a:latin typeface="Century Gothic" pitchFamily="34" charset="0"/>
                <a:ea typeface="맑은 고딕"/>
                <a:cs typeface="Arial Unicode MS" pitchFamily="50" charset="-127"/>
              </a:rPr>
              <a:t>자료</a:t>
            </a:r>
            <a:r>
              <a:rPr lang="en-US" altLang="ko-KR" sz="900" dirty="0">
                <a:solidFill>
                  <a:srgbClr val="0000FF"/>
                </a:solidFill>
                <a:latin typeface="Century Gothic" pitchFamily="34" charset="0"/>
                <a:ea typeface="맑은 고딕"/>
                <a:cs typeface="Arial Unicode MS" pitchFamily="50" charset="-127"/>
              </a:rPr>
              <a:t>(Log)</a:t>
            </a:r>
            <a:r>
              <a:rPr lang="ko-KR" altLang="en-US" sz="900" dirty="0">
                <a:solidFill>
                  <a:srgbClr val="0000FF"/>
                </a:solidFill>
                <a:latin typeface="Century Gothic" pitchFamily="34" charset="0"/>
                <a:ea typeface="맑은 고딕"/>
                <a:cs typeface="Arial Unicode MS" pitchFamily="50" charset="-127"/>
              </a:rPr>
              <a:t> 손실 가능성 </a:t>
            </a:r>
            <a:endParaRPr lang="en-US" altLang="ko-KR" sz="900" dirty="0">
              <a:solidFill>
                <a:srgbClr val="0000FF"/>
              </a:solidFill>
              <a:latin typeface="Century Gothic" pitchFamily="34" charset="0"/>
              <a:ea typeface="+mn-ea"/>
            </a:endParaRPr>
          </a:p>
        </p:txBody>
      </p:sp>
      <p:pic>
        <p:nvPicPr>
          <p:cNvPr id="24583" name="Picture 2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2259013"/>
            <a:ext cx="1798637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Picture 21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838" y="2259013"/>
            <a:ext cx="180022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5" name="Picture 22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8" y="2259013"/>
            <a:ext cx="180022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6" name="Picture 23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3588" y="2259013"/>
            <a:ext cx="1800225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7" name="Picture 24"/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550" y="3924300"/>
            <a:ext cx="1800225" cy="1439863"/>
          </a:xfrm>
          <a:prstGeom prst="rect">
            <a:avLst/>
          </a:prstGeom>
          <a:noFill/>
          <a:ln w="28575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588" name="Picture 25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5103813"/>
            <a:ext cx="418623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7" name="직사각형 226"/>
          <p:cNvSpPr/>
          <p:nvPr/>
        </p:nvSpPr>
        <p:spPr bwMode="auto">
          <a:xfrm>
            <a:off x="722313" y="4598988"/>
            <a:ext cx="5265737" cy="4048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 </a:t>
            </a:r>
            <a:r>
              <a:rPr lang="ko-KR" altLang="en-US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극복방안 </a:t>
            </a:r>
            <a:r>
              <a:rPr lang="en-US" altLang="ko-KR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- Fire-forgot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: client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는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write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의 결과를 문의하지 않는 방식 사용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(</a:t>
            </a:r>
            <a:r>
              <a:rPr lang="ko-KR" altLang="en-US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더 빠르게 </a:t>
            </a:r>
            <a:r>
              <a:rPr lang="en-US" altLang="ko-KR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write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)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        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이후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client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는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getLastError()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함수를 호출하여 마지막 발생 오류를 점검하는 방식 사용</a:t>
            </a:r>
            <a:endParaRPr lang="en-US" altLang="ko-KR" sz="900" dirty="0">
              <a:solidFill>
                <a:srgbClr val="0000FF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228" name="타원 227"/>
          <p:cNvSpPr/>
          <p:nvPr/>
        </p:nvSpPr>
        <p:spPr bwMode="auto">
          <a:xfrm>
            <a:off x="992188" y="3338513"/>
            <a:ext cx="269875" cy="260350"/>
          </a:xfrm>
          <a:prstGeom prst="ellipse">
            <a:avLst/>
          </a:prstGeom>
          <a:solidFill>
            <a:schemeClr val="accent5">
              <a:lumMod val="2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latin typeface="Century Gothic" pitchFamily="34" charset="0"/>
              </a:rPr>
              <a:t>1</a:t>
            </a:r>
            <a:endParaRPr lang="ko-KR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29" name="타원 228"/>
          <p:cNvSpPr/>
          <p:nvPr/>
        </p:nvSpPr>
        <p:spPr bwMode="auto">
          <a:xfrm>
            <a:off x="3108325" y="3338513"/>
            <a:ext cx="269875" cy="260350"/>
          </a:xfrm>
          <a:prstGeom prst="ellipse">
            <a:avLst/>
          </a:prstGeom>
          <a:solidFill>
            <a:schemeClr val="accent5">
              <a:lumMod val="2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latin typeface="Century Gothic" pitchFamily="34" charset="0"/>
              </a:rPr>
              <a:t>2</a:t>
            </a:r>
            <a:endParaRPr lang="ko-KR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30" name="타원 229"/>
          <p:cNvSpPr/>
          <p:nvPr/>
        </p:nvSpPr>
        <p:spPr bwMode="auto">
          <a:xfrm>
            <a:off x="5087938" y="3294063"/>
            <a:ext cx="269875" cy="260350"/>
          </a:xfrm>
          <a:prstGeom prst="ellipse">
            <a:avLst/>
          </a:prstGeom>
          <a:solidFill>
            <a:schemeClr val="accent5">
              <a:lumMod val="2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latin typeface="Century Gothic" pitchFamily="34" charset="0"/>
              </a:rPr>
              <a:t>3</a:t>
            </a:r>
            <a:endParaRPr lang="ko-KR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31" name="타원 230"/>
          <p:cNvSpPr/>
          <p:nvPr/>
        </p:nvSpPr>
        <p:spPr bwMode="auto">
          <a:xfrm>
            <a:off x="7202488" y="3294063"/>
            <a:ext cx="271462" cy="260350"/>
          </a:xfrm>
          <a:prstGeom prst="ellipse">
            <a:avLst/>
          </a:prstGeom>
          <a:solidFill>
            <a:schemeClr val="accent5">
              <a:lumMod val="2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latin typeface="Century Gothic" pitchFamily="34" charset="0"/>
              </a:rPr>
              <a:t>4</a:t>
            </a:r>
            <a:endParaRPr lang="ko-KR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32" name="타원 231"/>
          <p:cNvSpPr/>
          <p:nvPr/>
        </p:nvSpPr>
        <p:spPr bwMode="auto">
          <a:xfrm>
            <a:off x="7202488" y="5003800"/>
            <a:ext cx="271462" cy="260350"/>
          </a:xfrm>
          <a:prstGeom prst="ellipse">
            <a:avLst/>
          </a:prstGeom>
          <a:solidFill>
            <a:schemeClr val="accent5">
              <a:lumMod val="2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bg1"/>
                </a:solidFill>
                <a:latin typeface="Century Gothic" pitchFamily="34" charset="0"/>
              </a:rPr>
              <a:t>5</a:t>
            </a:r>
            <a:endParaRPr lang="ko-KR" altLang="en-US" b="1" dirty="0">
              <a:solidFill>
                <a:schemeClr val="bg1"/>
              </a:solidFill>
              <a:latin typeface="Century Gothic" pitchFamily="34" charset="0"/>
            </a:endParaRPr>
          </a:p>
        </p:txBody>
      </p:sp>
      <p:sp>
        <p:nvSpPr>
          <p:cNvPr id="233" name="직사각형 232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제안시스템은 대부분의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DBMS HA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기능인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Replication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자체의 손실 가능성에 대하여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무 손실 보장 기능을 제공합니다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아래 설명은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Fire-forgot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기능의 출현 배경 및 극복 방안</a:t>
            </a:r>
            <a:endParaRPr lang="en-US" altLang="ko-KR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Century Gothic" pitchFamily="34" charset="0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Timer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를 이용한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,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비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정상 전송 관리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98425" y="111125"/>
            <a:ext cx="534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주요 기능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:: 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재 전송 관리 기능</a:t>
            </a:r>
          </a:p>
        </p:txBody>
      </p:sp>
      <p:sp>
        <p:nvSpPr>
          <p:cNvPr id="208" name="직사각형 207"/>
          <p:cNvSpPr/>
          <p:nvPr/>
        </p:nvSpPr>
        <p:spPr bwMode="auto">
          <a:xfrm>
            <a:off x="992188" y="5768975"/>
            <a:ext cx="3375025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정상 전송 시</a:t>
            </a:r>
            <a:r>
              <a:rPr lang="en-US" altLang="ko-KR" sz="900" b="1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]</a:t>
            </a:r>
          </a:p>
        </p:txBody>
      </p:sp>
      <p:pic>
        <p:nvPicPr>
          <p:cNvPr id="25607" name="Picture 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2900363"/>
            <a:ext cx="3738562" cy="286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8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3488" y="2933700"/>
            <a:ext cx="3735387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직사각형 9"/>
          <p:cNvSpPr/>
          <p:nvPr/>
        </p:nvSpPr>
        <p:spPr bwMode="auto">
          <a:xfrm>
            <a:off x="587375" y="1898650"/>
            <a:ext cx="6570663" cy="900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ko-KR" altLang="en-US" sz="1000" dirty="0">
                <a:solidFill>
                  <a:schemeClr val="tx1"/>
                </a:solidFill>
                <a:latin typeface="Century Gothic" pitchFamily="34" charset="0"/>
              </a:rPr>
              <a:t>○</a:t>
            </a:r>
            <a:r>
              <a:rPr lang="en-US" altLang="ko-KR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 </a:t>
            </a:r>
            <a:r>
              <a:rPr lang="ko-KR" altLang="en-US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단말 </a:t>
            </a:r>
            <a:r>
              <a:rPr lang="en-US" altLang="ko-KR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agent</a:t>
            </a:r>
            <a:r>
              <a:rPr lang="ko-KR" altLang="en-US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는 </a:t>
            </a:r>
            <a:r>
              <a:rPr lang="en-US" altLang="ko-KR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2</a:t>
            </a:r>
            <a:r>
              <a:rPr lang="ko-KR" altLang="en-US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개의 </a:t>
            </a:r>
            <a:r>
              <a:rPr lang="en-US" altLang="ko-KR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Timer</a:t>
            </a:r>
            <a:r>
              <a:rPr lang="ko-KR" altLang="en-US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를 설정하여 관리</a:t>
            </a:r>
            <a:endParaRPr lang="en-US" altLang="ko-KR" sz="1000" dirty="0">
              <a:solidFill>
                <a:srgbClr val="000000"/>
              </a:solidFill>
              <a:latin typeface="Century Gothic" pitchFamily="34" charset="0"/>
              <a:ea typeface="맑은 고딕" pitchFamily="50" charset="-127"/>
              <a:cs typeface="Arial Unicode MS" pitchFamily="50" charset="-127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ko-KR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         - T1: </a:t>
            </a:r>
            <a:r>
              <a:rPr lang="ko-KR" altLang="en-US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연결관리에 사용 </a:t>
            </a:r>
            <a:r>
              <a:rPr lang="en-US" altLang="ko-KR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(heartbeat) – </a:t>
            </a:r>
            <a:r>
              <a:rPr lang="ko-KR" altLang="en-US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연결의 </a:t>
            </a:r>
            <a:r>
              <a:rPr lang="en-US" altLang="ko-KR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Keep-alive</a:t>
            </a:r>
            <a:r>
              <a:rPr lang="ko-KR" altLang="en-US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가 확인되면 재설정 </a:t>
            </a:r>
            <a:r>
              <a:rPr lang="en-US" altLang="ko-KR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(default: 600</a:t>
            </a:r>
            <a:r>
              <a:rPr lang="ko-KR" altLang="en-US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초</a:t>
            </a:r>
            <a:r>
              <a:rPr lang="en-US" altLang="ko-KR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)</a:t>
            </a: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ko-KR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         - T2: </a:t>
            </a:r>
            <a:r>
              <a:rPr lang="ko-KR" altLang="en-US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재 전송 </a:t>
            </a:r>
            <a:r>
              <a:rPr lang="en-US" altLang="ko-KR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timer </a:t>
            </a:r>
            <a:r>
              <a:rPr lang="ko-KR" altLang="en-US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로 사용 </a:t>
            </a:r>
            <a:r>
              <a:rPr lang="en-US" altLang="ko-KR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– </a:t>
            </a:r>
            <a:r>
              <a:rPr lang="ko-KR" altLang="en-US" sz="1000" b="1" dirty="0">
                <a:solidFill>
                  <a:srgbClr val="0000FF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실제 재전송은 없음</a:t>
            </a:r>
            <a:r>
              <a:rPr lang="en-US" altLang="ko-KR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, </a:t>
            </a:r>
            <a:r>
              <a:rPr lang="ko-KR" altLang="en-US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다음 이벤트</a:t>
            </a:r>
            <a:r>
              <a:rPr lang="en-US" altLang="ko-KR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/heartbeat</a:t>
            </a:r>
            <a:r>
              <a:rPr lang="ko-KR" altLang="en-US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에 전송 </a:t>
            </a:r>
            <a:r>
              <a:rPr lang="en-US" altLang="ko-KR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(default: 600</a:t>
            </a:r>
            <a:r>
              <a:rPr lang="ko-KR" altLang="en-US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초</a:t>
            </a:r>
            <a:r>
              <a:rPr lang="en-US" altLang="ko-KR" sz="10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cs typeface="Arial Unicode MS" pitchFamily="50" charset="-127"/>
              </a:rPr>
              <a:t>)</a:t>
            </a:r>
            <a:endParaRPr lang="en-US" altLang="ko-KR" sz="10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5583238" y="5768975"/>
            <a:ext cx="3375025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900" b="1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[</a:t>
            </a:r>
            <a:r>
              <a:rPr lang="ko-KR" altLang="en-US" sz="900" b="1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비 상 전송 시</a:t>
            </a:r>
            <a:r>
              <a:rPr lang="en-US" altLang="ko-KR" sz="900" b="1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]</a:t>
            </a:r>
          </a:p>
        </p:txBody>
      </p:sp>
      <p:sp>
        <p:nvSpPr>
          <p:cNvPr id="12" name="직사각형 11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제안시스템은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Mobile agent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와 연동 중에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Log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손실을 감안하여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다음과 같은 비 정상 전송 관리 방안을 제안합니다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아래 설명은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개의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timer (t1, t2)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를 이용한 이벤트 로그 관리 방안임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Century Gothic" pitchFamily="34" charset="0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주요 제원 별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2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중화 구성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98425" y="111125"/>
            <a:ext cx="534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주요 기능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:: 2 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중화 서비스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722313" y="2187575"/>
          <a:ext cx="5356225" cy="1692275"/>
        </p:xfrm>
        <a:graphic>
          <a:graphicData uri="http://schemas.openxmlformats.org/drawingml/2006/table">
            <a:tbl>
              <a:tblPr/>
              <a:tblGrid>
                <a:gridCol w="755650"/>
                <a:gridCol w="758825"/>
                <a:gridCol w="1009650"/>
                <a:gridCol w="274637"/>
                <a:gridCol w="2557463"/>
              </a:tblGrid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marL="32400" marR="32400" marT="32400" marB="32400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제원</a:t>
                      </a:r>
                    </a:p>
                  </a:txBody>
                  <a:tcPr marL="32400" marR="32400" marT="32400" marB="32400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수량</a:t>
                      </a:r>
                    </a:p>
                  </a:txBody>
                  <a:tcPr marL="32400" marR="32400" marT="32400" marB="32400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2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중화  구성방식</a:t>
                      </a:r>
                    </a:p>
                  </a:txBody>
                  <a:tcPr marL="32400" marR="32400" marT="32400" marB="32400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L4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스위치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Alteon 3408E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2+0 (dual active)</a:t>
                      </a: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L2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스위치</a:t>
                      </a: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Cisco 2950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2+0 (dual active),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전원 단 중화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협의 필요</a:t>
                      </a:r>
                      <a:endParaRPr kumimoji="1" lang="ko-KR" altLang="en-US" sz="900" b="0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WAS </a:t>
                      </a:r>
                      <a:r>
                        <a:rPr kumimoji="1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서버</a:t>
                      </a:r>
                      <a:endParaRPr kumimoji="1" lang="en-US" altLang="ko-KR" sz="9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HP DL380G7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Apache/tomcat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4+0 (dual active)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MongoDB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HP DL380G7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Mongodb 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2 set (1+1 redundant; master-slave)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746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NIC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Ethernet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10/100/1000T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1+1( 2 set; bonding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기술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;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별도 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2port NIC </a:t>
                      </a:r>
                      <a:r>
                        <a:rPr kumimoji="0" lang="ko-KR" altLang="en-US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필요</a:t>
                      </a:r>
                      <a:r>
                        <a:rPr kumimoji="0" lang="en-US" altLang="ko-KR" sz="9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)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26671" name="Picture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4224338"/>
            <a:ext cx="2744787" cy="176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7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7713" y="4643438"/>
            <a:ext cx="30607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73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75" y="2303463"/>
            <a:ext cx="288131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74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13" y="4227513"/>
            <a:ext cx="2282825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" name="직사각형 207"/>
          <p:cNvSpPr/>
          <p:nvPr/>
        </p:nvSpPr>
        <p:spPr bwMode="auto">
          <a:xfrm>
            <a:off x="722313" y="1898650"/>
            <a:ext cx="2430462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시스템 단위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2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중화 제원 구성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209" name="직사각형 208"/>
          <p:cNvSpPr/>
          <p:nvPr/>
        </p:nvSpPr>
        <p:spPr bwMode="auto">
          <a:xfrm>
            <a:off x="722313" y="3924300"/>
            <a:ext cx="2430462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서비스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N/W 2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중화 구성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210" name="Oval 1038"/>
          <p:cNvSpPr>
            <a:spLocks noChangeArrowheads="1"/>
          </p:cNvSpPr>
          <p:nvPr/>
        </p:nvSpPr>
        <p:spPr bwMode="auto">
          <a:xfrm>
            <a:off x="1982788" y="5229225"/>
            <a:ext cx="176212" cy="176213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ko-KR" sz="900">
              <a:solidFill>
                <a:srgbClr val="000000"/>
              </a:solidFill>
              <a:latin typeface="Century Gothic" pitchFamily="34" charset="0"/>
              <a:ea typeface="+mn-ea"/>
            </a:endParaRPr>
          </a:p>
        </p:txBody>
      </p:sp>
      <p:cxnSp>
        <p:nvCxnSpPr>
          <p:cNvPr id="26678" name="AutoShape 1039"/>
          <p:cNvCxnSpPr>
            <a:cxnSpLocks noChangeShapeType="1"/>
            <a:stCxn id="215" idx="1"/>
            <a:endCxn id="210" idx="0"/>
          </p:cNvCxnSpPr>
          <p:nvPr/>
        </p:nvCxnSpPr>
        <p:spPr bwMode="auto">
          <a:xfrm rot="10800000" flipV="1">
            <a:off x="2070100" y="5072063"/>
            <a:ext cx="1173163" cy="157162"/>
          </a:xfrm>
          <a:prstGeom prst="bentConnector2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" name="직사각형 214"/>
          <p:cNvSpPr/>
          <p:nvPr/>
        </p:nvSpPr>
        <p:spPr bwMode="auto">
          <a:xfrm>
            <a:off x="3243263" y="4508500"/>
            <a:ext cx="3240087" cy="1125538"/>
          </a:xfrm>
          <a:prstGeom prst="rect">
            <a:avLst/>
          </a:prstGeom>
          <a:noFill/>
          <a:ln w="9525" algn="ctr">
            <a:solidFill>
              <a:srgbClr val="045458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Century Gothic" pitchFamily="34" charset="0"/>
              <a:ea typeface="+mn-ea"/>
            </a:endParaRPr>
          </a:p>
        </p:txBody>
      </p:sp>
      <p:sp>
        <p:nvSpPr>
          <p:cNvPr id="220" name="직사각형 219"/>
          <p:cNvSpPr/>
          <p:nvPr/>
        </p:nvSpPr>
        <p:spPr bwMode="auto">
          <a:xfrm>
            <a:off x="6257925" y="1943100"/>
            <a:ext cx="2430463" cy="2714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서버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N/W 2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중화 구성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(bonding)</a:t>
            </a:r>
          </a:p>
        </p:txBody>
      </p:sp>
      <p:sp>
        <p:nvSpPr>
          <p:cNvPr id="18" name="직사각형 17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제안시스템은 무 정지 서비스를 제공하기 위하여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다음과 같이 주요 제원에 대해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중화로 구성되어 있습니다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단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L2 switch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장비의 경우에는 전원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2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중화를 지원하지 않으므로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협의가 필요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Century Gothic" pitchFamily="34" charset="0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Auto-sharding 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기능을 이용한 확장 성 제공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98425" y="111125"/>
            <a:ext cx="534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주요 기능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:: Scale-out/DB-sharding</a:t>
            </a:r>
            <a:endParaRPr lang="ko-KR" altLang="en-US" sz="2000" b="1" dirty="0">
              <a:solidFill>
                <a:schemeClr val="tx1"/>
              </a:solidFill>
              <a:latin typeface="Century Gothic" pitchFamily="34" charset="0"/>
              <a:ea typeface="+mn-ea"/>
              <a:cs typeface="Arial Unicode MS" pitchFamily="50" charset="-127"/>
            </a:endParaRPr>
          </a:p>
        </p:txBody>
      </p:sp>
      <p:sp>
        <p:nvSpPr>
          <p:cNvPr id="208" name="직사각형 207"/>
          <p:cNvSpPr/>
          <p:nvPr/>
        </p:nvSpPr>
        <p:spPr bwMode="auto">
          <a:xfrm>
            <a:off x="722313" y="1898650"/>
            <a:ext cx="2430462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시스템 단위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2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중화 제원 구성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220" name="직사각형 219"/>
          <p:cNvSpPr/>
          <p:nvPr/>
        </p:nvSpPr>
        <p:spPr bwMode="auto">
          <a:xfrm>
            <a:off x="6257925" y="1898650"/>
            <a:ext cx="2430463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mongos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를 통해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Shard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에 분할 저장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677863" y="2214563"/>
          <a:ext cx="4770437" cy="3600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5070"/>
                <a:gridCol w="4005367"/>
              </a:tblGrid>
              <a:tr h="151130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정의</a:t>
                      </a:r>
                      <a:endParaRPr lang="ko-KR" altLang="en-US" sz="90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38" marR="91438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Sharding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은 데이터를 분할해 다른 서버에 나누어 저장하는 과정</a:t>
                      </a:r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데이터를 여러 서버에 분할</a:t>
                      </a:r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Scale-Up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 없이 더 많은 데이터를 저장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처리 가능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/>
                      </a:r>
                      <a:b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</a:b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Sharding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은 거의 모든 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DBMS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가 지원</a:t>
                      </a:r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- 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타 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DBMS: 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어플리케이션 단에서 처리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관리하는 방식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수동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)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 </a:t>
                      </a:r>
                      <a:b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</a:b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- </a:t>
                      </a:r>
                      <a:r>
                        <a:rPr lang="en-US" altLang="ko-KR" sz="900" dirty="0" smtClean="0">
                          <a:solidFill>
                            <a:srgbClr val="0000FF"/>
                          </a:solidFill>
                          <a:latin typeface="Century Gothic" pitchFamily="34" charset="0"/>
                          <a:ea typeface="+mn-ea"/>
                        </a:rPr>
                        <a:t>MongoDB:</a:t>
                      </a:r>
                      <a:r>
                        <a:rPr lang="en-US" altLang="ko-KR" sz="900" baseline="0" dirty="0" smtClean="0">
                          <a:solidFill>
                            <a:srgbClr val="0000FF"/>
                          </a:solidFill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lang="en-US" altLang="ko-KR" sz="900" dirty="0" smtClean="0">
                          <a:solidFill>
                            <a:srgbClr val="0000FF"/>
                          </a:solidFill>
                          <a:latin typeface="Century Gothic" pitchFamily="34" charset="0"/>
                          <a:ea typeface="+mn-ea"/>
                        </a:rPr>
                        <a:t>Auto-Sharding </a:t>
                      </a:r>
                      <a:r>
                        <a:rPr lang="ko-KR" altLang="en-US" sz="900" dirty="0" smtClean="0">
                          <a:solidFill>
                            <a:srgbClr val="0000FF"/>
                          </a:solidFill>
                          <a:latin typeface="Century Gothic" pitchFamily="34" charset="0"/>
                          <a:ea typeface="+mn-ea"/>
                        </a:rPr>
                        <a:t>제공</a:t>
                      </a:r>
                    </a:p>
                  </a:txBody>
                  <a:tcPr marL="91438" marR="91438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구조</a:t>
                      </a:r>
                      <a:endParaRPr lang="ko-KR" altLang="en-US" sz="90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38" marR="91438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Shard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 키로 설정된 칼럼의 범위를 기반으로 각각의 값에 맞는 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Shard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에 저장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/>
                      </a:r>
                      <a:b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</a:b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필요 시 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Shard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를 추가하여 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Migration 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하여 확장 가능</a:t>
                      </a:r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사용하는 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Application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에서는 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Mongos 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라는 라우팅 프로세스로만 연결함</a:t>
                      </a:r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(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별도 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Shard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의 구조에 대한 이해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, 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구조변경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수정 필요 없음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) </a:t>
                      </a:r>
                    </a:p>
                  </a:txBody>
                  <a:tcPr marL="91438" marR="91438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445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  <a:cs typeface="Courier New" pitchFamily="49" charset="0"/>
                        </a:rPr>
                        <a:t>필요</a:t>
                      </a:r>
                      <a:endParaRPr lang="ko-KR" altLang="en-US" sz="900" dirty="0">
                        <a:latin typeface="Century Gothic" pitchFamily="34" charset="0"/>
                        <a:ea typeface="+mn-ea"/>
                        <a:cs typeface="Courier New" pitchFamily="49" charset="0"/>
                      </a:endParaRPr>
                    </a:p>
                  </a:txBody>
                  <a:tcPr marL="91438" marR="91438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쓰기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(DB Write)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가 빈번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현재 장비 디스크 공간이 부족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애플리케이션에 영향을 주지 않고 증가하는 부하와 데이터를 처리하기 위한 장비 추가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(Scale-Out)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만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진행하면 됨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. </a:t>
                      </a:r>
                      <a:endParaRPr lang="en-US" altLang="ko-KR" sz="900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38" marR="91438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pic>
        <p:nvPicPr>
          <p:cNvPr id="2767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7688" y="2168525"/>
            <a:ext cx="3330575" cy="162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71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4733925"/>
            <a:ext cx="2317750" cy="1125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Oval 1038"/>
          <p:cNvSpPr>
            <a:spLocks noChangeArrowheads="1"/>
          </p:cNvSpPr>
          <p:nvPr/>
        </p:nvSpPr>
        <p:spPr bwMode="auto">
          <a:xfrm>
            <a:off x="8688388" y="2573338"/>
            <a:ext cx="176212" cy="17621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ko-KR" sz="900">
              <a:solidFill>
                <a:srgbClr val="000000"/>
              </a:solidFill>
              <a:latin typeface="Century Gothic" pitchFamily="34" charset="0"/>
              <a:ea typeface="+mn-ea"/>
            </a:endParaRPr>
          </a:p>
        </p:txBody>
      </p:sp>
      <p:cxnSp>
        <p:nvCxnSpPr>
          <p:cNvPr id="27673" name="AutoShape 1039"/>
          <p:cNvCxnSpPr>
            <a:cxnSpLocks noChangeShapeType="1"/>
            <a:endCxn id="21" idx="6"/>
          </p:cNvCxnSpPr>
          <p:nvPr/>
        </p:nvCxnSpPr>
        <p:spPr bwMode="auto">
          <a:xfrm flipV="1">
            <a:off x="8756650" y="2662238"/>
            <a:ext cx="107950" cy="2635250"/>
          </a:xfrm>
          <a:prstGeom prst="bentConnector3">
            <a:avLst>
              <a:gd name="adj1" fmla="val 312250"/>
            </a:avLst>
          </a:prstGeom>
          <a:noFill/>
          <a:ln w="12700">
            <a:solidFill>
              <a:srgbClr val="FF0000"/>
            </a:solidFill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직사각형 13"/>
          <p:cNvSpPr/>
          <p:nvPr/>
        </p:nvSpPr>
        <p:spPr bwMode="auto">
          <a:xfrm>
            <a:off x="6392863" y="4464050"/>
            <a:ext cx="2700337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shard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내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replica-set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을 구성하여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2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중화 제공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15" name="직사각형 14"/>
          <p:cNvSpPr/>
          <p:nvPr/>
        </p:nvSpPr>
        <p:spPr bwMode="auto">
          <a:xfrm>
            <a:off x="5538788" y="3743325"/>
            <a:ext cx="3463925" cy="4953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○ 확장방안</a:t>
            </a:r>
            <a:endParaRPr lang="en-US" altLang="ko-KR" sz="900" dirty="0">
              <a:solidFill>
                <a:srgbClr val="0000FF"/>
              </a:solidFill>
              <a:latin typeface="Century Gothic" pitchFamily="34" charset="0"/>
              <a:ea typeface="+mn-ea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altLang="ko-KR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(</a:t>
            </a:r>
            <a:r>
              <a:rPr lang="ko-KR" altLang="en-US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성능이슈</a:t>
            </a:r>
            <a:r>
              <a:rPr lang="en-US" altLang="ko-KR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) </a:t>
            </a:r>
            <a:r>
              <a:rPr lang="ko-KR" altLang="en-US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필요한 </a:t>
            </a:r>
            <a:r>
              <a:rPr lang="en-US" altLang="ko-KR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Shard</a:t>
            </a:r>
            <a:r>
              <a:rPr lang="ko-KR" altLang="en-US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를 추가하고</a:t>
            </a:r>
            <a:r>
              <a:rPr lang="en-US" altLang="ko-KR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, configure-server </a:t>
            </a:r>
            <a:r>
              <a:rPr lang="ko-KR" altLang="en-US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수정</a:t>
            </a:r>
            <a:endParaRPr lang="en-US" altLang="ko-KR" sz="900" dirty="0">
              <a:solidFill>
                <a:srgbClr val="0000FF"/>
              </a:solidFill>
              <a:latin typeface="Century Gothic" pitchFamily="34" charset="0"/>
              <a:ea typeface="+mn-ea"/>
            </a:endParaRPr>
          </a:p>
          <a:p>
            <a:pPr>
              <a:lnSpc>
                <a:spcPct val="150000"/>
              </a:lnSpc>
              <a:buFontTx/>
              <a:buChar char="-"/>
              <a:defRPr/>
            </a:pPr>
            <a:r>
              <a:rPr lang="en-US" altLang="ko-KR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 (</a:t>
            </a:r>
            <a:r>
              <a:rPr lang="ko-KR" altLang="en-US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디스크공간이슈</a:t>
            </a:r>
            <a:r>
              <a:rPr lang="en-US" altLang="ko-KR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) Shard </a:t>
            </a:r>
            <a:r>
              <a:rPr lang="ko-KR" altLang="en-US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내 </a:t>
            </a:r>
            <a:r>
              <a:rPr lang="en-US" altLang="ko-KR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disk </a:t>
            </a:r>
            <a:r>
              <a:rPr lang="ko-KR" altLang="en-US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추가</a:t>
            </a:r>
            <a:endParaRPr lang="en-US" altLang="ko-KR" sz="900" dirty="0">
              <a:solidFill>
                <a:srgbClr val="0000FF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16" name="직사각형 15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제안시스템은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DBMS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가 제공하는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Sharding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기술을 이용하여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scale-up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없는 확장 성을 제공합니다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타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DBMS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는 대부분 수동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sharding (only)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지원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Century Gothic" pitchFamily="34" charset="0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L4 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스위치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(Load Balancer) 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기능을 이용한 확장 성 제공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98425" y="111125"/>
            <a:ext cx="534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주요 기능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:: Scale-up/WAS</a:t>
            </a:r>
            <a:endParaRPr lang="ko-KR" altLang="en-US" sz="2000" b="1" dirty="0">
              <a:solidFill>
                <a:schemeClr val="tx1"/>
              </a:solidFill>
              <a:latin typeface="Century Gothic" pitchFamily="34" charset="0"/>
              <a:ea typeface="+mn-ea"/>
              <a:cs typeface="Arial Unicode MS" pitchFamily="50" charset="-127"/>
            </a:endParaRPr>
          </a:p>
        </p:txBody>
      </p:sp>
      <p:pic>
        <p:nvPicPr>
          <p:cNvPr id="2867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1943100"/>
            <a:ext cx="4503737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9" name="직사각형 88"/>
          <p:cNvSpPr/>
          <p:nvPr/>
        </p:nvSpPr>
        <p:spPr>
          <a:xfrm>
            <a:off x="5402263" y="2425700"/>
            <a:ext cx="3781425" cy="2767013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 marL="228600" indent="-228600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1)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확장 성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가상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IP/VIP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를 이용한 </a:t>
            </a:r>
            <a:r>
              <a:rPr lang="ko-KR" altLang="en-US" sz="900" dirty="0" err="1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클러스터링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)</a:t>
            </a:r>
          </a:p>
          <a:p>
            <a:pPr marL="228600" indent="-228600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특정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VLAN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을 서버팜으로 지정하고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,</a:t>
            </a:r>
          </a:p>
          <a:p>
            <a:pPr marL="228600" indent="-228600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증설 서버를 배치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  <a:cs typeface="Arial Unicode MS" pitchFamily="50" charset="-127"/>
            </a:endParaRPr>
          </a:p>
          <a:p>
            <a:pPr marL="228600" indent="-228600">
              <a:lnSpc>
                <a:spcPct val="110000"/>
              </a:lnSpc>
              <a:spcBef>
                <a:spcPts val="600"/>
              </a:spcBef>
              <a:defRPr/>
            </a:pP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  <a:cs typeface="Arial Unicode MS" pitchFamily="50" charset="-127"/>
            </a:endParaRPr>
          </a:p>
          <a:p>
            <a:pPr marL="228600" indent="-228600"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2) LB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기능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부하 분산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)</a:t>
            </a: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- Agent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로부터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REST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요청이 오면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,</a:t>
            </a: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- L4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스위치는 지정된 서버 팜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(Server-Farm)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에 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  <a:cs typeface="Arial Unicode MS" pitchFamily="50" charset="-127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지정된 방식으로 </a:t>
            </a:r>
            <a:r>
              <a:rPr lang="ko-KR" altLang="en-US" sz="900" dirty="0" err="1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부하분산하여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전달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(default: round-robin)</a:t>
            </a: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  <a:cs typeface="Arial Unicode MS" pitchFamily="50" charset="-127"/>
            </a:endParaRP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3) Fail-over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기능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(2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중화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)</a:t>
            </a: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- L4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스위치는 별도로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watch-dog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기능을 수행하여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, </a:t>
            </a:r>
          </a:p>
          <a:p>
            <a:pPr>
              <a:lnSpc>
                <a:spcPct val="110000"/>
              </a:lnSpc>
              <a:spcBef>
                <a:spcPts val="600"/>
              </a:spcBef>
              <a:defRPr/>
            </a:pP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-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특정 서버의 서비스가 동작하지 않는 경우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, </a:t>
            </a:r>
            <a:r>
              <a:rPr lang="ko-KR" altLang="en-US" sz="900" dirty="0" err="1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트래픽을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분배하지 않음</a:t>
            </a:r>
            <a:endParaRPr lang="ko-KR" altLang="en-US" sz="900" dirty="0">
              <a:latin typeface="Century Gothic" pitchFamily="34" charset="0"/>
              <a:ea typeface="+mn-ea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5357813" y="2168525"/>
            <a:ext cx="3600450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L4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스위치를 이용한 확장 성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91" name="직사각형 90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제안시스템은 외부에서 손쉽게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PAS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서버에 접근할 수 있도록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부하분산장치로서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L4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스위치를 제안합니다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단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L4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스위치의 경우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LGU+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보유장비를 사용해도 무방함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Century Gothic" pitchFamily="34" charset="0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서버 단위 증설 시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시스템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(SW, HW)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배치 방안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98425" y="111125"/>
            <a:ext cx="534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주요 기능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:: Scale-up/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서버 단위 시나리오</a:t>
            </a:r>
          </a:p>
        </p:txBody>
      </p:sp>
      <p:sp>
        <p:nvSpPr>
          <p:cNvPr id="208" name="직사각형 207"/>
          <p:cNvSpPr/>
          <p:nvPr/>
        </p:nvSpPr>
        <p:spPr bwMode="auto">
          <a:xfrm>
            <a:off x="722313" y="1898650"/>
            <a:ext cx="2430462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제안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구성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(4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대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)</a:t>
            </a:r>
          </a:p>
        </p:txBody>
      </p:sp>
      <p:sp>
        <p:nvSpPr>
          <p:cNvPr id="220" name="직사각형 219"/>
          <p:cNvSpPr/>
          <p:nvPr/>
        </p:nvSpPr>
        <p:spPr bwMode="auto">
          <a:xfrm>
            <a:off x="5313363" y="1898650"/>
            <a:ext cx="2430462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제안 구성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(6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대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) – shard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추가 구성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pic>
        <p:nvPicPr>
          <p:cNvPr id="2970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4230688"/>
            <a:ext cx="2544762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2160588"/>
            <a:ext cx="3724275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3" y="4230688"/>
            <a:ext cx="372745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07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63" y="2205038"/>
            <a:ext cx="2608262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직사각형 22"/>
          <p:cNvSpPr/>
          <p:nvPr/>
        </p:nvSpPr>
        <p:spPr bwMode="auto">
          <a:xfrm>
            <a:off x="722313" y="3924300"/>
            <a:ext cx="3060700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제안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구성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(5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대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) – replica-sets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안정성 확보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 bwMode="auto">
          <a:xfrm>
            <a:off x="5313363" y="3968750"/>
            <a:ext cx="3870325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제안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구성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(6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대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) – was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및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shard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추가 구성 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cxnSp>
        <p:nvCxnSpPr>
          <p:cNvPr id="29710" name="직선 화살표 연결선 26"/>
          <p:cNvCxnSpPr>
            <a:cxnSpLocks noChangeShapeType="1"/>
          </p:cNvCxnSpPr>
          <p:nvPr/>
        </p:nvCxnSpPr>
        <p:spPr bwMode="auto">
          <a:xfrm>
            <a:off x="3648075" y="2979738"/>
            <a:ext cx="1484313" cy="0"/>
          </a:xfrm>
          <a:prstGeom prst="straightConnector1">
            <a:avLst/>
          </a:prstGeom>
          <a:noFill/>
          <a:ln w="571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1" name="직선 화살표 연결선 28"/>
          <p:cNvCxnSpPr>
            <a:cxnSpLocks noChangeShapeType="1"/>
          </p:cNvCxnSpPr>
          <p:nvPr/>
        </p:nvCxnSpPr>
        <p:spPr bwMode="auto">
          <a:xfrm>
            <a:off x="3692525" y="3203575"/>
            <a:ext cx="1439863" cy="1350963"/>
          </a:xfrm>
          <a:prstGeom prst="straightConnector1">
            <a:avLst/>
          </a:prstGeom>
          <a:noFill/>
          <a:ln w="571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712" name="직선 화살표 연결선 30"/>
          <p:cNvCxnSpPr>
            <a:cxnSpLocks noChangeShapeType="1"/>
          </p:cNvCxnSpPr>
          <p:nvPr/>
        </p:nvCxnSpPr>
        <p:spPr bwMode="auto">
          <a:xfrm flipH="1">
            <a:off x="3243263" y="3384550"/>
            <a:ext cx="360362" cy="719138"/>
          </a:xfrm>
          <a:prstGeom prst="straightConnector1">
            <a:avLst/>
          </a:prstGeom>
          <a:noFill/>
          <a:ln w="57150" algn="ctr">
            <a:solidFill>
              <a:srgbClr val="969696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직사각형 32"/>
          <p:cNvSpPr/>
          <p:nvPr/>
        </p:nvSpPr>
        <p:spPr bwMode="auto">
          <a:xfrm>
            <a:off x="7878763" y="5724525"/>
            <a:ext cx="1395412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Transaction </a:t>
            </a:r>
            <a:r>
              <a:rPr lang="ko-KR" altLang="en-US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증가 시</a:t>
            </a:r>
            <a:endParaRPr lang="en-US" altLang="ko-KR" sz="900" dirty="0">
              <a:solidFill>
                <a:srgbClr val="0000FF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 bwMode="auto">
          <a:xfrm>
            <a:off x="7832725" y="3608388"/>
            <a:ext cx="1395413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DB write I/O </a:t>
            </a:r>
            <a:r>
              <a:rPr lang="ko-KR" altLang="en-US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증가 시</a:t>
            </a:r>
            <a:endParaRPr lang="en-US" altLang="ko-KR" sz="900" dirty="0">
              <a:solidFill>
                <a:srgbClr val="0000FF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2478088" y="5768975"/>
            <a:ext cx="1709737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en-US" altLang="ko-KR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DB dual master </a:t>
            </a:r>
            <a:r>
              <a:rPr lang="ko-KR" altLang="en-US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우려 시</a:t>
            </a:r>
            <a:endParaRPr lang="en-US" altLang="ko-KR" sz="900" dirty="0">
              <a:solidFill>
                <a:srgbClr val="0000FF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36" name="직사각형 35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제안시스템은 다양한 증설 이슈로 서버 단위 확장 시나리오를 고려하여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다음과 같은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node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구성을 제안합니다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아래 설명은 여러 환경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조건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에서 구성 가능한 방안임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Century Gothic" pitchFamily="34" charset="0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SADB 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를 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이용한 공개키 방식의 암호화 제안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98425" y="111125"/>
            <a:ext cx="534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주요 기능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:: 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보안 기능</a:t>
            </a:r>
          </a:p>
        </p:txBody>
      </p:sp>
      <p:sp>
        <p:nvSpPr>
          <p:cNvPr id="208" name="직사각형 207"/>
          <p:cNvSpPr/>
          <p:nvPr/>
        </p:nvSpPr>
        <p:spPr bwMode="auto">
          <a:xfrm>
            <a:off x="722313" y="1898650"/>
            <a:ext cx="2430462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XML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보안방식 적용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예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)</a:t>
            </a:r>
          </a:p>
        </p:txBody>
      </p:sp>
      <p:sp>
        <p:nvSpPr>
          <p:cNvPr id="220" name="직사각형 219"/>
          <p:cNvSpPr/>
          <p:nvPr/>
        </p:nvSpPr>
        <p:spPr bwMode="auto">
          <a:xfrm>
            <a:off x="5087938" y="1898650"/>
            <a:ext cx="2430462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XML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보안 방식 제안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31825" y="2154238"/>
            <a:ext cx="4141788" cy="146843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굴림" charset="-127"/>
                <a:cs typeface="Arial Unicode MS" pitchFamily="50" charset="-127"/>
              </a:rPr>
              <a:t>&lt;?xml version="1.0" encoding="UTF-8"?&gt;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굴림" charset="-127"/>
                <a:cs typeface="Arial Unicode MS" pitchFamily="50" charset="-127"/>
              </a:rPr>
              <a:t>&lt;!DOCTYPE </a:t>
            </a:r>
            <a:r>
              <a:rPr lang="en-US" altLang="ko-KR" sz="800" dirty="0" err="1">
                <a:solidFill>
                  <a:schemeClr val="tx1"/>
                </a:solidFill>
                <a:latin typeface="Century Gothic" pitchFamily="34" charset="0"/>
                <a:ea typeface="굴림" charset="-127"/>
                <a:cs typeface="Arial Unicode MS" pitchFamily="50" charset="-127"/>
              </a:rPr>
              <a:t>plist</a:t>
            </a: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굴림" charset="-127"/>
                <a:cs typeface="Arial Unicode MS" pitchFamily="50" charset="-127"/>
              </a:rPr>
              <a:t> PUBLIC "-//uPRESTO//DTD PLIST 1.0//EN" "http://www.upresto.com/DTDs/PropertyList-1.0.dtd"&gt;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굴림" charset="-127"/>
                <a:cs typeface="Arial Unicode MS" pitchFamily="50" charset="-127"/>
              </a:rPr>
              <a:t>&lt;event&gt;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굴림" charset="-127"/>
                <a:cs typeface="Arial Unicode MS" pitchFamily="50" charset="-127"/>
              </a:rPr>
              <a:t>	&lt;airplane-mode&gt;1&lt;/airplane-mode&gt;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굴림" charset="-127"/>
                <a:cs typeface="Arial Unicode MS" pitchFamily="50" charset="-127"/>
              </a:rPr>
              <a:t>	&lt;battery&gt;3&lt;/battery&gt;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굴림" charset="-127"/>
                <a:cs typeface="Arial Unicode MS" pitchFamily="50" charset="-127"/>
              </a:rPr>
              <a:t>	&lt;call&gt;+82-10-1234-5678&lt;/call&gt;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굴림" charset="-127"/>
                <a:cs typeface="Arial Unicode MS" pitchFamily="50" charset="-127"/>
              </a:rPr>
              <a:t>	&lt; new-</a:t>
            </a:r>
            <a:r>
              <a:rPr lang="en-US" altLang="ko-KR" sz="800" dirty="0" err="1">
                <a:solidFill>
                  <a:schemeClr val="tx1"/>
                </a:solidFill>
                <a:latin typeface="Century Gothic" pitchFamily="34" charset="0"/>
                <a:ea typeface="굴림" charset="-127"/>
                <a:cs typeface="Arial Unicode MS" pitchFamily="50" charset="-127"/>
              </a:rPr>
              <a:t>apk</a:t>
            </a: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굴림" charset="-127"/>
                <a:cs typeface="Arial Unicode MS" pitchFamily="50" charset="-127"/>
              </a:rPr>
              <a:t> &gt;what’s app&lt;/new-</a:t>
            </a:r>
            <a:r>
              <a:rPr lang="en-US" altLang="ko-KR" sz="800" dirty="0" err="1">
                <a:solidFill>
                  <a:schemeClr val="tx1"/>
                </a:solidFill>
                <a:latin typeface="Century Gothic" pitchFamily="34" charset="0"/>
                <a:ea typeface="굴림" charset="-127"/>
                <a:cs typeface="Arial Unicode MS" pitchFamily="50" charset="-127"/>
              </a:rPr>
              <a:t>apk</a:t>
            </a: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굴림" charset="-127"/>
                <a:cs typeface="Arial Unicode MS" pitchFamily="50" charset="-127"/>
              </a:rPr>
              <a:t>&gt;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굴림" charset="-127"/>
                <a:cs typeface="Arial Unicode MS" pitchFamily="50" charset="-127"/>
              </a:rPr>
              <a:t>&lt;/event&gt;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631825" y="4232275"/>
            <a:ext cx="4141788" cy="176212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300"/>
              </a:spcBef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Arial Unicode MS" pitchFamily="50" charset="-127"/>
                <a:cs typeface="Arial Unicode MS" pitchFamily="50" charset="-127"/>
              </a:rPr>
              <a:t>&lt;?xml version="1.0" encoding="UTF-8"?&gt;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Arial Unicode MS" pitchFamily="50" charset="-127"/>
                <a:cs typeface="Arial Unicode MS" pitchFamily="50" charset="-127"/>
              </a:rPr>
              <a:t>&lt;!DOCTYPE </a:t>
            </a:r>
            <a:r>
              <a:rPr lang="en-US" altLang="ko-KR" sz="800" dirty="0" err="1">
                <a:solidFill>
                  <a:schemeClr val="tx1"/>
                </a:solidFill>
                <a:latin typeface="Century Gothic" pitchFamily="34" charset="0"/>
                <a:ea typeface="Arial Unicode MS" pitchFamily="50" charset="-127"/>
                <a:cs typeface="Arial Unicode MS" pitchFamily="50" charset="-127"/>
              </a:rPr>
              <a:t>plist</a:t>
            </a: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Arial Unicode MS" pitchFamily="50" charset="-127"/>
                <a:cs typeface="Arial Unicode MS" pitchFamily="50" charset="-127"/>
              </a:rPr>
              <a:t> PUBLIC "-//uPRESTO//DTD PLIST 1.0//EN" "http://www.upresto.com/DTDs/PropertyList-1.0.dtd"&gt;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Arial Unicode MS" pitchFamily="50" charset="-127"/>
                <a:cs typeface="Arial Unicode MS" pitchFamily="50" charset="-127"/>
              </a:rPr>
              <a:t>&lt;</a:t>
            </a:r>
            <a:r>
              <a:rPr lang="en-US" altLang="ko-KR" sz="800" b="1" dirty="0" err="1">
                <a:solidFill>
                  <a:srgbClr val="0000FF"/>
                </a:solidFill>
                <a:latin typeface="Century Gothic" pitchFamily="34" charset="0"/>
                <a:ea typeface="Arial Unicode MS" pitchFamily="50" charset="-127"/>
                <a:cs typeface="Arial Unicode MS" pitchFamily="50" charset="-127"/>
              </a:rPr>
              <a:t>spi</a:t>
            </a: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Arial Unicode MS" pitchFamily="50" charset="-127"/>
                <a:cs typeface="Arial Unicode MS" pitchFamily="50" charset="-127"/>
              </a:rPr>
              <a:t> value=3 /&gt;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Arial Unicode MS" pitchFamily="50" charset="-127"/>
                <a:cs typeface="Arial Unicode MS" pitchFamily="50" charset="-127"/>
              </a:rPr>
              <a:t>&lt;</a:t>
            </a:r>
            <a:r>
              <a:rPr lang="en-US" altLang="ko-KR" sz="800" b="1" dirty="0">
                <a:solidFill>
                  <a:srgbClr val="0000FF"/>
                </a:solidFill>
                <a:latin typeface="Century Gothic" pitchFamily="34" charset="0"/>
                <a:ea typeface="Arial Unicode MS" pitchFamily="50" charset="-127"/>
                <a:cs typeface="Arial Unicode MS" pitchFamily="50" charset="-127"/>
              </a:rPr>
              <a:t>encoded</a:t>
            </a: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Arial Unicode MS" pitchFamily="50" charset="-127"/>
                <a:cs typeface="Arial Unicode MS" pitchFamily="50" charset="-127"/>
              </a:rPr>
              <a:t> key=“FF010202040506070809101112131415FF”&gt;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Arial Unicode MS" pitchFamily="50" charset="-127"/>
                <a:cs typeface="Arial Unicode MS" pitchFamily="50" charset="-127"/>
              </a:rPr>
              <a:t>SVNBKjAwKiAgICAgICAgICAqMDAqICAgICAgICAgICowMSo5ODc2NTQzMjEgICAgICAqMTIq DAwNTU1MTIzNCAgICAgKjkxMDYwNyowMTExKlUqMDAyMDAqMTEwMDAwNzc3KjAqVCo+CkdT KlBPKjk4NzY1NDMyMSo4MDA1NTUxMjM0KjkyMDUwMSoyMDMyKjc3MjEqWCowMDIwMDMKU1Qq CkdFKjEqNzcyMQpJRUEqMSoxMTAwMDA3NzcK</a:t>
            </a:r>
          </a:p>
          <a:p>
            <a:pPr>
              <a:spcBef>
                <a:spcPts val="300"/>
              </a:spcBef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Arial Unicode MS" pitchFamily="50" charset="-127"/>
                <a:cs typeface="Arial Unicode MS" pitchFamily="50" charset="-127"/>
              </a:rPr>
              <a:t> &lt;/</a:t>
            </a:r>
            <a:r>
              <a:rPr lang="en-US" altLang="ko-KR" sz="800" b="1" dirty="0">
                <a:solidFill>
                  <a:srgbClr val="0000FF"/>
                </a:solidFill>
                <a:latin typeface="Century Gothic" pitchFamily="34" charset="0"/>
                <a:ea typeface="Arial Unicode MS" pitchFamily="50" charset="-127"/>
                <a:cs typeface="Arial Unicode MS" pitchFamily="50" charset="-127"/>
              </a:rPr>
              <a:t>encoded</a:t>
            </a: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Arial Unicode MS" pitchFamily="50" charset="-127"/>
                <a:cs typeface="Arial Unicode MS" pitchFamily="50" charset="-127"/>
              </a:rPr>
              <a:t>&gt;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5132388" y="2168525"/>
            <a:ext cx="4006850" cy="3754438"/>
          </a:xfrm>
          <a:prstGeom prst="rect">
            <a:avLst/>
          </a:prstGeom>
          <a:solidFill>
            <a:schemeClr val="accent5"/>
          </a:solidFill>
        </p:spPr>
        <p:txBody>
          <a:bodyPr>
            <a:spAutoFit/>
          </a:bodyPr>
          <a:lstStyle/>
          <a:p>
            <a:pPr>
              <a:lnSpc>
                <a:spcPct val="140000"/>
              </a:lnSpc>
              <a:spcBef>
                <a:spcPts val="600"/>
              </a:spcBef>
              <a:defRPr/>
            </a:pP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XML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원문에 대해 암호화하는 방식은 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&lt;encode&gt;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필드 사이에 암호화된 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binary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내용을 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base64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로 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encode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하여 전달하는 방식을 사용하는 것을 제안합니다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.</a:t>
            </a:r>
          </a:p>
          <a:p>
            <a:pPr>
              <a:lnSpc>
                <a:spcPct val="140000"/>
              </a:lnSpc>
              <a:defRPr/>
            </a:pPr>
            <a:endParaRPr lang="en-US" altLang="ko-KR" sz="900" dirty="0">
              <a:solidFill>
                <a:srgbClr val="000000"/>
              </a:solidFill>
              <a:latin typeface="Century Gothic" pitchFamily="34" charset="0"/>
              <a:ea typeface="+mn-ea"/>
              <a:cs typeface="Arial Unicode MS" pitchFamily="50" charset="-127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[1]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최초 단말이 설치</a:t>
            </a:r>
            <a:endParaRPr lang="en-US" altLang="ko-KR" sz="900" dirty="0">
              <a:solidFill>
                <a:srgbClr val="000000"/>
              </a:solidFill>
              <a:latin typeface="Century Gothic" pitchFamily="34" charset="0"/>
              <a:ea typeface="+mn-ea"/>
              <a:cs typeface="Arial Unicode MS" pitchFamily="50" charset="-127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[2]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단말은 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PAS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서버와 통신하여 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SADB 16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개를 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download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받음</a:t>
            </a:r>
            <a:endParaRPr lang="en-US" altLang="ko-KR" sz="900" dirty="0">
              <a:solidFill>
                <a:srgbClr val="000000"/>
              </a:solidFill>
              <a:latin typeface="Century Gothic" pitchFamily="34" charset="0"/>
              <a:ea typeface="+mn-ea"/>
              <a:cs typeface="Arial Unicode MS" pitchFamily="50" charset="-127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     (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또는 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pre-configure)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[3] SADB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구성은 다음과 같음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.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     SADB[16] = { {</a:t>
            </a:r>
            <a:r>
              <a:rPr lang="en-US" altLang="ko-KR" sz="900" dirty="0" err="1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iK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알고리즘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iK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cK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알고리즘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, </a:t>
            </a:r>
            <a:r>
              <a:rPr lang="en-US" altLang="ko-KR" sz="900" dirty="0" err="1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cK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}, }   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     // </a:t>
            </a:r>
            <a:r>
              <a:rPr lang="en-US" altLang="ko-KR" sz="900" dirty="0" err="1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iK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: integrity key, </a:t>
            </a:r>
            <a:r>
              <a:rPr lang="en-US" altLang="ko-KR" sz="900" dirty="0" err="1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cK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: </a:t>
            </a:r>
            <a:r>
              <a:rPr lang="en-US" altLang="ko-KR" sz="900" dirty="0" err="1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cyphering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key 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[4]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데이터를 전송하기 전에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,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     SADB []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중 임의의 </a:t>
            </a:r>
            <a:r>
              <a:rPr lang="en-US" altLang="ko-KR" sz="900" dirty="0" err="1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iK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알고리즘을 선택하고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, 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    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해당 인덱스를 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SPI(security parameter index)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로 지정</a:t>
            </a:r>
            <a:endParaRPr lang="en-US" altLang="ko-KR" sz="900" dirty="0">
              <a:solidFill>
                <a:srgbClr val="000000"/>
              </a:solidFill>
              <a:latin typeface="Century Gothic" pitchFamily="34" charset="0"/>
              <a:ea typeface="+mn-ea"/>
              <a:cs typeface="Arial Unicode MS" pitchFamily="50" charset="-127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[5] 128 bit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암호를 임의로 생성하고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, 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    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선택된 </a:t>
            </a:r>
            <a:r>
              <a:rPr lang="en-US" altLang="ko-KR" sz="900" dirty="0" err="1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iK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알고리즘을 적용하여 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&lt;encoded&gt;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필드 전체를 암호화</a:t>
            </a:r>
            <a:endParaRPr lang="en-US" altLang="ko-KR" sz="900" dirty="0">
              <a:solidFill>
                <a:srgbClr val="000000"/>
              </a:solidFill>
              <a:latin typeface="Century Gothic" pitchFamily="34" charset="0"/>
              <a:ea typeface="+mn-ea"/>
              <a:cs typeface="Arial Unicode MS" pitchFamily="50" charset="-127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[6]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암호화된 결과를 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base64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로 </a:t>
            </a:r>
            <a:r>
              <a:rPr lang="ko-KR" altLang="en-US" sz="900" dirty="0" err="1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인코딩하고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, </a:t>
            </a:r>
          </a:p>
          <a:p>
            <a:pPr>
              <a:lnSpc>
                <a:spcPct val="140000"/>
              </a:lnSpc>
              <a:defRPr/>
            </a:pP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     128bit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키를 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SADB[]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의 </a:t>
            </a:r>
            <a:r>
              <a:rPr lang="en-US" altLang="ko-KR" sz="900" dirty="0" err="1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iK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로 암호화</a:t>
            </a:r>
            <a:endParaRPr lang="en-US" altLang="ko-KR" sz="900" dirty="0">
              <a:solidFill>
                <a:srgbClr val="000000"/>
              </a:solidFill>
              <a:latin typeface="Century Gothic" pitchFamily="34" charset="0"/>
              <a:ea typeface="+mn-ea"/>
              <a:cs typeface="Arial Unicode MS" pitchFamily="50" charset="-127"/>
            </a:endParaRPr>
          </a:p>
          <a:p>
            <a:pPr>
              <a:lnSpc>
                <a:spcPct val="140000"/>
              </a:lnSpc>
              <a:defRPr/>
            </a:pP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[7]  &lt;encoded&gt;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필드 내에 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base64 </a:t>
            </a:r>
            <a:r>
              <a:rPr lang="ko-KR" altLang="en-US" sz="900" dirty="0" err="1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인코딩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결과를 기록하고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,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암호화된 키를 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key 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필드에 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hex</a:t>
            </a:r>
            <a:r>
              <a:rPr lang="ko-KR" altLang="en-US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로 표시함</a:t>
            </a:r>
            <a:r>
              <a:rPr lang="en-US" altLang="ko-KR" sz="900" dirty="0">
                <a:solidFill>
                  <a:srgbClr val="000000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 </a:t>
            </a:r>
          </a:p>
        </p:txBody>
      </p:sp>
      <p:sp>
        <p:nvSpPr>
          <p:cNvPr id="24" name="AutoShape 27"/>
          <p:cNvSpPr>
            <a:spLocks noChangeArrowheads="1"/>
          </p:cNvSpPr>
          <p:nvPr/>
        </p:nvSpPr>
        <p:spPr bwMode="auto">
          <a:xfrm rot="16200000" flipH="1">
            <a:off x="2501901" y="2189162"/>
            <a:ext cx="450850" cy="3470275"/>
          </a:xfrm>
          <a:prstGeom prst="rightArrow">
            <a:avLst>
              <a:gd name="adj1" fmla="val 75574"/>
              <a:gd name="adj2" fmla="val 45171"/>
            </a:avLst>
          </a:prstGeom>
          <a:solidFill>
            <a:schemeClr val="bg1">
              <a:lumMod val="65000"/>
            </a:schemeClr>
          </a:solidFill>
          <a:ln w="6350" algn="ctr">
            <a:noFill/>
            <a:miter lim="800000"/>
            <a:headEnd/>
            <a:tailEnd/>
          </a:ln>
        </p:spPr>
        <p:txBody>
          <a:bodyPr vert="vert" wrap="none" anchor="ctr"/>
          <a:lstStyle/>
          <a:p>
            <a:pPr algn="ctr"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적용 이후</a:t>
            </a:r>
            <a:endParaRPr lang="ko-KR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제안시스템은 </a:t>
            </a:r>
            <a:r>
              <a:rPr lang="ko-KR" altLang="en-US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모바일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agent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와의 연동 시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text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기반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XML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내에 포함된 고객정보를 보호하기 위해 다음과 같은 암호화 방안을 제안합니다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Century Gothic" pitchFamily="34" charset="0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스마트 폰 이용실태 조사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방송통신위원회 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단말 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Agent 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수신 원천 데이터 활용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통계 산출 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(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예시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)</a:t>
            </a:r>
            <a:endParaRPr lang="ko-KR" altLang="en-US" sz="1400" b="1" dirty="0">
              <a:solidFill>
                <a:schemeClr val="bg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45" name="TextBox 44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98425" y="111125"/>
            <a:ext cx="534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주요 기능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:: 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통계 산출 기능</a:t>
            </a:r>
          </a:p>
        </p:txBody>
      </p:sp>
      <p:sp>
        <p:nvSpPr>
          <p:cNvPr id="208" name="직사각형 207"/>
          <p:cNvSpPr/>
          <p:nvPr/>
        </p:nvSpPr>
        <p:spPr bwMode="auto">
          <a:xfrm>
            <a:off x="992188" y="1862138"/>
            <a:ext cx="2430462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스마트 폰 이용행태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인터넷 포함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)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992188" y="2132013"/>
          <a:ext cx="7785100" cy="12525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4908"/>
                <a:gridCol w="2830946"/>
                <a:gridCol w="391584"/>
                <a:gridCol w="2117663"/>
              </a:tblGrid>
              <a:tr h="157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Century Gothic" pitchFamily="34" charset="0"/>
                          <a:ea typeface="+mn-ea"/>
                        </a:rPr>
                        <a:t>항목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3" marB="18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Century Gothic" pitchFamily="34" charset="0"/>
                          <a:ea typeface="+mn-ea"/>
                        </a:rPr>
                        <a:t>조사 내용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3" marB="18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Century Gothic" pitchFamily="34" charset="0"/>
                          <a:ea typeface="+mn-ea"/>
                        </a:rPr>
                        <a:t>통계자료</a:t>
                      </a:r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latin typeface="Century Gothic" pitchFamily="34" charset="0"/>
                          <a:ea typeface="+mn-ea"/>
                        </a:rPr>
                        <a:t>추출방안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3" marB="18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8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스마트 폰 선택 시 고려사항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디자인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크기 또는 화면크기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화질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ahoma" pitchFamily="34" charset="0"/>
                          <a:sym typeface="Wingdings" pitchFamily="2" charset="2"/>
                        </a:rPr>
                        <a:t>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SAS DB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연동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스마트 폰 이용시간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일 평균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1.9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시간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ahoma" pitchFamily="34" charset="0"/>
                          <a:sym typeface="Wingdings" pitchFamily="2" charset="2"/>
                        </a:rPr>
                        <a:t>●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화면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on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/off</a:t>
                      </a: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스마트 폰 이용장소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이동중인 교통수단 또는 가정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위치정보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스마트 폰 서비스 이용 현황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달력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일정관리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알람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시계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정보검색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웹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)</a:t>
                      </a: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●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응용프로그램 관련 정보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스마트 폰 이용 행동 및 인식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사용자의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50.2%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인터넷이용 증가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●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응용프로그램 관련 정보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92188" y="3436938"/>
          <a:ext cx="7785100" cy="10334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44907"/>
                <a:gridCol w="2830945"/>
                <a:gridCol w="386038"/>
                <a:gridCol w="2123209"/>
              </a:tblGrid>
              <a:tr h="1579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Century Gothic" pitchFamily="34" charset="0"/>
                          <a:ea typeface="+mn-ea"/>
                        </a:rPr>
                        <a:t>항목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Century Gothic" pitchFamily="34" charset="0"/>
                          <a:ea typeface="+mn-ea"/>
                        </a:rPr>
                        <a:t>조사 내용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Century Gothic" pitchFamily="34" charset="0"/>
                          <a:ea typeface="+mn-ea"/>
                        </a:rPr>
                        <a:t>통계자료</a:t>
                      </a:r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latin typeface="Century Gothic" pitchFamily="34" charset="0"/>
                          <a:ea typeface="+mn-ea"/>
                        </a:rPr>
                        <a:t>추출방안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88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스마트 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최근 인터넷 이용시기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</a:rPr>
                        <a:t>92.5%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</a:rPr>
                        <a:t>가 스마트폰으로 인터넷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2397" marR="323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●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2397" marR="323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</a:rPr>
                        <a:t>응용프로그램관련 정보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2397" marR="323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8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스마트 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인터넷접속경로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</a:rPr>
                        <a:t>모바일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</a:rPr>
                        <a:t> 웹사이트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</a:rPr>
                        <a:t>(37%)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</a:rPr>
                        <a:t>통해 인터넷</a:t>
                      </a:r>
                    </a:p>
                  </a:txBody>
                  <a:tcPr marL="32397" marR="323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●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</a:endParaRPr>
                    </a:p>
                  </a:txBody>
                  <a:tcPr marL="32397" marR="323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</a:rPr>
                        <a:t>응용프로그램</a:t>
                      </a:r>
                    </a:p>
                  </a:txBody>
                  <a:tcPr marL="32397" marR="323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8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스마트 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인터넷이용빈도 및 시간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인터넷 이용시간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58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일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●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</a:rPr>
                        <a:t>응용프로그램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</a:rPr>
                        <a:t>화면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</a:rPr>
                        <a:t>off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8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스마트 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인터넷접속방법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3G(60.3%),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선호도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-3G:45%, WiFi:45%</a:t>
                      </a:r>
                    </a:p>
                  </a:txBody>
                  <a:tcPr marL="32397" marR="323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/>
                          <a:ea typeface="맑은 고딕"/>
                          <a:cs typeface="Tahoma" pitchFamily="34" charset="0"/>
                          <a:sym typeface="Wingdings" pitchFamily="2" charset="2"/>
                        </a:rPr>
                        <a:t>●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</a:rPr>
                        <a:t>응용프로그램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</a:rPr>
                        <a:t>/WiFi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</a:rPr>
                        <a:t>정보</a:t>
                      </a:r>
                    </a:p>
                  </a:txBody>
                  <a:tcPr marL="32397" marR="32397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992188" y="4733925"/>
          <a:ext cx="7785100" cy="125253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59906"/>
                <a:gridCol w="2848314"/>
                <a:gridCol w="388406"/>
                <a:gridCol w="2088474"/>
              </a:tblGrid>
              <a:tr h="157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Century Gothic" pitchFamily="34" charset="0"/>
                          <a:ea typeface="+mn-ea"/>
                        </a:rPr>
                        <a:t>항목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3" marB="18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Century Gothic" pitchFamily="34" charset="0"/>
                          <a:ea typeface="+mn-ea"/>
                        </a:rPr>
                        <a:t>조사 내용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3" marB="18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 smtClean="0">
                          <a:latin typeface="Century Gothic" pitchFamily="34" charset="0"/>
                          <a:ea typeface="+mn-ea"/>
                        </a:rPr>
                        <a:t>통계자료</a:t>
                      </a:r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latin typeface="Century Gothic" pitchFamily="34" charset="0"/>
                          <a:ea typeface="+mn-ea"/>
                        </a:rPr>
                        <a:t>추출방안</a:t>
                      </a:r>
                      <a:endParaRPr lang="ko-KR" altLang="en-US" sz="800" b="0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3" marB="1800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218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스마트 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모바일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-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앱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 다운로드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최근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개월 이내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(~69.5%)</a:t>
                      </a: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응용프로그램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/ADP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연동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스마트 폰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다운로드 빈도 및 개수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21.7% 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‘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하루에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번 이상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’’</a:t>
                      </a: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●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응용프로그램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/ADP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연동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월 평균 유료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모바일앱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 구입비용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10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명 中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3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명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5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천원 이상 지출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●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응용프로그램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/ADP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연동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설치 및 이용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모바일앱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 개수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1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인 평균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28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개 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(8.9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개 이용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)</a:t>
                      </a: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응용프로그램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(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스캔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)/ADP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연동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891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다운받은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모바일앱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 유형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게임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오락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(73.9%)</a:t>
                      </a: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응용프로그램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/ADP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+mn-ea"/>
                          <a:cs typeface="Tahoma" pitchFamily="34" charset="0"/>
                          <a:sym typeface="Wingdings" pitchFamily="2" charset="2"/>
                        </a:rPr>
                        <a:t>연동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entury Gothic" pitchFamily="34" charset="0"/>
                        <a:ea typeface="+mn-ea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397" marR="32397" marT="18003" marB="180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" name="직사각형 19"/>
          <p:cNvSpPr/>
          <p:nvPr/>
        </p:nvSpPr>
        <p:spPr bwMode="auto">
          <a:xfrm>
            <a:off x="992188" y="4464050"/>
            <a:ext cx="2579687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</a:t>
            </a:r>
            <a:r>
              <a:rPr lang="ko-KR" altLang="en-US" sz="900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모바일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sz="900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앱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이용 현황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22" name="직사각형 21"/>
          <p:cNvSpPr/>
          <p:nvPr/>
        </p:nvSpPr>
        <p:spPr bwMode="auto">
          <a:xfrm>
            <a:off x="5492750" y="6084888"/>
            <a:ext cx="3781425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화면 </a:t>
            </a:r>
            <a:r>
              <a:rPr lang="en-US" altLang="ko-KR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On, </a:t>
            </a:r>
            <a:r>
              <a:rPr lang="ko-KR" altLang="en-US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응용프로그램의 스캔 이벤트 필요 </a:t>
            </a:r>
            <a:r>
              <a:rPr lang="en-US" altLang="ko-KR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(</a:t>
            </a:r>
            <a:r>
              <a:rPr lang="ko-KR" altLang="en-US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예상</a:t>
            </a:r>
            <a:r>
              <a:rPr lang="en-US" altLang="ko-KR" sz="900" dirty="0">
                <a:solidFill>
                  <a:srgbClr val="0000FF"/>
                </a:solidFill>
                <a:latin typeface="Century Gothic" pitchFamily="34" charset="0"/>
                <a:ea typeface="+mn-ea"/>
              </a:rPr>
              <a:t>)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제안시스템은 </a:t>
            </a:r>
            <a:r>
              <a:rPr lang="ko-KR" altLang="en-US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모바일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agent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로 </a:t>
            </a:r>
            <a:r>
              <a:rPr lang="ko-KR" altLang="en-US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부터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수신된 전송항목을 감안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다음과 같은 통계항목을 산출해 보았습니다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아래 설명은 방송통신위원회 보고자료를 원천 데이터를 활용해서 산출한 예시임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1.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개요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98425" y="111125"/>
            <a:ext cx="4860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시스템 개요</a:t>
            </a:r>
          </a:p>
        </p:txBody>
      </p:sp>
      <p:sp>
        <p:nvSpPr>
          <p:cNvPr id="679" name="AutoShape 23"/>
          <p:cNvSpPr>
            <a:spLocks noChangeArrowheads="1"/>
          </p:cNvSpPr>
          <p:nvPr/>
        </p:nvSpPr>
        <p:spPr bwMode="auto">
          <a:xfrm>
            <a:off x="827088" y="777875"/>
            <a:ext cx="8074025" cy="1260475"/>
          </a:xfrm>
          <a:prstGeom prst="cube">
            <a:avLst>
              <a:gd name="adj" fmla="val 0"/>
            </a:avLst>
          </a:prstGeom>
          <a:gradFill rotWithShape="1">
            <a:gsLst>
              <a:gs pos="0">
                <a:srgbClr val="CED8EC"/>
              </a:gs>
              <a:gs pos="100000">
                <a:srgbClr val="95AAD3"/>
              </a:gs>
            </a:gsLst>
            <a:path path="rect">
              <a:fillToRect l="50000" t="50000" r="50000" b="50000"/>
            </a:path>
          </a:gradFill>
          <a:ln w="6350">
            <a:solidFill>
              <a:srgbClr val="4669AF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latinLnBrk="0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endParaRPr kumimoji="0" lang="ko-KR" altLang="ko-KR" sz="900">
              <a:latin typeface="Century Gothic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125" name="Group 24"/>
          <p:cNvGrpSpPr>
            <a:grpSpLocks/>
          </p:cNvGrpSpPr>
          <p:nvPr/>
        </p:nvGrpSpPr>
        <p:grpSpPr bwMode="auto">
          <a:xfrm>
            <a:off x="923925" y="2184400"/>
            <a:ext cx="7862888" cy="774700"/>
            <a:chOff x="236" y="2195"/>
            <a:chExt cx="5761" cy="832"/>
          </a:xfrm>
        </p:grpSpPr>
        <p:sp>
          <p:nvSpPr>
            <p:cNvPr id="681" name="Oval 25"/>
            <p:cNvSpPr>
              <a:spLocks noChangeArrowheads="1"/>
            </p:cNvSpPr>
            <p:nvPr/>
          </p:nvSpPr>
          <p:spPr bwMode="auto">
            <a:xfrm flipV="1">
              <a:off x="236" y="2195"/>
              <a:ext cx="5761" cy="817"/>
            </a:xfrm>
            <a:prstGeom prst="ellipse">
              <a:avLst/>
            </a:prstGeom>
            <a:gradFill rotWithShape="1">
              <a:gsLst>
                <a:gs pos="0">
                  <a:srgbClr val="95AAD3"/>
                </a:gs>
                <a:gs pos="100000">
                  <a:srgbClr val="CED8EC"/>
                </a:gs>
              </a:gsLst>
              <a:lin ang="5400000" scaled="1"/>
            </a:gradFill>
            <a:ln w="6350" algn="ctr">
              <a:noFill/>
              <a:round/>
              <a:headEnd/>
              <a:tailEnd/>
            </a:ln>
          </p:spPr>
          <p:txBody>
            <a:bodyPr rot="10800000" wrap="none" anchor="ctr"/>
            <a:lstStyle/>
            <a:p>
              <a:pPr latinLnBrk="0">
                <a:spcBef>
                  <a:spcPct val="20000"/>
                </a:spcBef>
                <a:buFont typeface="Wingdings" pitchFamily="2" charset="2"/>
                <a:buNone/>
                <a:defRPr/>
              </a:pPr>
              <a:endParaRPr kumimoji="0" lang="ko-KR" altLang="ko-KR" sz="900">
                <a:solidFill>
                  <a:schemeClr val="tx1"/>
                </a:solidFill>
                <a:latin typeface="Century Gothic" pitchFamily="34" charset="0"/>
                <a:ea typeface="+mn-ea"/>
              </a:endParaRPr>
            </a:p>
          </p:txBody>
        </p:sp>
        <p:sp>
          <p:nvSpPr>
            <p:cNvPr id="682" name="Oval 26"/>
            <p:cNvSpPr>
              <a:spLocks noChangeArrowheads="1"/>
            </p:cNvSpPr>
            <p:nvPr/>
          </p:nvSpPr>
          <p:spPr bwMode="auto">
            <a:xfrm flipV="1">
              <a:off x="306" y="2197"/>
              <a:ext cx="5621" cy="830"/>
            </a:xfrm>
            <a:prstGeom prst="ellipse">
              <a:avLst/>
            </a:prstGeom>
            <a:solidFill>
              <a:schemeClr val="bg1"/>
            </a:solidFill>
            <a:ln w="9525" algn="ctr">
              <a:noFill/>
              <a:round/>
              <a:headEnd/>
              <a:tailEnd/>
            </a:ln>
          </p:spPr>
          <p:txBody>
            <a:bodyPr rot="10800000" wrap="none" anchor="ctr"/>
            <a:lstStyle/>
            <a:p>
              <a:pPr latinLnBrk="0">
                <a:spcBef>
                  <a:spcPct val="20000"/>
                </a:spcBef>
                <a:buFont typeface="Wingdings" pitchFamily="2" charset="2"/>
                <a:buNone/>
                <a:defRPr/>
              </a:pPr>
              <a:endParaRPr kumimoji="0" lang="ko-KR" altLang="ko-KR" sz="900">
                <a:solidFill>
                  <a:schemeClr val="tx1"/>
                </a:solidFill>
                <a:latin typeface="Century Gothic" pitchFamily="34" charset="0"/>
                <a:ea typeface="+mn-ea"/>
              </a:endParaRPr>
            </a:p>
          </p:txBody>
        </p:sp>
      </p:grpSp>
      <p:sp>
        <p:nvSpPr>
          <p:cNvPr id="683" name="AutoShape 27"/>
          <p:cNvSpPr>
            <a:spLocks noChangeArrowheads="1"/>
          </p:cNvSpPr>
          <p:nvPr/>
        </p:nvSpPr>
        <p:spPr bwMode="auto">
          <a:xfrm rot="5400000" flipH="1">
            <a:off x="4219575" y="1071563"/>
            <a:ext cx="1362075" cy="3470275"/>
          </a:xfrm>
          <a:prstGeom prst="rightArrow">
            <a:avLst>
              <a:gd name="adj1" fmla="val 75574"/>
              <a:gd name="adj2" fmla="val 45171"/>
            </a:avLst>
          </a:prstGeom>
          <a:gradFill rotWithShape="1">
            <a:gsLst>
              <a:gs pos="0">
                <a:srgbClr val="FFFFFF"/>
              </a:gs>
              <a:gs pos="100000">
                <a:srgbClr val="CED8EC"/>
              </a:gs>
            </a:gsLst>
            <a:lin ang="0" scaled="1"/>
          </a:gradFill>
          <a:ln w="6350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ko-KR" sz="90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684" name="Freeform 29"/>
          <p:cNvSpPr>
            <a:spLocks/>
          </p:cNvSpPr>
          <p:nvPr/>
        </p:nvSpPr>
        <p:spPr bwMode="auto">
          <a:xfrm>
            <a:off x="3387725" y="2890838"/>
            <a:ext cx="1006475" cy="1401762"/>
          </a:xfrm>
          <a:custGeom>
            <a:avLst/>
            <a:gdLst>
              <a:gd name="T0" fmla="*/ 493 w 503"/>
              <a:gd name="T1" fmla="*/ 0 h 1431"/>
              <a:gd name="T2" fmla="*/ 503 w 503"/>
              <a:gd name="T3" fmla="*/ 879 h 1431"/>
              <a:gd name="T4" fmla="*/ 13 w 503"/>
              <a:gd name="T5" fmla="*/ 1431 h 1431"/>
              <a:gd name="T6" fmla="*/ 0 w 503"/>
              <a:gd name="T7" fmla="*/ 313 h 1431"/>
              <a:gd name="T8" fmla="*/ 0 60000 65536"/>
              <a:gd name="T9" fmla="*/ 0 60000 65536"/>
              <a:gd name="T10" fmla="*/ 0 60000 65536"/>
              <a:gd name="T11" fmla="*/ 0 60000 65536"/>
              <a:gd name="T12" fmla="*/ 0 w 503"/>
              <a:gd name="T13" fmla="*/ 0 h 1431"/>
              <a:gd name="T14" fmla="*/ 503 w 503"/>
              <a:gd name="T15" fmla="*/ 1431 h 143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03" h="1431">
                <a:moveTo>
                  <a:pt x="493" y="0"/>
                </a:moveTo>
                <a:lnTo>
                  <a:pt x="503" y="879"/>
                </a:lnTo>
                <a:lnTo>
                  <a:pt x="13" y="1431"/>
                </a:lnTo>
                <a:lnTo>
                  <a:pt x="0" y="313"/>
                </a:lnTo>
              </a:path>
            </a:pathLst>
          </a:custGeom>
          <a:gradFill rotWithShape="1">
            <a:gsLst>
              <a:gs pos="0">
                <a:srgbClr val="CCFFFF"/>
              </a:gs>
              <a:gs pos="100000">
                <a:srgbClr val="FFFFFF"/>
              </a:gs>
            </a:gsLst>
            <a:lin ang="2700000" scaled="1"/>
          </a:gradFill>
          <a:ln w="6350">
            <a:noFill/>
            <a:round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ko-KR" sz="90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685" name="Freeform 30"/>
          <p:cNvSpPr>
            <a:spLocks/>
          </p:cNvSpPr>
          <p:nvPr/>
        </p:nvSpPr>
        <p:spPr bwMode="auto">
          <a:xfrm>
            <a:off x="1101725" y="2794000"/>
            <a:ext cx="3292475" cy="401638"/>
          </a:xfrm>
          <a:custGeom>
            <a:avLst/>
            <a:gdLst>
              <a:gd name="T0" fmla="*/ 1147 w 1644"/>
              <a:gd name="T1" fmla="*/ 411 h 411"/>
              <a:gd name="T2" fmla="*/ 1644 w 1644"/>
              <a:gd name="T3" fmla="*/ 110 h 411"/>
              <a:gd name="T4" fmla="*/ 760 w 1644"/>
              <a:gd name="T5" fmla="*/ 0 h 411"/>
              <a:gd name="T6" fmla="*/ 0 w 1644"/>
              <a:gd name="T7" fmla="*/ 226 h 411"/>
              <a:gd name="T8" fmla="*/ 0 60000 65536"/>
              <a:gd name="T9" fmla="*/ 0 60000 65536"/>
              <a:gd name="T10" fmla="*/ 0 60000 65536"/>
              <a:gd name="T11" fmla="*/ 0 60000 65536"/>
              <a:gd name="T12" fmla="*/ 0 w 1644"/>
              <a:gd name="T13" fmla="*/ 0 h 411"/>
              <a:gd name="T14" fmla="*/ 1644 w 1644"/>
              <a:gd name="T15" fmla="*/ 411 h 4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44" h="411">
                <a:moveTo>
                  <a:pt x="1147" y="411"/>
                </a:moveTo>
                <a:lnTo>
                  <a:pt x="1644" y="110"/>
                </a:lnTo>
                <a:lnTo>
                  <a:pt x="760" y="0"/>
                </a:lnTo>
                <a:lnTo>
                  <a:pt x="0" y="226"/>
                </a:lnTo>
              </a:path>
            </a:pathLst>
          </a:custGeom>
          <a:gradFill rotWithShape="1">
            <a:gsLst>
              <a:gs pos="0">
                <a:srgbClr val="EDFFFF"/>
              </a:gs>
              <a:gs pos="100000">
                <a:srgbClr val="FFFFFF"/>
              </a:gs>
            </a:gsLst>
            <a:lin ang="18900000" scaled="1"/>
          </a:gradFill>
          <a:ln w="6350">
            <a:noFill/>
            <a:round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ko-KR" sz="90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686" name="Freeform 31"/>
          <p:cNvSpPr>
            <a:spLocks/>
          </p:cNvSpPr>
          <p:nvPr/>
        </p:nvSpPr>
        <p:spPr bwMode="auto">
          <a:xfrm>
            <a:off x="5295900" y="2897188"/>
            <a:ext cx="996950" cy="1395412"/>
          </a:xfrm>
          <a:custGeom>
            <a:avLst/>
            <a:gdLst>
              <a:gd name="T0" fmla="*/ 7 w 498"/>
              <a:gd name="T1" fmla="*/ 0 h 1427"/>
              <a:gd name="T2" fmla="*/ 0 w 498"/>
              <a:gd name="T3" fmla="*/ 875 h 1427"/>
              <a:gd name="T4" fmla="*/ 485 w 498"/>
              <a:gd name="T5" fmla="*/ 1427 h 1427"/>
              <a:gd name="T6" fmla="*/ 498 w 498"/>
              <a:gd name="T7" fmla="*/ 309 h 1427"/>
              <a:gd name="T8" fmla="*/ 0 60000 65536"/>
              <a:gd name="T9" fmla="*/ 0 60000 65536"/>
              <a:gd name="T10" fmla="*/ 0 60000 65536"/>
              <a:gd name="T11" fmla="*/ 0 60000 65536"/>
              <a:gd name="T12" fmla="*/ 0 w 498"/>
              <a:gd name="T13" fmla="*/ 0 h 1427"/>
              <a:gd name="T14" fmla="*/ 498 w 498"/>
              <a:gd name="T15" fmla="*/ 1427 h 142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98" h="1427">
                <a:moveTo>
                  <a:pt x="7" y="0"/>
                </a:moveTo>
                <a:lnTo>
                  <a:pt x="0" y="875"/>
                </a:lnTo>
                <a:lnTo>
                  <a:pt x="485" y="1427"/>
                </a:lnTo>
                <a:lnTo>
                  <a:pt x="498" y="309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FFFF"/>
              </a:gs>
            </a:gsLst>
            <a:lin ang="18900000" scaled="1"/>
          </a:gradFill>
          <a:ln w="6350">
            <a:noFill/>
            <a:round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ko-KR" sz="90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687" name="Freeform 32"/>
          <p:cNvSpPr>
            <a:spLocks/>
          </p:cNvSpPr>
          <p:nvPr/>
        </p:nvSpPr>
        <p:spPr bwMode="auto">
          <a:xfrm>
            <a:off x="5295900" y="2794000"/>
            <a:ext cx="3254375" cy="401638"/>
          </a:xfrm>
          <a:custGeom>
            <a:avLst/>
            <a:gdLst>
              <a:gd name="T0" fmla="*/ 491 w 1625"/>
              <a:gd name="T1" fmla="*/ 411 h 411"/>
              <a:gd name="T2" fmla="*/ 0 w 1625"/>
              <a:gd name="T3" fmla="*/ 110 h 411"/>
              <a:gd name="T4" fmla="*/ 874 w 1625"/>
              <a:gd name="T5" fmla="*/ 0 h 411"/>
              <a:gd name="T6" fmla="*/ 1625 w 1625"/>
              <a:gd name="T7" fmla="*/ 226 h 411"/>
              <a:gd name="T8" fmla="*/ 0 60000 65536"/>
              <a:gd name="T9" fmla="*/ 0 60000 65536"/>
              <a:gd name="T10" fmla="*/ 0 60000 65536"/>
              <a:gd name="T11" fmla="*/ 0 60000 65536"/>
              <a:gd name="T12" fmla="*/ 0 w 1625"/>
              <a:gd name="T13" fmla="*/ 0 h 411"/>
              <a:gd name="T14" fmla="*/ 1625 w 1625"/>
              <a:gd name="T15" fmla="*/ 411 h 41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25" h="411">
                <a:moveTo>
                  <a:pt x="491" y="411"/>
                </a:moveTo>
                <a:lnTo>
                  <a:pt x="0" y="110"/>
                </a:lnTo>
                <a:lnTo>
                  <a:pt x="874" y="0"/>
                </a:lnTo>
                <a:lnTo>
                  <a:pt x="1625" y="226"/>
                </a:lnTo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EDFFFF"/>
              </a:gs>
            </a:gsLst>
            <a:lin ang="2700000" scaled="1"/>
          </a:gradFill>
          <a:ln w="6350">
            <a:noFill/>
            <a:round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ko-KR" sz="90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688" name="AutoShape 33"/>
          <p:cNvSpPr>
            <a:spLocks noChangeArrowheads="1"/>
          </p:cNvSpPr>
          <p:nvPr/>
        </p:nvSpPr>
        <p:spPr bwMode="auto">
          <a:xfrm flipV="1">
            <a:off x="3595688" y="2909888"/>
            <a:ext cx="2505075" cy="330200"/>
          </a:xfrm>
          <a:custGeom>
            <a:avLst/>
            <a:gdLst>
              <a:gd name="T0" fmla="*/ 2070514 w 21600"/>
              <a:gd name="T1" fmla="*/ 165100 h 21600"/>
              <a:gd name="T2" fmla="*/ 1252538 w 21600"/>
              <a:gd name="T3" fmla="*/ 330200 h 21600"/>
              <a:gd name="T4" fmla="*/ 434561 w 21600"/>
              <a:gd name="T5" fmla="*/ 165100 h 21600"/>
              <a:gd name="T6" fmla="*/ 1252538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5547 w 21600"/>
              <a:gd name="T13" fmla="*/ 5547 h 21600"/>
              <a:gd name="T14" fmla="*/ 16053 w 21600"/>
              <a:gd name="T15" fmla="*/ 16053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7494" y="21600"/>
                </a:lnTo>
                <a:lnTo>
                  <a:pt x="14106" y="21600"/>
                </a:lnTo>
                <a:lnTo>
                  <a:pt x="21600" y="0"/>
                </a:lnTo>
                <a:close/>
              </a:path>
            </a:pathLst>
          </a:custGeom>
          <a:gradFill rotWithShape="1">
            <a:gsLst>
              <a:gs pos="0">
                <a:srgbClr val="EDFFFF"/>
              </a:gs>
              <a:gs pos="100000">
                <a:srgbClr val="FFFFFF"/>
              </a:gs>
            </a:gsLst>
            <a:lin ang="5400000" scaled="1"/>
          </a:gradFill>
          <a:ln w="6350" algn="ctr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latinLnBrk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ko-KR" sz="90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689" name="Freeform 34"/>
          <p:cNvSpPr>
            <a:spLocks/>
          </p:cNvSpPr>
          <p:nvPr/>
        </p:nvSpPr>
        <p:spPr bwMode="auto">
          <a:xfrm>
            <a:off x="1092200" y="3011488"/>
            <a:ext cx="2333625" cy="1281112"/>
          </a:xfrm>
          <a:custGeom>
            <a:avLst/>
            <a:gdLst>
              <a:gd name="T0" fmla="*/ 0 w 1686"/>
              <a:gd name="T1" fmla="*/ 0 h 1934"/>
              <a:gd name="T2" fmla="*/ 1676 w 1686"/>
              <a:gd name="T3" fmla="*/ 271 h 1934"/>
              <a:gd name="T4" fmla="*/ 1686 w 1686"/>
              <a:gd name="T5" fmla="*/ 1934 h 1934"/>
              <a:gd name="T6" fmla="*/ 0 w 1686"/>
              <a:gd name="T7" fmla="*/ 1562 h 1934"/>
              <a:gd name="T8" fmla="*/ 0 w 1686"/>
              <a:gd name="T9" fmla="*/ 0 h 19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6"/>
              <a:gd name="T16" fmla="*/ 0 h 1934"/>
              <a:gd name="T17" fmla="*/ 1686 w 1686"/>
              <a:gd name="T18" fmla="*/ 1934 h 19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6" h="1934">
                <a:moveTo>
                  <a:pt x="0" y="0"/>
                </a:moveTo>
                <a:lnTo>
                  <a:pt x="1676" y="271"/>
                </a:lnTo>
                <a:lnTo>
                  <a:pt x="1686" y="1934"/>
                </a:lnTo>
                <a:lnTo>
                  <a:pt x="0" y="1562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CEF9FE"/>
              </a:gs>
              <a:gs pos="100000">
                <a:srgbClr val="F7FFFF"/>
              </a:gs>
            </a:gsLst>
            <a:lin ang="0" scaled="1"/>
          </a:gradFill>
          <a:ln w="6350">
            <a:solidFill>
              <a:srgbClr val="7BDCFF"/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ko-KR" sz="90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690" name="Freeform 35"/>
          <p:cNvSpPr>
            <a:spLocks/>
          </p:cNvSpPr>
          <p:nvPr/>
        </p:nvSpPr>
        <p:spPr bwMode="auto">
          <a:xfrm flipH="1">
            <a:off x="6251575" y="3011488"/>
            <a:ext cx="2308225" cy="1281112"/>
          </a:xfrm>
          <a:custGeom>
            <a:avLst/>
            <a:gdLst>
              <a:gd name="T0" fmla="*/ 0 w 1686"/>
              <a:gd name="T1" fmla="*/ 0 h 1934"/>
              <a:gd name="T2" fmla="*/ 1676 w 1686"/>
              <a:gd name="T3" fmla="*/ 271 h 1934"/>
              <a:gd name="T4" fmla="*/ 1686 w 1686"/>
              <a:gd name="T5" fmla="*/ 1934 h 1934"/>
              <a:gd name="T6" fmla="*/ 0 w 1686"/>
              <a:gd name="T7" fmla="*/ 1562 h 1934"/>
              <a:gd name="T8" fmla="*/ 0 w 1686"/>
              <a:gd name="T9" fmla="*/ 0 h 19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86"/>
              <a:gd name="T16" fmla="*/ 0 h 1934"/>
              <a:gd name="T17" fmla="*/ 1686 w 1686"/>
              <a:gd name="T18" fmla="*/ 1934 h 19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86" h="1934">
                <a:moveTo>
                  <a:pt x="0" y="0"/>
                </a:moveTo>
                <a:lnTo>
                  <a:pt x="1676" y="271"/>
                </a:lnTo>
                <a:lnTo>
                  <a:pt x="1686" y="1934"/>
                </a:lnTo>
                <a:lnTo>
                  <a:pt x="0" y="1562"/>
                </a:lnTo>
                <a:lnTo>
                  <a:pt x="0" y="0"/>
                </a:lnTo>
              </a:path>
            </a:pathLst>
          </a:custGeom>
          <a:gradFill rotWithShape="1">
            <a:gsLst>
              <a:gs pos="0">
                <a:srgbClr val="CEF9FE"/>
              </a:gs>
              <a:gs pos="100000">
                <a:srgbClr val="F7FFFF"/>
              </a:gs>
            </a:gsLst>
            <a:lin ang="0" scaled="1"/>
          </a:gradFill>
          <a:ln w="6350">
            <a:solidFill>
              <a:srgbClr val="7BDCFF"/>
            </a:solidFill>
            <a:round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ko-KR" sz="90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691" name="Rectangle 36"/>
          <p:cNvSpPr>
            <a:spLocks noChangeArrowheads="1"/>
          </p:cNvSpPr>
          <p:nvPr/>
        </p:nvSpPr>
        <p:spPr bwMode="auto">
          <a:xfrm>
            <a:off x="3611563" y="3255963"/>
            <a:ext cx="2517775" cy="1122362"/>
          </a:xfrm>
          <a:prstGeom prst="rect">
            <a:avLst/>
          </a:prstGeom>
          <a:solidFill>
            <a:srgbClr val="F7FFFF"/>
          </a:solidFill>
          <a:ln w="6350" algn="ctr">
            <a:solidFill>
              <a:srgbClr val="7BDCFF"/>
            </a:solidFill>
            <a:miter lim="800000"/>
            <a:headEnd/>
            <a:tailEnd/>
          </a:ln>
        </p:spPr>
        <p:txBody>
          <a:bodyPr lIns="54000" tIns="25200" rIns="54000" bIns="25200" anchor="ctr"/>
          <a:lstStyle/>
          <a:p>
            <a:pPr marL="95250" indent="-95250">
              <a:tabLst>
                <a:tab pos="1438275" algn="l"/>
              </a:tabLst>
              <a:defRPr/>
            </a:pPr>
            <a:endParaRPr kumimoji="0" lang="ko-KR" altLang="ko-KR" sz="90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692" name="AutoShape 38"/>
          <p:cNvSpPr>
            <a:spLocks noChangeArrowheads="1"/>
          </p:cNvSpPr>
          <p:nvPr/>
        </p:nvSpPr>
        <p:spPr bwMode="auto">
          <a:xfrm>
            <a:off x="1019175" y="3225800"/>
            <a:ext cx="2355850" cy="709613"/>
          </a:xfrm>
          <a:prstGeom prst="roundRect">
            <a:avLst>
              <a:gd name="adj" fmla="val 8949"/>
            </a:avLst>
          </a:prstGeom>
          <a:noFill/>
          <a:ln w="3175" algn="ctr">
            <a:noFill/>
            <a:round/>
            <a:headEnd/>
            <a:tailEnd/>
          </a:ln>
        </p:spPr>
        <p:txBody>
          <a:bodyPr lIns="54000" tIns="25200" rIns="54000" bIns="25200" anchor="ctr"/>
          <a:lstStyle/>
          <a:p>
            <a:pPr marL="95250" indent="-95250"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1438275" algn="l"/>
              </a:tabLs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단말 </a:t>
            </a:r>
            <a:r>
              <a:rPr kumimoji="0"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agent</a:t>
            </a:r>
            <a:r>
              <a:rPr kumimoji="0"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를 통한 단말 사용로그 수집 </a:t>
            </a:r>
            <a:endParaRPr kumimoji="0"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  <a:p>
            <a:pPr marL="95250" indent="-95250"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1438275" algn="l"/>
              </a:tabLs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고객 단말 사용 패턴 분석</a:t>
            </a:r>
            <a:endParaRPr kumimoji="0"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  <a:p>
            <a:pPr marL="95250" indent="-95250"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1438275" algn="l"/>
              </a:tabLs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통계 데이터 생성 기능</a:t>
            </a:r>
          </a:p>
        </p:txBody>
      </p:sp>
      <p:grpSp>
        <p:nvGrpSpPr>
          <p:cNvPr id="5136" name="Group 39"/>
          <p:cNvGrpSpPr>
            <a:grpSpLocks/>
          </p:cNvGrpSpPr>
          <p:nvPr/>
        </p:nvGrpSpPr>
        <p:grpSpPr bwMode="auto">
          <a:xfrm>
            <a:off x="3976688" y="2746375"/>
            <a:ext cx="2028825" cy="290513"/>
            <a:chOff x="3749" y="662"/>
            <a:chExt cx="2347" cy="302"/>
          </a:xfrm>
        </p:grpSpPr>
        <p:sp>
          <p:nvSpPr>
            <p:cNvPr id="694" name="AutoShape 40"/>
            <p:cNvSpPr>
              <a:spLocks noChangeArrowheads="1"/>
            </p:cNvSpPr>
            <p:nvPr/>
          </p:nvSpPr>
          <p:spPr bwMode="auto">
            <a:xfrm>
              <a:off x="3749" y="662"/>
              <a:ext cx="2347" cy="30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ED8EC"/>
                </a:gs>
                <a:gs pos="50000">
                  <a:srgbClr val="FFFFFF"/>
                </a:gs>
                <a:gs pos="100000">
                  <a:srgbClr val="CED8EC"/>
                </a:gs>
              </a:gsLst>
              <a:lin ang="5400000" scaled="1"/>
            </a:gradFill>
            <a:ln w="6350" algn="ctr">
              <a:solidFill>
                <a:srgbClr val="95AAD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0">
                <a:spcBef>
                  <a:spcPct val="20000"/>
                </a:spcBef>
                <a:buFont typeface="Wingdings" pitchFamily="2" charset="2"/>
                <a:buNone/>
                <a:defRPr/>
              </a:pPr>
              <a:endParaRPr kumimoji="0" lang="ko-KR" altLang="ko-KR" sz="900">
                <a:solidFill>
                  <a:schemeClr val="tx1"/>
                </a:solidFill>
                <a:latin typeface="Century Gothic" pitchFamily="34" charset="0"/>
                <a:ea typeface="+mn-ea"/>
              </a:endParaRPr>
            </a:p>
          </p:txBody>
        </p:sp>
        <p:sp>
          <p:nvSpPr>
            <p:cNvPr id="695" name="AutoShape 41"/>
            <p:cNvSpPr>
              <a:spLocks noChangeArrowheads="1"/>
            </p:cNvSpPr>
            <p:nvPr/>
          </p:nvSpPr>
          <p:spPr bwMode="auto">
            <a:xfrm>
              <a:off x="3786" y="702"/>
              <a:ext cx="2274" cy="25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669AF"/>
                </a:gs>
                <a:gs pos="100000">
                  <a:srgbClr val="CED8EC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90000"/>
                </a:lnSpc>
                <a:spcBef>
                  <a:spcPct val="30000"/>
                </a:spcBef>
                <a:buFont typeface="Wingdings" pitchFamily="2" charset="2"/>
                <a:buNone/>
                <a:defRPr/>
              </a:pPr>
              <a:r>
                <a:rPr kumimoji="0" lang="ko-KR" altLang="en-US" sz="1000" dirty="0" err="1">
                  <a:solidFill>
                    <a:schemeClr val="tx1"/>
                  </a:solidFill>
                  <a:latin typeface="Century Gothic" pitchFamily="34" charset="0"/>
                  <a:ea typeface="+mn-ea"/>
                  <a:cs typeface="Arial" pitchFamily="34" charset="0"/>
                </a:rPr>
                <a:t>모바일</a:t>
              </a:r>
              <a:r>
                <a:rPr kumimoji="0" lang="ko-KR" altLang="en-US" sz="1000" dirty="0">
                  <a:solidFill>
                    <a:schemeClr val="tx1"/>
                  </a:solidFill>
                  <a:latin typeface="Century Gothic" pitchFamily="34" charset="0"/>
                  <a:ea typeface="+mn-ea"/>
                  <a:cs typeface="Arial" pitchFamily="34" charset="0"/>
                </a:rPr>
                <a:t> 웹</a:t>
              </a:r>
              <a:r>
                <a:rPr kumimoji="0" lang="en-US" altLang="ko-KR" sz="1000" dirty="0">
                  <a:solidFill>
                    <a:schemeClr val="tx1"/>
                  </a:solidFill>
                  <a:latin typeface="Century Gothic" pitchFamily="34" charset="0"/>
                  <a:ea typeface="+mn-ea"/>
                  <a:cs typeface="Arial" pitchFamily="34" charset="0"/>
                </a:rPr>
                <a:t>/</a:t>
              </a:r>
              <a:r>
                <a:rPr kumimoji="0" lang="ko-KR" altLang="en-US" sz="1000" dirty="0" err="1">
                  <a:solidFill>
                    <a:schemeClr val="tx1"/>
                  </a:solidFill>
                  <a:latin typeface="Century Gothic" pitchFamily="34" charset="0"/>
                  <a:ea typeface="+mn-ea"/>
                  <a:cs typeface="Arial" pitchFamily="34" charset="0"/>
                </a:rPr>
                <a:t>앱</a:t>
              </a:r>
              <a:r>
                <a:rPr kumimoji="0" lang="ko-KR" altLang="en-US" sz="1000" dirty="0">
                  <a:solidFill>
                    <a:schemeClr val="tx1"/>
                  </a:solidFill>
                  <a:latin typeface="Century Gothic" pitchFamily="34" charset="0"/>
                  <a:ea typeface="+mn-ea"/>
                  <a:cs typeface="Arial" pitchFamily="34" charset="0"/>
                </a:rPr>
                <a:t> 분석 기능</a:t>
              </a:r>
            </a:p>
          </p:txBody>
        </p:sp>
      </p:grpSp>
      <p:grpSp>
        <p:nvGrpSpPr>
          <p:cNvPr id="5137" name="Group 42"/>
          <p:cNvGrpSpPr>
            <a:grpSpLocks/>
          </p:cNvGrpSpPr>
          <p:nvPr/>
        </p:nvGrpSpPr>
        <p:grpSpPr bwMode="auto">
          <a:xfrm rot="-244749">
            <a:off x="6731000" y="2649538"/>
            <a:ext cx="2027238" cy="292100"/>
            <a:chOff x="3749" y="662"/>
            <a:chExt cx="2347" cy="302"/>
          </a:xfrm>
        </p:grpSpPr>
        <p:sp>
          <p:nvSpPr>
            <p:cNvPr id="697" name="AutoShape 43"/>
            <p:cNvSpPr>
              <a:spLocks noChangeArrowheads="1"/>
            </p:cNvSpPr>
            <p:nvPr/>
          </p:nvSpPr>
          <p:spPr bwMode="auto">
            <a:xfrm>
              <a:off x="3749" y="662"/>
              <a:ext cx="2347" cy="30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ED8EC"/>
                </a:gs>
                <a:gs pos="50000">
                  <a:srgbClr val="FFFFFF"/>
                </a:gs>
                <a:gs pos="100000">
                  <a:srgbClr val="CED8EC"/>
                </a:gs>
              </a:gsLst>
              <a:lin ang="5400000" scaled="1"/>
            </a:gradFill>
            <a:ln w="6350" algn="ctr">
              <a:solidFill>
                <a:srgbClr val="95AAD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0">
                <a:spcBef>
                  <a:spcPct val="20000"/>
                </a:spcBef>
                <a:buFont typeface="Wingdings" pitchFamily="2" charset="2"/>
                <a:buNone/>
                <a:defRPr/>
              </a:pPr>
              <a:endParaRPr kumimoji="0" lang="ko-KR" altLang="ko-KR" sz="900">
                <a:solidFill>
                  <a:schemeClr val="tx1"/>
                </a:solidFill>
                <a:latin typeface="Century Gothic" pitchFamily="34" charset="0"/>
                <a:ea typeface="+mn-ea"/>
              </a:endParaRPr>
            </a:p>
          </p:txBody>
        </p:sp>
        <p:sp>
          <p:nvSpPr>
            <p:cNvPr id="698" name="AutoShape 44"/>
            <p:cNvSpPr>
              <a:spLocks noChangeArrowheads="1"/>
            </p:cNvSpPr>
            <p:nvPr/>
          </p:nvSpPr>
          <p:spPr bwMode="auto">
            <a:xfrm>
              <a:off x="3785" y="700"/>
              <a:ext cx="2272" cy="25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669AF"/>
                </a:gs>
                <a:gs pos="100000">
                  <a:srgbClr val="CED8EC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90000"/>
                </a:lnSpc>
                <a:spcBef>
                  <a:spcPct val="30000"/>
                </a:spcBef>
                <a:buFont typeface="Wingdings" pitchFamily="2" charset="2"/>
                <a:buNone/>
                <a:defRPr/>
              </a:pPr>
              <a:r>
                <a:rPr kumimoji="0" lang="ko-KR" altLang="en-US" sz="1000">
                  <a:solidFill>
                    <a:schemeClr val="tx1"/>
                  </a:solidFill>
                  <a:latin typeface="Century Gothic" pitchFamily="34" charset="0"/>
                  <a:ea typeface="+mn-ea"/>
                  <a:cs typeface="Arial" pitchFamily="34" charset="0"/>
                </a:rPr>
                <a:t>상용화 대비</a:t>
              </a:r>
            </a:p>
          </p:txBody>
        </p:sp>
      </p:grpSp>
      <p:grpSp>
        <p:nvGrpSpPr>
          <p:cNvPr id="5138" name="Group 45"/>
          <p:cNvGrpSpPr>
            <a:grpSpLocks/>
          </p:cNvGrpSpPr>
          <p:nvPr/>
        </p:nvGrpSpPr>
        <p:grpSpPr bwMode="auto">
          <a:xfrm rot="244749" flipH="1">
            <a:off x="1135063" y="2692400"/>
            <a:ext cx="2030412" cy="293688"/>
            <a:chOff x="3749" y="662"/>
            <a:chExt cx="2347" cy="302"/>
          </a:xfrm>
        </p:grpSpPr>
        <p:sp>
          <p:nvSpPr>
            <p:cNvPr id="700" name="AutoShape 46"/>
            <p:cNvSpPr>
              <a:spLocks noChangeArrowheads="1"/>
            </p:cNvSpPr>
            <p:nvPr/>
          </p:nvSpPr>
          <p:spPr bwMode="auto">
            <a:xfrm>
              <a:off x="3749" y="662"/>
              <a:ext cx="2347" cy="30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ED8EC"/>
                </a:gs>
                <a:gs pos="50000">
                  <a:srgbClr val="FFFFFF"/>
                </a:gs>
                <a:gs pos="100000">
                  <a:srgbClr val="CED8EC"/>
                </a:gs>
              </a:gsLst>
              <a:lin ang="5400000" scaled="1"/>
            </a:gradFill>
            <a:ln w="6350" algn="ctr">
              <a:solidFill>
                <a:srgbClr val="95AAD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0">
                <a:spcBef>
                  <a:spcPct val="20000"/>
                </a:spcBef>
                <a:buFont typeface="Wingdings" pitchFamily="2" charset="2"/>
                <a:buNone/>
                <a:defRPr/>
              </a:pPr>
              <a:endParaRPr kumimoji="0" lang="ko-KR" altLang="ko-KR" sz="900">
                <a:solidFill>
                  <a:schemeClr val="tx1"/>
                </a:solidFill>
                <a:latin typeface="Century Gothic" pitchFamily="34" charset="0"/>
                <a:ea typeface="+mn-ea"/>
              </a:endParaRPr>
            </a:p>
          </p:txBody>
        </p:sp>
        <p:sp>
          <p:nvSpPr>
            <p:cNvPr id="701" name="AutoShape 47"/>
            <p:cNvSpPr>
              <a:spLocks noChangeArrowheads="1"/>
            </p:cNvSpPr>
            <p:nvPr/>
          </p:nvSpPr>
          <p:spPr bwMode="auto">
            <a:xfrm>
              <a:off x="3793" y="690"/>
              <a:ext cx="2275" cy="25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669AF"/>
                </a:gs>
                <a:gs pos="100000">
                  <a:srgbClr val="CED8EC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90000"/>
                </a:lnSpc>
                <a:spcBef>
                  <a:spcPct val="30000"/>
                </a:spcBef>
                <a:buFont typeface="Wingdings" pitchFamily="2" charset="2"/>
                <a:buNone/>
                <a:defRPr/>
              </a:pPr>
              <a:r>
                <a:rPr kumimoji="0" lang="ko-KR" altLang="en-US" sz="1000" dirty="0">
                  <a:solidFill>
                    <a:schemeClr val="tx1"/>
                  </a:solidFill>
                  <a:latin typeface="Century Gothic" pitchFamily="34" charset="0"/>
                  <a:ea typeface="+mn-ea"/>
                  <a:cs typeface="Arial" pitchFamily="34" charset="0"/>
                </a:rPr>
                <a:t>단말 이용 분석 기능</a:t>
              </a:r>
            </a:p>
          </p:txBody>
        </p:sp>
      </p:grpSp>
      <p:grpSp>
        <p:nvGrpSpPr>
          <p:cNvPr id="5139" name="Group 48"/>
          <p:cNvGrpSpPr>
            <a:grpSpLocks/>
          </p:cNvGrpSpPr>
          <p:nvPr/>
        </p:nvGrpSpPr>
        <p:grpSpPr bwMode="auto">
          <a:xfrm>
            <a:off x="4630738" y="2182813"/>
            <a:ext cx="704850" cy="550862"/>
            <a:chOff x="-233" y="400"/>
            <a:chExt cx="669" cy="669"/>
          </a:xfrm>
        </p:grpSpPr>
        <p:grpSp>
          <p:nvGrpSpPr>
            <p:cNvPr id="5158" name="Group 49"/>
            <p:cNvGrpSpPr>
              <a:grpSpLocks/>
            </p:cNvGrpSpPr>
            <p:nvPr/>
          </p:nvGrpSpPr>
          <p:grpSpPr bwMode="auto">
            <a:xfrm>
              <a:off x="-233" y="400"/>
              <a:ext cx="669" cy="669"/>
              <a:chOff x="5297" y="1592"/>
              <a:chExt cx="669" cy="669"/>
            </a:xfrm>
          </p:grpSpPr>
          <p:sp>
            <p:nvSpPr>
              <p:cNvPr id="705" name="Oval 50"/>
              <p:cNvSpPr>
                <a:spLocks noChangeArrowheads="1"/>
              </p:cNvSpPr>
              <p:nvPr/>
            </p:nvSpPr>
            <p:spPr bwMode="auto">
              <a:xfrm>
                <a:off x="5297" y="1592"/>
                <a:ext cx="669" cy="669"/>
              </a:xfrm>
              <a:prstGeom prst="ellipse">
                <a:avLst/>
              </a:prstGeom>
              <a:solidFill>
                <a:srgbClr val="EAEEF6"/>
              </a:solidFill>
              <a:ln w="6350" algn="ctr">
                <a:solidFill>
                  <a:srgbClr val="95AAD3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latinLnBrk="0">
                  <a:spcBef>
                    <a:spcPct val="20000"/>
                  </a:spcBef>
                  <a:buFont typeface="Wingdings" pitchFamily="2" charset="2"/>
                  <a:buNone/>
                  <a:defRPr/>
                </a:pPr>
                <a:endParaRPr kumimoji="0" lang="ko-KR" altLang="ko-KR" sz="900">
                  <a:solidFill>
                    <a:schemeClr val="tx1"/>
                  </a:solidFill>
                  <a:latin typeface="Century Gothic" pitchFamily="34" charset="0"/>
                  <a:ea typeface="+mn-ea"/>
                </a:endParaRPr>
              </a:p>
            </p:txBody>
          </p:sp>
          <p:sp>
            <p:nvSpPr>
              <p:cNvPr id="706" name="Oval 51"/>
              <p:cNvSpPr>
                <a:spLocks noChangeArrowheads="1"/>
              </p:cNvSpPr>
              <p:nvPr/>
            </p:nvSpPr>
            <p:spPr bwMode="auto">
              <a:xfrm>
                <a:off x="5344" y="1615"/>
                <a:ext cx="579" cy="580"/>
              </a:xfrm>
              <a:prstGeom prst="ellipse">
                <a:avLst/>
              </a:prstGeom>
              <a:gradFill rotWithShape="1">
                <a:gsLst>
                  <a:gs pos="0">
                    <a:srgbClr val="95AAD3"/>
                  </a:gs>
                  <a:gs pos="100000">
                    <a:srgbClr val="405F9E"/>
                  </a:gs>
                </a:gsLst>
                <a:lin ang="5400000" scaled="1"/>
              </a:gradFill>
              <a:ln w="6350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ko-KR" altLang="ko-KR" sz="900">
                  <a:solidFill>
                    <a:schemeClr val="tx1"/>
                  </a:solidFill>
                  <a:latin typeface="Century Gothic" pitchFamily="34" charset="0"/>
                  <a:ea typeface="+mn-ea"/>
                </a:endParaRPr>
              </a:p>
            </p:txBody>
          </p:sp>
        </p:grpSp>
        <p:sp>
          <p:nvSpPr>
            <p:cNvPr id="704" name="Oval 52"/>
            <p:cNvSpPr>
              <a:spLocks noChangeArrowheads="1"/>
            </p:cNvSpPr>
            <p:nvPr/>
          </p:nvSpPr>
          <p:spPr bwMode="auto">
            <a:xfrm rot="-1800000">
              <a:off x="-143" y="464"/>
              <a:ext cx="306" cy="193"/>
            </a:xfrm>
            <a:prstGeom prst="ellipse">
              <a:avLst/>
            </a:prstGeom>
            <a:gradFill rotWithShape="1">
              <a:gsLst>
                <a:gs pos="0">
                  <a:srgbClr val="EAEEF6"/>
                </a:gs>
                <a:gs pos="100000">
                  <a:srgbClr val="8299C8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latinLnBrk="0">
                <a:spcBef>
                  <a:spcPct val="20000"/>
                </a:spcBef>
                <a:buFont typeface="Wingdings" pitchFamily="2" charset="2"/>
                <a:buNone/>
                <a:defRPr/>
              </a:pPr>
              <a:endParaRPr kumimoji="0" lang="ko-KR" altLang="ko-KR" sz="900">
                <a:solidFill>
                  <a:schemeClr val="tx1"/>
                </a:solidFill>
                <a:latin typeface="Century Gothic" pitchFamily="34" charset="0"/>
                <a:ea typeface="+mn-ea"/>
              </a:endParaRPr>
            </a:p>
          </p:txBody>
        </p:sp>
      </p:grpSp>
      <p:sp>
        <p:nvSpPr>
          <p:cNvPr id="707" name="Text Box 53"/>
          <p:cNvSpPr txBox="1">
            <a:spLocks noChangeArrowheads="1"/>
          </p:cNvSpPr>
          <p:nvPr/>
        </p:nvSpPr>
        <p:spPr bwMode="auto">
          <a:xfrm>
            <a:off x="2825750" y="2251075"/>
            <a:ext cx="41513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ko-KR" b="1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LGU+ </a:t>
            </a:r>
            <a:r>
              <a:rPr lang="ko-KR" altLang="en-US" b="1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단말 사용 패턴 분석 서버</a:t>
            </a:r>
          </a:p>
        </p:txBody>
      </p:sp>
      <p:sp>
        <p:nvSpPr>
          <p:cNvPr id="708" name="AutoShape 54"/>
          <p:cNvSpPr>
            <a:spLocks noChangeArrowheads="1"/>
          </p:cNvSpPr>
          <p:nvPr/>
        </p:nvSpPr>
        <p:spPr bwMode="auto">
          <a:xfrm>
            <a:off x="911225" y="850900"/>
            <a:ext cx="7848600" cy="1150938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2F2F47"/>
              </a:gs>
              <a:gs pos="100000">
                <a:srgbClr val="666699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ko-KR">
              <a:solidFill>
                <a:schemeClr val="bg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709" name="Text Box 55"/>
          <p:cNvSpPr txBox="1">
            <a:spLocks noChangeArrowheads="1"/>
          </p:cNvSpPr>
          <p:nvPr/>
        </p:nvSpPr>
        <p:spPr bwMode="auto">
          <a:xfrm>
            <a:off x="1035050" y="882650"/>
            <a:ext cx="75565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최근 스마트 폰 사용자가 폭발적으로 증가하고</a:t>
            </a:r>
            <a:r>
              <a:rPr lang="en-US" altLang="ko-KR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기존 음성 서비스에서 데이터 서비스로 단말가입자의 이용행태가 크게 변경됨에 따라</a:t>
            </a:r>
            <a:r>
              <a:rPr lang="en-US" altLang="ko-KR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,</a:t>
            </a:r>
            <a:r>
              <a:rPr lang="ko-KR" altLang="en-US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하기의 </a:t>
            </a:r>
            <a:r>
              <a:rPr lang="en-US" altLang="ko-KR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2</a:t>
            </a:r>
            <a:r>
              <a:rPr lang="ko-KR" altLang="en-US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가지 방식으로 다양한 고객  사용패턴 로그 정보를 수집하고</a:t>
            </a:r>
            <a:r>
              <a:rPr lang="en-US" altLang="ko-KR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,</a:t>
            </a:r>
            <a:r>
              <a:rPr lang="ko-KR" altLang="en-US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 이를 실시간 분석하는 서버 개발의 필요성 대두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- </a:t>
            </a:r>
            <a:r>
              <a:rPr lang="ko-KR" altLang="en-US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단말 이용 분석</a:t>
            </a:r>
            <a:r>
              <a:rPr lang="en-US" altLang="ko-KR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:  </a:t>
            </a:r>
            <a:r>
              <a:rPr lang="ko-KR" altLang="en-US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고객 동의를 얻은 단말 가입자에 한해</a:t>
            </a:r>
            <a:r>
              <a:rPr lang="en-US" altLang="ko-KR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별도 </a:t>
            </a:r>
            <a:r>
              <a:rPr lang="en-US" altLang="ko-KR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agent</a:t>
            </a:r>
            <a:r>
              <a:rPr lang="ko-KR" altLang="en-US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를 탑재하여 고객 정보를 수집</a:t>
            </a:r>
            <a:r>
              <a:rPr lang="en-US" altLang="ko-KR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분석</a:t>
            </a:r>
            <a:endParaRPr lang="en-US" altLang="ko-KR" sz="1000" dirty="0">
              <a:solidFill>
                <a:schemeClr val="bg1"/>
              </a:solidFill>
              <a:latin typeface="Century Gothic" pitchFamily="34" charset="0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-  </a:t>
            </a:r>
            <a:r>
              <a:rPr lang="ko-KR" altLang="en-US" sz="1000" dirty="0" err="1">
                <a:solidFill>
                  <a:schemeClr val="bg1"/>
                </a:solidFill>
                <a:latin typeface="Century Gothic" pitchFamily="34" charset="0"/>
                <a:ea typeface="+mn-ea"/>
              </a:rPr>
              <a:t>모바일</a:t>
            </a:r>
            <a:r>
              <a:rPr lang="ko-KR" altLang="en-US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웹</a:t>
            </a:r>
            <a:r>
              <a:rPr lang="en-US" altLang="ko-KR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sz="1000" dirty="0" err="1">
                <a:solidFill>
                  <a:schemeClr val="bg1"/>
                </a:solidFill>
                <a:latin typeface="Century Gothic" pitchFamily="34" charset="0"/>
                <a:ea typeface="+mn-ea"/>
              </a:rPr>
              <a:t>앱</a:t>
            </a:r>
            <a:r>
              <a:rPr lang="ko-KR" altLang="en-US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분석</a:t>
            </a:r>
            <a:r>
              <a:rPr lang="en-US" altLang="ko-KR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: </a:t>
            </a:r>
            <a:r>
              <a:rPr lang="ko-KR" altLang="en-US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기 구축된 </a:t>
            </a:r>
            <a:r>
              <a:rPr lang="en-US" altLang="ko-KR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DSTA/LQMS</a:t>
            </a:r>
            <a:r>
              <a:rPr lang="ko-KR" altLang="en-US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로부터 로그를 수집</a:t>
            </a:r>
            <a:r>
              <a:rPr lang="en-US" altLang="ko-KR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고객의 </a:t>
            </a:r>
            <a:r>
              <a:rPr lang="ko-KR" altLang="en-US" sz="1000" dirty="0" err="1">
                <a:solidFill>
                  <a:schemeClr val="bg1"/>
                </a:solidFill>
                <a:latin typeface="Century Gothic" pitchFamily="34" charset="0"/>
                <a:ea typeface="+mn-ea"/>
              </a:rPr>
              <a:t>모바일</a:t>
            </a:r>
            <a:r>
              <a:rPr lang="ko-KR" altLang="en-US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웹</a:t>
            </a:r>
            <a:r>
              <a:rPr lang="en-US" altLang="ko-KR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sz="1000" dirty="0" err="1">
                <a:solidFill>
                  <a:schemeClr val="bg1"/>
                </a:solidFill>
                <a:latin typeface="Century Gothic" pitchFamily="34" charset="0"/>
                <a:ea typeface="+mn-ea"/>
              </a:rPr>
              <a:t>앱</a:t>
            </a:r>
            <a:r>
              <a:rPr lang="ko-KR" altLang="en-US" sz="1000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이용현황을 분석</a:t>
            </a:r>
            <a:endParaRPr lang="en-US" altLang="ko-KR" sz="1000" dirty="0">
              <a:solidFill>
                <a:schemeClr val="bg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710" name="Rectangle 56"/>
          <p:cNvSpPr>
            <a:spLocks noChangeArrowheads="1"/>
          </p:cNvSpPr>
          <p:nvPr/>
        </p:nvSpPr>
        <p:spPr bwMode="auto">
          <a:xfrm>
            <a:off x="766763" y="833438"/>
            <a:ext cx="8207375" cy="124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spcBef>
                <a:spcPct val="20000"/>
              </a:spcBef>
              <a:buFont typeface="Wingdings" pitchFamily="2" charset="2"/>
              <a:buNone/>
              <a:defRPr/>
            </a:pPr>
            <a:endParaRPr kumimoji="0" lang="ko-KR" altLang="ko-KR" sz="900">
              <a:solidFill>
                <a:srgbClr val="000000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711" name="AutoShape 57"/>
          <p:cNvSpPr>
            <a:spLocks noChangeArrowheads="1"/>
          </p:cNvSpPr>
          <p:nvPr/>
        </p:nvSpPr>
        <p:spPr bwMode="auto">
          <a:xfrm>
            <a:off x="854075" y="4937125"/>
            <a:ext cx="4017963" cy="1250950"/>
          </a:xfrm>
          <a:prstGeom prst="roundRect">
            <a:avLst>
              <a:gd name="adj" fmla="val 3306"/>
            </a:avLst>
          </a:prstGeom>
          <a:gradFill rotWithShape="1">
            <a:gsLst>
              <a:gs pos="0">
                <a:srgbClr val="CEF9FE"/>
              </a:gs>
              <a:gs pos="100000">
                <a:srgbClr val="F7FFFF"/>
              </a:gs>
            </a:gsLst>
            <a:lin ang="2700000" scaled="1"/>
          </a:gradFill>
          <a:ln w="6350" algn="ctr">
            <a:solidFill>
              <a:srgbClr val="7BDCFF"/>
            </a:solidFill>
            <a:round/>
            <a:headEnd/>
            <a:tailEnd/>
          </a:ln>
        </p:spPr>
        <p:txBody>
          <a:bodyPr lIns="126000" tIns="648000"/>
          <a:lstStyle/>
          <a:p>
            <a:pPr latinLnBrk="0">
              <a:lnSpc>
                <a:spcPct val="110000"/>
              </a:lnSpc>
              <a:spcBef>
                <a:spcPct val="30000"/>
              </a:spcBef>
              <a:buFont typeface="Wingdings" pitchFamily="2" charset="2"/>
              <a:buChar char="§"/>
              <a:defRPr/>
            </a:pPr>
            <a:endParaRPr kumimoji="0" lang="ko-KR" altLang="ko-KR" sz="900">
              <a:solidFill>
                <a:schemeClr val="tx1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sp>
        <p:nvSpPr>
          <p:cNvPr id="712" name="AutoShape 58"/>
          <p:cNvSpPr>
            <a:spLocks noChangeArrowheads="1"/>
          </p:cNvSpPr>
          <p:nvPr/>
        </p:nvSpPr>
        <p:spPr bwMode="auto">
          <a:xfrm flipH="1">
            <a:off x="5021263" y="4946650"/>
            <a:ext cx="3844925" cy="1241425"/>
          </a:xfrm>
          <a:prstGeom prst="roundRect">
            <a:avLst>
              <a:gd name="adj" fmla="val 3306"/>
            </a:avLst>
          </a:prstGeom>
          <a:gradFill rotWithShape="1">
            <a:gsLst>
              <a:gs pos="0">
                <a:srgbClr val="CEF9FE"/>
              </a:gs>
              <a:gs pos="100000">
                <a:srgbClr val="F7FFFF"/>
              </a:gs>
            </a:gsLst>
            <a:lin ang="2700000" scaled="1"/>
          </a:gradFill>
          <a:ln w="6350" algn="ctr">
            <a:solidFill>
              <a:srgbClr val="7BDCFF"/>
            </a:solidFill>
            <a:round/>
            <a:headEnd/>
            <a:tailEnd/>
          </a:ln>
        </p:spPr>
        <p:txBody>
          <a:bodyPr tIns="648000"/>
          <a:lstStyle/>
          <a:p>
            <a:pPr latinLnBrk="0">
              <a:lnSpc>
                <a:spcPct val="110000"/>
              </a:lnSpc>
              <a:spcBef>
                <a:spcPct val="30000"/>
              </a:spcBef>
              <a:buFont typeface="Wingdings" pitchFamily="2" charset="2"/>
              <a:buNone/>
              <a:defRPr/>
            </a:pPr>
            <a:endParaRPr kumimoji="0" lang="ko-KR" altLang="ko-KR" sz="900">
              <a:solidFill>
                <a:schemeClr val="tx1"/>
              </a:solidFill>
              <a:latin typeface="Century Gothic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5146" name="Group 59"/>
          <p:cNvGrpSpPr>
            <a:grpSpLocks/>
          </p:cNvGrpSpPr>
          <p:nvPr/>
        </p:nvGrpSpPr>
        <p:grpSpPr bwMode="auto">
          <a:xfrm rot="5900" flipH="1">
            <a:off x="838200" y="4665663"/>
            <a:ext cx="2082800" cy="307975"/>
            <a:chOff x="3749" y="662"/>
            <a:chExt cx="2347" cy="302"/>
          </a:xfrm>
        </p:grpSpPr>
        <p:sp>
          <p:nvSpPr>
            <p:cNvPr id="714" name="AutoShape 60"/>
            <p:cNvSpPr>
              <a:spLocks noChangeArrowheads="1"/>
            </p:cNvSpPr>
            <p:nvPr/>
          </p:nvSpPr>
          <p:spPr bwMode="auto">
            <a:xfrm>
              <a:off x="3749" y="662"/>
              <a:ext cx="2347" cy="30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ED8EC"/>
                </a:gs>
                <a:gs pos="50000">
                  <a:srgbClr val="FFFFFF"/>
                </a:gs>
                <a:gs pos="100000">
                  <a:srgbClr val="CED8EC"/>
                </a:gs>
              </a:gsLst>
              <a:lin ang="5400000" scaled="1"/>
            </a:gradFill>
            <a:ln w="6350" algn="ctr">
              <a:solidFill>
                <a:srgbClr val="95AAD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0">
                <a:spcBef>
                  <a:spcPct val="20000"/>
                </a:spcBef>
                <a:buFont typeface="Wingdings" pitchFamily="2" charset="2"/>
                <a:buNone/>
                <a:defRPr/>
              </a:pPr>
              <a:endParaRPr kumimoji="0" lang="ko-KR" altLang="ko-KR" sz="900">
                <a:solidFill>
                  <a:schemeClr val="tx1"/>
                </a:solidFill>
                <a:latin typeface="Century Gothic" pitchFamily="34" charset="0"/>
                <a:ea typeface="+mn-ea"/>
              </a:endParaRPr>
            </a:p>
          </p:txBody>
        </p:sp>
        <p:sp>
          <p:nvSpPr>
            <p:cNvPr id="715" name="AutoShape 61"/>
            <p:cNvSpPr>
              <a:spLocks noChangeArrowheads="1"/>
            </p:cNvSpPr>
            <p:nvPr/>
          </p:nvSpPr>
          <p:spPr bwMode="auto">
            <a:xfrm>
              <a:off x="3801" y="690"/>
              <a:ext cx="2272" cy="25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669AF"/>
                </a:gs>
                <a:gs pos="100000">
                  <a:srgbClr val="CED8EC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90000"/>
                </a:lnSpc>
                <a:spcBef>
                  <a:spcPct val="30000"/>
                </a:spcBef>
                <a:buFont typeface="Wingdings" pitchFamily="2" charset="2"/>
                <a:buNone/>
                <a:defRPr/>
              </a:pPr>
              <a:r>
                <a:rPr kumimoji="0" lang="ko-KR" altLang="en-US" sz="1000">
                  <a:solidFill>
                    <a:schemeClr val="tx1"/>
                  </a:solidFill>
                  <a:latin typeface="Century Gothic" pitchFamily="34" charset="0"/>
                  <a:ea typeface="+mn-ea"/>
                  <a:cs typeface="Arial" pitchFamily="34" charset="0"/>
                </a:rPr>
                <a:t>도입 전 고려사항</a:t>
              </a:r>
            </a:p>
          </p:txBody>
        </p:sp>
      </p:grpSp>
      <p:grpSp>
        <p:nvGrpSpPr>
          <p:cNvPr id="5147" name="Group 62"/>
          <p:cNvGrpSpPr>
            <a:grpSpLocks/>
          </p:cNvGrpSpPr>
          <p:nvPr/>
        </p:nvGrpSpPr>
        <p:grpSpPr bwMode="auto">
          <a:xfrm rot="5900" flipH="1">
            <a:off x="6767513" y="4665663"/>
            <a:ext cx="2082800" cy="307975"/>
            <a:chOff x="3749" y="662"/>
            <a:chExt cx="2347" cy="302"/>
          </a:xfrm>
        </p:grpSpPr>
        <p:sp>
          <p:nvSpPr>
            <p:cNvPr id="717" name="AutoShape 63"/>
            <p:cNvSpPr>
              <a:spLocks noChangeArrowheads="1"/>
            </p:cNvSpPr>
            <p:nvPr/>
          </p:nvSpPr>
          <p:spPr bwMode="auto">
            <a:xfrm>
              <a:off x="3749" y="662"/>
              <a:ext cx="2347" cy="30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CED8EC"/>
                </a:gs>
                <a:gs pos="50000">
                  <a:srgbClr val="FFFFFF"/>
                </a:gs>
                <a:gs pos="100000">
                  <a:srgbClr val="CED8EC"/>
                </a:gs>
              </a:gsLst>
              <a:lin ang="5400000" scaled="1"/>
            </a:gradFill>
            <a:ln w="6350" algn="ctr">
              <a:solidFill>
                <a:srgbClr val="95AAD3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latinLnBrk="0">
                <a:spcBef>
                  <a:spcPct val="20000"/>
                </a:spcBef>
                <a:buFont typeface="Wingdings" pitchFamily="2" charset="2"/>
                <a:buNone/>
                <a:defRPr/>
              </a:pPr>
              <a:endParaRPr kumimoji="0" lang="ko-KR" altLang="ko-KR" sz="900">
                <a:solidFill>
                  <a:schemeClr val="tx1"/>
                </a:solidFill>
                <a:latin typeface="Century Gothic" pitchFamily="34" charset="0"/>
                <a:ea typeface="+mn-ea"/>
              </a:endParaRPr>
            </a:p>
          </p:txBody>
        </p:sp>
        <p:sp>
          <p:nvSpPr>
            <p:cNvPr id="718" name="AutoShape 64"/>
            <p:cNvSpPr>
              <a:spLocks noChangeArrowheads="1"/>
            </p:cNvSpPr>
            <p:nvPr/>
          </p:nvSpPr>
          <p:spPr bwMode="auto">
            <a:xfrm>
              <a:off x="3801" y="690"/>
              <a:ext cx="2272" cy="257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669AF"/>
                </a:gs>
                <a:gs pos="100000">
                  <a:srgbClr val="CED8EC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latinLnBrk="0">
                <a:lnSpc>
                  <a:spcPct val="90000"/>
                </a:lnSpc>
                <a:spcBef>
                  <a:spcPct val="30000"/>
                </a:spcBef>
                <a:buFont typeface="Wingdings" pitchFamily="2" charset="2"/>
                <a:buNone/>
                <a:defRPr/>
              </a:pPr>
              <a:r>
                <a:rPr kumimoji="0" lang="ko-KR" altLang="en-US" sz="1000">
                  <a:solidFill>
                    <a:schemeClr val="tx1"/>
                  </a:solidFill>
                  <a:latin typeface="Century Gothic" pitchFamily="34" charset="0"/>
                  <a:ea typeface="+mn-ea"/>
                  <a:cs typeface="Arial" pitchFamily="34" charset="0"/>
                </a:rPr>
                <a:t>도입 후 기대 효과 </a:t>
              </a:r>
            </a:p>
          </p:txBody>
        </p:sp>
      </p:grpSp>
      <p:sp>
        <p:nvSpPr>
          <p:cNvPr id="719" name="Text Box 65"/>
          <p:cNvSpPr txBox="1">
            <a:spLocks noChangeArrowheads="1"/>
          </p:cNvSpPr>
          <p:nvPr/>
        </p:nvSpPr>
        <p:spPr bwMode="auto">
          <a:xfrm>
            <a:off x="5021263" y="5076825"/>
            <a:ext cx="3937000" cy="110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 </a:t>
            </a:r>
            <a:r>
              <a:rPr kumimoji="0"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오픈 소스 기반 </a:t>
            </a:r>
            <a:r>
              <a:rPr kumimoji="0"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NoSQL/</a:t>
            </a:r>
            <a:r>
              <a:rPr kumimoji="0" lang="ko-KR" altLang="en-US" sz="1000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클라우드</a:t>
            </a:r>
            <a:r>
              <a:rPr kumimoji="0"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인프라 서비스의 빠른 구축</a:t>
            </a:r>
          </a:p>
          <a:p>
            <a:pPr>
              <a:spcBef>
                <a:spcPct val="20000"/>
              </a:spcBef>
              <a:spcAft>
                <a:spcPct val="2000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 </a:t>
            </a:r>
            <a:r>
              <a:rPr kumimoji="0" lang="ko-KR" altLang="en-US" sz="1000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모바일</a:t>
            </a:r>
            <a:r>
              <a:rPr kumimoji="0"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이용자 행태기반 분석이 실시간 검색 가능</a:t>
            </a:r>
          </a:p>
          <a:p>
            <a:pPr>
              <a:spcBef>
                <a:spcPct val="20000"/>
              </a:spcBef>
              <a:spcAft>
                <a:spcPct val="20000"/>
              </a:spcAft>
              <a:defRPr/>
            </a:pPr>
            <a:r>
              <a:rPr kumimoji="0"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 </a:t>
            </a:r>
            <a:r>
              <a:rPr kumimoji="0"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고객 또는 트랜잭션 증가에 따른 시스템 증설</a:t>
            </a:r>
            <a:r>
              <a:rPr kumimoji="0"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/</a:t>
            </a:r>
            <a:r>
              <a:rPr kumimoji="0"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확장 용이</a:t>
            </a:r>
          </a:p>
          <a:p>
            <a:pPr>
              <a:spcBef>
                <a:spcPct val="20000"/>
              </a:spcBef>
              <a:spcAft>
                <a:spcPct val="20000"/>
              </a:spcAft>
              <a:buFontTx/>
              <a:buChar char="•"/>
              <a:defRPr/>
            </a:pPr>
            <a:endParaRPr kumimoji="0" lang="ko-KR" altLang="en-US" sz="10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  <a:p>
            <a:pPr>
              <a:spcBef>
                <a:spcPct val="20000"/>
              </a:spcBef>
              <a:spcAft>
                <a:spcPct val="20000"/>
              </a:spcAft>
              <a:buFontTx/>
              <a:buChar char="•"/>
              <a:defRPr/>
            </a:pPr>
            <a:endParaRPr kumimoji="0" lang="en-US" altLang="ko-KR" sz="10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720" name="Text Box 66"/>
          <p:cNvSpPr txBox="1">
            <a:spLocks noChangeArrowheads="1"/>
          </p:cNvSpPr>
          <p:nvPr/>
        </p:nvSpPr>
        <p:spPr bwMode="auto">
          <a:xfrm>
            <a:off x="871538" y="5124450"/>
            <a:ext cx="3963987" cy="1322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20000"/>
              </a:spcBef>
              <a:spcAft>
                <a:spcPct val="20000"/>
              </a:spcAft>
              <a:buFontTx/>
              <a:buChar char="-"/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단말 이용 분석 오픈</a:t>
            </a:r>
            <a:r>
              <a:rPr kumimoji="0"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: ‘12/03/30 </a:t>
            </a:r>
          </a:p>
          <a:p>
            <a:pPr>
              <a:spcBef>
                <a:spcPct val="20000"/>
              </a:spcBef>
              <a:spcAft>
                <a:spcPct val="20000"/>
              </a:spcAft>
              <a:buFontTx/>
              <a:buChar char="-"/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kumimoji="0" lang="ko-KR" altLang="en-US" sz="1000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모바일</a:t>
            </a:r>
            <a:r>
              <a:rPr kumimoji="0"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웹</a:t>
            </a:r>
            <a:r>
              <a:rPr kumimoji="0"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  <a:r>
              <a:rPr kumimoji="0" lang="ko-KR" altLang="en-US" sz="1000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앱</a:t>
            </a:r>
            <a:r>
              <a:rPr kumimoji="0"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이용 분석</a:t>
            </a:r>
            <a:r>
              <a:rPr kumimoji="0"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: ~‘12/02/29 </a:t>
            </a:r>
            <a:r>
              <a:rPr kumimoji="0"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까지 데이터 분석 지원</a:t>
            </a:r>
          </a:p>
          <a:p>
            <a:pPr>
              <a:spcBef>
                <a:spcPct val="20000"/>
              </a:spcBef>
              <a:spcAft>
                <a:spcPct val="20000"/>
              </a:spcAft>
              <a:buFontTx/>
              <a:buChar char="-"/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개발 환경 구축</a:t>
            </a:r>
            <a:r>
              <a:rPr kumimoji="0"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: NoSQL </a:t>
            </a:r>
            <a:r>
              <a:rPr kumimoji="0"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기반 환경 구축</a:t>
            </a:r>
            <a:endParaRPr kumimoji="0" lang="en-US" altLang="ko-KR" sz="10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  <a:p>
            <a:pPr>
              <a:spcBef>
                <a:spcPct val="20000"/>
              </a:spcBef>
              <a:spcAft>
                <a:spcPct val="20000"/>
              </a:spcAft>
              <a:buFontTx/>
              <a:buChar char="-"/>
              <a:defRPr/>
            </a:pPr>
            <a:r>
              <a:rPr kumimoji="0"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kumimoji="0"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확장 성을 고려한 성능</a:t>
            </a:r>
            <a:r>
              <a:rPr kumimoji="0"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/</a:t>
            </a:r>
            <a:r>
              <a:rPr kumimoji="0"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용량 산출 및 구조 설계</a:t>
            </a:r>
          </a:p>
          <a:p>
            <a:pPr>
              <a:spcBef>
                <a:spcPct val="20000"/>
              </a:spcBef>
              <a:spcAft>
                <a:spcPct val="20000"/>
              </a:spcAft>
              <a:buFontTx/>
              <a:buChar char="-"/>
              <a:defRPr/>
            </a:pPr>
            <a:r>
              <a:rPr kumimoji="0"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무 정지 서비스를 대비한 소프트웨어 및 하드웨어 </a:t>
            </a:r>
            <a:r>
              <a:rPr kumimoji="0"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2</a:t>
            </a:r>
            <a:r>
              <a:rPr kumimoji="0"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중화 형상 확정</a:t>
            </a:r>
          </a:p>
          <a:p>
            <a:pPr>
              <a:spcBef>
                <a:spcPct val="20000"/>
              </a:spcBef>
              <a:spcAft>
                <a:spcPct val="20000"/>
              </a:spcAft>
              <a:defRPr/>
            </a:pPr>
            <a:endParaRPr kumimoji="0" lang="en-US" altLang="ko-KR" sz="10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721" name="AutoShape 68"/>
          <p:cNvSpPr>
            <a:spLocks noChangeArrowheads="1"/>
          </p:cNvSpPr>
          <p:nvPr/>
        </p:nvSpPr>
        <p:spPr bwMode="auto">
          <a:xfrm>
            <a:off x="3684588" y="3441700"/>
            <a:ext cx="2355850" cy="709613"/>
          </a:xfrm>
          <a:prstGeom prst="roundRect">
            <a:avLst>
              <a:gd name="adj" fmla="val 8949"/>
            </a:avLst>
          </a:prstGeom>
          <a:noFill/>
          <a:ln w="3175" algn="ctr">
            <a:noFill/>
            <a:round/>
            <a:headEnd/>
            <a:tailEnd/>
          </a:ln>
        </p:spPr>
        <p:txBody>
          <a:bodyPr lIns="54000" tIns="25200" rIns="54000" bIns="25200" anchor="ctr"/>
          <a:lstStyle/>
          <a:p>
            <a:pPr marL="95250" indent="-95250"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1438275" algn="l"/>
              </a:tabLst>
              <a:defRPr/>
            </a:pPr>
            <a:r>
              <a:rPr kumimoji="0" lang="ko-KR" altLang="en-US" sz="900">
                <a:solidFill>
                  <a:schemeClr val="tx1"/>
                </a:solidFill>
                <a:latin typeface="Century Gothic" pitchFamily="34" charset="0"/>
                <a:ea typeface="+mn-ea"/>
              </a:rPr>
              <a:t>보안관련 기능 강화</a:t>
            </a:r>
          </a:p>
          <a:p>
            <a:pPr marL="95250" indent="-95250"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1438275" algn="l"/>
              </a:tabLst>
              <a:defRPr/>
            </a:pPr>
            <a:r>
              <a:rPr kumimoji="0" lang="en-US" altLang="ko-KR" sz="900">
                <a:solidFill>
                  <a:schemeClr val="tx1"/>
                </a:solidFill>
                <a:latin typeface="Century Gothic" pitchFamily="34" charset="0"/>
                <a:ea typeface="+mn-ea"/>
              </a:rPr>
              <a:t>IPsec (</a:t>
            </a:r>
            <a:r>
              <a:rPr kumimoji="0" lang="ko-KR" altLang="en-US" sz="900">
                <a:solidFill>
                  <a:schemeClr val="tx1"/>
                </a:solidFill>
                <a:latin typeface="Century Gothic" pitchFamily="34" charset="0"/>
                <a:ea typeface="+mn-ea"/>
              </a:rPr>
              <a:t>미디어</a:t>
            </a:r>
            <a:r>
              <a:rPr kumimoji="0" lang="en-US" altLang="ko-KR" sz="900">
                <a:solidFill>
                  <a:schemeClr val="tx1"/>
                </a:solidFill>
                <a:latin typeface="Century Gothic" pitchFamily="34" charset="0"/>
                <a:ea typeface="+mn-ea"/>
              </a:rPr>
              <a:t>), TLS (</a:t>
            </a:r>
            <a:r>
              <a:rPr kumimoji="0" lang="ko-KR" altLang="en-US" sz="900">
                <a:solidFill>
                  <a:schemeClr val="tx1"/>
                </a:solidFill>
                <a:latin typeface="Century Gothic" pitchFamily="34" charset="0"/>
                <a:ea typeface="+mn-ea"/>
              </a:rPr>
              <a:t>호</a:t>
            </a:r>
            <a:r>
              <a:rPr kumimoji="0" lang="en-US" altLang="ko-KR" sz="900">
                <a:solidFill>
                  <a:schemeClr val="tx1"/>
                </a:solidFill>
                <a:latin typeface="Century Gothic" pitchFamily="34" charset="0"/>
                <a:ea typeface="+mn-ea"/>
              </a:rPr>
              <a:t>) </a:t>
            </a:r>
            <a:r>
              <a:rPr kumimoji="0" lang="ko-KR" altLang="en-US" sz="900">
                <a:solidFill>
                  <a:schemeClr val="tx1"/>
                </a:solidFill>
                <a:latin typeface="Century Gothic" pitchFamily="34" charset="0"/>
                <a:ea typeface="+mn-ea"/>
              </a:rPr>
              <a:t>기능 지원</a:t>
            </a:r>
          </a:p>
          <a:p>
            <a:pPr marL="95250" indent="-95250"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1438275" algn="l"/>
              </a:tabLst>
              <a:defRPr/>
            </a:pPr>
            <a:r>
              <a:rPr kumimoji="0" lang="en-US" altLang="ko-KR" sz="900">
                <a:solidFill>
                  <a:schemeClr val="tx1"/>
                </a:solidFill>
                <a:latin typeface="Century Gothic" pitchFamily="34" charset="0"/>
                <a:ea typeface="+mn-ea"/>
              </a:rPr>
              <a:t>SIP </a:t>
            </a:r>
            <a:r>
              <a:rPr kumimoji="0" lang="ko-KR" altLang="en-US" sz="900">
                <a:solidFill>
                  <a:schemeClr val="tx1"/>
                </a:solidFill>
                <a:latin typeface="Century Gothic" pitchFamily="34" charset="0"/>
                <a:ea typeface="+mn-ea"/>
              </a:rPr>
              <a:t>시그널 정보 </a:t>
            </a:r>
            <a:r>
              <a:rPr kumimoji="0" lang="en-US" altLang="ko-KR" sz="900">
                <a:solidFill>
                  <a:schemeClr val="tx1"/>
                </a:solidFill>
                <a:latin typeface="Century Gothic" pitchFamily="34" charset="0"/>
                <a:ea typeface="+mn-ea"/>
              </a:rPr>
              <a:t>screening (session filter </a:t>
            </a:r>
            <a:r>
              <a:rPr kumimoji="0" lang="ko-KR" altLang="en-US" sz="900">
                <a:solidFill>
                  <a:schemeClr val="tx1"/>
                </a:solidFill>
                <a:latin typeface="Century Gothic" pitchFamily="34" charset="0"/>
                <a:ea typeface="+mn-ea"/>
              </a:rPr>
              <a:t>기능</a:t>
            </a:r>
            <a:r>
              <a:rPr kumimoji="0" lang="en-US" altLang="ko-KR" sz="900">
                <a:solidFill>
                  <a:schemeClr val="tx1"/>
                </a:solidFill>
                <a:latin typeface="Century Gothic" pitchFamily="34" charset="0"/>
                <a:ea typeface="+mn-ea"/>
              </a:rPr>
              <a:t>)</a:t>
            </a:r>
          </a:p>
          <a:p>
            <a:pPr marL="95250" indent="-95250"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1438275" algn="l"/>
              </a:tabLst>
              <a:defRPr/>
            </a:pPr>
            <a:endParaRPr kumimoji="0" lang="en-US" altLang="ko-KR" sz="90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722" name="Rectangle 69"/>
          <p:cNvSpPr>
            <a:spLocks noChangeArrowheads="1"/>
          </p:cNvSpPr>
          <p:nvPr/>
        </p:nvSpPr>
        <p:spPr bwMode="auto">
          <a:xfrm>
            <a:off x="3611563" y="3225800"/>
            <a:ext cx="2555875" cy="1122363"/>
          </a:xfrm>
          <a:prstGeom prst="rect">
            <a:avLst/>
          </a:prstGeom>
          <a:solidFill>
            <a:srgbClr val="F7FFFF"/>
          </a:solidFill>
          <a:ln w="6350" algn="ctr">
            <a:solidFill>
              <a:srgbClr val="7BDCFF"/>
            </a:solidFill>
            <a:miter lim="800000"/>
            <a:headEnd/>
            <a:tailEnd/>
          </a:ln>
        </p:spPr>
        <p:txBody>
          <a:bodyPr lIns="54000" tIns="25200" rIns="54000" bIns="25200" anchor="ctr"/>
          <a:lstStyle/>
          <a:p>
            <a:pPr marL="95250" indent="-95250">
              <a:tabLst>
                <a:tab pos="1438275" algn="l"/>
              </a:tabLst>
              <a:defRPr/>
            </a:pPr>
            <a:endParaRPr kumimoji="0" lang="ko-KR" altLang="ko-KR" sz="90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723" name="AutoShape 70"/>
          <p:cNvSpPr>
            <a:spLocks noChangeArrowheads="1"/>
          </p:cNvSpPr>
          <p:nvPr/>
        </p:nvSpPr>
        <p:spPr bwMode="auto">
          <a:xfrm>
            <a:off x="3611563" y="3411538"/>
            <a:ext cx="2555875" cy="822325"/>
          </a:xfrm>
          <a:prstGeom prst="roundRect">
            <a:avLst>
              <a:gd name="adj" fmla="val 8949"/>
            </a:avLst>
          </a:prstGeom>
          <a:noFill/>
          <a:ln w="3175" algn="ctr">
            <a:noFill/>
            <a:round/>
            <a:headEnd/>
            <a:tailEnd/>
          </a:ln>
        </p:spPr>
        <p:txBody>
          <a:bodyPr lIns="54000" tIns="25200" rIns="54000" bIns="25200" anchor="ctr"/>
          <a:lstStyle/>
          <a:p>
            <a:pPr marL="95250" indent="-95250"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1438275" algn="l"/>
              </a:tabLst>
              <a:defRPr/>
            </a:pPr>
            <a:endParaRPr kumimoji="0"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  <a:p>
            <a:pPr marL="95250" indent="-95250"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1438275" algn="l"/>
              </a:tabLst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DSTA/LQMS</a:t>
            </a:r>
            <a:r>
              <a:rPr kumimoji="0"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로부터</a:t>
            </a:r>
            <a:r>
              <a:rPr kumimoji="0"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kumimoji="0"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로그 수집</a:t>
            </a:r>
            <a:endParaRPr kumimoji="0"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  <a:p>
            <a:pPr marL="95250" indent="-95250"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1438275" algn="l"/>
              </a:tabLst>
              <a:defRPr/>
            </a:pPr>
            <a:r>
              <a:rPr kumimoji="0" lang="ko-KR" altLang="en-US" sz="900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모바일</a:t>
            </a:r>
            <a:r>
              <a:rPr kumimoji="0"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웹</a:t>
            </a:r>
            <a:r>
              <a:rPr kumimoji="0"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/</a:t>
            </a:r>
            <a:r>
              <a:rPr kumimoji="0" lang="ko-KR" altLang="en-US" sz="900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앱</a:t>
            </a:r>
            <a:r>
              <a:rPr kumimoji="0"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이용현황 분석</a:t>
            </a:r>
            <a:endParaRPr kumimoji="0"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  <a:p>
            <a:pPr marL="95250" indent="-95250"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1438275" algn="l"/>
              </a:tabLs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결과 데이터 생성</a:t>
            </a:r>
          </a:p>
          <a:p>
            <a:pPr marL="95250" indent="-95250"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1438275" algn="l"/>
              </a:tabLst>
              <a:defRPr/>
            </a:pPr>
            <a:endParaRPr kumimoji="0"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724" name="AutoShape 71"/>
          <p:cNvSpPr>
            <a:spLocks noChangeArrowheads="1"/>
          </p:cNvSpPr>
          <p:nvPr/>
        </p:nvSpPr>
        <p:spPr bwMode="auto">
          <a:xfrm>
            <a:off x="6275388" y="3225800"/>
            <a:ext cx="2355850" cy="822325"/>
          </a:xfrm>
          <a:prstGeom prst="roundRect">
            <a:avLst>
              <a:gd name="adj" fmla="val 8949"/>
            </a:avLst>
          </a:prstGeom>
          <a:noFill/>
          <a:ln w="3175" algn="ctr">
            <a:noFill/>
            <a:round/>
            <a:headEnd/>
            <a:tailEnd/>
          </a:ln>
        </p:spPr>
        <p:txBody>
          <a:bodyPr lIns="54000" tIns="25200" rIns="54000" bIns="25200" anchor="ctr"/>
          <a:lstStyle/>
          <a:p>
            <a:pPr marL="95250" indent="-95250"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1438275" algn="l"/>
              </a:tabLst>
              <a:defRPr/>
            </a:pPr>
            <a:r>
              <a:rPr kumimoji="0"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2</a:t>
            </a:r>
            <a:r>
              <a:rPr kumimoji="0"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중화 제공 </a:t>
            </a:r>
            <a:r>
              <a:rPr kumimoji="0"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(</a:t>
            </a:r>
            <a:r>
              <a:rPr kumimoji="0"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하드웨어</a:t>
            </a:r>
            <a:r>
              <a:rPr kumimoji="0"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</a:t>
            </a:r>
            <a:r>
              <a:rPr kumimoji="0"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소프트웨어</a:t>
            </a:r>
            <a:r>
              <a:rPr kumimoji="0"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)</a:t>
            </a:r>
          </a:p>
          <a:p>
            <a:pPr marL="95250" indent="-95250"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1438275" algn="l"/>
              </a:tabLs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확장 성 확보</a:t>
            </a:r>
          </a:p>
          <a:p>
            <a:pPr marL="95250" indent="-95250">
              <a:spcBef>
                <a:spcPct val="20000"/>
              </a:spcBef>
              <a:spcAft>
                <a:spcPct val="20000"/>
              </a:spcAft>
              <a:buFontTx/>
              <a:buChar char="•"/>
              <a:tabLst>
                <a:tab pos="1438275" algn="l"/>
              </a:tabLst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타 </a:t>
            </a:r>
            <a:r>
              <a:rPr kumimoji="0"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legacy </a:t>
            </a:r>
            <a:r>
              <a:rPr kumimoji="0"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서비스연동 지원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7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ko-KR" altLang="en-US">
              <a:latin typeface="Century Gothic" pitchFamily="34" charset="0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회원관리 및 정보 조회 기능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46" name="TextBox 45"/>
          <p:cNvSpPr txBox="1"/>
          <p:nvPr/>
        </p:nvSpPr>
        <p:spPr bwMode="auto">
          <a:xfrm>
            <a:off x="98425" y="111125"/>
            <a:ext cx="53498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주요 기능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:: 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관리 페이지 기능</a:t>
            </a:r>
          </a:p>
        </p:txBody>
      </p:sp>
      <p:sp>
        <p:nvSpPr>
          <p:cNvPr id="25" name="직사각형 24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제안시스템은 다음과 같은 관리 페이지 기능을 제공합니다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</p:txBody>
      </p:sp>
      <p:graphicFrame>
        <p:nvGraphicFramePr>
          <p:cNvPr id="14" name="Group 37"/>
          <p:cNvGraphicFramePr>
            <a:graphicFrameLocks/>
          </p:cNvGraphicFramePr>
          <p:nvPr/>
        </p:nvGraphicFramePr>
        <p:xfrm>
          <a:off x="722313" y="4408488"/>
          <a:ext cx="4078287" cy="1585912"/>
        </p:xfrm>
        <a:graphic>
          <a:graphicData uri="http://schemas.openxmlformats.org/drawingml/2006/table">
            <a:tbl>
              <a:tblPr/>
              <a:tblGrid>
                <a:gridCol w="568538"/>
                <a:gridCol w="3509749"/>
              </a:tblGrid>
              <a:tr h="23773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레벨</a:t>
                      </a:r>
                    </a:p>
                  </a:txBody>
                  <a:tcPr marL="91423" marR="91423" marT="45718" marB="45718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설명</a:t>
                      </a:r>
                    </a:p>
                  </a:txBody>
                  <a:tcPr marL="91423" marR="91423" marT="45718" marB="45718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991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Admin</a:t>
                      </a:r>
                    </a:p>
                  </a:txBody>
                  <a:tcPr marL="91423" marR="91423" marT="45718" marB="45718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운영자 아이디의 삭제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추가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수정은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ADMIN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등급의 운용자만 실행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가능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  <a:p>
                      <a:pPr marL="95250" marR="0" lvl="0" indent="-9525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모든 명령어를 실행할 수 있는 권한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23" marR="91423" marT="45718" marB="45718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915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Normal</a:t>
                      </a:r>
                    </a:p>
                  </a:txBody>
                  <a:tcPr marL="91423" marR="91423" marT="45718" marB="45718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각각의 명령어 설정 값에 따라 실행할 수 있는 명령어가 존재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  <a:p>
                      <a:pPr marL="95250" marR="0" lvl="0" indent="-9525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일반적으로 사용자에 대한 등록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삭제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변경을 제외한 명령어 수행 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23" marR="91423" marT="45718" marB="45718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87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Viewer</a:t>
                      </a:r>
                    </a:p>
                  </a:txBody>
                  <a:tcPr marL="91423" marR="91423" marT="45718" marB="45718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95250" marR="0" lvl="0" indent="-95250" algn="l" defTabSz="914400" rtl="0" eaLnBrk="0" fontAlgn="base" latinLnBrk="0" hangingPunct="0">
                        <a:lnSpc>
                          <a:spcPct val="15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시스템의 구성정보에 대한 수정이나 변경에 대한 실행 명령어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수행불가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23" marR="91423" marT="45718" marB="45718" anchor="ctr" horzOverflow="overflow">
                    <a:lnL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3279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079625"/>
            <a:ext cx="4184650" cy="229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3" name="Picture 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781"/>
          <a:stretch>
            <a:fillRect/>
          </a:stretch>
        </p:blipFill>
        <p:spPr bwMode="auto">
          <a:xfrm>
            <a:off x="5132388" y="2033588"/>
            <a:ext cx="3857625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94" name="그림 14" descr="vod_rtsp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88" y="4059238"/>
            <a:ext cx="3870325" cy="195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 bwMode="auto">
          <a:xfrm>
            <a:off x="631825" y="1862138"/>
            <a:ext cx="2430463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인증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회원정보 관리 기능</a:t>
            </a:r>
            <a:endParaRPr lang="en-US" altLang="ko-KR" sz="9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 bwMode="auto">
          <a:xfrm>
            <a:off x="5132388" y="1854200"/>
            <a:ext cx="2430462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조회기능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(CTN/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기간 별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 txBox="1"/>
          <p:nvPr/>
        </p:nvSpPr>
        <p:spPr bwMode="auto">
          <a:xfrm>
            <a:off x="4817985" y="1493784"/>
            <a:ext cx="5445605" cy="936000"/>
          </a:xfrm>
          <a:prstGeom prst="roundRect">
            <a:avLst>
              <a:gd name="adj" fmla="val 39229"/>
            </a:avLst>
          </a:prstGeom>
          <a:gradFill flip="none" rotWithShape="1">
            <a:gsLst>
              <a:gs pos="0">
                <a:schemeClr val="accent4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endParaRPr lang="ko-KR" alt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itchFamily="34" charset="0"/>
              <a:ea typeface="+mn-ea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583238" y="1392238"/>
            <a:ext cx="4194175" cy="1046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algn="r">
              <a:spcBef>
                <a:spcPts val="0"/>
              </a:spcBef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Century Gothic" pitchFamily="34" charset="0"/>
                <a:ea typeface="+mn-ea"/>
              </a:rPr>
              <a:t>3. </a:t>
            </a:r>
            <a:r>
              <a:rPr lang="ko-KR" altLang="en-US" sz="2600" b="1" dirty="0" smtClean="0">
                <a:solidFill>
                  <a:schemeClr val="bg1"/>
                </a:solidFill>
                <a:latin typeface="Century Gothic" pitchFamily="34" charset="0"/>
                <a:ea typeface="+mn-ea"/>
              </a:rPr>
              <a:t>품질보증계획 및 </a:t>
            </a:r>
            <a:endParaRPr lang="en-US" altLang="ko-KR" sz="2600" b="1" dirty="0" smtClean="0">
              <a:solidFill>
                <a:schemeClr val="bg1"/>
              </a:solidFill>
              <a:latin typeface="Century Gothic" pitchFamily="34" charset="0"/>
              <a:ea typeface="+mn-ea"/>
            </a:endParaRPr>
          </a:p>
          <a:p>
            <a:pPr algn="r">
              <a:spcBef>
                <a:spcPts val="0"/>
              </a:spcBef>
              <a:defRPr/>
            </a:pPr>
            <a:r>
              <a:rPr lang="ko-KR" altLang="en-US" sz="2600" b="1" dirty="0" smtClean="0">
                <a:solidFill>
                  <a:schemeClr val="bg1"/>
                </a:solidFill>
                <a:latin typeface="Century Gothic" pitchFamily="34" charset="0"/>
                <a:ea typeface="+mn-ea"/>
              </a:rPr>
              <a:t>안정화 지원 방안</a:t>
            </a:r>
            <a:endParaRPr lang="ko-KR" altLang="en-US" sz="2000" dirty="0">
              <a:solidFill>
                <a:schemeClr val="bg1"/>
              </a:solidFill>
              <a:latin typeface="Century Gothic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 bwMode="auto">
          <a:xfrm>
            <a:off x="98425" y="111125"/>
            <a:ext cx="4860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품질보증 계획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3.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품질보증계획 및 안정화 지원 방안</a:t>
            </a:r>
          </a:p>
        </p:txBody>
      </p:sp>
      <p:sp>
        <p:nvSpPr>
          <p:cNvPr id="34820" name="Line 134"/>
          <p:cNvSpPr>
            <a:spLocks noChangeShapeType="1"/>
          </p:cNvSpPr>
          <p:nvPr/>
        </p:nvSpPr>
        <p:spPr bwMode="auto">
          <a:xfrm>
            <a:off x="4514850" y="1493838"/>
            <a:ext cx="4763" cy="1223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4821" name="Line 135"/>
          <p:cNvSpPr>
            <a:spLocks noChangeShapeType="1"/>
          </p:cNvSpPr>
          <p:nvPr/>
        </p:nvSpPr>
        <p:spPr bwMode="auto">
          <a:xfrm>
            <a:off x="2786063" y="1350963"/>
            <a:ext cx="4762" cy="1223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34822" name="Group 136"/>
          <p:cNvGrpSpPr>
            <a:grpSpLocks/>
          </p:cNvGrpSpPr>
          <p:nvPr/>
        </p:nvGrpSpPr>
        <p:grpSpPr bwMode="auto">
          <a:xfrm>
            <a:off x="1755775" y="1042988"/>
            <a:ext cx="2289175" cy="373062"/>
            <a:chOff x="356" y="1095"/>
            <a:chExt cx="2794" cy="448"/>
          </a:xfrm>
        </p:grpSpPr>
        <p:sp>
          <p:nvSpPr>
            <p:cNvPr id="34924" name="AutoShape 137"/>
            <p:cNvSpPr>
              <a:spLocks noChangeArrowheads="1"/>
            </p:cNvSpPr>
            <p:nvPr/>
          </p:nvSpPr>
          <p:spPr bwMode="auto">
            <a:xfrm>
              <a:off x="356" y="1127"/>
              <a:ext cx="2794" cy="416"/>
            </a:xfrm>
            <a:prstGeom prst="roundRect">
              <a:avLst>
                <a:gd name="adj" fmla="val 50000"/>
              </a:avLst>
            </a:prstGeom>
            <a:solidFill>
              <a:srgbClr val="C0C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sz="100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34925" name="AutoShape 138"/>
            <p:cNvSpPr>
              <a:spLocks noChangeArrowheads="1"/>
            </p:cNvSpPr>
            <p:nvPr/>
          </p:nvSpPr>
          <p:spPr bwMode="auto">
            <a:xfrm>
              <a:off x="356" y="1097"/>
              <a:ext cx="2794" cy="4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A1DC"/>
                </a:gs>
                <a:gs pos="100000">
                  <a:srgbClr val="002D8A"/>
                </a:gs>
              </a:gsLst>
              <a:lin ang="5400000" scaled="1"/>
            </a:gradFill>
            <a:ln w="22225" algn="ctr">
              <a:solidFill>
                <a:srgbClr val="FFFFFF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 sz="100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34926" name="AutoShape 139"/>
            <p:cNvSpPr>
              <a:spLocks noChangeArrowheads="1"/>
            </p:cNvSpPr>
            <p:nvPr/>
          </p:nvSpPr>
          <p:spPr bwMode="auto">
            <a:xfrm>
              <a:off x="470" y="1095"/>
              <a:ext cx="2553" cy="41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8CD4F4"/>
                </a:gs>
                <a:gs pos="100000">
                  <a:srgbClr val="0088C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22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/>
            <a:p>
              <a:endParaRPr lang="ko-KR" altLang="en-US" sz="100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</p:grpSp>
      <p:pic>
        <p:nvPicPr>
          <p:cNvPr id="34823" name="Picture 140" descr="z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74"/>
          <a:stretch>
            <a:fillRect/>
          </a:stretch>
        </p:blipFill>
        <p:spPr bwMode="auto">
          <a:xfrm>
            <a:off x="317500" y="1682750"/>
            <a:ext cx="4770438" cy="111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4" name="Text Box 161"/>
          <p:cNvSpPr txBox="1">
            <a:spLocks noChangeArrowheads="1"/>
          </p:cNvSpPr>
          <p:nvPr/>
        </p:nvSpPr>
        <p:spPr bwMode="auto">
          <a:xfrm>
            <a:off x="2292350" y="1147763"/>
            <a:ext cx="1243013" cy="15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lang="ko-KR" altLang="en-US" sz="1000">
                <a:solidFill>
                  <a:schemeClr val="tx1"/>
                </a:solidFill>
                <a:ea typeface="맑은 고딕" pitchFamily="50" charset="-127"/>
              </a:rPr>
              <a:t>프로젝트 총괄 책임자</a:t>
            </a:r>
          </a:p>
        </p:txBody>
      </p:sp>
      <p:pic>
        <p:nvPicPr>
          <p:cNvPr id="34825" name="Picture 162" descr="바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" b="-148"/>
          <a:stretch>
            <a:fillRect/>
          </a:stretch>
        </p:blipFill>
        <p:spPr bwMode="auto">
          <a:xfrm>
            <a:off x="2209800" y="1752600"/>
            <a:ext cx="882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6" name="Picture 163" descr="바_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4" b="-148"/>
          <a:stretch>
            <a:fillRect/>
          </a:stretch>
        </p:blipFill>
        <p:spPr bwMode="auto">
          <a:xfrm>
            <a:off x="3937000" y="1752600"/>
            <a:ext cx="8826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7" name="Text Box 164"/>
          <p:cNvSpPr txBox="1">
            <a:spLocks noChangeArrowheads="1"/>
          </p:cNvSpPr>
          <p:nvPr/>
        </p:nvSpPr>
        <p:spPr bwMode="auto">
          <a:xfrm>
            <a:off x="2165350" y="1771650"/>
            <a:ext cx="103505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lang="ko-KR" altLang="en-US" sz="900">
                <a:solidFill>
                  <a:schemeClr val="tx1"/>
                </a:solidFill>
                <a:ea typeface="맑은 고딕" pitchFamily="50" charset="-127"/>
              </a:rPr>
              <a:t>전사 품질지원</a:t>
            </a:r>
          </a:p>
        </p:txBody>
      </p:sp>
      <p:sp>
        <p:nvSpPr>
          <p:cNvPr id="34828" name="Text Box 165"/>
          <p:cNvSpPr txBox="1">
            <a:spLocks noChangeArrowheads="1"/>
          </p:cNvSpPr>
          <p:nvPr/>
        </p:nvSpPr>
        <p:spPr bwMode="auto">
          <a:xfrm>
            <a:off x="3919538" y="1771650"/>
            <a:ext cx="944562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lang="ko-KR" altLang="en-US" sz="900">
                <a:solidFill>
                  <a:schemeClr val="tx1"/>
                </a:solidFill>
                <a:ea typeface="맑은 고딕" pitchFamily="50" charset="-127"/>
              </a:rPr>
              <a:t>사업 관리자</a:t>
            </a:r>
          </a:p>
        </p:txBody>
      </p:sp>
      <p:sp>
        <p:nvSpPr>
          <p:cNvPr id="34829" name="Line 166"/>
          <p:cNvSpPr>
            <a:spLocks noChangeShapeType="1"/>
          </p:cNvSpPr>
          <p:nvPr/>
        </p:nvSpPr>
        <p:spPr bwMode="auto">
          <a:xfrm flipH="1">
            <a:off x="1127125" y="1493838"/>
            <a:ext cx="3175" cy="11255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grpSp>
        <p:nvGrpSpPr>
          <p:cNvPr id="34830" name="Group 167"/>
          <p:cNvGrpSpPr>
            <a:grpSpLocks/>
          </p:cNvGrpSpPr>
          <p:nvPr/>
        </p:nvGrpSpPr>
        <p:grpSpPr bwMode="auto">
          <a:xfrm>
            <a:off x="496888" y="1752600"/>
            <a:ext cx="1033462" cy="276225"/>
            <a:chOff x="432" y="2394"/>
            <a:chExt cx="903" cy="173"/>
          </a:xfrm>
        </p:grpSpPr>
        <p:pic>
          <p:nvPicPr>
            <p:cNvPr id="34922" name="Picture 168" descr="bar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" b="189"/>
            <a:stretch>
              <a:fillRect/>
            </a:stretch>
          </p:blipFill>
          <p:spPr bwMode="auto">
            <a:xfrm>
              <a:off x="482" y="2394"/>
              <a:ext cx="79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923" name="Text Box 169"/>
            <p:cNvSpPr txBox="1">
              <a:spLocks noChangeArrowheads="1"/>
            </p:cNvSpPr>
            <p:nvPr/>
          </p:nvSpPr>
          <p:spPr bwMode="auto">
            <a:xfrm>
              <a:off x="432" y="2410"/>
              <a:ext cx="903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ctr" latinLnBrk="0"/>
              <a:r>
                <a:rPr lang="ko-KR" altLang="en-US" sz="900">
                  <a:solidFill>
                    <a:schemeClr val="tx1"/>
                  </a:solidFill>
                  <a:ea typeface="맑은 고딕" pitchFamily="50" charset="-127"/>
                </a:rPr>
                <a:t>프로젝트 관리자</a:t>
              </a:r>
            </a:p>
          </p:txBody>
        </p:sp>
      </p:grpSp>
      <p:pic>
        <p:nvPicPr>
          <p:cNvPr id="34831" name="Picture 170" descr="bar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189"/>
          <a:stretch>
            <a:fillRect/>
          </a:stretch>
        </p:blipFill>
        <p:spPr bwMode="auto">
          <a:xfrm>
            <a:off x="554038" y="2079625"/>
            <a:ext cx="909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32" name="Text Box 171"/>
          <p:cNvSpPr txBox="1">
            <a:spLocks noChangeArrowheads="1"/>
          </p:cNvSpPr>
          <p:nvPr/>
        </p:nvSpPr>
        <p:spPr bwMode="auto">
          <a:xfrm>
            <a:off x="544513" y="2079625"/>
            <a:ext cx="9906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latinLnBrk="0"/>
            <a:r>
              <a:rPr lang="ko-KR" altLang="en-US" sz="900">
                <a:solidFill>
                  <a:schemeClr val="tx1"/>
                </a:solidFill>
                <a:ea typeface="맑은 고딕" pitchFamily="50" charset="-127"/>
              </a:rPr>
              <a:t>개발 관리자</a:t>
            </a:r>
          </a:p>
        </p:txBody>
      </p:sp>
      <p:grpSp>
        <p:nvGrpSpPr>
          <p:cNvPr id="34833" name="Group 172"/>
          <p:cNvGrpSpPr>
            <a:grpSpLocks/>
          </p:cNvGrpSpPr>
          <p:nvPr/>
        </p:nvGrpSpPr>
        <p:grpSpPr bwMode="auto">
          <a:xfrm>
            <a:off x="554038" y="2393950"/>
            <a:ext cx="909637" cy="274638"/>
            <a:chOff x="482" y="2394"/>
            <a:chExt cx="795" cy="173"/>
          </a:xfrm>
        </p:grpSpPr>
        <p:pic>
          <p:nvPicPr>
            <p:cNvPr id="34920" name="Picture 173" descr="bar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2" b="189"/>
            <a:stretch>
              <a:fillRect/>
            </a:stretch>
          </p:blipFill>
          <p:spPr bwMode="auto">
            <a:xfrm>
              <a:off x="482" y="2394"/>
              <a:ext cx="795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921" name="Text Box 174"/>
            <p:cNvSpPr txBox="1">
              <a:spLocks noChangeArrowheads="1"/>
            </p:cNvSpPr>
            <p:nvPr/>
          </p:nvSpPr>
          <p:spPr bwMode="auto">
            <a:xfrm>
              <a:off x="495" y="2410"/>
              <a:ext cx="77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algn="ctr" latinLnBrk="0"/>
              <a:r>
                <a:rPr lang="ko-KR" altLang="en-US" sz="900">
                  <a:solidFill>
                    <a:schemeClr val="tx1"/>
                  </a:solidFill>
                  <a:ea typeface="맑은 고딕" pitchFamily="50" charset="-127"/>
                </a:rPr>
                <a:t>구축 </a:t>
              </a:r>
              <a:r>
                <a:rPr lang="en-US" altLang="ko-KR" sz="900">
                  <a:solidFill>
                    <a:schemeClr val="tx1"/>
                  </a:solidFill>
                  <a:ea typeface="맑은 고딕" pitchFamily="50" charset="-127"/>
                </a:rPr>
                <a:t>/ </a:t>
              </a:r>
              <a:r>
                <a:rPr lang="ko-KR" altLang="en-US" sz="900">
                  <a:solidFill>
                    <a:schemeClr val="tx1"/>
                  </a:solidFill>
                  <a:ea typeface="맑은 고딕" pitchFamily="50" charset="-127"/>
                </a:rPr>
                <a:t>개발자</a:t>
              </a:r>
            </a:p>
          </p:txBody>
        </p:sp>
      </p:grpSp>
      <p:sp>
        <p:nvSpPr>
          <p:cNvPr id="34834" name="Line 176"/>
          <p:cNvSpPr>
            <a:spLocks noChangeShapeType="1"/>
          </p:cNvSpPr>
          <p:nvPr/>
        </p:nvSpPr>
        <p:spPr bwMode="auto">
          <a:xfrm>
            <a:off x="1130300" y="1493838"/>
            <a:ext cx="33845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0" tIns="0" rIns="0" bIns="0" anchor="ctr"/>
          <a:lstStyle/>
          <a:p>
            <a:endParaRPr lang="ko-KR" altLang="en-US"/>
          </a:p>
        </p:txBody>
      </p:sp>
      <p:graphicFrame>
        <p:nvGraphicFramePr>
          <p:cNvPr id="82" name="Group 178"/>
          <p:cNvGraphicFramePr>
            <a:graphicFrameLocks noGrp="1"/>
          </p:cNvGraphicFramePr>
          <p:nvPr/>
        </p:nvGraphicFramePr>
        <p:xfrm>
          <a:off x="317500" y="2889250"/>
          <a:ext cx="4770438" cy="3375025"/>
        </p:xfrm>
        <a:graphic>
          <a:graphicData uri="http://schemas.openxmlformats.org/drawingml/2006/table">
            <a:tbl>
              <a:tblPr/>
              <a:tblGrid>
                <a:gridCol w="794860"/>
                <a:gridCol w="3385610"/>
                <a:gridCol w="589969"/>
              </a:tblGrid>
              <a:tr h="25936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직책</a:t>
                      </a:r>
                    </a:p>
                  </a:txBody>
                  <a:tcPr marL="71999" marR="71999" marT="53994" marB="53994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역할</a:t>
                      </a:r>
                    </a:p>
                  </a:txBody>
                  <a:tcPr marL="71999" marR="71999" marT="53994" marB="53994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1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담당자</a:t>
                      </a:r>
                    </a:p>
                  </a:txBody>
                  <a:tcPr marL="71999" marR="71999" marT="53994" marB="53994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43192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총괄 책임자</a:t>
                      </a:r>
                    </a:p>
                  </a:txBody>
                  <a:tcPr marL="71999" marR="71999" marT="53994" marB="53994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사업부 내 영업부서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기술부서를 총괄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본 사업 품질의 최종적인 책임자</a:t>
                      </a:r>
                    </a:p>
                  </a:txBody>
                  <a:tcPr marL="71999" marR="71999" marT="53994" marB="53994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장현웅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상무</a:t>
                      </a:r>
                    </a:p>
                  </a:txBody>
                  <a:tcPr marL="71999" marR="71999" marT="53994" marB="53994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전사 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품질지원</a:t>
                      </a:r>
                    </a:p>
                  </a:txBody>
                  <a:tcPr marL="71999" marR="71999" marT="53994" marB="53994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전사 품질체계 수립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정책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프로세스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가이드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방법론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도구확산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착수게획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범위관리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단계별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on-site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교육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아키텍쳐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설계 및 검증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리스크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진단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시험 평가</a:t>
                      </a:r>
                    </a:p>
                  </a:txBody>
                  <a:tcPr marL="71999" marR="71999" marT="53994" marB="53994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전승훈 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차장</a:t>
                      </a:r>
                    </a:p>
                  </a:txBody>
                  <a:tcPr marL="71999" marR="71999" marT="53994" marB="53994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</a:p>
                  </a:txBody>
                  <a:tcPr marL="71999" marR="71999" marT="53994" marB="53994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프로젝트팀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내의 역할 및 책임 분배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계획 수립 및 수행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고객측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인수책임자와 의사소통 유지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진행사항과 의사결정사항을 필요한 부서에 보고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제품검사 결과에 따른 시정조치 </a:t>
                      </a:r>
                    </a:p>
                  </a:txBody>
                  <a:tcPr marL="71999" marR="71999" marT="53994" marB="53994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이동환 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차장</a:t>
                      </a:r>
                    </a:p>
                  </a:txBody>
                  <a:tcPr marL="71999" marR="71999" marT="53994" marB="53994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89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사업 관리자</a:t>
                      </a:r>
                    </a:p>
                  </a:txBody>
                  <a:tcPr marL="71999" marR="71999" marT="53994" marB="53994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프로젝트에 대한 품질시스템 적용을 감시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프로젝트 형상표준과 품질목표를 설정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워크스루의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실행주관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품질보증활동 주관</a:t>
                      </a:r>
                    </a:p>
                    <a:p>
                      <a:pPr marL="85725" marR="0" lvl="0" indent="-85725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•"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각 단계의 표준 및 절차를 설정하고 이행을 확인</a:t>
                      </a:r>
                    </a:p>
                  </a:txBody>
                  <a:tcPr marL="71999" marR="71999" marT="53994" marB="53994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황해연 </a:t>
                      </a:r>
                      <a:endParaRPr kumimoji="1" lang="en-US" altLang="ko-KR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5725" marR="0" lvl="0" indent="-85725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이사</a:t>
                      </a:r>
                    </a:p>
                  </a:txBody>
                  <a:tcPr marL="71999" marR="71999" marT="53994" marB="53994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34861" name="Group 66"/>
          <p:cNvGrpSpPr>
            <a:grpSpLocks/>
          </p:cNvGrpSpPr>
          <p:nvPr/>
        </p:nvGrpSpPr>
        <p:grpSpPr bwMode="auto">
          <a:xfrm>
            <a:off x="5272088" y="1089025"/>
            <a:ext cx="850900" cy="3195638"/>
            <a:chOff x="6242" y="2338"/>
            <a:chExt cx="721" cy="2117"/>
          </a:xfrm>
        </p:grpSpPr>
        <p:sp>
          <p:nvSpPr>
            <p:cNvPr id="34911" name="AutoShape 71"/>
            <p:cNvSpPr>
              <a:spLocks noChangeArrowheads="1"/>
            </p:cNvSpPr>
            <p:nvPr/>
          </p:nvSpPr>
          <p:spPr bwMode="auto">
            <a:xfrm rot="5400000">
              <a:off x="5994" y="2984"/>
              <a:ext cx="1217" cy="721"/>
            </a:xfrm>
            <a:prstGeom prst="chevron">
              <a:avLst>
                <a:gd name="adj" fmla="val 27452"/>
              </a:avLst>
            </a:prstGeom>
            <a:solidFill>
              <a:srgbClr val="B0D0E6"/>
            </a:solidFill>
            <a:ln w="6350" algn="ctr">
              <a:solidFill>
                <a:srgbClr val="29618F"/>
              </a:solidFill>
              <a:miter lim="800000"/>
              <a:headEnd/>
              <a:tailEnd/>
            </a:ln>
          </p:spPr>
          <p:txBody>
            <a:bodyPr lIns="54000" tIns="35995" rIns="54000" bIns="45714" anchor="ctr"/>
            <a:lstStyle/>
            <a:p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endParaRPr>
            </a:p>
          </p:txBody>
        </p:sp>
        <p:sp>
          <p:nvSpPr>
            <p:cNvPr id="34912" name="Rectangle 72"/>
            <p:cNvSpPr>
              <a:spLocks noChangeArrowheads="1"/>
            </p:cNvSpPr>
            <p:nvPr/>
          </p:nvSpPr>
          <p:spPr bwMode="auto">
            <a:xfrm rot="5400000">
              <a:off x="6447" y="3054"/>
              <a:ext cx="308" cy="4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900" b="1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  <a:cs typeface="산돌고딕B" pitchFamily="18" charset="-127"/>
                </a:rPr>
                <a:t>품질보증활동</a:t>
              </a:r>
              <a:br>
                <a:rPr lang="ko-KR" altLang="en-US" sz="900" b="1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  <a:cs typeface="산돌고딕B" pitchFamily="18" charset="-127"/>
                </a:rPr>
              </a:br>
              <a:r>
                <a:rPr lang="ko-KR" altLang="en-US" sz="900" b="1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  <a:cs typeface="산돌고딕B" pitchFamily="18" charset="-127"/>
                </a:rPr>
                <a:t>수행</a:t>
              </a:r>
            </a:p>
          </p:txBody>
        </p:sp>
        <p:sp>
          <p:nvSpPr>
            <p:cNvPr id="34913" name="AutoShape 73"/>
            <p:cNvSpPr>
              <a:spLocks noChangeArrowheads="1"/>
            </p:cNvSpPr>
            <p:nvPr/>
          </p:nvSpPr>
          <p:spPr bwMode="auto">
            <a:xfrm rot="5400000">
              <a:off x="6505" y="3491"/>
              <a:ext cx="195" cy="679"/>
            </a:xfrm>
            <a:prstGeom prst="rightArrow">
              <a:avLst>
                <a:gd name="adj1" fmla="val 88056"/>
                <a:gd name="adj2" fmla="val 100000"/>
              </a:avLst>
            </a:prstGeom>
            <a:gradFill rotWithShape="1">
              <a:gsLst>
                <a:gs pos="0">
                  <a:srgbClr val="B0D0E6"/>
                </a:gs>
                <a:gs pos="100000">
                  <a:srgbClr val="D9E8F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35995" rIns="54000" bIns="45714" anchor="ctr"/>
            <a:lstStyle/>
            <a:p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endParaRPr>
            </a:p>
          </p:txBody>
        </p:sp>
        <p:sp>
          <p:nvSpPr>
            <p:cNvPr id="34914" name="AutoShape 74"/>
            <p:cNvSpPr>
              <a:spLocks noChangeArrowheads="1"/>
            </p:cNvSpPr>
            <p:nvPr/>
          </p:nvSpPr>
          <p:spPr bwMode="auto">
            <a:xfrm rot="5400000">
              <a:off x="6282" y="3774"/>
              <a:ext cx="641" cy="721"/>
            </a:xfrm>
            <a:prstGeom prst="chevron">
              <a:avLst>
                <a:gd name="adj" fmla="val 31046"/>
              </a:avLst>
            </a:prstGeom>
            <a:solidFill>
              <a:srgbClr val="7FA9CB"/>
            </a:solidFill>
            <a:ln w="6350" algn="ctr">
              <a:solidFill>
                <a:srgbClr val="29618F"/>
              </a:solidFill>
              <a:miter lim="800000"/>
              <a:headEnd/>
              <a:tailEnd/>
            </a:ln>
          </p:spPr>
          <p:txBody>
            <a:bodyPr lIns="54000" tIns="35995" rIns="54000" bIns="45714" anchor="ctr"/>
            <a:lstStyle/>
            <a:p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endParaRPr>
            </a:p>
          </p:txBody>
        </p:sp>
        <p:sp>
          <p:nvSpPr>
            <p:cNvPr id="34915" name="AutoShape 75"/>
            <p:cNvSpPr>
              <a:spLocks noChangeArrowheads="1"/>
            </p:cNvSpPr>
            <p:nvPr/>
          </p:nvSpPr>
          <p:spPr bwMode="auto">
            <a:xfrm rot="5400000">
              <a:off x="6512" y="4005"/>
              <a:ext cx="181" cy="679"/>
            </a:xfrm>
            <a:prstGeom prst="rightArrow">
              <a:avLst>
                <a:gd name="adj1" fmla="val 100000"/>
                <a:gd name="adj2" fmla="val 100000"/>
              </a:avLst>
            </a:prstGeom>
            <a:gradFill rotWithShape="1">
              <a:gsLst>
                <a:gs pos="0">
                  <a:srgbClr val="7FA9CB"/>
                </a:gs>
                <a:gs pos="100000">
                  <a:srgbClr val="B6CEE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35995" rIns="54000" bIns="45714" anchor="ctr"/>
            <a:lstStyle/>
            <a:p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endParaRPr>
            </a:p>
          </p:txBody>
        </p:sp>
        <p:sp>
          <p:nvSpPr>
            <p:cNvPr id="34916" name="AutoShape 76"/>
            <p:cNvSpPr>
              <a:spLocks noChangeArrowheads="1"/>
            </p:cNvSpPr>
            <p:nvPr/>
          </p:nvSpPr>
          <p:spPr bwMode="auto">
            <a:xfrm rot="5400000">
              <a:off x="6330" y="2250"/>
              <a:ext cx="546" cy="721"/>
            </a:xfrm>
            <a:prstGeom prst="homePlate">
              <a:avLst>
                <a:gd name="adj" fmla="val 36606"/>
              </a:avLst>
            </a:prstGeom>
            <a:solidFill>
              <a:srgbClr val="ECF4FA"/>
            </a:solidFill>
            <a:ln w="6350" algn="ctr">
              <a:solidFill>
                <a:srgbClr val="29618F"/>
              </a:solidFill>
              <a:miter lim="800000"/>
              <a:headEnd/>
              <a:tailEnd/>
            </a:ln>
          </p:spPr>
          <p:txBody>
            <a:bodyPr lIns="54000" tIns="35995" rIns="54000" bIns="45714" anchor="ctr"/>
            <a:lstStyle/>
            <a:p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endParaRPr>
            </a:p>
          </p:txBody>
        </p:sp>
        <p:sp>
          <p:nvSpPr>
            <p:cNvPr id="34917" name="AutoShape 77"/>
            <p:cNvSpPr>
              <a:spLocks noChangeArrowheads="1"/>
            </p:cNvSpPr>
            <p:nvPr/>
          </p:nvSpPr>
          <p:spPr bwMode="auto">
            <a:xfrm rot="5400000">
              <a:off x="6505" y="2424"/>
              <a:ext cx="195" cy="679"/>
            </a:xfrm>
            <a:prstGeom prst="rightArrow">
              <a:avLst>
                <a:gd name="adj1" fmla="val 100000"/>
                <a:gd name="adj2" fmla="val 100000"/>
              </a:avLst>
            </a:prstGeom>
            <a:gradFill rotWithShape="1">
              <a:gsLst>
                <a:gs pos="0">
                  <a:srgbClr val="ECF4FA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635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54000" tIns="35995" rIns="54000" bIns="45714" anchor="ctr"/>
            <a:lstStyle/>
            <a:p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endParaRPr>
            </a:p>
          </p:txBody>
        </p:sp>
        <p:sp>
          <p:nvSpPr>
            <p:cNvPr id="34918" name="Rectangle 78"/>
            <p:cNvSpPr>
              <a:spLocks noChangeArrowheads="1"/>
            </p:cNvSpPr>
            <p:nvPr/>
          </p:nvSpPr>
          <p:spPr bwMode="auto">
            <a:xfrm rot="5400000">
              <a:off x="6498" y="2326"/>
              <a:ext cx="212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900" b="1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  <a:cs typeface="산돌고딕B" pitchFamily="18" charset="-127"/>
                </a:rPr>
                <a:t>품질목표 수립</a:t>
              </a:r>
            </a:p>
          </p:txBody>
        </p:sp>
        <p:sp>
          <p:nvSpPr>
            <p:cNvPr id="34919" name="Rectangle 79"/>
            <p:cNvSpPr>
              <a:spLocks noChangeArrowheads="1"/>
            </p:cNvSpPr>
            <p:nvPr/>
          </p:nvSpPr>
          <p:spPr bwMode="auto">
            <a:xfrm rot="5400000">
              <a:off x="6495" y="4003"/>
              <a:ext cx="212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anchor="ctr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ko-KR" altLang="en-US" sz="900" b="1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  <a:cs typeface="산돌고딕B" pitchFamily="18" charset="-127"/>
                </a:rPr>
                <a:t>시정관리</a:t>
              </a:r>
            </a:p>
          </p:txBody>
        </p:sp>
      </p:grpSp>
      <p:grpSp>
        <p:nvGrpSpPr>
          <p:cNvPr id="34862" name="Group 80"/>
          <p:cNvGrpSpPr>
            <a:grpSpLocks/>
          </p:cNvGrpSpPr>
          <p:nvPr/>
        </p:nvGrpSpPr>
        <p:grpSpPr bwMode="auto">
          <a:xfrm>
            <a:off x="5222875" y="4313238"/>
            <a:ext cx="4230688" cy="728662"/>
            <a:chOff x="5298" y="2752"/>
            <a:chExt cx="3848" cy="625"/>
          </a:xfrm>
        </p:grpSpPr>
        <p:grpSp>
          <p:nvGrpSpPr>
            <p:cNvPr id="34905" name="Group 81"/>
            <p:cNvGrpSpPr>
              <a:grpSpLocks/>
            </p:cNvGrpSpPr>
            <p:nvPr/>
          </p:nvGrpSpPr>
          <p:grpSpPr bwMode="auto">
            <a:xfrm>
              <a:off x="5303" y="2752"/>
              <a:ext cx="215" cy="279"/>
              <a:chOff x="741" y="2455"/>
              <a:chExt cx="513" cy="668"/>
            </a:xfrm>
          </p:grpSpPr>
          <p:sp>
            <p:nvSpPr>
              <p:cNvPr id="34909" name="Line 82"/>
              <p:cNvSpPr>
                <a:spLocks noChangeShapeType="1"/>
              </p:cNvSpPr>
              <p:nvPr/>
            </p:nvSpPr>
            <p:spPr bwMode="auto">
              <a:xfrm>
                <a:off x="741" y="2616"/>
                <a:ext cx="136" cy="136"/>
              </a:xfrm>
              <a:prstGeom prst="line">
                <a:avLst/>
              </a:prstGeom>
              <a:noFill/>
              <a:ln w="28575">
                <a:solidFill>
                  <a:srgbClr val="EAEA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4910" name="Oval 83"/>
              <p:cNvSpPr>
                <a:spLocks noChangeArrowheads="1"/>
              </p:cNvSpPr>
              <p:nvPr/>
            </p:nvSpPr>
            <p:spPr bwMode="auto">
              <a:xfrm>
                <a:off x="869" y="2455"/>
                <a:ext cx="385" cy="668"/>
              </a:xfrm>
              <a:prstGeom prst="ellipse">
                <a:avLst/>
              </a:prstGeom>
              <a:noFill/>
              <a:ln w="28575" algn="ctr">
                <a:solidFill>
                  <a:srgbClr val="EAEA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 sz="9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</a:endParaRPr>
              </a:p>
            </p:txBody>
          </p:sp>
        </p:grpSp>
        <p:sp>
          <p:nvSpPr>
            <p:cNvPr id="34906" name="Rectangle 84"/>
            <p:cNvSpPr>
              <a:spLocks noChangeArrowheads="1"/>
            </p:cNvSpPr>
            <p:nvPr/>
          </p:nvSpPr>
          <p:spPr bwMode="auto">
            <a:xfrm>
              <a:off x="5298" y="2802"/>
              <a:ext cx="807" cy="575"/>
            </a:xfrm>
            <a:prstGeom prst="rect">
              <a:avLst/>
            </a:prstGeom>
            <a:solidFill>
              <a:srgbClr val="7A98B8"/>
            </a:solidFill>
            <a:ln w="12700" algn="ctr">
              <a:solidFill>
                <a:srgbClr val="DDDDD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endParaRPr>
            </a:p>
          </p:txBody>
        </p:sp>
        <p:sp>
          <p:nvSpPr>
            <p:cNvPr id="186" name="Rectangle 85"/>
            <p:cNvSpPr>
              <a:spLocks noChangeArrowheads="1"/>
            </p:cNvSpPr>
            <p:nvPr/>
          </p:nvSpPr>
          <p:spPr bwMode="auto">
            <a:xfrm>
              <a:off x="6144" y="2802"/>
              <a:ext cx="3002" cy="575"/>
            </a:xfrm>
            <a:prstGeom prst="rect">
              <a:avLst/>
            </a:prstGeom>
            <a:solidFill>
              <a:srgbClr val="F5F5F5"/>
            </a:solidFill>
            <a:ln w="12700" algn="ctr">
              <a:solidFill>
                <a:srgbClr val="DDDDDD"/>
              </a:solidFill>
              <a:miter lim="800000"/>
              <a:headEnd/>
              <a:tailEnd/>
            </a:ln>
            <a:effectLst>
              <a:outerShdw dist="50800" dir="10800000" algn="ctr" rotWithShape="0">
                <a:srgbClr val="AABDD2">
                  <a:alpha val="50000"/>
                </a:srgbClr>
              </a:outerShdw>
            </a:effectLst>
          </p:spPr>
          <p:txBody>
            <a:bodyPr lIns="54000" anchor="ctr"/>
            <a:lstStyle/>
            <a:p>
              <a:pPr>
                <a:defRPr/>
              </a:pPr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endParaRPr>
            </a:p>
          </p:txBody>
        </p:sp>
        <p:sp>
          <p:nvSpPr>
            <p:cNvPr id="34908" name="Rectangle 86"/>
            <p:cNvSpPr>
              <a:spLocks noChangeArrowheads="1"/>
            </p:cNvSpPr>
            <p:nvPr/>
          </p:nvSpPr>
          <p:spPr bwMode="auto">
            <a:xfrm>
              <a:off x="5422" y="2919"/>
              <a:ext cx="584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kumimoji="0" lang="ko-KR" altLang="en-US" sz="900" b="1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  <a:cs typeface="산돌고딕B" pitchFamily="18" charset="-127"/>
                </a:rPr>
                <a:t>결함 예방활동 </a:t>
              </a:r>
              <a:br>
                <a:rPr kumimoji="0" lang="ko-KR" altLang="en-US" sz="900" b="1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  <a:cs typeface="산돌고딕B" pitchFamily="18" charset="-127"/>
                </a:rPr>
              </a:br>
              <a:r>
                <a:rPr kumimoji="0" lang="ko-KR" altLang="en-US" sz="900" b="1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  <a:cs typeface="산돌고딕B" pitchFamily="18" charset="-127"/>
                </a:rPr>
                <a:t>강화</a:t>
              </a:r>
            </a:p>
          </p:txBody>
        </p:sp>
      </p:grpSp>
      <p:grpSp>
        <p:nvGrpSpPr>
          <p:cNvPr id="34863" name="Group 87"/>
          <p:cNvGrpSpPr>
            <a:grpSpLocks/>
          </p:cNvGrpSpPr>
          <p:nvPr/>
        </p:nvGrpSpPr>
        <p:grpSpPr bwMode="auto">
          <a:xfrm>
            <a:off x="5222875" y="5045075"/>
            <a:ext cx="4230688" cy="635000"/>
            <a:chOff x="5298" y="2761"/>
            <a:chExt cx="3848" cy="616"/>
          </a:xfrm>
        </p:grpSpPr>
        <p:grpSp>
          <p:nvGrpSpPr>
            <p:cNvPr id="34899" name="Group 88"/>
            <p:cNvGrpSpPr>
              <a:grpSpLocks/>
            </p:cNvGrpSpPr>
            <p:nvPr/>
          </p:nvGrpSpPr>
          <p:grpSpPr bwMode="auto">
            <a:xfrm>
              <a:off x="5303" y="2761"/>
              <a:ext cx="215" cy="255"/>
              <a:chOff x="741" y="2484"/>
              <a:chExt cx="513" cy="612"/>
            </a:xfrm>
          </p:grpSpPr>
          <p:sp>
            <p:nvSpPr>
              <p:cNvPr id="34903" name="Line 89"/>
              <p:cNvSpPr>
                <a:spLocks noChangeShapeType="1"/>
              </p:cNvSpPr>
              <p:nvPr/>
            </p:nvSpPr>
            <p:spPr bwMode="auto">
              <a:xfrm>
                <a:off x="741" y="2616"/>
                <a:ext cx="136" cy="136"/>
              </a:xfrm>
              <a:prstGeom prst="line">
                <a:avLst/>
              </a:prstGeom>
              <a:noFill/>
              <a:ln w="28575">
                <a:solidFill>
                  <a:srgbClr val="EAEA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4904" name="Oval 90"/>
              <p:cNvSpPr>
                <a:spLocks noChangeArrowheads="1"/>
              </p:cNvSpPr>
              <p:nvPr/>
            </p:nvSpPr>
            <p:spPr bwMode="auto">
              <a:xfrm>
                <a:off x="869" y="2484"/>
                <a:ext cx="385" cy="612"/>
              </a:xfrm>
              <a:prstGeom prst="ellipse">
                <a:avLst/>
              </a:prstGeom>
              <a:noFill/>
              <a:ln w="28575" algn="ctr">
                <a:solidFill>
                  <a:srgbClr val="EAEA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 sz="9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</a:endParaRPr>
              </a:p>
            </p:txBody>
          </p:sp>
        </p:grpSp>
        <p:sp>
          <p:nvSpPr>
            <p:cNvPr id="34900" name="Rectangle 91"/>
            <p:cNvSpPr>
              <a:spLocks noChangeArrowheads="1"/>
            </p:cNvSpPr>
            <p:nvPr/>
          </p:nvSpPr>
          <p:spPr bwMode="auto">
            <a:xfrm>
              <a:off x="5298" y="2802"/>
              <a:ext cx="807" cy="575"/>
            </a:xfrm>
            <a:prstGeom prst="rect">
              <a:avLst/>
            </a:prstGeom>
            <a:solidFill>
              <a:srgbClr val="7A98B8"/>
            </a:solidFill>
            <a:ln w="12700" algn="ctr">
              <a:solidFill>
                <a:srgbClr val="DDDDD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endParaRPr>
            </a:p>
          </p:txBody>
        </p:sp>
        <p:sp>
          <p:nvSpPr>
            <p:cNvPr id="180" name="Rectangle 92"/>
            <p:cNvSpPr>
              <a:spLocks noChangeArrowheads="1"/>
            </p:cNvSpPr>
            <p:nvPr/>
          </p:nvSpPr>
          <p:spPr bwMode="auto">
            <a:xfrm>
              <a:off x="6144" y="2803"/>
              <a:ext cx="3002" cy="574"/>
            </a:xfrm>
            <a:prstGeom prst="rect">
              <a:avLst/>
            </a:prstGeom>
            <a:solidFill>
              <a:srgbClr val="F5F5F5"/>
            </a:solidFill>
            <a:ln w="12700" algn="ctr">
              <a:solidFill>
                <a:srgbClr val="DDDDDD"/>
              </a:solidFill>
              <a:miter lim="800000"/>
              <a:headEnd/>
              <a:tailEnd/>
            </a:ln>
            <a:effectLst>
              <a:outerShdw dist="50800" dir="10800000" algn="ctr" rotWithShape="0">
                <a:srgbClr val="AABDD2">
                  <a:alpha val="50000"/>
                </a:srgbClr>
              </a:outerShdw>
            </a:effectLst>
          </p:spPr>
          <p:txBody>
            <a:bodyPr lIns="54000" anchor="ctr"/>
            <a:lstStyle/>
            <a:p>
              <a:pPr>
                <a:defRPr/>
              </a:pPr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endParaRPr>
            </a:p>
          </p:txBody>
        </p:sp>
        <p:sp>
          <p:nvSpPr>
            <p:cNvPr id="34902" name="Rectangle 93"/>
            <p:cNvSpPr>
              <a:spLocks noChangeArrowheads="1"/>
            </p:cNvSpPr>
            <p:nvPr/>
          </p:nvSpPr>
          <p:spPr bwMode="auto">
            <a:xfrm>
              <a:off x="5468" y="2991"/>
              <a:ext cx="49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kumimoji="0" lang="ko-KR" altLang="en-US" sz="900" b="1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  <a:cs typeface="산돌고딕B" pitchFamily="18" charset="-127"/>
                </a:rPr>
                <a:t>철저한 시험</a:t>
              </a:r>
            </a:p>
          </p:txBody>
        </p:sp>
      </p:grpSp>
      <p:grpSp>
        <p:nvGrpSpPr>
          <p:cNvPr id="34864" name="Group 94"/>
          <p:cNvGrpSpPr>
            <a:grpSpLocks/>
          </p:cNvGrpSpPr>
          <p:nvPr/>
        </p:nvGrpSpPr>
        <p:grpSpPr bwMode="auto">
          <a:xfrm>
            <a:off x="5222875" y="5667375"/>
            <a:ext cx="4230688" cy="590550"/>
            <a:chOff x="5298" y="2751"/>
            <a:chExt cx="3848" cy="626"/>
          </a:xfrm>
        </p:grpSpPr>
        <p:grpSp>
          <p:nvGrpSpPr>
            <p:cNvPr id="34893" name="Group 95"/>
            <p:cNvGrpSpPr>
              <a:grpSpLocks/>
            </p:cNvGrpSpPr>
            <p:nvPr/>
          </p:nvGrpSpPr>
          <p:grpSpPr bwMode="auto">
            <a:xfrm>
              <a:off x="5303" y="2751"/>
              <a:ext cx="215" cy="278"/>
              <a:chOff x="741" y="2456"/>
              <a:chExt cx="513" cy="666"/>
            </a:xfrm>
          </p:grpSpPr>
          <p:sp>
            <p:nvSpPr>
              <p:cNvPr id="34897" name="Line 96"/>
              <p:cNvSpPr>
                <a:spLocks noChangeShapeType="1"/>
              </p:cNvSpPr>
              <p:nvPr/>
            </p:nvSpPr>
            <p:spPr bwMode="auto">
              <a:xfrm>
                <a:off x="741" y="2616"/>
                <a:ext cx="136" cy="136"/>
              </a:xfrm>
              <a:prstGeom prst="line">
                <a:avLst/>
              </a:prstGeom>
              <a:noFill/>
              <a:ln w="28575">
                <a:solidFill>
                  <a:srgbClr val="EAEA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>
                <a:spAutoFit/>
              </a:bodyPr>
              <a:lstStyle/>
              <a:p>
                <a:endParaRPr lang="ko-KR" altLang="en-US"/>
              </a:p>
            </p:txBody>
          </p:sp>
          <p:sp>
            <p:nvSpPr>
              <p:cNvPr id="34898" name="Oval 97"/>
              <p:cNvSpPr>
                <a:spLocks noChangeArrowheads="1"/>
              </p:cNvSpPr>
              <p:nvPr/>
            </p:nvSpPr>
            <p:spPr bwMode="auto">
              <a:xfrm>
                <a:off x="869" y="2456"/>
                <a:ext cx="385" cy="666"/>
              </a:xfrm>
              <a:prstGeom prst="ellipse">
                <a:avLst/>
              </a:prstGeom>
              <a:noFill/>
              <a:ln w="28575" algn="ctr">
                <a:solidFill>
                  <a:srgbClr val="EAEAEA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ko-KR" altLang="en-US" sz="900">
                  <a:solidFill>
                    <a:schemeClr val="tx1"/>
                  </a:solidFill>
                  <a:ea typeface="맑은 고딕" pitchFamily="50" charset="-127"/>
                </a:endParaRPr>
              </a:p>
            </p:txBody>
          </p:sp>
        </p:grpSp>
        <p:sp>
          <p:nvSpPr>
            <p:cNvPr id="34894" name="Rectangle 98"/>
            <p:cNvSpPr>
              <a:spLocks noChangeArrowheads="1"/>
            </p:cNvSpPr>
            <p:nvPr/>
          </p:nvSpPr>
          <p:spPr bwMode="auto">
            <a:xfrm>
              <a:off x="5298" y="2802"/>
              <a:ext cx="807" cy="575"/>
            </a:xfrm>
            <a:prstGeom prst="rect">
              <a:avLst/>
            </a:prstGeom>
            <a:solidFill>
              <a:srgbClr val="7A98B8"/>
            </a:solidFill>
            <a:ln w="12700" algn="ctr">
              <a:solidFill>
                <a:srgbClr val="DDDDDD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ko-KR" altLang="en-US" sz="90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174" name="Rectangle 99"/>
            <p:cNvSpPr>
              <a:spLocks noChangeArrowheads="1"/>
            </p:cNvSpPr>
            <p:nvPr/>
          </p:nvSpPr>
          <p:spPr bwMode="auto">
            <a:xfrm>
              <a:off x="6144" y="2801"/>
              <a:ext cx="3002" cy="576"/>
            </a:xfrm>
            <a:prstGeom prst="rect">
              <a:avLst/>
            </a:prstGeom>
            <a:solidFill>
              <a:srgbClr val="F5F5F5"/>
            </a:solidFill>
            <a:ln w="12700" algn="ctr">
              <a:solidFill>
                <a:srgbClr val="DDDDDD"/>
              </a:solidFill>
              <a:miter lim="800000"/>
              <a:headEnd/>
              <a:tailEnd/>
            </a:ln>
            <a:effectLst>
              <a:outerShdw dist="50800" dir="10800000" algn="ctr" rotWithShape="0">
                <a:srgbClr val="AABDD2">
                  <a:alpha val="50000"/>
                </a:srgbClr>
              </a:outerShdw>
            </a:effectLst>
          </p:spPr>
          <p:txBody>
            <a:bodyPr lIns="54000" anchor="ctr"/>
            <a:lstStyle/>
            <a:p>
              <a:pPr>
                <a:defRPr/>
              </a:pPr>
              <a:endParaRPr lang="ko-KR" altLang="en-US" sz="900">
                <a:solidFill>
                  <a:schemeClr val="tx1"/>
                </a:solidFill>
                <a:ea typeface="맑은 고딕" pitchFamily="50" charset="-127"/>
              </a:endParaRPr>
            </a:p>
          </p:txBody>
        </p:sp>
        <p:sp>
          <p:nvSpPr>
            <p:cNvPr id="34896" name="Rectangle 100"/>
            <p:cNvSpPr>
              <a:spLocks noChangeArrowheads="1"/>
            </p:cNvSpPr>
            <p:nvPr/>
          </p:nvSpPr>
          <p:spPr bwMode="auto">
            <a:xfrm>
              <a:off x="5454" y="2919"/>
              <a:ext cx="522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lnSpc>
                  <a:spcPct val="110000"/>
                </a:lnSpc>
                <a:spcBef>
                  <a:spcPct val="50000"/>
                </a:spcBef>
              </a:pPr>
              <a:r>
                <a:rPr kumimoji="0" lang="ko-KR" altLang="en-US" sz="900" b="1">
                  <a:solidFill>
                    <a:schemeClr val="tx1"/>
                  </a:solidFill>
                  <a:ea typeface="맑은 고딕" pitchFamily="50" charset="-127"/>
                  <a:cs typeface="산돌고딕B" pitchFamily="18" charset="-127"/>
                </a:rPr>
                <a:t>관리수준의</a:t>
              </a:r>
              <a:br>
                <a:rPr kumimoji="0" lang="ko-KR" altLang="en-US" sz="900" b="1">
                  <a:solidFill>
                    <a:schemeClr val="tx1"/>
                  </a:solidFill>
                  <a:ea typeface="맑은 고딕" pitchFamily="50" charset="-127"/>
                  <a:cs typeface="산돌고딕B" pitchFamily="18" charset="-127"/>
                </a:rPr>
              </a:br>
              <a:r>
                <a:rPr kumimoji="0" lang="ko-KR" altLang="en-US" sz="900" b="1">
                  <a:solidFill>
                    <a:schemeClr val="tx1"/>
                  </a:solidFill>
                  <a:ea typeface="맑은 고딕" pitchFamily="50" charset="-127"/>
                  <a:cs typeface="산돌고딕B" pitchFamily="18" charset="-127"/>
                </a:rPr>
                <a:t>분석 및 개선</a:t>
              </a:r>
            </a:p>
          </p:txBody>
        </p:sp>
      </p:grpSp>
      <p:sp>
        <p:nvSpPr>
          <p:cNvPr id="146" name="Text Box 102"/>
          <p:cNvSpPr txBox="1">
            <a:spLocks noChangeArrowheads="1"/>
          </p:cNvSpPr>
          <p:nvPr/>
        </p:nvSpPr>
        <p:spPr bwMode="auto">
          <a:xfrm>
            <a:off x="6213475" y="4379913"/>
            <a:ext cx="3195638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EAEAEA"/>
            </a:outerShdw>
          </a:effectLst>
        </p:spPr>
        <p:txBody>
          <a:bodyPr lIns="92061" tIns="46031" rIns="92061" bIns="46031" anchor="ctr"/>
          <a:lstStyle/>
          <a:p>
            <a:pPr marL="101600" indent="-101600" latinLnBrk="0">
              <a:spcBef>
                <a:spcPct val="20000"/>
              </a:spcBef>
              <a:buSzPct val="80000"/>
              <a:buFontTx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rPr>
              <a:t>프로젝트 품질담당자의 단계 말 검토 및 품질평가 수행</a:t>
            </a:r>
          </a:p>
          <a:p>
            <a:pPr marL="101600" indent="-101600" latinLnBrk="0">
              <a:spcBef>
                <a:spcPct val="20000"/>
              </a:spcBef>
              <a:buSzPct val="80000"/>
              <a:buFontTx/>
              <a:buChar char="•"/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rPr>
              <a:t>프로젝트팀과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rPr>
              <a:t> 독립된 전문가그룹의 진단활동 수행</a:t>
            </a:r>
          </a:p>
        </p:txBody>
      </p:sp>
      <p:sp>
        <p:nvSpPr>
          <p:cNvPr id="147" name="Text Box 103"/>
          <p:cNvSpPr txBox="1">
            <a:spLocks noChangeArrowheads="1"/>
          </p:cNvSpPr>
          <p:nvPr/>
        </p:nvSpPr>
        <p:spPr bwMode="auto">
          <a:xfrm>
            <a:off x="6213475" y="5726113"/>
            <a:ext cx="3513138" cy="538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EAEAEA"/>
            </a:outerShdw>
          </a:effectLst>
        </p:spPr>
        <p:txBody>
          <a:bodyPr lIns="92061" tIns="46031" rIns="92061" bIns="46031" anchor="ctr"/>
          <a:lstStyle/>
          <a:p>
            <a:pPr marL="101600" indent="-101600" latinLnBrk="0">
              <a:spcBef>
                <a:spcPct val="20000"/>
              </a:spcBef>
              <a:buSzPct val="80000"/>
              <a:buFontTx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ea typeface="맑은 고딕" pitchFamily="50" charset="-127"/>
              </a:rPr>
              <a:t>요구사항 기반의 </a:t>
            </a:r>
            <a:r>
              <a:rPr lang="en-US" altLang="ko-KR" sz="900" dirty="0">
                <a:solidFill>
                  <a:schemeClr val="tx1"/>
                </a:solidFill>
                <a:ea typeface="맑은 고딕" pitchFamily="50" charset="-127"/>
              </a:rPr>
              <a:t>Checklist </a:t>
            </a:r>
            <a:r>
              <a:rPr lang="ko-KR" altLang="en-US" sz="900" dirty="0">
                <a:solidFill>
                  <a:schemeClr val="tx1"/>
                </a:solidFill>
                <a:ea typeface="맑은 고딕" pitchFamily="50" charset="-127"/>
              </a:rPr>
              <a:t>사용</a:t>
            </a:r>
          </a:p>
          <a:p>
            <a:pPr marL="101600" indent="-101600" latinLnBrk="0">
              <a:spcBef>
                <a:spcPct val="20000"/>
              </a:spcBef>
              <a:buSzPct val="80000"/>
              <a:buFontTx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ea typeface="맑은 고딕" pitchFamily="50" charset="-127"/>
              </a:rPr>
              <a:t>단계별 품질활동 기록 및 분석을 통한 관리절차 개선</a:t>
            </a:r>
          </a:p>
        </p:txBody>
      </p:sp>
      <p:sp>
        <p:nvSpPr>
          <p:cNvPr id="34867" name="Text Box 104"/>
          <p:cNvSpPr txBox="1">
            <a:spLocks noChangeArrowheads="1"/>
          </p:cNvSpPr>
          <p:nvPr/>
        </p:nvSpPr>
        <p:spPr bwMode="auto">
          <a:xfrm>
            <a:off x="7904163" y="1262063"/>
            <a:ext cx="1520825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1600" indent="-101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lnSpc>
                <a:spcPct val="95000"/>
              </a:lnSpc>
              <a:buSzPct val="80000"/>
              <a:buFontTx/>
              <a:buChar char="•"/>
            </a:pPr>
            <a:r>
              <a: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  <a:cs typeface="산돌고딕 L" pitchFamily="18" charset="-127"/>
              </a:rPr>
              <a:t>품질보증 계획서</a:t>
            </a:r>
          </a:p>
        </p:txBody>
      </p:sp>
      <p:sp>
        <p:nvSpPr>
          <p:cNvPr id="34868" name="Text Box 105"/>
          <p:cNvSpPr txBox="1">
            <a:spLocks noChangeArrowheads="1"/>
          </p:cNvSpPr>
          <p:nvPr/>
        </p:nvSpPr>
        <p:spPr bwMode="auto">
          <a:xfrm>
            <a:off x="8404225" y="1906588"/>
            <a:ext cx="1244600" cy="22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1600" indent="-101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lnSpc>
                <a:spcPct val="95000"/>
              </a:lnSpc>
              <a:buSzPct val="80000"/>
              <a:buFontTx/>
              <a:buChar char="•"/>
            </a:pPr>
            <a:r>
              <a: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  <a:cs typeface="산돌고딕 L" pitchFamily="18" charset="-127"/>
              </a:rPr>
              <a:t>산출물 검토결과서</a:t>
            </a:r>
          </a:p>
        </p:txBody>
      </p:sp>
      <p:sp>
        <p:nvSpPr>
          <p:cNvPr id="34869" name="Text Box 106"/>
          <p:cNvSpPr txBox="1">
            <a:spLocks noChangeArrowheads="1"/>
          </p:cNvSpPr>
          <p:nvPr/>
        </p:nvSpPr>
        <p:spPr bwMode="auto">
          <a:xfrm>
            <a:off x="8404225" y="2308225"/>
            <a:ext cx="1244600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1600" indent="-101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lnSpc>
                <a:spcPct val="95000"/>
              </a:lnSpc>
              <a:buSzPct val="80000"/>
              <a:buFontTx/>
              <a:buChar char="•"/>
            </a:pPr>
            <a:r>
              <a: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  <a:cs typeface="산돌고딕 L" pitchFamily="18" charset="-127"/>
              </a:rPr>
              <a:t>품질보증활동 기록</a:t>
            </a:r>
          </a:p>
        </p:txBody>
      </p:sp>
      <p:sp>
        <p:nvSpPr>
          <p:cNvPr id="34870" name="Text Box 107"/>
          <p:cNvSpPr txBox="1">
            <a:spLocks noChangeArrowheads="1"/>
          </p:cNvSpPr>
          <p:nvPr/>
        </p:nvSpPr>
        <p:spPr bwMode="auto">
          <a:xfrm>
            <a:off x="8404225" y="2825750"/>
            <a:ext cx="1236663" cy="22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1600" indent="-101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lnSpc>
                <a:spcPct val="95000"/>
              </a:lnSpc>
              <a:buSzPct val="80000"/>
              <a:buFontTx/>
              <a:buChar char="•"/>
            </a:pPr>
            <a:r>
              <a: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  <a:cs typeface="산돌고딕 L" pitchFamily="18" charset="-127"/>
              </a:rPr>
              <a:t>시험 결과서</a:t>
            </a:r>
          </a:p>
        </p:txBody>
      </p:sp>
      <p:sp>
        <p:nvSpPr>
          <p:cNvPr id="152" name="AutoShape 108" descr="o1"/>
          <p:cNvSpPr>
            <a:spLocks noChangeArrowheads="1"/>
          </p:cNvSpPr>
          <p:nvPr/>
        </p:nvSpPr>
        <p:spPr bwMode="auto">
          <a:xfrm>
            <a:off x="6586538" y="3563938"/>
            <a:ext cx="1349375" cy="379412"/>
          </a:xfrm>
          <a:prstGeom prst="roundRect">
            <a:avLst>
              <a:gd name="adj" fmla="val 9755"/>
            </a:avLst>
          </a:prstGeom>
          <a:blipFill dpi="0" rotWithShape="0">
            <a:blip r:embed="rId6" cstate="print"/>
            <a:srcRect/>
            <a:stretch>
              <a:fillRect/>
            </a:stretch>
          </a:blipFill>
          <a:ln w="6350" algn="ctr">
            <a:solidFill>
              <a:srgbClr val="C0C0C0"/>
            </a:solidFill>
            <a:round/>
            <a:headEnd/>
            <a:tailEnd/>
          </a:ln>
          <a:effectLst>
            <a:outerShdw dist="17961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0">
              <a:lnSpc>
                <a:spcPct val="95000"/>
              </a:lnSpc>
              <a:buSzPct val="80000"/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rPr>
              <a:t>시정조치 요구 </a:t>
            </a:r>
            <a:b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rPr>
            </a:b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rPr>
              <a:t>및 결과 확인</a:t>
            </a:r>
          </a:p>
        </p:txBody>
      </p:sp>
      <p:sp>
        <p:nvSpPr>
          <p:cNvPr id="34872" name="Text Box 109"/>
          <p:cNvSpPr txBox="1">
            <a:spLocks noChangeArrowheads="1"/>
          </p:cNvSpPr>
          <p:nvPr/>
        </p:nvSpPr>
        <p:spPr bwMode="auto">
          <a:xfrm>
            <a:off x="7878763" y="3557588"/>
            <a:ext cx="1847850" cy="35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01600" indent="-101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latinLnBrk="0" hangingPunct="1">
              <a:lnSpc>
                <a:spcPct val="95000"/>
              </a:lnSpc>
              <a:buSzPct val="80000"/>
              <a:buFontTx/>
              <a:buChar char="•"/>
            </a:pPr>
            <a:r>
              <a: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  <a:cs typeface="산돌고딕 L" pitchFamily="18" charset="-127"/>
              </a:rPr>
              <a:t>시정조치 요구서</a:t>
            </a:r>
          </a:p>
          <a:p>
            <a:pPr eaLnBrk="1" latinLnBrk="0" hangingPunct="1">
              <a:lnSpc>
                <a:spcPct val="95000"/>
              </a:lnSpc>
              <a:buSzPct val="80000"/>
              <a:buFontTx/>
              <a:buChar char="•"/>
            </a:pPr>
            <a:r>
              <a: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  <a:cs typeface="산돌고딕 L" pitchFamily="18" charset="-127"/>
              </a:rPr>
              <a:t>시정조치 결과서</a:t>
            </a:r>
          </a:p>
        </p:txBody>
      </p:sp>
      <p:grpSp>
        <p:nvGrpSpPr>
          <p:cNvPr id="34873" name="Group 110"/>
          <p:cNvGrpSpPr>
            <a:grpSpLocks/>
          </p:cNvGrpSpPr>
          <p:nvPr/>
        </p:nvGrpSpPr>
        <p:grpSpPr bwMode="auto">
          <a:xfrm>
            <a:off x="6788150" y="1273175"/>
            <a:ext cx="917575" cy="546100"/>
            <a:chOff x="265" y="3020"/>
            <a:chExt cx="856" cy="374"/>
          </a:xfrm>
        </p:grpSpPr>
        <p:sp>
          <p:nvSpPr>
            <p:cNvPr id="34891" name="AutoShape 111"/>
            <p:cNvSpPr>
              <a:spLocks noChangeArrowheads="1"/>
            </p:cNvSpPr>
            <p:nvPr/>
          </p:nvSpPr>
          <p:spPr bwMode="auto">
            <a:xfrm>
              <a:off x="265" y="3051"/>
              <a:ext cx="856" cy="343"/>
            </a:xfrm>
            <a:prstGeom prst="downArrow">
              <a:avLst>
                <a:gd name="adj1" fmla="val 77565"/>
                <a:gd name="adj2" fmla="val 35338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898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endParaRPr>
            </a:p>
          </p:txBody>
        </p:sp>
        <p:sp>
          <p:nvSpPr>
            <p:cNvPr id="34892" name="AutoShape 112"/>
            <p:cNvSpPr>
              <a:spLocks noChangeArrowheads="1"/>
            </p:cNvSpPr>
            <p:nvPr/>
          </p:nvSpPr>
          <p:spPr bwMode="auto">
            <a:xfrm>
              <a:off x="295" y="3020"/>
              <a:ext cx="796" cy="350"/>
            </a:xfrm>
            <a:prstGeom prst="downArrow">
              <a:avLst>
                <a:gd name="adj1" fmla="val 78639"/>
                <a:gd name="adj2" fmla="val 26856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endParaRPr>
            </a:p>
          </p:txBody>
        </p:sp>
      </p:grpSp>
      <p:sp>
        <p:nvSpPr>
          <p:cNvPr id="155" name="AutoShape 113" descr="o1"/>
          <p:cNvSpPr>
            <a:spLocks noChangeArrowheads="1"/>
          </p:cNvSpPr>
          <p:nvPr/>
        </p:nvSpPr>
        <p:spPr bwMode="auto">
          <a:xfrm>
            <a:off x="6586538" y="1209675"/>
            <a:ext cx="1349375" cy="287338"/>
          </a:xfrm>
          <a:prstGeom prst="roundRect">
            <a:avLst>
              <a:gd name="adj" fmla="val 16667"/>
            </a:avLst>
          </a:prstGeom>
          <a:blipFill dpi="0" rotWithShape="0">
            <a:blip r:embed="rId6" cstate="print"/>
            <a:srcRect/>
            <a:stretch>
              <a:fillRect/>
            </a:stretch>
          </a:blipFill>
          <a:ln w="6350" algn="ctr">
            <a:solidFill>
              <a:srgbClr val="C0C0C0"/>
            </a:solidFill>
            <a:round/>
            <a:headEnd/>
            <a:tailEnd/>
          </a:ln>
          <a:effectLst>
            <a:outerShdw dist="17961" dir="2700000" algn="ctr" rotWithShape="0">
              <a:srgbClr val="C0C0C0">
                <a:alpha val="50000"/>
              </a:srgbClr>
            </a:outerShdw>
          </a:effectLst>
        </p:spPr>
        <p:txBody>
          <a:bodyPr wrap="none" anchor="ctr"/>
          <a:lstStyle/>
          <a:p>
            <a:pPr algn="ctr" latinLnBrk="0">
              <a:lnSpc>
                <a:spcPct val="95000"/>
              </a:lnSpc>
              <a:buSzPct val="80000"/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rPr>
              <a:t>품질보증계획 수립 </a:t>
            </a:r>
          </a:p>
        </p:txBody>
      </p:sp>
      <p:grpSp>
        <p:nvGrpSpPr>
          <p:cNvPr id="34875" name="Group 114"/>
          <p:cNvGrpSpPr>
            <a:grpSpLocks/>
          </p:cNvGrpSpPr>
          <p:nvPr/>
        </p:nvGrpSpPr>
        <p:grpSpPr bwMode="auto">
          <a:xfrm>
            <a:off x="6788150" y="2968625"/>
            <a:ext cx="917575" cy="547688"/>
            <a:chOff x="265" y="3020"/>
            <a:chExt cx="856" cy="374"/>
          </a:xfrm>
        </p:grpSpPr>
        <p:sp>
          <p:nvSpPr>
            <p:cNvPr id="34889" name="AutoShape 115"/>
            <p:cNvSpPr>
              <a:spLocks noChangeArrowheads="1"/>
            </p:cNvSpPr>
            <p:nvPr/>
          </p:nvSpPr>
          <p:spPr bwMode="auto">
            <a:xfrm>
              <a:off x="265" y="3051"/>
              <a:ext cx="856" cy="343"/>
            </a:xfrm>
            <a:prstGeom prst="downArrow">
              <a:avLst>
                <a:gd name="adj1" fmla="val 77565"/>
                <a:gd name="adj2" fmla="val 35338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3898A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endParaRPr>
            </a:p>
          </p:txBody>
        </p:sp>
        <p:sp>
          <p:nvSpPr>
            <p:cNvPr id="34890" name="AutoShape 116"/>
            <p:cNvSpPr>
              <a:spLocks noChangeArrowheads="1"/>
            </p:cNvSpPr>
            <p:nvPr/>
          </p:nvSpPr>
          <p:spPr bwMode="auto">
            <a:xfrm>
              <a:off x="295" y="3020"/>
              <a:ext cx="796" cy="350"/>
            </a:xfrm>
            <a:prstGeom prst="downArrow">
              <a:avLst>
                <a:gd name="adj1" fmla="val 78639"/>
                <a:gd name="adj2" fmla="val 26856"/>
              </a:avLst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 wrap="none" anchor="ctr"/>
            <a:lstStyle/>
            <a:p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endParaRPr>
            </a:p>
          </p:txBody>
        </p:sp>
      </p:grpSp>
      <p:grpSp>
        <p:nvGrpSpPr>
          <p:cNvPr id="34876" name="Group 117"/>
          <p:cNvGrpSpPr>
            <a:grpSpLocks/>
          </p:cNvGrpSpPr>
          <p:nvPr/>
        </p:nvGrpSpPr>
        <p:grpSpPr bwMode="auto">
          <a:xfrm>
            <a:off x="6213475" y="1841500"/>
            <a:ext cx="2149475" cy="1376363"/>
            <a:chOff x="1211" y="2908"/>
            <a:chExt cx="1749" cy="942"/>
          </a:xfrm>
        </p:grpSpPr>
        <p:grpSp>
          <p:nvGrpSpPr>
            <p:cNvPr id="34880" name="Group 118"/>
            <p:cNvGrpSpPr>
              <a:grpSpLocks/>
            </p:cNvGrpSpPr>
            <p:nvPr/>
          </p:nvGrpSpPr>
          <p:grpSpPr bwMode="auto">
            <a:xfrm>
              <a:off x="1211" y="2908"/>
              <a:ext cx="1749" cy="233"/>
              <a:chOff x="1211" y="2908"/>
              <a:chExt cx="1749" cy="233"/>
            </a:xfrm>
          </p:grpSpPr>
          <p:sp>
            <p:nvSpPr>
              <p:cNvPr id="166" name="AutoShape 119" descr="o1"/>
              <p:cNvSpPr>
                <a:spLocks noChangeArrowheads="1"/>
              </p:cNvSpPr>
              <p:nvPr/>
            </p:nvSpPr>
            <p:spPr bwMode="auto">
              <a:xfrm>
                <a:off x="1211" y="2908"/>
                <a:ext cx="794" cy="233"/>
              </a:xfrm>
              <a:prstGeom prst="roundRect">
                <a:avLst>
                  <a:gd name="adj" fmla="val 10731"/>
                </a:avLst>
              </a:prstGeom>
              <a:blipFill dpi="0" rotWithShape="0">
                <a:blip r:embed="rId6" cstate="print"/>
                <a:srcRect/>
                <a:stretch>
                  <a:fillRect/>
                </a:stretch>
              </a:blipFill>
              <a:ln w="6350" algn="ctr">
                <a:solidFill>
                  <a:srgbClr val="C0C0C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lnSpc>
                    <a:spcPct val="95000"/>
                  </a:lnSpc>
                  <a:buSzPct val="80000"/>
                  <a:defRPr/>
                </a:pP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rPr>
                  <a:t>산출물검토</a:t>
                </a:r>
              </a:p>
            </p:txBody>
          </p:sp>
          <p:sp>
            <p:nvSpPr>
              <p:cNvPr id="167" name="AutoShape 120" descr="o1"/>
              <p:cNvSpPr>
                <a:spLocks noChangeArrowheads="1"/>
              </p:cNvSpPr>
              <p:nvPr/>
            </p:nvSpPr>
            <p:spPr bwMode="auto">
              <a:xfrm>
                <a:off x="2064" y="2908"/>
                <a:ext cx="896" cy="233"/>
              </a:xfrm>
              <a:prstGeom prst="roundRect">
                <a:avLst>
                  <a:gd name="adj" fmla="val 10731"/>
                </a:avLst>
              </a:prstGeom>
              <a:blipFill dpi="0" rotWithShape="0">
                <a:blip r:embed="rId6" cstate="print"/>
                <a:srcRect/>
                <a:stretch>
                  <a:fillRect/>
                </a:stretch>
              </a:blipFill>
              <a:ln w="6350" algn="ctr">
                <a:solidFill>
                  <a:srgbClr val="C0C0C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lnSpc>
                    <a:spcPct val="95000"/>
                  </a:lnSpc>
                  <a:buSzPct val="80000"/>
                  <a:defRPr/>
                </a:pP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rPr>
                  <a:t>산출물검토</a:t>
                </a:r>
              </a:p>
            </p:txBody>
          </p:sp>
        </p:grpSp>
        <p:grpSp>
          <p:nvGrpSpPr>
            <p:cNvPr id="34881" name="Group 121"/>
            <p:cNvGrpSpPr>
              <a:grpSpLocks/>
            </p:cNvGrpSpPr>
            <p:nvPr/>
          </p:nvGrpSpPr>
          <p:grpSpPr bwMode="auto">
            <a:xfrm>
              <a:off x="1211" y="3182"/>
              <a:ext cx="1749" cy="233"/>
              <a:chOff x="1211" y="3182"/>
              <a:chExt cx="1749" cy="233"/>
            </a:xfrm>
          </p:grpSpPr>
          <p:sp>
            <p:nvSpPr>
              <p:cNvPr id="164" name="AutoShape 122" descr="o1"/>
              <p:cNvSpPr>
                <a:spLocks noChangeArrowheads="1"/>
              </p:cNvSpPr>
              <p:nvPr/>
            </p:nvSpPr>
            <p:spPr bwMode="auto">
              <a:xfrm>
                <a:off x="1211" y="3182"/>
                <a:ext cx="794" cy="240"/>
              </a:xfrm>
              <a:prstGeom prst="roundRect">
                <a:avLst>
                  <a:gd name="adj" fmla="val 8583"/>
                </a:avLst>
              </a:prstGeom>
              <a:blipFill dpi="0" rotWithShape="0">
                <a:blip r:embed="rId6" cstate="print"/>
                <a:srcRect/>
                <a:stretch>
                  <a:fillRect/>
                </a:stretch>
              </a:blipFill>
              <a:ln w="6350" algn="ctr">
                <a:solidFill>
                  <a:srgbClr val="C0C0C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lnSpc>
                    <a:spcPct val="95000"/>
                  </a:lnSpc>
                  <a:buSzPct val="80000"/>
                  <a:defRPr/>
                </a:pP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rPr>
                  <a:t>단계 말 검토</a:t>
                </a:r>
              </a:p>
            </p:txBody>
          </p:sp>
          <p:sp>
            <p:nvSpPr>
              <p:cNvPr id="165" name="AutoShape 123" descr="o1"/>
              <p:cNvSpPr>
                <a:spLocks noChangeArrowheads="1"/>
              </p:cNvSpPr>
              <p:nvPr/>
            </p:nvSpPr>
            <p:spPr bwMode="auto">
              <a:xfrm>
                <a:off x="2064" y="3182"/>
                <a:ext cx="896" cy="240"/>
              </a:xfrm>
              <a:prstGeom prst="roundRect">
                <a:avLst>
                  <a:gd name="adj" fmla="val 10301"/>
                </a:avLst>
              </a:prstGeom>
              <a:blipFill dpi="0" rotWithShape="0">
                <a:blip r:embed="rId6" cstate="print"/>
                <a:srcRect/>
                <a:stretch>
                  <a:fillRect/>
                </a:stretch>
              </a:blipFill>
              <a:ln w="6350" algn="ctr">
                <a:solidFill>
                  <a:srgbClr val="C0C0C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lnSpc>
                    <a:spcPct val="95000"/>
                  </a:lnSpc>
                  <a:buSzPct val="80000"/>
                  <a:defRPr/>
                </a:pP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rPr>
                  <a:t>품질평가</a:t>
                </a:r>
              </a:p>
            </p:txBody>
          </p:sp>
        </p:grpSp>
        <p:grpSp>
          <p:nvGrpSpPr>
            <p:cNvPr id="34882" name="Group 124"/>
            <p:cNvGrpSpPr>
              <a:grpSpLocks/>
            </p:cNvGrpSpPr>
            <p:nvPr/>
          </p:nvGrpSpPr>
          <p:grpSpPr bwMode="auto">
            <a:xfrm>
              <a:off x="1211" y="3456"/>
              <a:ext cx="1749" cy="394"/>
              <a:chOff x="1211" y="3456"/>
              <a:chExt cx="1749" cy="394"/>
            </a:xfrm>
          </p:grpSpPr>
          <p:sp>
            <p:nvSpPr>
              <p:cNvPr id="162" name="AutoShape 125" descr="o1"/>
              <p:cNvSpPr>
                <a:spLocks noChangeArrowheads="1"/>
              </p:cNvSpPr>
              <p:nvPr/>
            </p:nvSpPr>
            <p:spPr bwMode="auto">
              <a:xfrm>
                <a:off x="1211" y="3456"/>
                <a:ext cx="794" cy="394"/>
              </a:xfrm>
              <a:prstGeom prst="roundRect">
                <a:avLst>
                  <a:gd name="adj" fmla="val 6852"/>
                </a:avLst>
              </a:prstGeom>
              <a:blipFill dpi="0" rotWithShape="0">
                <a:blip r:embed="rId6" cstate="print"/>
                <a:srcRect/>
                <a:stretch>
                  <a:fillRect/>
                </a:stretch>
              </a:blipFill>
              <a:ln w="6350" algn="ctr">
                <a:solidFill>
                  <a:srgbClr val="C0C0C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lnSpc>
                    <a:spcPct val="95000"/>
                  </a:lnSpc>
                  <a:buSzPct val="80000"/>
                  <a:defRPr/>
                </a:pP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rPr>
                  <a:t>시험</a:t>
                </a:r>
              </a:p>
            </p:txBody>
          </p:sp>
          <p:sp>
            <p:nvSpPr>
              <p:cNvPr id="163" name="AutoShape 126" descr="o1"/>
              <p:cNvSpPr>
                <a:spLocks noChangeArrowheads="1"/>
              </p:cNvSpPr>
              <p:nvPr/>
            </p:nvSpPr>
            <p:spPr bwMode="auto">
              <a:xfrm>
                <a:off x="2064" y="3456"/>
                <a:ext cx="896" cy="394"/>
              </a:xfrm>
              <a:prstGeom prst="roundRect">
                <a:avLst>
                  <a:gd name="adj" fmla="val 7361"/>
                </a:avLst>
              </a:prstGeom>
              <a:blipFill dpi="0" rotWithShape="0">
                <a:blip r:embed="rId6" cstate="print"/>
                <a:srcRect/>
                <a:stretch>
                  <a:fillRect/>
                </a:stretch>
              </a:blipFill>
              <a:ln w="6350" algn="ctr">
                <a:solidFill>
                  <a:srgbClr val="C0C0C0"/>
                </a:solidFill>
                <a:round/>
                <a:headEnd/>
                <a:tailEnd/>
              </a:ln>
              <a:effectLst>
                <a:outerShdw dist="17961" dir="2700000" algn="ctr" rotWithShape="0">
                  <a:srgbClr val="C0C0C0">
                    <a:alpha val="50000"/>
                  </a:srgbClr>
                </a:outerShdw>
              </a:effectLst>
            </p:spPr>
            <p:txBody>
              <a:bodyPr wrap="none" anchor="ctr"/>
              <a:lstStyle/>
              <a:p>
                <a:pPr algn="ctr" latinLnBrk="0">
                  <a:lnSpc>
                    <a:spcPct val="95000"/>
                  </a:lnSpc>
                  <a:buSzPct val="80000"/>
                  <a:defRPr/>
                </a:pP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rPr>
                  <a:t>제안사 전문가그룹 </a:t>
                </a:r>
                <a:b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rPr>
                </a:b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rPr>
                  <a:t>자체 감사</a:t>
                </a:r>
                <a:r>
                  <a:rPr lang="en-US" altLang="ko-KR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rPr>
                  <a:t>/</a:t>
                </a: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rPr>
                  <a:t>진단</a:t>
                </a:r>
                <a:b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rPr>
                </a:br>
                <a:r>
                  <a:rPr lang="en-US" altLang="ko-KR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rPr>
                  <a:t>(SQA</a:t>
                </a:r>
                <a:r>
                  <a:rPr lang="en-US" altLang="ko-KR" sz="900" baseline="300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rPr>
                  <a:t> </a:t>
                </a: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rPr>
                  <a:t>및 </a:t>
                </a:r>
                <a:r>
                  <a:rPr lang="en-US" altLang="ko-KR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rPr>
                  <a:t>SEPG)</a:t>
                </a:r>
              </a:p>
            </p:txBody>
          </p:sp>
        </p:grpSp>
      </p:grpSp>
      <p:sp>
        <p:nvSpPr>
          <p:cNvPr id="158" name="Text Box 127"/>
          <p:cNvSpPr txBox="1">
            <a:spLocks noChangeArrowheads="1"/>
          </p:cNvSpPr>
          <p:nvPr/>
        </p:nvSpPr>
        <p:spPr bwMode="auto">
          <a:xfrm>
            <a:off x="6213475" y="5145088"/>
            <a:ext cx="351313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EAEAEA"/>
            </a:outerShdw>
          </a:effectLst>
        </p:spPr>
        <p:txBody>
          <a:bodyPr lIns="92061" tIns="46031" rIns="92061" bIns="46031" anchor="ctr"/>
          <a:lstStyle/>
          <a:p>
            <a:pPr marL="101600" indent="-101600" latinLnBrk="0">
              <a:spcBef>
                <a:spcPct val="20000"/>
              </a:spcBef>
              <a:buSzPct val="80000"/>
              <a:buFontTx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rPr>
              <a:t>단위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rPr>
              <a:t>통합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rPr>
              <a:t>,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rPr>
              <a:t>시스템성능 시험 수행 및 결과 보고</a:t>
            </a:r>
          </a:p>
          <a:p>
            <a:pPr marL="101600" indent="-101600" latinLnBrk="0">
              <a:spcBef>
                <a:spcPct val="20000"/>
              </a:spcBef>
              <a:buSzPct val="80000"/>
              <a:buFontTx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rPr>
              <a:t>시험결과 반영을 통한 시스템 보완 및 개선</a:t>
            </a:r>
          </a:p>
          <a:p>
            <a:pPr marL="101600" indent="-101600" latinLnBrk="0">
              <a:spcBef>
                <a:spcPct val="20000"/>
              </a:spcBef>
              <a:buSzPct val="80000"/>
              <a:buFontTx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rPr>
              <a:t>시스템 성능시험 수행 지원</a:t>
            </a:r>
          </a:p>
        </p:txBody>
      </p:sp>
      <p:sp>
        <p:nvSpPr>
          <p:cNvPr id="199" name="직사각형 198"/>
          <p:cNvSpPr/>
          <p:nvPr/>
        </p:nvSpPr>
        <p:spPr bwMode="auto">
          <a:xfrm>
            <a:off x="273050" y="728663"/>
            <a:ext cx="2430463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추진 조직</a:t>
            </a:r>
            <a:endParaRPr lang="en-US" altLang="ko-KR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200" name="직사각형 199"/>
          <p:cNvSpPr/>
          <p:nvPr/>
        </p:nvSpPr>
        <p:spPr bwMode="auto">
          <a:xfrm>
            <a:off x="5222875" y="728663"/>
            <a:ext cx="2430463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추진 절차</a:t>
            </a:r>
            <a:endParaRPr lang="en-US" altLang="ko-KR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 bwMode="auto">
          <a:xfrm>
            <a:off x="98425" y="111125"/>
            <a:ext cx="4860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안정화 방안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3.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품질보증계획 및 안정화 지원 방안</a:t>
            </a:r>
          </a:p>
        </p:txBody>
      </p:sp>
      <p:grpSp>
        <p:nvGrpSpPr>
          <p:cNvPr id="35844" name="그룹 61"/>
          <p:cNvGrpSpPr>
            <a:grpSpLocks/>
          </p:cNvGrpSpPr>
          <p:nvPr/>
        </p:nvGrpSpPr>
        <p:grpSpPr bwMode="auto">
          <a:xfrm>
            <a:off x="4545013" y="1133475"/>
            <a:ext cx="5133975" cy="2925763"/>
            <a:chOff x="358775" y="2208213"/>
            <a:chExt cx="6165850" cy="3321050"/>
          </a:xfrm>
        </p:grpSpPr>
        <p:grpSp>
          <p:nvGrpSpPr>
            <p:cNvPr id="35922" name="Group 161"/>
            <p:cNvGrpSpPr>
              <a:grpSpLocks/>
            </p:cNvGrpSpPr>
            <p:nvPr/>
          </p:nvGrpSpPr>
          <p:grpSpPr bwMode="auto">
            <a:xfrm>
              <a:off x="358775" y="2208213"/>
              <a:ext cx="6165850" cy="3321050"/>
              <a:chOff x="200" y="1820"/>
              <a:chExt cx="3925" cy="2092"/>
            </a:xfrm>
          </p:grpSpPr>
          <p:sp>
            <p:nvSpPr>
              <p:cNvPr id="35974" name="Rectangle 162"/>
              <p:cNvSpPr>
                <a:spLocks noChangeArrowheads="1"/>
              </p:cNvSpPr>
              <p:nvPr/>
            </p:nvSpPr>
            <p:spPr bwMode="auto">
              <a:xfrm flipV="1">
                <a:off x="397" y="1823"/>
                <a:ext cx="3728" cy="2085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rgbClr val="969696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rot="10800000" wrap="none" anchor="ctr"/>
              <a:lstStyle/>
              <a:p>
                <a:endParaRPr lang="ko-KR" altLang="en-US" sz="8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</a:endParaRPr>
              </a:p>
            </p:txBody>
          </p:sp>
          <p:grpSp>
            <p:nvGrpSpPr>
              <p:cNvPr id="35975" name="Group 163"/>
              <p:cNvGrpSpPr>
                <a:grpSpLocks/>
              </p:cNvGrpSpPr>
              <p:nvPr/>
            </p:nvGrpSpPr>
            <p:grpSpPr bwMode="auto">
              <a:xfrm>
                <a:off x="200" y="1820"/>
                <a:ext cx="201" cy="2092"/>
                <a:chOff x="5706" y="661"/>
                <a:chExt cx="404" cy="1962"/>
              </a:xfrm>
            </p:grpSpPr>
            <p:sp>
              <p:nvSpPr>
                <p:cNvPr id="7" name="Rectangle 164"/>
                <p:cNvSpPr>
                  <a:spLocks noChangeArrowheads="1"/>
                </p:cNvSpPr>
                <p:nvPr/>
              </p:nvSpPr>
              <p:spPr bwMode="auto">
                <a:xfrm rot="5400000">
                  <a:off x="4927" y="1447"/>
                  <a:ext cx="1962" cy="405"/>
                </a:xfrm>
                <a:prstGeom prst="rect">
                  <a:avLst/>
                </a:prstGeom>
                <a:solidFill>
                  <a:srgbClr val="7A98B8"/>
                </a:solidFill>
                <a:ln w="9525" algn="ctr">
                  <a:noFill/>
                  <a:miter lim="800000"/>
                  <a:headEnd type="none" w="sm" len="sm"/>
                  <a:tailEnd type="none" w="sm" len="sm"/>
                </a:ln>
                <a:effectLst>
                  <a:outerShdw dist="25400" dir="10800000" algn="ctr" rotWithShape="0">
                    <a:srgbClr val="4D6D91"/>
                  </a:outerShdw>
                </a:effectLst>
              </p:spPr>
              <p:txBody>
                <a:bodyPr wrap="none" anchor="ctr"/>
                <a:lstStyle/>
                <a:p>
                  <a:pPr algn="ctr" latinLnBrk="0">
                    <a:lnSpc>
                      <a:spcPct val="130000"/>
                    </a:lnSpc>
                    <a:spcBef>
                      <a:spcPct val="70000"/>
                    </a:spcBef>
                    <a:defRPr/>
                  </a:pPr>
                  <a:endParaRPr lang="ko-KR" altLang="en-US" sz="900" dirty="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endParaRPr>
                </a:p>
              </p:txBody>
            </p:sp>
            <p:sp>
              <p:nvSpPr>
                <p:cNvPr id="35977" name="Rectangle 165"/>
                <p:cNvSpPr>
                  <a:spLocks noChangeArrowheads="1"/>
                </p:cNvSpPr>
                <p:nvPr/>
              </p:nvSpPr>
              <p:spPr bwMode="auto">
                <a:xfrm>
                  <a:off x="5827" y="1219"/>
                  <a:ext cx="168" cy="605"/>
                </a:xfrm>
                <a:prstGeom prst="rect">
                  <a:avLst/>
                </a:prstGeom>
                <a:noFill/>
                <a:ln w="9525">
                  <a:solidFill>
                    <a:srgbClr val="969696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lIns="0" tIns="0" rIns="0" bIns="0" anchor="ctr">
                  <a:spAutoFit/>
                </a:bodyPr>
                <a:lstStyle/>
                <a:p>
                  <a:pPr algn="ctr" latinLnBrk="0">
                    <a:lnSpc>
                      <a:spcPct val="110000"/>
                    </a:lnSpc>
                  </a:pPr>
                  <a:r>
                    <a:rPr lang="ko-KR" altLang="en-US" sz="900">
                      <a:solidFill>
                        <a:schemeClr val="tx1"/>
                      </a:solidFill>
                      <a:latin typeface="Century Gothic" pitchFamily="34" charset="0"/>
                      <a:ea typeface="맑은 고딕" pitchFamily="50" charset="-127"/>
                      <a:cs typeface="산돌고딕B" pitchFamily="18" charset="-127"/>
                    </a:rPr>
                    <a:t>유</a:t>
                  </a:r>
                </a:p>
                <a:p>
                  <a:pPr algn="ctr" latinLnBrk="0">
                    <a:lnSpc>
                      <a:spcPct val="110000"/>
                    </a:lnSpc>
                  </a:pPr>
                  <a:r>
                    <a:rPr lang="ko-KR" altLang="en-US" sz="900">
                      <a:solidFill>
                        <a:schemeClr val="tx1"/>
                      </a:solidFill>
                      <a:latin typeface="Century Gothic" pitchFamily="34" charset="0"/>
                      <a:ea typeface="맑은 고딕" pitchFamily="50" charset="-127"/>
                      <a:cs typeface="산돌고딕B" pitchFamily="18" charset="-127"/>
                    </a:rPr>
                    <a:t>지</a:t>
                  </a:r>
                </a:p>
                <a:p>
                  <a:pPr algn="ctr" latinLnBrk="0">
                    <a:lnSpc>
                      <a:spcPct val="110000"/>
                    </a:lnSpc>
                  </a:pPr>
                  <a:r>
                    <a:rPr lang="ko-KR" altLang="en-US" sz="900">
                      <a:solidFill>
                        <a:schemeClr val="tx1"/>
                      </a:solidFill>
                      <a:latin typeface="Century Gothic" pitchFamily="34" charset="0"/>
                      <a:ea typeface="맑은 고딕" pitchFamily="50" charset="-127"/>
                      <a:cs typeface="산돌고딕B" pitchFamily="18" charset="-127"/>
                    </a:rPr>
                    <a:t>보</a:t>
                  </a:r>
                </a:p>
                <a:p>
                  <a:pPr algn="ctr" latinLnBrk="0">
                    <a:lnSpc>
                      <a:spcPct val="110000"/>
                    </a:lnSpc>
                  </a:pPr>
                  <a:r>
                    <a:rPr lang="ko-KR" altLang="en-US" sz="900">
                      <a:solidFill>
                        <a:schemeClr val="tx1"/>
                      </a:solidFill>
                      <a:latin typeface="Century Gothic" pitchFamily="34" charset="0"/>
                      <a:ea typeface="맑은 고딕" pitchFamily="50" charset="-127"/>
                      <a:cs typeface="산돌고딕B" pitchFamily="18" charset="-127"/>
                    </a:rPr>
                    <a:t>수</a:t>
                  </a:r>
                </a:p>
                <a:p>
                  <a:pPr algn="ctr" latinLnBrk="0">
                    <a:lnSpc>
                      <a:spcPct val="110000"/>
                    </a:lnSpc>
                  </a:pPr>
                  <a:r>
                    <a:rPr lang="ko-KR" altLang="en-US" sz="900">
                      <a:solidFill>
                        <a:schemeClr val="tx1"/>
                      </a:solidFill>
                      <a:latin typeface="Century Gothic" pitchFamily="34" charset="0"/>
                      <a:ea typeface="맑은 고딕" pitchFamily="50" charset="-127"/>
                      <a:cs typeface="산돌고딕B" pitchFamily="18" charset="-127"/>
                    </a:rPr>
                    <a:t>절</a:t>
                  </a:r>
                </a:p>
                <a:p>
                  <a:pPr algn="ctr" latinLnBrk="0">
                    <a:lnSpc>
                      <a:spcPct val="110000"/>
                    </a:lnSpc>
                  </a:pPr>
                  <a:r>
                    <a:rPr lang="ko-KR" altLang="en-US" sz="900">
                      <a:solidFill>
                        <a:schemeClr val="tx1"/>
                      </a:solidFill>
                      <a:latin typeface="Century Gothic" pitchFamily="34" charset="0"/>
                      <a:ea typeface="맑은 고딕" pitchFamily="50" charset="-127"/>
                      <a:cs typeface="산돌고딕B" pitchFamily="18" charset="-127"/>
                    </a:rPr>
                    <a:t>차</a:t>
                  </a:r>
                </a:p>
              </p:txBody>
            </p:sp>
          </p:grpSp>
        </p:grpSp>
        <p:sp>
          <p:nvSpPr>
            <p:cNvPr id="35923" name="Line 166"/>
            <p:cNvSpPr>
              <a:spLocks noChangeShapeType="1"/>
            </p:cNvSpPr>
            <p:nvPr/>
          </p:nvSpPr>
          <p:spPr bwMode="auto">
            <a:xfrm rot="-5400000">
              <a:off x="4227513" y="3906838"/>
              <a:ext cx="0" cy="342900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924" name="Freeform 167"/>
            <p:cNvSpPr>
              <a:spLocks/>
            </p:cNvSpPr>
            <p:nvPr/>
          </p:nvSpPr>
          <p:spPr bwMode="auto">
            <a:xfrm rot="-5400000">
              <a:off x="5198269" y="3328194"/>
              <a:ext cx="1308100" cy="261938"/>
            </a:xfrm>
            <a:custGeom>
              <a:avLst/>
              <a:gdLst>
                <a:gd name="T0" fmla="*/ 0 w 1392"/>
                <a:gd name="T1" fmla="*/ 0 h 144"/>
                <a:gd name="T2" fmla="*/ 0 w 1392"/>
                <a:gd name="T3" fmla="*/ 2147483647 h 144"/>
                <a:gd name="T4" fmla="*/ 2147483647 w 1392"/>
                <a:gd name="T5" fmla="*/ 2147483647 h 144"/>
                <a:gd name="T6" fmla="*/ 2147483647 w 1392"/>
                <a:gd name="T7" fmla="*/ 0 h 1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392"/>
                <a:gd name="T13" fmla="*/ 0 h 144"/>
                <a:gd name="T14" fmla="*/ 1392 w 1392"/>
                <a:gd name="T15" fmla="*/ 144 h 1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392" h="144">
                  <a:moveTo>
                    <a:pt x="0" y="0"/>
                  </a:moveTo>
                  <a:lnTo>
                    <a:pt x="0" y="144"/>
                  </a:lnTo>
                  <a:lnTo>
                    <a:pt x="1392" y="144"/>
                  </a:lnTo>
                  <a:lnTo>
                    <a:pt x="1392" y="0"/>
                  </a:lnTo>
                </a:path>
              </a:pathLst>
            </a:custGeom>
            <a:noFill/>
            <a:ln w="9525">
              <a:solidFill>
                <a:srgbClr val="96969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eaVert" wrap="none" rIns="198000" anchor="ctr"/>
            <a:lstStyle/>
            <a:p>
              <a:endParaRPr lang="ko-KR" altLang="en-US"/>
            </a:p>
          </p:txBody>
        </p:sp>
        <p:sp>
          <p:nvSpPr>
            <p:cNvPr id="35925" name="AutoShape 168"/>
            <p:cNvSpPr>
              <a:spLocks noChangeArrowheads="1"/>
            </p:cNvSpPr>
            <p:nvPr/>
          </p:nvSpPr>
          <p:spPr bwMode="auto">
            <a:xfrm>
              <a:off x="1870075" y="2970213"/>
              <a:ext cx="915988" cy="922337"/>
            </a:xfrm>
            <a:prstGeom prst="flowChartDecision">
              <a:avLst/>
            </a:prstGeom>
            <a:solidFill>
              <a:srgbClr val="C6E3E6"/>
            </a:solidFill>
            <a:ln w="3175" algn="ctr">
              <a:solidFill>
                <a:srgbClr val="42939C"/>
              </a:solidFill>
              <a:miter lim="800000"/>
              <a:headEnd/>
              <a:tailEnd/>
            </a:ln>
          </p:spPr>
          <p:txBody>
            <a:bodyPr lIns="0" tIns="35995" rIns="0" bIns="45714" anchor="ctr"/>
            <a:lstStyle/>
            <a:p>
              <a:pPr algn="ctr" latinLnBrk="0"/>
              <a:r>
                <a:rPr lang="ko-KR" altLang="en-US" sz="8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  <a:cs typeface="산돌고딕 L" pitchFamily="18" charset="-127"/>
                </a:rPr>
                <a:t>유</a:t>
              </a:r>
              <a:r>
                <a:rPr lang="en-US" altLang="ko-KR" sz="8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  <a:cs typeface="산돌고딕 L" pitchFamily="18" charset="-127"/>
                </a:rPr>
                <a:t>/</a:t>
              </a:r>
              <a:r>
                <a:rPr lang="ko-KR" altLang="en-US" sz="8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  <a:cs typeface="산돌고딕 L" pitchFamily="18" charset="-127"/>
                </a:rPr>
                <a:t>무상</a:t>
              </a:r>
            </a:p>
            <a:p>
              <a:pPr algn="ctr" latinLnBrk="0"/>
              <a:r>
                <a:rPr lang="ko-KR" altLang="en-US" sz="8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  <a:cs typeface="산돌고딕 L" pitchFamily="18" charset="-127"/>
                </a:rPr>
                <a:t>확인</a:t>
              </a:r>
            </a:p>
          </p:txBody>
        </p:sp>
        <p:cxnSp>
          <p:nvCxnSpPr>
            <p:cNvPr id="35926" name="AutoShape 169"/>
            <p:cNvCxnSpPr>
              <a:cxnSpLocks noChangeShapeType="1"/>
              <a:stCxn id="35925" idx="2"/>
              <a:endCxn id="35964" idx="1"/>
            </p:cNvCxnSpPr>
            <p:nvPr/>
          </p:nvCxnSpPr>
          <p:spPr bwMode="auto">
            <a:xfrm rot="16200000" flipH="1">
              <a:off x="2539206" y="3682207"/>
              <a:ext cx="100013" cy="520700"/>
            </a:xfrm>
            <a:prstGeom prst="bentConnector2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27" name="AutoShape 170"/>
            <p:cNvCxnSpPr>
              <a:cxnSpLocks noChangeShapeType="1"/>
              <a:stCxn id="35925" idx="0"/>
              <a:endCxn id="35959" idx="1"/>
            </p:cNvCxnSpPr>
            <p:nvPr/>
          </p:nvCxnSpPr>
          <p:spPr bwMode="auto">
            <a:xfrm rot="-5400000">
              <a:off x="2515394" y="2623344"/>
              <a:ext cx="160338" cy="533400"/>
            </a:xfrm>
            <a:prstGeom prst="bentConnector2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928" name="Line 171"/>
            <p:cNvSpPr>
              <a:spLocks noChangeShapeType="1"/>
            </p:cNvSpPr>
            <p:nvPr/>
          </p:nvSpPr>
          <p:spPr bwMode="auto">
            <a:xfrm rot="-5400000">
              <a:off x="6054726" y="3367087"/>
              <a:ext cx="0" cy="161925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35929" name="Line 172"/>
            <p:cNvSpPr>
              <a:spLocks noChangeShapeType="1"/>
            </p:cNvSpPr>
            <p:nvPr/>
          </p:nvSpPr>
          <p:spPr bwMode="auto">
            <a:xfrm rot="-5400000">
              <a:off x="4245769" y="2674144"/>
              <a:ext cx="0" cy="306388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ko-KR" altLang="en-US"/>
            </a:p>
          </p:txBody>
        </p:sp>
        <p:grpSp>
          <p:nvGrpSpPr>
            <p:cNvPr id="35930" name="Group 173"/>
            <p:cNvGrpSpPr>
              <a:grpSpLocks/>
            </p:cNvGrpSpPr>
            <p:nvPr/>
          </p:nvGrpSpPr>
          <p:grpSpPr bwMode="auto">
            <a:xfrm>
              <a:off x="825500" y="4295775"/>
              <a:ext cx="1774825" cy="1085850"/>
              <a:chOff x="5350" y="4793"/>
              <a:chExt cx="1134" cy="648"/>
            </a:xfrm>
          </p:grpSpPr>
          <p:sp>
            <p:nvSpPr>
              <p:cNvPr id="35969" name="Rectangle 174"/>
              <p:cNvSpPr>
                <a:spLocks noChangeArrowheads="1"/>
              </p:cNvSpPr>
              <p:nvPr/>
            </p:nvSpPr>
            <p:spPr bwMode="auto">
              <a:xfrm>
                <a:off x="5350" y="4795"/>
                <a:ext cx="1134" cy="646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29618F"/>
                </a:solidFill>
                <a:miter lim="800000"/>
                <a:headEnd/>
                <a:tailEnd/>
              </a:ln>
            </p:spPr>
            <p:txBody>
              <a:bodyPr lIns="54000" tIns="35995" rIns="54000" bIns="45714" anchor="ctr"/>
              <a:lstStyle/>
              <a:p>
                <a:pPr algn="ctr" latinLnBrk="0"/>
                <a:endParaRPr lang="ko-KR" altLang="en-US" sz="8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  <a:cs typeface="산돌고딕 L" pitchFamily="18" charset="-127"/>
                </a:endParaRPr>
              </a:p>
            </p:txBody>
          </p:sp>
          <p:sp>
            <p:nvSpPr>
              <p:cNvPr id="35970" name="Rectangle 175"/>
              <p:cNvSpPr>
                <a:spLocks noChangeArrowheads="1"/>
              </p:cNvSpPr>
              <p:nvPr/>
            </p:nvSpPr>
            <p:spPr bwMode="auto">
              <a:xfrm>
                <a:off x="5666" y="4793"/>
                <a:ext cx="756" cy="4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54000" tIns="35995" rIns="54000" bIns="45714" anchor="ctr"/>
              <a:lstStyle/>
              <a:p>
                <a:pPr marL="98425" indent="-98425" latinLnBrk="0">
                  <a:lnSpc>
                    <a:spcPct val="130000"/>
                  </a:lnSpc>
                  <a:buSzPct val="80000"/>
                  <a:buFontTx/>
                  <a:buChar char="•"/>
                </a:pP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  <a:sym typeface="Monotype Sorts" pitchFamily="2" charset="2"/>
                  </a:rPr>
                  <a:t>조치완료 확인</a:t>
                </a:r>
              </a:p>
              <a:p>
                <a:pPr marL="98425" indent="-98425" latinLnBrk="0">
                  <a:lnSpc>
                    <a:spcPct val="130000"/>
                  </a:lnSpc>
                  <a:buSzPct val="80000"/>
                  <a:buFontTx/>
                  <a:buChar char="•"/>
                </a:pP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  <a:sym typeface="Monotype Sorts" pitchFamily="2" charset="2"/>
                  </a:rPr>
                  <a:t>하자보증 이력관리</a:t>
                </a:r>
              </a:p>
            </p:txBody>
          </p:sp>
          <p:sp>
            <p:nvSpPr>
              <p:cNvPr id="35971" name="Rectangle 176"/>
              <p:cNvSpPr>
                <a:spLocks noChangeArrowheads="1"/>
              </p:cNvSpPr>
              <p:nvPr/>
            </p:nvSpPr>
            <p:spPr bwMode="auto">
              <a:xfrm>
                <a:off x="5380" y="5241"/>
                <a:ext cx="1071" cy="175"/>
              </a:xfrm>
              <a:prstGeom prst="rect">
                <a:avLst/>
              </a:prstGeom>
              <a:solidFill>
                <a:srgbClr val="B5D1E9"/>
              </a:solidFill>
              <a:ln w="6350" algn="ctr">
                <a:solidFill>
                  <a:srgbClr val="29618F"/>
                </a:solidFill>
                <a:miter lim="800000"/>
                <a:headEnd/>
                <a:tailEnd/>
              </a:ln>
            </p:spPr>
            <p:txBody>
              <a:bodyPr lIns="54000" tIns="35995" rIns="54000" bIns="45714" anchor="ctr"/>
              <a:lstStyle/>
              <a:p>
                <a:pPr algn="ctr" latinLnBrk="0"/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이력관리</a:t>
                </a:r>
                <a:r>
                  <a:rPr lang="en-US" altLang="ko-KR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, </a:t>
                </a: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조치완료 확인</a:t>
                </a:r>
              </a:p>
            </p:txBody>
          </p:sp>
          <p:sp>
            <p:nvSpPr>
              <p:cNvPr id="35972" name="Rectangle 177"/>
              <p:cNvSpPr>
                <a:spLocks noChangeArrowheads="1"/>
              </p:cNvSpPr>
              <p:nvPr/>
            </p:nvSpPr>
            <p:spPr bwMode="auto">
              <a:xfrm>
                <a:off x="5381" y="4813"/>
                <a:ext cx="248" cy="407"/>
              </a:xfrm>
              <a:prstGeom prst="rect">
                <a:avLst/>
              </a:prstGeom>
              <a:solidFill>
                <a:srgbClr val="DBE9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35995" rIns="54000" bIns="45714" anchor="ctr"/>
              <a:lstStyle/>
              <a:p>
                <a:endParaRPr lang="ko-KR" altLang="en-US" sz="8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</a:endParaRPr>
              </a:p>
            </p:txBody>
          </p:sp>
          <p:sp>
            <p:nvSpPr>
              <p:cNvPr id="35973" name="Rectangle 178"/>
              <p:cNvSpPr>
                <a:spLocks noChangeArrowheads="1"/>
              </p:cNvSpPr>
              <p:nvPr/>
            </p:nvSpPr>
            <p:spPr bwMode="auto">
              <a:xfrm>
                <a:off x="5436" y="4916"/>
                <a:ext cx="120" cy="1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35995" rIns="54000" bIns="45714" anchor="ctr"/>
              <a:lstStyle/>
              <a:p>
                <a:pPr algn="ctr" latinLnBrk="0">
                  <a:lnSpc>
                    <a:spcPct val="110000"/>
                  </a:lnSpc>
                </a:pP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조치</a:t>
                </a:r>
              </a:p>
              <a:p>
                <a:pPr algn="ctr" latinLnBrk="0">
                  <a:lnSpc>
                    <a:spcPct val="110000"/>
                  </a:lnSpc>
                </a:pP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완료</a:t>
                </a:r>
              </a:p>
            </p:txBody>
          </p:sp>
        </p:grpSp>
        <p:grpSp>
          <p:nvGrpSpPr>
            <p:cNvPr id="35931" name="Group 179"/>
            <p:cNvGrpSpPr>
              <a:grpSpLocks/>
            </p:cNvGrpSpPr>
            <p:nvPr/>
          </p:nvGrpSpPr>
          <p:grpSpPr bwMode="auto">
            <a:xfrm>
              <a:off x="2849563" y="3477776"/>
              <a:ext cx="1720905" cy="1008502"/>
              <a:chOff x="1729" y="2245"/>
              <a:chExt cx="993" cy="602"/>
            </a:xfrm>
          </p:grpSpPr>
          <p:sp>
            <p:nvSpPr>
              <p:cNvPr id="35964" name="Rectangle 180"/>
              <p:cNvSpPr>
                <a:spLocks noChangeArrowheads="1"/>
              </p:cNvSpPr>
              <p:nvPr/>
            </p:nvSpPr>
            <p:spPr bwMode="auto">
              <a:xfrm>
                <a:off x="1729" y="2258"/>
                <a:ext cx="785" cy="589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29618F"/>
                </a:solidFill>
                <a:miter lim="800000"/>
                <a:headEnd/>
                <a:tailEnd/>
              </a:ln>
            </p:spPr>
            <p:txBody>
              <a:bodyPr lIns="54000" tIns="35995" rIns="54000" bIns="45714" anchor="ctr"/>
              <a:lstStyle/>
              <a:p>
                <a:pPr algn="ctr" latinLnBrk="0"/>
                <a:endParaRPr lang="ko-KR" altLang="en-US" sz="8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  <a:cs typeface="산돌고딕 L" pitchFamily="18" charset="-127"/>
                </a:endParaRPr>
              </a:p>
            </p:txBody>
          </p:sp>
          <p:sp>
            <p:nvSpPr>
              <p:cNvPr id="35965" name="Rectangle 181"/>
              <p:cNvSpPr>
                <a:spLocks noChangeArrowheads="1"/>
              </p:cNvSpPr>
              <p:nvPr/>
            </p:nvSpPr>
            <p:spPr bwMode="auto">
              <a:xfrm>
                <a:off x="1921" y="2245"/>
                <a:ext cx="801" cy="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98425" indent="-98425" latinLnBrk="0">
                  <a:buSzPct val="80000"/>
                  <a:buFontTx/>
                  <a:buChar char="•"/>
                </a:pP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  <a:sym typeface="Monotype Sorts" pitchFamily="2" charset="2"/>
                  </a:rPr>
                  <a:t>현상 파악</a:t>
                </a:r>
              </a:p>
              <a:p>
                <a:pPr marL="98425" indent="-98425" latinLnBrk="0">
                  <a:buSzPct val="80000"/>
                  <a:buFontTx/>
                  <a:buChar char="•"/>
                </a:pP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해당업체 연락</a:t>
                </a:r>
              </a:p>
              <a:p>
                <a:pPr marL="98425" indent="-98425" latinLnBrk="0">
                  <a:buSzPct val="80000"/>
                  <a:buFontTx/>
                  <a:buChar char="•"/>
                </a:pP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  <a:sym typeface="Monotype Sorts" pitchFamily="2" charset="2"/>
                  </a:rPr>
                  <a:t>담당자</a:t>
                </a:r>
                <a:b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  <a:sym typeface="Monotype Sorts" pitchFamily="2" charset="2"/>
                  </a:rPr>
                </a:b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  <a:sym typeface="Monotype Sorts" pitchFamily="2" charset="2"/>
                  </a:rPr>
                  <a:t>조치의뢰</a:t>
                </a:r>
              </a:p>
            </p:txBody>
          </p:sp>
          <p:sp>
            <p:nvSpPr>
              <p:cNvPr id="35966" name="Rectangle 182"/>
              <p:cNvSpPr>
                <a:spLocks noChangeArrowheads="1"/>
              </p:cNvSpPr>
              <p:nvPr/>
            </p:nvSpPr>
            <p:spPr bwMode="auto">
              <a:xfrm>
                <a:off x="1750" y="2662"/>
                <a:ext cx="744" cy="163"/>
              </a:xfrm>
              <a:prstGeom prst="rect">
                <a:avLst/>
              </a:prstGeom>
              <a:solidFill>
                <a:srgbClr val="B5D1E9"/>
              </a:solidFill>
              <a:ln w="6350" algn="ctr">
                <a:solidFill>
                  <a:srgbClr val="29618F"/>
                </a:solidFill>
                <a:miter lim="800000"/>
                <a:headEnd/>
                <a:tailEnd/>
              </a:ln>
            </p:spPr>
            <p:txBody>
              <a:bodyPr lIns="54000" tIns="35995" rIns="54000" bIns="45714" anchor="ctr"/>
              <a:lstStyle/>
              <a:p>
                <a:pPr algn="ctr" latinLnBrk="0"/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유지보수 발생</a:t>
                </a:r>
              </a:p>
            </p:txBody>
          </p:sp>
          <p:sp>
            <p:nvSpPr>
              <p:cNvPr id="35967" name="Arc 183"/>
              <p:cNvSpPr>
                <a:spLocks/>
              </p:cNvSpPr>
              <p:nvPr/>
            </p:nvSpPr>
            <p:spPr bwMode="auto">
              <a:xfrm>
                <a:off x="1747" y="2272"/>
                <a:ext cx="239" cy="268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600"/>
                  <a:gd name="T11" fmla="*/ 21599 w 215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600" fill="none" extrusionOk="0">
                    <a:moveTo>
                      <a:pt x="21599" y="196"/>
                    </a:moveTo>
                    <a:cubicBezTo>
                      <a:pt x="21491" y="12048"/>
                      <a:pt x="11852" y="21599"/>
                      <a:pt x="0" y="21600"/>
                    </a:cubicBezTo>
                  </a:path>
                  <a:path w="21599" h="21600" stroke="0" extrusionOk="0">
                    <a:moveTo>
                      <a:pt x="21599" y="196"/>
                    </a:moveTo>
                    <a:cubicBezTo>
                      <a:pt x="21491" y="12048"/>
                      <a:pt x="11852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E9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4000" tIns="35995" rIns="54000" bIns="45714" anchor="ctr"/>
              <a:lstStyle/>
              <a:p>
                <a:endParaRPr lang="ko-KR" altLang="en-US"/>
              </a:p>
            </p:txBody>
          </p:sp>
          <p:sp>
            <p:nvSpPr>
              <p:cNvPr id="35968" name="Text Box 184"/>
              <p:cNvSpPr txBox="1">
                <a:spLocks noChangeArrowheads="1"/>
              </p:cNvSpPr>
              <p:nvPr/>
            </p:nvSpPr>
            <p:spPr bwMode="auto">
              <a:xfrm>
                <a:off x="1773" y="2304"/>
                <a:ext cx="135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/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무상</a:t>
                </a:r>
              </a:p>
              <a:p>
                <a:pPr algn="ctr" eaLnBrk="1" latinLnBrk="0" hangingPunct="1"/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지원</a:t>
                </a:r>
              </a:p>
            </p:txBody>
          </p:sp>
        </p:grpSp>
        <p:grpSp>
          <p:nvGrpSpPr>
            <p:cNvPr id="35932" name="Group 185"/>
            <p:cNvGrpSpPr>
              <a:grpSpLocks/>
            </p:cNvGrpSpPr>
            <p:nvPr/>
          </p:nvGrpSpPr>
          <p:grpSpPr bwMode="auto">
            <a:xfrm>
              <a:off x="2862263" y="2284413"/>
              <a:ext cx="1495425" cy="1049337"/>
              <a:chOff x="1737" y="1532"/>
              <a:chExt cx="854" cy="627"/>
            </a:xfrm>
          </p:grpSpPr>
          <p:sp>
            <p:nvSpPr>
              <p:cNvPr id="35959" name="Rectangle 186"/>
              <p:cNvSpPr>
                <a:spLocks noChangeArrowheads="1"/>
              </p:cNvSpPr>
              <p:nvPr/>
            </p:nvSpPr>
            <p:spPr bwMode="auto">
              <a:xfrm>
                <a:off x="1737" y="1532"/>
                <a:ext cx="783" cy="627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29618F"/>
                </a:solidFill>
                <a:miter lim="800000"/>
                <a:headEnd/>
                <a:tailEnd/>
              </a:ln>
            </p:spPr>
            <p:txBody>
              <a:bodyPr lIns="54000" tIns="35995" rIns="54000" bIns="45714" anchor="ctr"/>
              <a:lstStyle/>
              <a:p>
                <a:pPr algn="ctr" latinLnBrk="0"/>
                <a:endParaRPr lang="ko-KR" altLang="en-US" sz="8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  <a:cs typeface="산돌고딕 L" pitchFamily="18" charset="-127"/>
                </a:endParaRPr>
              </a:p>
            </p:txBody>
          </p:sp>
          <p:sp>
            <p:nvSpPr>
              <p:cNvPr id="35960" name="Rectangle 187"/>
              <p:cNvSpPr>
                <a:spLocks noChangeArrowheads="1"/>
              </p:cNvSpPr>
              <p:nvPr/>
            </p:nvSpPr>
            <p:spPr bwMode="auto">
              <a:xfrm>
                <a:off x="1766" y="1963"/>
                <a:ext cx="726" cy="163"/>
              </a:xfrm>
              <a:prstGeom prst="rect">
                <a:avLst/>
              </a:prstGeom>
              <a:solidFill>
                <a:srgbClr val="B5D1E9"/>
              </a:solidFill>
              <a:ln w="6350" algn="ctr">
                <a:solidFill>
                  <a:srgbClr val="29618F"/>
                </a:solidFill>
                <a:miter lim="800000"/>
                <a:headEnd/>
                <a:tailEnd/>
              </a:ln>
            </p:spPr>
            <p:txBody>
              <a:bodyPr lIns="54000" tIns="35995" rIns="54000" bIns="45714" anchor="ctr"/>
              <a:lstStyle/>
              <a:p>
                <a:pPr algn="ctr" latinLnBrk="0"/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유지보수 발생</a:t>
                </a:r>
              </a:p>
            </p:txBody>
          </p:sp>
          <p:sp>
            <p:nvSpPr>
              <p:cNvPr id="35961" name="Arc 188"/>
              <p:cNvSpPr>
                <a:spLocks/>
              </p:cNvSpPr>
              <p:nvPr/>
            </p:nvSpPr>
            <p:spPr bwMode="auto">
              <a:xfrm>
                <a:off x="1750" y="1546"/>
                <a:ext cx="238" cy="268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600"/>
                  <a:gd name="T11" fmla="*/ 21599 w 215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600" fill="none" extrusionOk="0">
                    <a:moveTo>
                      <a:pt x="21599" y="196"/>
                    </a:moveTo>
                    <a:cubicBezTo>
                      <a:pt x="21491" y="12048"/>
                      <a:pt x="11852" y="21599"/>
                      <a:pt x="0" y="21600"/>
                    </a:cubicBezTo>
                  </a:path>
                  <a:path w="21599" h="21600" stroke="0" extrusionOk="0">
                    <a:moveTo>
                      <a:pt x="21599" y="196"/>
                    </a:moveTo>
                    <a:cubicBezTo>
                      <a:pt x="21491" y="12048"/>
                      <a:pt x="11852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A9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4000" tIns="35995" rIns="54000" bIns="45714" anchor="ctr"/>
              <a:lstStyle/>
              <a:p>
                <a:endParaRPr lang="ko-KR" altLang="en-US"/>
              </a:p>
            </p:txBody>
          </p:sp>
          <p:sp>
            <p:nvSpPr>
              <p:cNvPr id="35962" name="Rectangle 189"/>
              <p:cNvSpPr>
                <a:spLocks noChangeArrowheads="1"/>
              </p:cNvSpPr>
              <p:nvPr/>
            </p:nvSpPr>
            <p:spPr bwMode="auto">
              <a:xfrm>
                <a:off x="1934" y="1562"/>
                <a:ext cx="657" cy="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98425" indent="-98425" latinLnBrk="0">
                  <a:buSzPct val="80000"/>
                  <a:buFontTx/>
                  <a:buChar char="•"/>
                </a:pP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  <a:sym typeface="Monotype Sorts" pitchFamily="2" charset="2"/>
                  </a:rPr>
                  <a:t>현상 파악</a:t>
                </a:r>
              </a:p>
              <a:p>
                <a:pPr marL="98425" indent="-98425" latinLnBrk="0">
                  <a:buSzPct val="80000"/>
                  <a:buFontTx/>
                  <a:buChar char="•"/>
                </a:pP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  <a:sym typeface="Monotype Sorts" pitchFamily="2" charset="2"/>
                  </a:rPr>
                  <a:t>하자보증 계약확인</a:t>
                </a:r>
              </a:p>
              <a:p>
                <a:pPr marL="98425" indent="-98425" latinLnBrk="0">
                  <a:buSzPct val="80000"/>
                  <a:buFontTx/>
                  <a:buChar char="•"/>
                </a:pP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해당업체 연락</a:t>
                </a:r>
              </a:p>
            </p:txBody>
          </p:sp>
          <p:sp>
            <p:nvSpPr>
              <p:cNvPr id="35963" name="Text Box 190"/>
              <p:cNvSpPr txBox="1">
                <a:spLocks noChangeArrowheads="1"/>
              </p:cNvSpPr>
              <p:nvPr/>
            </p:nvSpPr>
            <p:spPr bwMode="auto">
              <a:xfrm>
                <a:off x="1769" y="1579"/>
                <a:ext cx="134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/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유상</a:t>
                </a:r>
              </a:p>
              <a:p>
                <a:pPr algn="ctr" eaLnBrk="1" latinLnBrk="0" hangingPunct="1"/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지원</a:t>
                </a:r>
              </a:p>
            </p:txBody>
          </p:sp>
        </p:grpSp>
        <p:grpSp>
          <p:nvGrpSpPr>
            <p:cNvPr id="35933" name="Group 191"/>
            <p:cNvGrpSpPr>
              <a:grpSpLocks/>
            </p:cNvGrpSpPr>
            <p:nvPr/>
          </p:nvGrpSpPr>
          <p:grpSpPr bwMode="auto">
            <a:xfrm>
              <a:off x="4398964" y="2268538"/>
              <a:ext cx="1709969" cy="1065212"/>
              <a:chOff x="2719" y="1522"/>
              <a:chExt cx="952" cy="637"/>
            </a:xfrm>
          </p:grpSpPr>
          <p:sp>
            <p:nvSpPr>
              <p:cNvPr id="35954" name="Rectangle 192"/>
              <p:cNvSpPr>
                <a:spLocks noChangeArrowheads="1"/>
              </p:cNvSpPr>
              <p:nvPr/>
            </p:nvSpPr>
            <p:spPr bwMode="auto">
              <a:xfrm>
                <a:off x="2719" y="1522"/>
                <a:ext cx="852" cy="637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29618F"/>
                </a:solidFill>
                <a:miter lim="800000"/>
                <a:headEnd/>
                <a:tailEnd/>
              </a:ln>
            </p:spPr>
            <p:txBody>
              <a:bodyPr lIns="54000" tIns="35995" rIns="54000" bIns="45714" anchor="ctr"/>
              <a:lstStyle/>
              <a:p>
                <a:pPr algn="ctr" latinLnBrk="0"/>
                <a:endParaRPr lang="ko-KR" altLang="en-US" sz="8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  <a:cs typeface="산돌고딕 L" pitchFamily="18" charset="-127"/>
                </a:endParaRPr>
              </a:p>
            </p:txBody>
          </p:sp>
          <p:sp>
            <p:nvSpPr>
              <p:cNvPr id="35955" name="Rectangle 193"/>
              <p:cNvSpPr>
                <a:spLocks noChangeArrowheads="1"/>
              </p:cNvSpPr>
              <p:nvPr/>
            </p:nvSpPr>
            <p:spPr bwMode="auto">
              <a:xfrm>
                <a:off x="2742" y="1963"/>
                <a:ext cx="808" cy="162"/>
              </a:xfrm>
              <a:prstGeom prst="rect">
                <a:avLst/>
              </a:prstGeom>
              <a:solidFill>
                <a:srgbClr val="B5D1E9"/>
              </a:solidFill>
              <a:ln w="6350" algn="ctr">
                <a:solidFill>
                  <a:srgbClr val="29618F"/>
                </a:solidFill>
                <a:miter lim="800000"/>
                <a:headEnd/>
                <a:tailEnd/>
              </a:ln>
            </p:spPr>
            <p:txBody>
              <a:bodyPr lIns="54000" tIns="35995" rIns="54000" bIns="45714" anchor="ctr"/>
              <a:lstStyle/>
              <a:p>
                <a:pPr algn="ctr" latinLnBrk="0"/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현상조치 및 내용확인</a:t>
                </a:r>
              </a:p>
            </p:txBody>
          </p:sp>
          <p:sp>
            <p:nvSpPr>
              <p:cNvPr id="35956" name="Arc 194"/>
              <p:cNvSpPr>
                <a:spLocks/>
              </p:cNvSpPr>
              <p:nvPr/>
            </p:nvSpPr>
            <p:spPr bwMode="auto">
              <a:xfrm>
                <a:off x="2734" y="1534"/>
                <a:ext cx="259" cy="269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600"/>
                  <a:gd name="T11" fmla="*/ 21599 w 215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600" fill="none" extrusionOk="0">
                    <a:moveTo>
                      <a:pt x="21599" y="196"/>
                    </a:moveTo>
                    <a:cubicBezTo>
                      <a:pt x="21491" y="12048"/>
                      <a:pt x="11852" y="21599"/>
                      <a:pt x="0" y="21600"/>
                    </a:cubicBezTo>
                  </a:path>
                  <a:path w="21599" h="21600" stroke="0" extrusionOk="0">
                    <a:moveTo>
                      <a:pt x="21599" y="196"/>
                    </a:moveTo>
                    <a:cubicBezTo>
                      <a:pt x="21491" y="12048"/>
                      <a:pt x="11852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A9C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4000" tIns="35995" rIns="54000" bIns="45714" anchor="ctr"/>
              <a:lstStyle/>
              <a:p>
                <a:endParaRPr lang="ko-KR" altLang="en-US"/>
              </a:p>
            </p:txBody>
          </p:sp>
          <p:sp>
            <p:nvSpPr>
              <p:cNvPr id="35957" name="Rectangle 195"/>
              <p:cNvSpPr>
                <a:spLocks noChangeArrowheads="1"/>
              </p:cNvSpPr>
              <p:nvPr/>
            </p:nvSpPr>
            <p:spPr bwMode="auto">
              <a:xfrm>
                <a:off x="2976" y="1541"/>
                <a:ext cx="695" cy="3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98425" indent="-98425" latinLnBrk="0">
                  <a:buSzPct val="80000"/>
                  <a:buFontTx/>
                  <a:buChar char="•"/>
                </a:pP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  <a:sym typeface="Monotype Sorts" pitchFamily="2" charset="2"/>
                  </a:rPr>
                  <a:t>현상 파악</a:t>
                </a:r>
              </a:p>
              <a:p>
                <a:pPr marL="98425" indent="-98425" latinLnBrk="0">
                  <a:buSzPct val="80000"/>
                  <a:buFontTx/>
                  <a:buChar char="•"/>
                </a:pP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현상 조치</a:t>
                </a:r>
              </a:p>
              <a:p>
                <a:pPr marL="98425" indent="-98425" latinLnBrk="0">
                  <a:buSzPct val="80000"/>
                  <a:buFontTx/>
                  <a:buChar char="•"/>
                </a:pP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  <a:sym typeface="Monotype Sorts" pitchFamily="2" charset="2"/>
                  </a:rPr>
                  <a:t>조치 확인</a:t>
                </a:r>
              </a:p>
              <a:p>
                <a:pPr marL="98425" indent="-98425" latinLnBrk="0">
                  <a:buSzPct val="80000"/>
                  <a:buFontTx/>
                  <a:buChar char="•"/>
                </a:pP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  <a:sym typeface="Monotype Sorts" pitchFamily="2" charset="2"/>
                  </a:rPr>
                  <a:t>계약 확인</a:t>
                </a:r>
              </a:p>
            </p:txBody>
          </p:sp>
          <p:sp>
            <p:nvSpPr>
              <p:cNvPr id="35958" name="Text Box 196"/>
              <p:cNvSpPr txBox="1">
                <a:spLocks noChangeArrowheads="1"/>
              </p:cNvSpPr>
              <p:nvPr/>
            </p:nvSpPr>
            <p:spPr bwMode="auto">
              <a:xfrm>
                <a:off x="2762" y="1559"/>
                <a:ext cx="13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/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유상</a:t>
                </a:r>
              </a:p>
              <a:p>
                <a:pPr algn="ctr" eaLnBrk="1" latinLnBrk="0" hangingPunct="1"/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지원</a:t>
                </a:r>
              </a:p>
            </p:txBody>
          </p:sp>
        </p:grpSp>
        <p:grpSp>
          <p:nvGrpSpPr>
            <p:cNvPr id="35934" name="Group 197"/>
            <p:cNvGrpSpPr>
              <a:grpSpLocks/>
            </p:cNvGrpSpPr>
            <p:nvPr/>
          </p:nvGrpSpPr>
          <p:grpSpPr bwMode="auto">
            <a:xfrm>
              <a:off x="6115050" y="3119438"/>
              <a:ext cx="249238" cy="831850"/>
              <a:chOff x="3864" y="2031"/>
              <a:chExt cx="159" cy="497"/>
            </a:xfrm>
          </p:grpSpPr>
          <p:sp>
            <p:nvSpPr>
              <p:cNvPr id="35949" name="AutoShape 198"/>
              <p:cNvSpPr>
                <a:spLocks noChangeArrowheads="1"/>
              </p:cNvSpPr>
              <p:nvPr/>
            </p:nvSpPr>
            <p:spPr bwMode="auto">
              <a:xfrm>
                <a:off x="3864" y="2031"/>
                <a:ext cx="159" cy="497"/>
              </a:xfrm>
              <a:prstGeom prst="roundRect">
                <a:avLst>
                  <a:gd name="adj" fmla="val 10060"/>
                </a:avLst>
              </a:prstGeom>
              <a:gradFill rotWithShape="1">
                <a:gsLst>
                  <a:gs pos="0">
                    <a:srgbClr val="84C4E4"/>
                  </a:gs>
                  <a:gs pos="100000">
                    <a:srgbClr val="D4EAF6"/>
                  </a:gs>
                </a:gsLst>
                <a:lin ang="5400000" scaled="1"/>
              </a:gradFill>
              <a:ln w="12700" algn="ctr">
                <a:solidFill>
                  <a:srgbClr val="318FC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ko-KR" altLang="en-US" sz="8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</a:endParaRPr>
              </a:p>
            </p:txBody>
          </p:sp>
          <p:grpSp>
            <p:nvGrpSpPr>
              <p:cNvPr id="35950" name="Group 199"/>
              <p:cNvGrpSpPr>
                <a:grpSpLocks/>
              </p:cNvGrpSpPr>
              <p:nvPr/>
            </p:nvGrpSpPr>
            <p:grpSpPr bwMode="auto">
              <a:xfrm>
                <a:off x="3867" y="2041"/>
                <a:ext cx="153" cy="26"/>
                <a:chOff x="-1505" y="1629"/>
                <a:chExt cx="675" cy="108"/>
              </a:xfrm>
            </p:grpSpPr>
            <p:sp>
              <p:nvSpPr>
                <p:cNvPr id="35952" name="AutoShape 200"/>
                <p:cNvSpPr>
                  <a:spLocks noChangeArrowheads="1"/>
                </p:cNvSpPr>
                <p:nvPr/>
              </p:nvSpPr>
              <p:spPr bwMode="auto">
                <a:xfrm>
                  <a:off x="-1505" y="1629"/>
                  <a:ext cx="675" cy="108"/>
                </a:xfrm>
                <a:prstGeom prst="roundRect">
                  <a:avLst>
                    <a:gd name="adj" fmla="val 20176"/>
                  </a:avLst>
                </a:prstGeom>
                <a:gradFill rotWithShape="1">
                  <a:gsLst>
                    <a:gs pos="0">
                      <a:srgbClr val="D1E8F8"/>
                    </a:gs>
                    <a:gs pos="100000">
                      <a:srgbClr val="C0E0F6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endParaRPr>
                </a:p>
              </p:txBody>
            </p:sp>
            <p:sp>
              <p:nvSpPr>
                <p:cNvPr id="35953" name="AutoShape 201"/>
                <p:cNvSpPr>
                  <a:spLocks noChangeArrowheads="1"/>
                </p:cNvSpPr>
                <p:nvPr/>
              </p:nvSpPr>
              <p:spPr bwMode="auto">
                <a:xfrm>
                  <a:off x="-1491" y="1630"/>
                  <a:ext cx="657" cy="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35951" name="Rectangle 202" descr="Untitled-1"/>
              <p:cNvSpPr>
                <a:spLocks noChangeArrowheads="1"/>
              </p:cNvSpPr>
              <p:nvPr/>
            </p:nvSpPr>
            <p:spPr bwMode="auto">
              <a:xfrm>
                <a:off x="3875" y="2099"/>
                <a:ext cx="128" cy="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10800" rIns="54000" bIns="10800" anchor="ctr"/>
              <a:lstStyle/>
              <a:p>
                <a:pPr algn="ctr" latinLnBrk="0"/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조</a:t>
                </a:r>
              </a:p>
              <a:p>
                <a:pPr algn="ctr" latinLnBrk="0"/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치</a:t>
                </a:r>
              </a:p>
              <a:p>
                <a:pPr algn="ctr" latinLnBrk="0"/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완</a:t>
                </a:r>
              </a:p>
              <a:p>
                <a:pPr algn="ctr" latinLnBrk="0"/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료</a:t>
                </a:r>
              </a:p>
            </p:txBody>
          </p:sp>
        </p:grpSp>
        <p:grpSp>
          <p:nvGrpSpPr>
            <p:cNvPr id="35935" name="Group 203"/>
            <p:cNvGrpSpPr>
              <a:grpSpLocks/>
            </p:cNvGrpSpPr>
            <p:nvPr/>
          </p:nvGrpSpPr>
          <p:grpSpPr bwMode="auto">
            <a:xfrm>
              <a:off x="4397374" y="3473450"/>
              <a:ext cx="1609163" cy="1012825"/>
              <a:chOff x="2718" y="2242"/>
              <a:chExt cx="896" cy="605"/>
            </a:xfrm>
          </p:grpSpPr>
          <p:sp>
            <p:nvSpPr>
              <p:cNvPr id="35944" name="Rectangle 204"/>
              <p:cNvSpPr>
                <a:spLocks noChangeArrowheads="1"/>
              </p:cNvSpPr>
              <p:nvPr/>
            </p:nvSpPr>
            <p:spPr bwMode="auto">
              <a:xfrm>
                <a:off x="2718" y="2242"/>
                <a:ext cx="853" cy="605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29618F"/>
                </a:solidFill>
                <a:miter lim="800000"/>
                <a:headEnd/>
                <a:tailEnd/>
              </a:ln>
            </p:spPr>
            <p:txBody>
              <a:bodyPr lIns="54000" tIns="35995" rIns="54000" bIns="45714" anchor="ctr"/>
              <a:lstStyle/>
              <a:p>
                <a:pPr algn="ctr" latinLnBrk="0"/>
                <a:endParaRPr lang="ko-KR" altLang="en-US" sz="8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  <a:cs typeface="산돌고딕 L" pitchFamily="18" charset="-127"/>
                </a:endParaRPr>
              </a:p>
            </p:txBody>
          </p:sp>
          <p:sp>
            <p:nvSpPr>
              <p:cNvPr id="35945" name="Rectangle 205"/>
              <p:cNvSpPr>
                <a:spLocks noChangeArrowheads="1"/>
              </p:cNvSpPr>
              <p:nvPr/>
            </p:nvSpPr>
            <p:spPr bwMode="auto">
              <a:xfrm>
                <a:off x="2741" y="2666"/>
                <a:ext cx="808" cy="162"/>
              </a:xfrm>
              <a:prstGeom prst="rect">
                <a:avLst/>
              </a:prstGeom>
              <a:solidFill>
                <a:srgbClr val="B5D1E9"/>
              </a:solidFill>
              <a:ln w="6350" algn="ctr">
                <a:solidFill>
                  <a:srgbClr val="29618F"/>
                </a:solidFill>
                <a:miter lim="800000"/>
                <a:headEnd/>
                <a:tailEnd/>
              </a:ln>
            </p:spPr>
            <p:txBody>
              <a:bodyPr lIns="54000" tIns="35995" rIns="54000" bIns="45714" anchor="ctr"/>
              <a:lstStyle/>
              <a:p>
                <a:pPr algn="ctr" latinLnBrk="0"/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현상조치 및 내용확인</a:t>
                </a:r>
              </a:p>
            </p:txBody>
          </p:sp>
          <p:sp>
            <p:nvSpPr>
              <p:cNvPr id="35946" name="Arc 206"/>
              <p:cNvSpPr>
                <a:spLocks/>
              </p:cNvSpPr>
              <p:nvPr/>
            </p:nvSpPr>
            <p:spPr bwMode="auto">
              <a:xfrm>
                <a:off x="2738" y="2258"/>
                <a:ext cx="259" cy="270"/>
              </a:xfrm>
              <a:custGeom>
                <a:avLst/>
                <a:gdLst>
                  <a:gd name="T0" fmla="*/ 0 w 21599"/>
                  <a:gd name="T1" fmla="*/ 0 h 21600"/>
                  <a:gd name="T2" fmla="*/ 0 w 21599"/>
                  <a:gd name="T3" fmla="*/ 0 h 21600"/>
                  <a:gd name="T4" fmla="*/ 0 w 21599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599"/>
                  <a:gd name="T10" fmla="*/ 0 h 21600"/>
                  <a:gd name="T11" fmla="*/ 21599 w 21599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599" h="21600" fill="none" extrusionOk="0">
                    <a:moveTo>
                      <a:pt x="21599" y="196"/>
                    </a:moveTo>
                    <a:cubicBezTo>
                      <a:pt x="21491" y="12048"/>
                      <a:pt x="11852" y="21599"/>
                      <a:pt x="0" y="21600"/>
                    </a:cubicBezTo>
                  </a:path>
                  <a:path w="21599" h="21600" stroke="0" extrusionOk="0">
                    <a:moveTo>
                      <a:pt x="21599" y="196"/>
                    </a:moveTo>
                    <a:cubicBezTo>
                      <a:pt x="21491" y="12048"/>
                      <a:pt x="11852" y="21599"/>
                      <a:pt x="0" y="216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DBE9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54000" tIns="35995" rIns="54000" bIns="45714" anchor="ctr"/>
              <a:lstStyle/>
              <a:p>
                <a:endParaRPr lang="ko-KR" altLang="en-US"/>
              </a:p>
            </p:txBody>
          </p:sp>
          <p:sp>
            <p:nvSpPr>
              <p:cNvPr id="35947" name="Text Box 207"/>
              <p:cNvSpPr txBox="1">
                <a:spLocks noChangeArrowheads="1"/>
              </p:cNvSpPr>
              <p:nvPr/>
            </p:nvSpPr>
            <p:spPr bwMode="auto">
              <a:xfrm>
                <a:off x="2772" y="2279"/>
                <a:ext cx="130" cy="16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>
                <a:lvl1pPr eaLnBrk="0" hangingPunct="0"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1pPr>
                <a:lvl2pPr marL="742950" indent="-285750" eaLnBrk="0" hangingPunct="0"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2pPr>
                <a:lvl3pPr marL="1143000" indent="-228600" eaLnBrk="0" hangingPunct="0"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3pPr>
                <a:lvl4pPr marL="1600200" indent="-228600" eaLnBrk="0" hangingPunct="0"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4pPr>
                <a:lvl5pPr marL="2057400" indent="-228600" eaLnBrk="0" hangingPunct="0"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1200">
                    <a:solidFill>
                      <a:srgbClr val="006666"/>
                    </a:solidFill>
                    <a:latin typeface="맑은 고딕" pitchFamily="50" charset="-127"/>
                    <a:ea typeface="굴림" pitchFamily="50" charset="-127"/>
                  </a:defRPr>
                </a:lvl9pPr>
              </a:lstStyle>
              <a:p>
                <a:pPr algn="ctr" eaLnBrk="1" latinLnBrk="0" hangingPunct="1"/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무상</a:t>
                </a:r>
              </a:p>
              <a:p>
                <a:pPr algn="ctr" eaLnBrk="1" latinLnBrk="0" hangingPunct="1"/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지원</a:t>
                </a:r>
              </a:p>
            </p:txBody>
          </p:sp>
          <p:sp>
            <p:nvSpPr>
              <p:cNvPr id="35948" name="Rectangle 208"/>
              <p:cNvSpPr>
                <a:spLocks noChangeArrowheads="1"/>
              </p:cNvSpPr>
              <p:nvPr/>
            </p:nvSpPr>
            <p:spPr bwMode="auto">
              <a:xfrm>
                <a:off x="2951" y="2260"/>
                <a:ext cx="663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98425" indent="-98425" latinLnBrk="0">
                  <a:buSzPct val="80000"/>
                  <a:buFontTx/>
                  <a:buChar char="•"/>
                </a:pP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  <a:sym typeface="Monotype Sorts" pitchFamily="2" charset="2"/>
                  </a:rPr>
                  <a:t>현상 파악</a:t>
                </a:r>
                <a:endParaRPr lang="ko-KR" altLang="en-US" sz="8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  <a:cs typeface="산돌고딕 L" pitchFamily="18" charset="-127"/>
                </a:endParaRPr>
              </a:p>
              <a:p>
                <a:pPr marL="98425" indent="-98425" latinLnBrk="0">
                  <a:buSzPct val="80000"/>
                  <a:buFontTx/>
                  <a:buChar char="•"/>
                </a:pP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현상 조치</a:t>
                </a:r>
              </a:p>
              <a:p>
                <a:pPr marL="98425" indent="-98425" latinLnBrk="0">
                  <a:buSzPct val="80000"/>
                  <a:buFontTx/>
                  <a:buChar char="•"/>
                </a:pP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  <a:sym typeface="Monotype Sorts" pitchFamily="2" charset="2"/>
                  </a:rPr>
                  <a:t>조치 확인</a:t>
                </a:r>
              </a:p>
            </p:txBody>
          </p:sp>
        </p:grpSp>
        <p:grpSp>
          <p:nvGrpSpPr>
            <p:cNvPr id="35936" name="Group 209"/>
            <p:cNvGrpSpPr>
              <a:grpSpLocks/>
            </p:cNvGrpSpPr>
            <p:nvPr/>
          </p:nvGrpSpPr>
          <p:grpSpPr bwMode="auto">
            <a:xfrm>
              <a:off x="752477" y="2346325"/>
              <a:ext cx="1375854" cy="954088"/>
              <a:chOff x="5442" y="1684"/>
              <a:chExt cx="1042" cy="570"/>
            </a:xfrm>
          </p:grpSpPr>
          <p:sp>
            <p:nvSpPr>
              <p:cNvPr id="35939" name="Rectangle 210"/>
              <p:cNvSpPr>
                <a:spLocks noChangeArrowheads="1"/>
              </p:cNvSpPr>
              <p:nvPr/>
            </p:nvSpPr>
            <p:spPr bwMode="auto">
              <a:xfrm>
                <a:off x="5442" y="1684"/>
                <a:ext cx="945" cy="570"/>
              </a:xfrm>
              <a:prstGeom prst="rect">
                <a:avLst/>
              </a:prstGeom>
              <a:solidFill>
                <a:srgbClr val="FFFFFF"/>
              </a:solidFill>
              <a:ln w="6350" algn="ctr">
                <a:solidFill>
                  <a:srgbClr val="29618F"/>
                </a:solidFill>
                <a:miter lim="800000"/>
                <a:headEnd/>
                <a:tailEnd/>
              </a:ln>
            </p:spPr>
            <p:txBody>
              <a:bodyPr lIns="54000" tIns="35995" rIns="54000" bIns="45714" anchor="ctr"/>
              <a:lstStyle/>
              <a:p>
                <a:pPr algn="ctr" latinLnBrk="0"/>
                <a:endParaRPr lang="ko-KR" altLang="en-US" sz="8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  <a:cs typeface="산돌고딕 L" pitchFamily="18" charset="-127"/>
                </a:endParaRPr>
              </a:p>
            </p:txBody>
          </p:sp>
          <p:sp>
            <p:nvSpPr>
              <p:cNvPr id="35940" name="Rectangle 211"/>
              <p:cNvSpPr>
                <a:spLocks noChangeArrowheads="1"/>
              </p:cNvSpPr>
              <p:nvPr/>
            </p:nvSpPr>
            <p:spPr bwMode="auto">
              <a:xfrm>
                <a:off x="5610" y="1757"/>
                <a:ext cx="874" cy="2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marL="98425" indent="-98425" latinLnBrk="0">
                  <a:lnSpc>
                    <a:spcPct val="90000"/>
                  </a:lnSpc>
                  <a:buSzPct val="80000"/>
                  <a:buFontTx/>
                  <a:buChar char="•"/>
                </a:pP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  <a:sym typeface="Monotype Sorts" pitchFamily="2" charset="2"/>
                  </a:rPr>
                  <a:t>현황점검</a:t>
                </a:r>
              </a:p>
              <a:p>
                <a:pPr marL="98425" indent="-98425" latinLnBrk="0">
                  <a:lnSpc>
                    <a:spcPct val="90000"/>
                  </a:lnSpc>
                  <a:buSzPct val="80000"/>
                  <a:buFontTx/>
                  <a:buChar char="•"/>
                </a:pP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  <a:sym typeface="Monotype Sorts" pitchFamily="2" charset="2"/>
                  </a:rPr>
                  <a:t>이상유무 발생</a:t>
                </a:r>
              </a:p>
            </p:txBody>
          </p:sp>
          <p:sp>
            <p:nvSpPr>
              <p:cNvPr id="35941" name="Rectangle 212"/>
              <p:cNvSpPr>
                <a:spLocks noChangeArrowheads="1"/>
              </p:cNvSpPr>
              <p:nvPr/>
            </p:nvSpPr>
            <p:spPr bwMode="auto">
              <a:xfrm>
                <a:off x="5459" y="2067"/>
                <a:ext cx="911" cy="169"/>
              </a:xfrm>
              <a:prstGeom prst="rect">
                <a:avLst/>
              </a:prstGeom>
              <a:solidFill>
                <a:srgbClr val="B5D1E9"/>
              </a:solidFill>
              <a:ln w="6350" algn="ctr">
                <a:solidFill>
                  <a:srgbClr val="29618F"/>
                </a:solidFill>
                <a:miter lim="800000"/>
                <a:headEnd/>
                <a:tailEnd/>
              </a:ln>
            </p:spPr>
            <p:txBody>
              <a:bodyPr lIns="54000" tIns="35995" rIns="54000" bIns="45714" anchor="ctr"/>
              <a:lstStyle/>
              <a:p>
                <a:pPr algn="ctr" latinLnBrk="0"/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유지보수 발생</a:t>
                </a:r>
              </a:p>
            </p:txBody>
          </p:sp>
          <p:sp>
            <p:nvSpPr>
              <p:cNvPr id="35942" name="Rectangle 213"/>
              <p:cNvSpPr>
                <a:spLocks noChangeArrowheads="1"/>
              </p:cNvSpPr>
              <p:nvPr/>
            </p:nvSpPr>
            <p:spPr bwMode="auto">
              <a:xfrm>
                <a:off x="5459" y="1700"/>
                <a:ext cx="218" cy="356"/>
              </a:xfrm>
              <a:prstGeom prst="rect">
                <a:avLst/>
              </a:prstGeom>
              <a:solidFill>
                <a:srgbClr val="DBE9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54000" tIns="35995" rIns="54000" bIns="45714" anchor="ctr"/>
              <a:lstStyle/>
              <a:p>
                <a:endParaRPr lang="ko-KR" altLang="en-US" sz="8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</a:endParaRPr>
              </a:p>
            </p:txBody>
          </p:sp>
          <p:sp>
            <p:nvSpPr>
              <p:cNvPr id="35943" name="Rectangle 214"/>
              <p:cNvSpPr>
                <a:spLocks noChangeArrowheads="1"/>
              </p:cNvSpPr>
              <p:nvPr/>
            </p:nvSpPr>
            <p:spPr bwMode="auto">
              <a:xfrm>
                <a:off x="5478" y="1776"/>
                <a:ext cx="17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latinLnBrk="0">
                  <a:lnSpc>
                    <a:spcPct val="110000"/>
                  </a:lnSpc>
                </a:pP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유지</a:t>
                </a:r>
              </a:p>
              <a:p>
                <a:pPr algn="ctr" latinLnBrk="0">
                  <a:lnSpc>
                    <a:spcPct val="110000"/>
                  </a:lnSpc>
                </a:pP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보수</a:t>
                </a:r>
              </a:p>
            </p:txBody>
          </p:sp>
        </p:grpSp>
        <p:cxnSp>
          <p:nvCxnSpPr>
            <p:cNvPr id="35937" name="AutoShape 215"/>
            <p:cNvCxnSpPr>
              <a:cxnSpLocks noChangeShapeType="1"/>
              <a:endCxn id="35925" idx="1"/>
            </p:cNvCxnSpPr>
            <p:nvPr/>
          </p:nvCxnSpPr>
          <p:spPr bwMode="auto">
            <a:xfrm>
              <a:off x="1192213" y="3313113"/>
              <a:ext cx="677862" cy="119062"/>
            </a:xfrm>
            <a:prstGeom prst="bentConnector3">
              <a:avLst>
                <a:gd name="adj1" fmla="val 50000"/>
              </a:avLst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938" name="AutoShape 216"/>
            <p:cNvCxnSpPr>
              <a:cxnSpLocks noChangeShapeType="1"/>
              <a:stCxn id="35949" idx="2"/>
              <a:endCxn id="35969" idx="3"/>
            </p:cNvCxnSpPr>
            <p:nvPr/>
          </p:nvCxnSpPr>
          <p:spPr bwMode="auto">
            <a:xfrm rot="5400000">
              <a:off x="3975894" y="2575719"/>
              <a:ext cx="889000" cy="3640138"/>
            </a:xfrm>
            <a:prstGeom prst="bentConnector2">
              <a:avLst/>
            </a:prstGeom>
            <a:noFill/>
            <a:ln w="12700">
              <a:solidFill>
                <a:schemeClr val="bg2"/>
              </a:solidFill>
              <a:miter lim="800000"/>
              <a:headEnd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5845" name="그룹 110"/>
          <p:cNvGrpSpPr>
            <a:grpSpLocks/>
          </p:cNvGrpSpPr>
          <p:nvPr/>
        </p:nvGrpSpPr>
        <p:grpSpPr bwMode="auto">
          <a:xfrm>
            <a:off x="4545013" y="4284663"/>
            <a:ext cx="5084762" cy="1851025"/>
            <a:chOff x="4184740" y="4284095"/>
            <a:chExt cx="6054725" cy="1851025"/>
          </a:xfrm>
        </p:grpSpPr>
        <p:sp>
          <p:nvSpPr>
            <p:cNvPr id="64" name="AutoShape 113"/>
            <p:cNvSpPr>
              <a:spLocks noChangeArrowheads="1"/>
            </p:cNvSpPr>
            <p:nvPr/>
          </p:nvSpPr>
          <p:spPr bwMode="auto">
            <a:xfrm rot="10800000" flipH="1">
              <a:off x="8005095" y="5335020"/>
              <a:ext cx="854429" cy="211137"/>
            </a:xfrm>
            <a:prstGeom prst="rightArrow">
              <a:avLst>
                <a:gd name="adj1" fmla="val 31352"/>
                <a:gd name="adj2" fmla="val 76700"/>
              </a:avLst>
            </a:prstGeom>
            <a:gradFill rotWithShape="0">
              <a:gsLst>
                <a:gs pos="0">
                  <a:srgbClr val="EACB8B"/>
                </a:gs>
                <a:gs pos="100000">
                  <a:srgbClr val="D69718"/>
                </a:gs>
              </a:gsLst>
              <a:lin ang="0" scaled="1"/>
            </a:gradFill>
            <a:ln w="9525" algn="ctr">
              <a:noFill/>
              <a:miter lim="800000"/>
              <a:headEnd/>
              <a:tailEnd/>
            </a:ln>
            <a:effectLst>
              <a:outerShdw dist="12700" dir="5400000" algn="ctr" rotWithShape="0">
                <a:srgbClr val="D69718"/>
              </a:outerShdw>
            </a:effectLst>
          </p:spPr>
          <p:txBody>
            <a:bodyPr rot="10800000"/>
            <a:lstStyle/>
            <a:p>
              <a:pPr>
                <a:defRPr/>
              </a:pPr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endParaRPr>
            </a:p>
          </p:txBody>
        </p:sp>
        <p:grpSp>
          <p:nvGrpSpPr>
            <p:cNvPr id="35876" name="Group 115"/>
            <p:cNvGrpSpPr>
              <a:grpSpLocks/>
            </p:cNvGrpSpPr>
            <p:nvPr/>
          </p:nvGrpSpPr>
          <p:grpSpPr bwMode="auto">
            <a:xfrm>
              <a:off x="5880190" y="4825432"/>
              <a:ext cx="2309813" cy="1292225"/>
              <a:chOff x="1475" y="4324"/>
              <a:chExt cx="1346" cy="794"/>
            </a:xfrm>
          </p:grpSpPr>
          <p:sp>
            <p:nvSpPr>
              <p:cNvPr id="35919" name="Rectangle 116"/>
              <p:cNvSpPr>
                <a:spLocks noChangeArrowheads="1"/>
              </p:cNvSpPr>
              <p:nvPr/>
            </p:nvSpPr>
            <p:spPr bwMode="auto">
              <a:xfrm>
                <a:off x="1475" y="4900"/>
                <a:ext cx="1346" cy="218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rgbClr val="E3EFBB"/>
                </a:solidFill>
                <a:miter lim="800000"/>
                <a:headEnd/>
                <a:tailEnd/>
              </a:ln>
            </p:spPr>
            <p:txBody>
              <a:bodyPr lIns="288000" tIns="35995" rIns="0" bIns="45714" anchor="ctr"/>
              <a:lstStyle/>
              <a:p>
                <a:pPr latinLnBrk="0">
                  <a:buClr>
                    <a:schemeClr val="tx1"/>
                  </a:buClr>
                  <a:buSzPct val="80000"/>
                </a:pPr>
                <a:r>
                  <a:rPr lang="en-US" altLang="ko-KR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1</a:t>
                </a: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차</a:t>
                </a:r>
                <a:r>
                  <a:rPr lang="en-US" altLang="ko-KR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/2</a:t>
                </a: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차 담당 연락실패 시</a:t>
                </a:r>
              </a:p>
              <a:p>
                <a:pPr latinLnBrk="0">
                  <a:buClr>
                    <a:schemeClr val="tx1"/>
                  </a:buClr>
                  <a:buSzPct val="80000"/>
                </a:pPr>
                <a:r>
                  <a:rPr lang="en-US" altLang="ko-KR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3</a:t>
                </a: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차 담당에게 비상연락 </a:t>
                </a:r>
              </a:p>
            </p:txBody>
          </p:sp>
          <p:sp>
            <p:nvSpPr>
              <p:cNvPr id="35920" name="Rectangle 117"/>
              <p:cNvSpPr>
                <a:spLocks noChangeArrowheads="1"/>
              </p:cNvSpPr>
              <p:nvPr/>
            </p:nvSpPr>
            <p:spPr bwMode="auto">
              <a:xfrm>
                <a:off x="1475" y="4612"/>
                <a:ext cx="1346" cy="218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rgbClr val="E3EFBB"/>
                </a:solidFill>
                <a:miter lim="800000"/>
                <a:headEnd/>
                <a:tailEnd/>
              </a:ln>
            </p:spPr>
            <p:txBody>
              <a:bodyPr lIns="288000" tIns="35995" rIns="0" bIns="45714" anchor="ctr"/>
              <a:lstStyle/>
              <a:p>
                <a:pPr latinLnBrk="0">
                  <a:buClr>
                    <a:schemeClr val="tx1"/>
                  </a:buClr>
                  <a:buSzPct val="80000"/>
                </a:pPr>
                <a:r>
                  <a:rPr lang="en-US" altLang="ko-KR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1</a:t>
                </a: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차 담당 연락실패 시</a:t>
                </a:r>
              </a:p>
              <a:p>
                <a:pPr latinLnBrk="0">
                  <a:buClr>
                    <a:schemeClr val="tx1"/>
                  </a:buClr>
                  <a:buSzPct val="80000"/>
                </a:pPr>
                <a:r>
                  <a:rPr lang="en-US" altLang="ko-KR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2</a:t>
                </a: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차 담당에게 비상연락 </a:t>
                </a:r>
              </a:p>
            </p:txBody>
          </p:sp>
          <p:sp>
            <p:nvSpPr>
              <p:cNvPr id="35921" name="Rectangle 118"/>
              <p:cNvSpPr>
                <a:spLocks noChangeArrowheads="1"/>
              </p:cNvSpPr>
              <p:nvPr/>
            </p:nvSpPr>
            <p:spPr bwMode="auto">
              <a:xfrm>
                <a:off x="1475" y="4324"/>
                <a:ext cx="1346" cy="218"/>
              </a:xfrm>
              <a:prstGeom prst="rect">
                <a:avLst/>
              </a:prstGeom>
              <a:solidFill>
                <a:schemeClr val="bg1"/>
              </a:solidFill>
              <a:ln w="19050" algn="ctr">
                <a:solidFill>
                  <a:srgbClr val="E3EFBB"/>
                </a:solidFill>
                <a:miter lim="800000"/>
                <a:headEnd/>
                <a:tailEnd/>
              </a:ln>
            </p:spPr>
            <p:txBody>
              <a:bodyPr lIns="288000" tIns="35995" rIns="0" bIns="45714" anchor="ctr"/>
              <a:lstStyle/>
              <a:p>
                <a:pPr latinLnBrk="0">
                  <a:buClr>
                    <a:schemeClr val="tx1"/>
                  </a:buClr>
                  <a:buSzPct val="80000"/>
                </a:pPr>
                <a:r>
                  <a:rPr lang="en-US" altLang="ko-KR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1</a:t>
                </a:r>
                <a:r>
                  <a:rPr lang="ko-KR" altLang="en-US" sz="8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 L" pitchFamily="18" charset="-127"/>
                  </a:rPr>
                  <a:t>차 담당자에게 비상연락</a:t>
                </a:r>
              </a:p>
            </p:txBody>
          </p:sp>
        </p:grpSp>
        <p:grpSp>
          <p:nvGrpSpPr>
            <p:cNvPr id="35877" name="Group 119"/>
            <p:cNvGrpSpPr>
              <a:grpSpLocks/>
            </p:cNvGrpSpPr>
            <p:nvPr/>
          </p:nvGrpSpPr>
          <p:grpSpPr bwMode="auto">
            <a:xfrm flipH="1">
              <a:off x="4813390" y="4492057"/>
              <a:ext cx="2781300" cy="257175"/>
              <a:chOff x="858" y="4755"/>
              <a:chExt cx="2646" cy="232"/>
            </a:xfrm>
          </p:grpSpPr>
          <p:sp>
            <p:nvSpPr>
              <p:cNvPr id="35916" name="AutoShape 120"/>
              <p:cNvSpPr>
                <a:spLocks noChangeArrowheads="1"/>
              </p:cNvSpPr>
              <p:nvPr/>
            </p:nvSpPr>
            <p:spPr bwMode="auto">
              <a:xfrm rot="10800000">
                <a:off x="858" y="4771"/>
                <a:ext cx="2646" cy="216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rgbClr val="ADB844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/>
              <a:p>
                <a:endParaRPr lang="ko-KR" altLang="en-US" sz="9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</a:endParaRPr>
              </a:p>
            </p:txBody>
          </p:sp>
          <p:sp>
            <p:nvSpPr>
              <p:cNvPr id="35917" name="AutoShape 121"/>
              <p:cNvSpPr>
                <a:spLocks noChangeArrowheads="1"/>
              </p:cNvSpPr>
              <p:nvPr/>
            </p:nvSpPr>
            <p:spPr bwMode="auto">
              <a:xfrm rot="10800000">
                <a:off x="1145" y="4762"/>
                <a:ext cx="2072" cy="216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/>
              <a:p>
                <a:endParaRPr lang="ko-KR" altLang="en-US" sz="9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</a:endParaRPr>
              </a:p>
            </p:txBody>
          </p:sp>
          <p:sp>
            <p:nvSpPr>
              <p:cNvPr id="35918" name="AutoShape 122"/>
              <p:cNvSpPr>
                <a:spLocks noChangeArrowheads="1"/>
              </p:cNvSpPr>
              <p:nvPr/>
            </p:nvSpPr>
            <p:spPr bwMode="auto">
              <a:xfrm rot="10800000">
                <a:off x="1276" y="4755"/>
                <a:ext cx="1810" cy="216"/>
              </a:xfrm>
              <a:prstGeom prst="triangle">
                <a:avLst>
                  <a:gd name="adj" fmla="val 50000"/>
                </a:avLst>
              </a:prstGeom>
              <a:gradFill rotWithShape="1">
                <a:gsLst>
                  <a:gs pos="0">
                    <a:srgbClr val="E7EDC1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wrap="none" anchor="ctr"/>
              <a:lstStyle/>
              <a:p>
                <a:endParaRPr lang="ko-KR" altLang="en-US" sz="9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35878" name="Group 123"/>
            <p:cNvGrpSpPr>
              <a:grpSpLocks/>
            </p:cNvGrpSpPr>
            <p:nvPr/>
          </p:nvGrpSpPr>
          <p:grpSpPr bwMode="auto">
            <a:xfrm>
              <a:off x="4187915" y="4284095"/>
              <a:ext cx="4032250" cy="250825"/>
              <a:chOff x="300" y="3978"/>
              <a:chExt cx="2540" cy="147"/>
            </a:xfrm>
          </p:grpSpPr>
          <p:grpSp>
            <p:nvGrpSpPr>
              <p:cNvPr id="35911" name="Group 124"/>
              <p:cNvGrpSpPr>
                <a:grpSpLocks/>
              </p:cNvGrpSpPr>
              <p:nvPr/>
            </p:nvGrpSpPr>
            <p:grpSpPr bwMode="auto">
              <a:xfrm>
                <a:off x="300" y="3978"/>
                <a:ext cx="2540" cy="147"/>
                <a:chOff x="491" y="564"/>
                <a:chExt cx="5258" cy="221"/>
              </a:xfrm>
            </p:grpSpPr>
            <p:sp>
              <p:nvSpPr>
                <p:cNvPr id="35913" name="AutoShape 125"/>
                <p:cNvSpPr>
                  <a:spLocks noChangeArrowheads="1"/>
                </p:cNvSpPr>
                <p:nvPr/>
              </p:nvSpPr>
              <p:spPr bwMode="auto">
                <a:xfrm>
                  <a:off x="491" y="564"/>
                  <a:ext cx="5258" cy="221"/>
                </a:xfrm>
                <a:prstGeom prst="roundRect">
                  <a:avLst>
                    <a:gd name="adj" fmla="val 4269"/>
                  </a:avLst>
                </a:prstGeom>
                <a:gradFill rotWithShape="1">
                  <a:gsLst>
                    <a:gs pos="0">
                      <a:srgbClr val="E0DB6E"/>
                    </a:gs>
                    <a:gs pos="100000">
                      <a:srgbClr val="F4F2CC"/>
                    </a:gs>
                  </a:gsLst>
                  <a:lin ang="5400000" scaled="1"/>
                </a:gradFill>
                <a:ln w="12700" algn="ctr">
                  <a:solidFill>
                    <a:srgbClr val="BCAA3E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endParaRPr>
                </a:p>
              </p:txBody>
            </p:sp>
            <p:sp>
              <p:nvSpPr>
                <p:cNvPr id="35914" name="AutoShape 126"/>
                <p:cNvSpPr>
                  <a:spLocks noChangeArrowheads="1"/>
                </p:cNvSpPr>
                <p:nvPr/>
              </p:nvSpPr>
              <p:spPr bwMode="auto">
                <a:xfrm>
                  <a:off x="511" y="565"/>
                  <a:ext cx="5218" cy="75"/>
                </a:xfrm>
                <a:prstGeom prst="roundRect">
                  <a:avLst>
                    <a:gd name="adj" fmla="val 7852"/>
                  </a:avLst>
                </a:prstGeom>
                <a:gradFill rotWithShape="1">
                  <a:gsLst>
                    <a:gs pos="0">
                      <a:srgbClr val="F8F7DD"/>
                    </a:gs>
                    <a:gs pos="100000">
                      <a:srgbClr val="EBE79D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endParaRPr>
                </a:p>
              </p:txBody>
            </p:sp>
            <p:sp>
              <p:nvSpPr>
                <p:cNvPr id="35915" name="AutoShape 127"/>
                <p:cNvSpPr>
                  <a:spLocks noChangeArrowheads="1"/>
                </p:cNvSpPr>
                <p:nvPr/>
              </p:nvSpPr>
              <p:spPr bwMode="auto">
                <a:xfrm>
                  <a:off x="513" y="566"/>
                  <a:ext cx="5214" cy="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35912" name="AutoShape 128"/>
              <p:cNvSpPr>
                <a:spLocks noChangeArrowheads="1"/>
              </p:cNvSpPr>
              <p:nvPr/>
            </p:nvSpPr>
            <p:spPr bwMode="auto">
              <a:xfrm>
                <a:off x="962" y="3997"/>
                <a:ext cx="1213" cy="108"/>
              </a:xfrm>
              <a:prstGeom prst="bevel">
                <a:avLst>
                  <a:gd name="adj" fmla="val 1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latinLnBrk="0">
                  <a:buClr>
                    <a:schemeClr val="tx1"/>
                  </a:buClr>
                  <a:buSzPct val="80000"/>
                </a:pP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B" pitchFamily="18" charset="-127"/>
                  </a:rPr>
                  <a:t>장애발생 시 비상연락 체계 가동</a:t>
                </a:r>
              </a:p>
            </p:txBody>
          </p:sp>
        </p:grpSp>
        <p:sp>
          <p:nvSpPr>
            <p:cNvPr id="35879" name="AutoShape 129"/>
            <p:cNvSpPr>
              <a:spLocks noChangeArrowheads="1"/>
            </p:cNvSpPr>
            <p:nvPr/>
          </p:nvSpPr>
          <p:spPr bwMode="auto">
            <a:xfrm>
              <a:off x="6856503" y="4641282"/>
              <a:ext cx="1477962" cy="176213"/>
            </a:xfrm>
            <a:prstGeom prst="bevel">
              <a:avLst>
                <a:gd name="adj" fmla="val 7079"/>
              </a:avLst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>
                <a:lnSpc>
                  <a:spcPct val="90000"/>
                </a:lnSpc>
                <a:buClr>
                  <a:schemeClr val="tx1"/>
                </a:buClr>
                <a:buSzPct val="80000"/>
              </a:pPr>
              <a:r>
                <a:rPr lang="ko-KR" altLang="en-US" sz="8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  <a:cs typeface="산돌고딕 L" pitchFamily="18" charset="-127"/>
                </a:rPr>
                <a:t>비상연락망 리스트 확인</a:t>
              </a:r>
            </a:p>
          </p:txBody>
        </p:sp>
        <p:grpSp>
          <p:nvGrpSpPr>
            <p:cNvPr id="35880" name="Group 130"/>
            <p:cNvGrpSpPr>
              <a:grpSpLocks/>
            </p:cNvGrpSpPr>
            <p:nvPr/>
          </p:nvGrpSpPr>
          <p:grpSpPr bwMode="auto">
            <a:xfrm>
              <a:off x="8917078" y="4790507"/>
              <a:ext cx="1322387" cy="1344613"/>
              <a:chOff x="3309" y="4330"/>
              <a:chExt cx="744" cy="814"/>
            </a:xfrm>
          </p:grpSpPr>
          <p:grpSp>
            <p:nvGrpSpPr>
              <p:cNvPr id="35907" name="Group 131"/>
              <p:cNvGrpSpPr>
                <a:grpSpLocks/>
              </p:cNvGrpSpPr>
              <p:nvPr/>
            </p:nvGrpSpPr>
            <p:grpSpPr bwMode="auto">
              <a:xfrm>
                <a:off x="3309" y="4330"/>
                <a:ext cx="744" cy="814"/>
                <a:chOff x="3264" y="4188"/>
                <a:chExt cx="801" cy="938"/>
              </a:xfrm>
            </p:grpSpPr>
            <p:sp>
              <p:nvSpPr>
                <p:cNvPr id="35909" name="Rectangle 132"/>
                <p:cNvSpPr>
                  <a:spLocks noChangeArrowheads="1"/>
                </p:cNvSpPr>
                <p:nvPr/>
              </p:nvSpPr>
              <p:spPr bwMode="auto">
                <a:xfrm rot="-5400000">
                  <a:off x="3196" y="4256"/>
                  <a:ext cx="938" cy="801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336699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endParaRPr>
                </a:p>
              </p:txBody>
            </p:sp>
            <p:sp>
              <p:nvSpPr>
                <p:cNvPr id="35910" name="Rectangle 133"/>
                <p:cNvSpPr>
                  <a:spLocks noChangeArrowheads="1"/>
                </p:cNvSpPr>
                <p:nvPr/>
              </p:nvSpPr>
              <p:spPr bwMode="auto">
                <a:xfrm rot="-5400000">
                  <a:off x="3196" y="4277"/>
                  <a:ext cx="938" cy="759"/>
                </a:xfrm>
                <a:prstGeom prst="rect">
                  <a:avLst/>
                </a:prstGeom>
                <a:gradFill rotWithShape="1">
                  <a:gsLst>
                    <a:gs pos="0">
                      <a:srgbClr val="FFFFFF"/>
                    </a:gs>
                    <a:gs pos="50000">
                      <a:srgbClr val="F0F0F0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eaVert" wrap="none" anchor="ctr"/>
                <a:lstStyle/>
                <a:p>
                  <a:endPara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35908" name="Rectangle 134"/>
              <p:cNvSpPr>
                <a:spLocks noChangeArrowheads="1"/>
              </p:cNvSpPr>
              <p:nvPr/>
            </p:nvSpPr>
            <p:spPr bwMode="auto">
              <a:xfrm>
                <a:off x="3346" y="4507"/>
                <a:ext cx="670" cy="50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anchor="ctr">
                <a:spAutoFit/>
              </a:bodyPr>
              <a:lstStyle/>
              <a:p>
                <a:pPr algn="ctr" latinLnBrk="0">
                  <a:spcBef>
                    <a:spcPct val="20000"/>
                  </a:spcBef>
                  <a:buClr>
                    <a:schemeClr val="tx1"/>
                  </a:buClr>
                  <a:buSzPct val="80000"/>
                </a:pP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B" pitchFamily="18" charset="-127"/>
                  </a:rPr>
                  <a:t> 이력관리를 통한</a:t>
                </a:r>
              </a:p>
              <a:p>
                <a:pPr algn="ctr" latinLnBrk="0">
                  <a:spcBef>
                    <a:spcPct val="20000"/>
                  </a:spcBef>
                  <a:buClr>
                    <a:schemeClr val="tx1"/>
                  </a:buClr>
                  <a:buSzPct val="80000"/>
                </a:pP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B" pitchFamily="18" charset="-127"/>
                  </a:rPr>
                  <a:t>체계적인 장애</a:t>
                </a:r>
              </a:p>
              <a:p>
                <a:pPr algn="ctr" latinLnBrk="0">
                  <a:spcBef>
                    <a:spcPct val="20000"/>
                  </a:spcBef>
                  <a:buClr>
                    <a:schemeClr val="tx1"/>
                  </a:buClr>
                  <a:buSzPct val="80000"/>
                </a:pP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B" pitchFamily="18" charset="-127"/>
                  </a:rPr>
                  <a:t>관리 대응능력</a:t>
                </a:r>
                <a:b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B" pitchFamily="18" charset="-127"/>
                  </a:rPr>
                </a:b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B" pitchFamily="18" charset="-127"/>
                  </a:rPr>
                  <a:t>향상</a:t>
                </a:r>
              </a:p>
            </p:txBody>
          </p:sp>
        </p:grpSp>
        <p:grpSp>
          <p:nvGrpSpPr>
            <p:cNvPr id="35881" name="Group 135"/>
            <p:cNvGrpSpPr>
              <a:grpSpLocks/>
            </p:cNvGrpSpPr>
            <p:nvPr/>
          </p:nvGrpSpPr>
          <p:grpSpPr bwMode="auto">
            <a:xfrm>
              <a:off x="4184740" y="5774757"/>
              <a:ext cx="1727200" cy="346075"/>
              <a:chOff x="300" y="3978"/>
              <a:chExt cx="2540" cy="147"/>
            </a:xfrm>
          </p:grpSpPr>
          <p:grpSp>
            <p:nvGrpSpPr>
              <p:cNvPr id="35902" name="Group 136"/>
              <p:cNvGrpSpPr>
                <a:grpSpLocks/>
              </p:cNvGrpSpPr>
              <p:nvPr/>
            </p:nvGrpSpPr>
            <p:grpSpPr bwMode="auto">
              <a:xfrm>
                <a:off x="300" y="3978"/>
                <a:ext cx="2540" cy="147"/>
                <a:chOff x="491" y="564"/>
                <a:chExt cx="5258" cy="221"/>
              </a:xfrm>
            </p:grpSpPr>
            <p:sp>
              <p:nvSpPr>
                <p:cNvPr id="35904" name="AutoShape 137"/>
                <p:cNvSpPr>
                  <a:spLocks noChangeArrowheads="1"/>
                </p:cNvSpPr>
                <p:nvPr/>
              </p:nvSpPr>
              <p:spPr bwMode="auto">
                <a:xfrm>
                  <a:off x="491" y="564"/>
                  <a:ext cx="5258" cy="221"/>
                </a:xfrm>
                <a:prstGeom prst="roundRect">
                  <a:avLst>
                    <a:gd name="adj" fmla="val 4269"/>
                  </a:avLst>
                </a:prstGeom>
                <a:gradFill rotWithShape="1">
                  <a:gsLst>
                    <a:gs pos="0">
                      <a:srgbClr val="E0DB6E"/>
                    </a:gs>
                    <a:gs pos="100000">
                      <a:srgbClr val="F4F2CC"/>
                    </a:gs>
                  </a:gsLst>
                  <a:lin ang="5400000" scaled="1"/>
                </a:gradFill>
                <a:ln w="12700" algn="ctr">
                  <a:solidFill>
                    <a:srgbClr val="BCAA3E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endParaRPr>
                </a:p>
              </p:txBody>
            </p:sp>
            <p:sp>
              <p:nvSpPr>
                <p:cNvPr id="35905" name="AutoShape 138"/>
                <p:cNvSpPr>
                  <a:spLocks noChangeArrowheads="1"/>
                </p:cNvSpPr>
                <p:nvPr/>
              </p:nvSpPr>
              <p:spPr bwMode="auto">
                <a:xfrm>
                  <a:off x="511" y="565"/>
                  <a:ext cx="5218" cy="75"/>
                </a:xfrm>
                <a:prstGeom prst="roundRect">
                  <a:avLst>
                    <a:gd name="adj" fmla="val 7852"/>
                  </a:avLst>
                </a:prstGeom>
                <a:gradFill rotWithShape="1">
                  <a:gsLst>
                    <a:gs pos="0">
                      <a:srgbClr val="F8F7DD"/>
                    </a:gs>
                    <a:gs pos="100000">
                      <a:srgbClr val="EBE79D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endParaRPr>
                </a:p>
              </p:txBody>
            </p:sp>
            <p:sp>
              <p:nvSpPr>
                <p:cNvPr id="35906" name="AutoShape 139"/>
                <p:cNvSpPr>
                  <a:spLocks noChangeArrowheads="1"/>
                </p:cNvSpPr>
                <p:nvPr/>
              </p:nvSpPr>
              <p:spPr bwMode="auto">
                <a:xfrm>
                  <a:off x="513" y="566"/>
                  <a:ext cx="5214" cy="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35903" name="AutoShape 140"/>
              <p:cNvSpPr>
                <a:spLocks noChangeArrowheads="1"/>
              </p:cNvSpPr>
              <p:nvPr/>
            </p:nvSpPr>
            <p:spPr bwMode="auto">
              <a:xfrm>
                <a:off x="603" y="4012"/>
                <a:ext cx="1942" cy="78"/>
              </a:xfrm>
              <a:prstGeom prst="bevel">
                <a:avLst>
                  <a:gd name="adj" fmla="val 1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latinLnBrk="0">
                  <a:buClr>
                    <a:schemeClr val="tx1"/>
                  </a:buClr>
                  <a:buSzPct val="80000"/>
                </a:pPr>
                <a:r>
                  <a:rPr lang="en-US" altLang="ko-KR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B" pitchFamily="18" charset="-127"/>
                  </a:rPr>
                  <a:t>3</a:t>
                </a: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B" pitchFamily="18" charset="-127"/>
                  </a:rPr>
                  <a:t>단계 </a:t>
                </a:r>
                <a:r>
                  <a:rPr lang="en-US" altLang="ko-KR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B" pitchFamily="18" charset="-127"/>
                  </a:rPr>
                  <a:t>: 3</a:t>
                </a: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B" pitchFamily="18" charset="-127"/>
                  </a:rPr>
                  <a:t>차 담당 연락</a:t>
                </a:r>
              </a:p>
            </p:txBody>
          </p:sp>
        </p:grpSp>
        <p:grpSp>
          <p:nvGrpSpPr>
            <p:cNvPr id="35882" name="Group 141"/>
            <p:cNvGrpSpPr>
              <a:grpSpLocks/>
            </p:cNvGrpSpPr>
            <p:nvPr/>
          </p:nvGrpSpPr>
          <p:grpSpPr bwMode="auto">
            <a:xfrm rot="5400000">
              <a:off x="5611411" y="5412104"/>
              <a:ext cx="588361" cy="555625"/>
              <a:chOff x="2646" y="3774"/>
              <a:chExt cx="642" cy="310"/>
            </a:xfrm>
          </p:grpSpPr>
          <p:sp>
            <p:nvSpPr>
              <p:cNvPr id="35900" name="AutoShape 142"/>
              <p:cNvSpPr>
                <a:spLocks noChangeArrowheads="1"/>
              </p:cNvSpPr>
              <p:nvPr/>
            </p:nvSpPr>
            <p:spPr bwMode="auto">
              <a:xfrm>
                <a:off x="2652" y="3776"/>
                <a:ext cx="636" cy="308"/>
              </a:xfrm>
              <a:prstGeom prst="rightArrow">
                <a:avLst>
                  <a:gd name="adj1" fmla="val 67954"/>
                  <a:gd name="adj2" fmla="val 80504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624814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anchor="ctr">
                <a:spAutoFit/>
              </a:bodyPr>
              <a:lstStyle/>
              <a:p>
                <a:endParaRPr lang="ko-KR" altLang="en-US" sz="9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</a:endParaRPr>
              </a:p>
            </p:txBody>
          </p:sp>
          <p:sp>
            <p:nvSpPr>
              <p:cNvPr id="35901" name="AutoShape 143"/>
              <p:cNvSpPr>
                <a:spLocks noChangeArrowheads="1"/>
              </p:cNvSpPr>
              <p:nvPr/>
            </p:nvSpPr>
            <p:spPr bwMode="auto">
              <a:xfrm>
                <a:off x="2646" y="3774"/>
                <a:ext cx="527" cy="307"/>
              </a:xfrm>
              <a:prstGeom prst="rightArrow">
                <a:avLst>
                  <a:gd name="adj1" fmla="val 59120"/>
                  <a:gd name="adj2" fmla="val 56831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F0EE9C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anchor="ctr">
                <a:spAutoFit/>
              </a:bodyPr>
              <a:lstStyle/>
              <a:p>
                <a:endParaRPr lang="ko-KR" altLang="en-US" sz="9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35883" name="Group 144"/>
            <p:cNvGrpSpPr>
              <a:grpSpLocks/>
            </p:cNvGrpSpPr>
            <p:nvPr/>
          </p:nvGrpSpPr>
          <p:grpSpPr bwMode="auto">
            <a:xfrm>
              <a:off x="4184740" y="5300095"/>
              <a:ext cx="1727200" cy="346075"/>
              <a:chOff x="300" y="3978"/>
              <a:chExt cx="2540" cy="147"/>
            </a:xfrm>
          </p:grpSpPr>
          <p:grpSp>
            <p:nvGrpSpPr>
              <p:cNvPr id="35895" name="Group 145"/>
              <p:cNvGrpSpPr>
                <a:grpSpLocks/>
              </p:cNvGrpSpPr>
              <p:nvPr/>
            </p:nvGrpSpPr>
            <p:grpSpPr bwMode="auto">
              <a:xfrm>
                <a:off x="300" y="3978"/>
                <a:ext cx="2540" cy="147"/>
                <a:chOff x="491" y="564"/>
                <a:chExt cx="5258" cy="221"/>
              </a:xfrm>
            </p:grpSpPr>
            <p:sp>
              <p:nvSpPr>
                <p:cNvPr id="35897" name="AutoShape 146"/>
                <p:cNvSpPr>
                  <a:spLocks noChangeArrowheads="1"/>
                </p:cNvSpPr>
                <p:nvPr/>
              </p:nvSpPr>
              <p:spPr bwMode="auto">
                <a:xfrm>
                  <a:off x="491" y="564"/>
                  <a:ext cx="5258" cy="221"/>
                </a:xfrm>
                <a:prstGeom prst="roundRect">
                  <a:avLst>
                    <a:gd name="adj" fmla="val 4269"/>
                  </a:avLst>
                </a:prstGeom>
                <a:gradFill rotWithShape="1">
                  <a:gsLst>
                    <a:gs pos="0">
                      <a:srgbClr val="E0DB6E"/>
                    </a:gs>
                    <a:gs pos="100000">
                      <a:srgbClr val="F4F2CC"/>
                    </a:gs>
                  </a:gsLst>
                  <a:lin ang="5400000" scaled="1"/>
                </a:gradFill>
                <a:ln w="12700" algn="ctr">
                  <a:solidFill>
                    <a:srgbClr val="BCAA3E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endParaRPr>
                </a:p>
              </p:txBody>
            </p:sp>
            <p:sp>
              <p:nvSpPr>
                <p:cNvPr id="35898" name="AutoShape 147"/>
                <p:cNvSpPr>
                  <a:spLocks noChangeArrowheads="1"/>
                </p:cNvSpPr>
                <p:nvPr/>
              </p:nvSpPr>
              <p:spPr bwMode="auto">
                <a:xfrm>
                  <a:off x="511" y="565"/>
                  <a:ext cx="5218" cy="75"/>
                </a:xfrm>
                <a:prstGeom prst="roundRect">
                  <a:avLst>
                    <a:gd name="adj" fmla="val 7852"/>
                  </a:avLst>
                </a:prstGeom>
                <a:gradFill rotWithShape="1">
                  <a:gsLst>
                    <a:gs pos="0">
                      <a:srgbClr val="F8F7DD"/>
                    </a:gs>
                    <a:gs pos="100000">
                      <a:srgbClr val="EBE79D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endParaRPr>
                </a:p>
              </p:txBody>
            </p:sp>
            <p:sp>
              <p:nvSpPr>
                <p:cNvPr id="35899" name="AutoShape 148"/>
                <p:cNvSpPr>
                  <a:spLocks noChangeArrowheads="1"/>
                </p:cNvSpPr>
                <p:nvPr/>
              </p:nvSpPr>
              <p:spPr bwMode="auto">
                <a:xfrm>
                  <a:off x="513" y="566"/>
                  <a:ext cx="5214" cy="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35896" name="AutoShape 149"/>
              <p:cNvSpPr>
                <a:spLocks noChangeArrowheads="1"/>
              </p:cNvSpPr>
              <p:nvPr/>
            </p:nvSpPr>
            <p:spPr bwMode="auto">
              <a:xfrm>
                <a:off x="603" y="4012"/>
                <a:ext cx="1942" cy="78"/>
              </a:xfrm>
              <a:prstGeom prst="bevel">
                <a:avLst>
                  <a:gd name="adj" fmla="val 1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latinLnBrk="0">
                  <a:buClr>
                    <a:schemeClr val="tx1"/>
                  </a:buClr>
                  <a:buSzPct val="80000"/>
                </a:pPr>
                <a:r>
                  <a:rPr lang="en-US" altLang="ko-KR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B" pitchFamily="18" charset="-127"/>
                  </a:rPr>
                  <a:t>2</a:t>
                </a: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B" pitchFamily="18" charset="-127"/>
                  </a:rPr>
                  <a:t>단계 </a:t>
                </a:r>
                <a:r>
                  <a:rPr lang="en-US" altLang="ko-KR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B" pitchFamily="18" charset="-127"/>
                  </a:rPr>
                  <a:t>: 2</a:t>
                </a: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B" pitchFamily="18" charset="-127"/>
                  </a:rPr>
                  <a:t>차 담당 연락</a:t>
                </a:r>
              </a:p>
            </p:txBody>
          </p:sp>
        </p:grpSp>
        <p:grpSp>
          <p:nvGrpSpPr>
            <p:cNvPr id="35884" name="Group 150"/>
            <p:cNvGrpSpPr>
              <a:grpSpLocks/>
            </p:cNvGrpSpPr>
            <p:nvPr/>
          </p:nvGrpSpPr>
          <p:grpSpPr bwMode="auto">
            <a:xfrm rot="5400000">
              <a:off x="5612613" y="4928380"/>
              <a:ext cx="585956" cy="555625"/>
              <a:chOff x="2647" y="3774"/>
              <a:chExt cx="642" cy="310"/>
            </a:xfrm>
          </p:grpSpPr>
          <p:sp>
            <p:nvSpPr>
              <p:cNvPr id="35893" name="AutoShape 151"/>
              <p:cNvSpPr>
                <a:spLocks noChangeArrowheads="1"/>
              </p:cNvSpPr>
              <p:nvPr/>
            </p:nvSpPr>
            <p:spPr bwMode="auto">
              <a:xfrm>
                <a:off x="2651" y="3776"/>
                <a:ext cx="638" cy="308"/>
              </a:xfrm>
              <a:prstGeom prst="rightArrow">
                <a:avLst>
                  <a:gd name="adj1" fmla="val 67954"/>
                  <a:gd name="adj2" fmla="val 80776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624814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anchor="ctr">
                <a:spAutoFit/>
              </a:bodyPr>
              <a:lstStyle/>
              <a:p>
                <a:endParaRPr lang="ko-KR" altLang="en-US" sz="9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</a:endParaRPr>
              </a:p>
            </p:txBody>
          </p:sp>
          <p:sp>
            <p:nvSpPr>
              <p:cNvPr id="35894" name="AutoShape 152"/>
              <p:cNvSpPr>
                <a:spLocks noChangeArrowheads="1"/>
              </p:cNvSpPr>
              <p:nvPr/>
            </p:nvSpPr>
            <p:spPr bwMode="auto">
              <a:xfrm>
                <a:off x="2647" y="3774"/>
                <a:ext cx="529" cy="307"/>
              </a:xfrm>
              <a:prstGeom prst="rightArrow">
                <a:avLst>
                  <a:gd name="adj1" fmla="val 59120"/>
                  <a:gd name="adj2" fmla="val 57031"/>
                </a:avLst>
              </a:prstGeom>
              <a:gradFill rotWithShape="1">
                <a:gsLst>
                  <a:gs pos="0">
                    <a:schemeClr val="bg1"/>
                  </a:gs>
                  <a:gs pos="100000">
                    <a:srgbClr val="F0EE9C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10800000" vert="eaVert" anchor="ctr">
                <a:spAutoFit/>
              </a:bodyPr>
              <a:lstStyle/>
              <a:p>
                <a:endParaRPr lang="ko-KR" altLang="en-US" sz="900">
                  <a:solidFill>
                    <a:schemeClr val="tx1"/>
                  </a:solidFill>
                  <a:latin typeface="Century Gothic" pitchFamily="34" charset="0"/>
                  <a:ea typeface="맑은 고딕" pitchFamily="50" charset="-127"/>
                </a:endParaRPr>
              </a:p>
            </p:txBody>
          </p:sp>
        </p:grpSp>
        <p:grpSp>
          <p:nvGrpSpPr>
            <p:cNvPr id="35885" name="Group 153"/>
            <p:cNvGrpSpPr>
              <a:grpSpLocks/>
            </p:cNvGrpSpPr>
            <p:nvPr/>
          </p:nvGrpSpPr>
          <p:grpSpPr bwMode="auto">
            <a:xfrm>
              <a:off x="4184740" y="4828607"/>
              <a:ext cx="1727200" cy="344488"/>
              <a:chOff x="300" y="3978"/>
              <a:chExt cx="2540" cy="147"/>
            </a:xfrm>
          </p:grpSpPr>
          <p:grpSp>
            <p:nvGrpSpPr>
              <p:cNvPr id="35888" name="Group 154"/>
              <p:cNvGrpSpPr>
                <a:grpSpLocks/>
              </p:cNvGrpSpPr>
              <p:nvPr/>
            </p:nvGrpSpPr>
            <p:grpSpPr bwMode="auto">
              <a:xfrm>
                <a:off x="300" y="3978"/>
                <a:ext cx="2540" cy="147"/>
                <a:chOff x="491" y="564"/>
                <a:chExt cx="5258" cy="221"/>
              </a:xfrm>
            </p:grpSpPr>
            <p:sp>
              <p:nvSpPr>
                <p:cNvPr id="358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491" y="564"/>
                  <a:ext cx="5258" cy="221"/>
                </a:xfrm>
                <a:prstGeom prst="roundRect">
                  <a:avLst>
                    <a:gd name="adj" fmla="val 4269"/>
                  </a:avLst>
                </a:prstGeom>
                <a:gradFill rotWithShape="1">
                  <a:gsLst>
                    <a:gs pos="0">
                      <a:srgbClr val="E0DB6E"/>
                    </a:gs>
                    <a:gs pos="100000">
                      <a:srgbClr val="F4F2CC"/>
                    </a:gs>
                  </a:gsLst>
                  <a:lin ang="5400000" scaled="1"/>
                </a:gradFill>
                <a:ln w="12700" algn="ctr">
                  <a:solidFill>
                    <a:srgbClr val="BCAA3E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endParaRPr>
                </a:p>
              </p:txBody>
            </p:sp>
            <p:sp>
              <p:nvSpPr>
                <p:cNvPr id="35891" name="AutoShape 156"/>
                <p:cNvSpPr>
                  <a:spLocks noChangeArrowheads="1"/>
                </p:cNvSpPr>
                <p:nvPr/>
              </p:nvSpPr>
              <p:spPr bwMode="auto">
                <a:xfrm>
                  <a:off x="511" y="565"/>
                  <a:ext cx="5218" cy="75"/>
                </a:xfrm>
                <a:prstGeom prst="roundRect">
                  <a:avLst>
                    <a:gd name="adj" fmla="val 7852"/>
                  </a:avLst>
                </a:prstGeom>
                <a:gradFill rotWithShape="1">
                  <a:gsLst>
                    <a:gs pos="0">
                      <a:srgbClr val="F8F7DD"/>
                    </a:gs>
                    <a:gs pos="100000">
                      <a:srgbClr val="EBE79D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9050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endParaRPr>
                </a:p>
              </p:txBody>
            </p:sp>
            <p:sp>
              <p:nvSpPr>
                <p:cNvPr id="35892" name="AutoShape 157"/>
                <p:cNvSpPr>
                  <a:spLocks noChangeArrowheads="1"/>
                </p:cNvSpPr>
                <p:nvPr/>
              </p:nvSpPr>
              <p:spPr bwMode="auto">
                <a:xfrm>
                  <a:off x="513" y="566"/>
                  <a:ext cx="5214" cy="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algn="ctr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/>
                <a:p>
                  <a:endPara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</a:endParaRPr>
                </a:p>
              </p:txBody>
            </p:sp>
          </p:grpSp>
          <p:sp>
            <p:nvSpPr>
              <p:cNvPr id="35889" name="AutoShape 158"/>
              <p:cNvSpPr>
                <a:spLocks noChangeArrowheads="1"/>
              </p:cNvSpPr>
              <p:nvPr/>
            </p:nvSpPr>
            <p:spPr bwMode="auto">
              <a:xfrm>
                <a:off x="601" y="4012"/>
                <a:ext cx="1942" cy="79"/>
              </a:xfrm>
              <a:prstGeom prst="bevel">
                <a:avLst>
                  <a:gd name="adj" fmla="val 12500"/>
                </a:avLst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 anchor="ctr">
                <a:spAutoFit/>
              </a:bodyPr>
              <a:lstStyle/>
              <a:p>
                <a:pPr algn="ctr" latinLnBrk="0">
                  <a:buClr>
                    <a:schemeClr val="tx1"/>
                  </a:buClr>
                  <a:buSzPct val="80000"/>
                </a:pPr>
                <a:r>
                  <a:rPr lang="en-US" altLang="ko-KR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B" pitchFamily="18" charset="-127"/>
                  </a:rPr>
                  <a:t>1</a:t>
                </a: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B" pitchFamily="18" charset="-127"/>
                  </a:rPr>
                  <a:t>단계 </a:t>
                </a:r>
                <a:r>
                  <a:rPr lang="en-US" altLang="ko-KR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B" pitchFamily="18" charset="-127"/>
                  </a:rPr>
                  <a:t>: 1</a:t>
                </a: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맑은 고딕" pitchFamily="50" charset="-127"/>
                    <a:cs typeface="산돌고딕B" pitchFamily="18" charset="-127"/>
                  </a:rPr>
                  <a:t>차 담당 연락</a:t>
                </a:r>
              </a:p>
            </p:txBody>
          </p:sp>
        </p:grpSp>
        <p:sp>
          <p:nvSpPr>
            <p:cNvPr id="109" name="Freeform 159"/>
            <p:cNvSpPr>
              <a:spLocks/>
            </p:cNvSpPr>
            <p:nvPr/>
          </p:nvSpPr>
          <p:spPr bwMode="auto">
            <a:xfrm>
              <a:off x="8110954" y="4830195"/>
              <a:ext cx="735339" cy="427037"/>
            </a:xfrm>
            <a:custGeom>
              <a:avLst/>
              <a:gdLst/>
              <a:ahLst/>
              <a:cxnLst>
                <a:cxn ang="0">
                  <a:pos x="1" y="84"/>
                </a:cxn>
                <a:cxn ang="0">
                  <a:pos x="219" y="62"/>
                </a:cxn>
                <a:cxn ang="0">
                  <a:pos x="406" y="177"/>
                </a:cxn>
                <a:cxn ang="0">
                  <a:pos x="463" y="189"/>
                </a:cxn>
                <a:cxn ang="0">
                  <a:pos x="440" y="268"/>
                </a:cxn>
                <a:cxn ang="0">
                  <a:pos x="248" y="182"/>
                </a:cxn>
                <a:cxn ang="0">
                  <a:pos x="320" y="177"/>
                </a:cxn>
                <a:cxn ang="0">
                  <a:pos x="1" y="84"/>
                </a:cxn>
              </a:cxnLst>
              <a:rect l="0" t="0" r="r" b="b"/>
              <a:pathLst>
                <a:path w="463" h="268">
                  <a:moveTo>
                    <a:pt x="1" y="84"/>
                  </a:moveTo>
                  <a:cubicBezTo>
                    <a:pt x="1" y="86"/>
                    <a:pt x="72" y="37"/>
                    <a:pt x="219" y="62"/>
                  </a:cubicBezTo>
                  <a:cubicBezTo>
                    <a:pt x="365" y="87"/>
                    <a:pt x="405" y="178"/>
                    <a:pt x="406" y="177"/>
                  </a:cubicBezTo>
                  <a:cubicBezTo>
                    <a:pt x="409" y="179"/>
                    <a:pt x="443" y="183"/>
                    <a:pt x="463" y="189"/>
                  </a:cubicBezTo>
                  <a:cubicBezTo>
                    <a:pt x="426" y="222"/>
                    <a:pt x="444" y="268"/>
                    <a:pt x="440" y="268"/>
                  </a:cubicBezTo>
                  <a:cubicBezTo>
                    <a:pt x="374" y="219"/>
                    <a:pt x="248" y="182"/>
                    <a:pt x="248" y="182"/>
                  </a:cubicBezTo>
                  <a:cubicBezTo>
                    <a:pt x="249" y="181"/>
                    <a:pt x="332" y="184"/>
                    <a:pt x="320" y="177"/>
                  </a:cubicBezTo>
                  <a:cubicBezTo>
                    <a:pt x="190" y="0"/>
                    <a:pt x="0" y="84"/>
                    <a:pt x="1" y="84"/>
                  </a:cubicBezTo>
                  <a:close/>
                </a:path>
              </a:pathLst>
            </a:custGeom>
            <a:gradFill rotWithShape="0">
              <a:gsLst>
                <a:gs pos="0">
                  <a:srgbClr val="D69718">
                    <a:gamma/>
                    <a:tint val="50196"/>
                    <a:invGamma/>
                  </a:srgbClr>
                </a:gs>
                <a:gs pos="100000">
                  <a:srgbClr val="D69718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2700" dir="5400000" algn="ctr" rotWithShape="0">
                <a:srgbClr val="D69718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endParaRPr>
            </a:p>
          </p:txBody>
        </p:sp>
        <p:sp>
          <p:nvSpPr>
            <p:cNvPr id="110" name="Freeform 160"/>
            <p:cNvSpPr>
              <a:spLocks/>
            </p:cNvSpPr>
            <p:nvPr/>
          </p:nvSpPr>
          <p:spPr bwMode="auto">
            <a:xfrm flipV="1">
              <a:off x="8110954" y="5616007"/>
              <a:ext cx="735339" cy="422275"/>
            </a:xfrm>
            <a:custGeom>
              <a:avLst/>
              <a:gdLst>
                <a:gd name="T0" fmla="*/ 1 w 463"/>
                <a:gd name="T1" fmla="*/ 84 h 268"/>
                <a:gd name="T2" fmla="*/ 219 w 463"/>
                <a:gd name="T3" fmla="*/ 62 h 268"/>
                <a:gd name="T4" fmla="*/ 406 w 463"/>
                <a:gd name="T5" fmla="*/ 177 h 268"/>
                <a:gd name="T6" fmla="*/ 463 w 463"/>
                <a:gd name="T7" fmla="*/ 189 h 268"/>
                <a:gd name="T8" fmla="*/ 440 w 463"/>
                <a:gd name="T9" fmla="*/ 268 h 268"/>
                <a:gd name="T10" fmla="*/ 248 w 463"/>
                <a:gd name="T11" fmla="*/ 182 h 268"/>
                <a:gd name="T12" fmla="*/ 320 w 463"/>
                <a:gd name="T13" fmla="*/ 177 h 268"/>
                <a:gd name="T14" fmla="*/ 1 w 463"/>
                <a:gd name="T15" fmla="*/ 84 h 26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3"/>
                <a:gd name="T25" fmla="*/ 0 h 268"/>
                <a:gd name="T26" fmla="*/ 463 w 463"/>
                <a:gd name="T27" fmla="*/ 268 h 26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3" h="268">
                  <a:moveTo>
                    <a:pt x="1" y="84"/>
                  </a:moveTo>
                  <a:cubicBezTo>
                    <a:pt x="1" y="86"/>
                    <a:pt x="72" y="37"/>
                    <a:pt x="219" y="62"/>
                  </a:cubicBezTo>
                  <a:cubicBezTo>
                    <a:pt x="365" y="87"/>
                    <a:pt x="405" y="178"/>
                    <a:pt x="406" y="177"/>
                  </a:cubicBezTo>
                  <a:cubicBezTo>
                    <a:pt x="409" y="179"/>
                    <a:pt x="443" y="183"/>
                    <a:pt x="463" y="189"/>
                  </a:cubicBezTo>
                  <a:cubicBezTo>
                    <a:pt x="426" y="222"/>
                    <a:pt x="444" y="268"/>
                    <a:pt x="440" y="268"/>
                  </a:cubicBezTo>
                  <a:cubicBezTo>
                    <a:pt x="374" y="219"/>
                    <a:pt x="248" y="182"/>
                    <a:pt x="248" y="182"/>
                  </a:cubicBezTo>
                  <a:cubicBezTo>
                    <a:pt x="249" y="181"/>
                    <a:pt x="332" y="184"/>
                    <a:pt x="320" y="177"/>
                  </a:cubicBezTo>
                  <a:cubicBezTo>
                    <a:pt x="190" y="0"/>
                    <a:pt x="0" y="84"/>
                    <a:pt x="1" y="84"/>
                  </a:cubicBezTo>
                  <a:close/>
                </a:path>
              </a:pathLst>
            </a:custGeom>
            <a:gradFill rotWithShape="0">
              <a:gsLst>
                <a:gs pos="0">
                  <a:srgbClr val="D69718"/>
                </a:gs>
                <a:gs pos="100000">
                  <a:srgbClr val="EACB8B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>
              <a:outerShdw dist="12700" dir="5400000" algn="ctr" rotWithShape="0">
                <a:srgbClr val="D69718"/>
              </a:outerShdw>
            </a:effectLst>
          </p:spPr>
          <p:txBody>
            <a:bodyPr rot="10800000"/>
            <a:lstStyle/>
            <a:p>
              <a:pPr>
                <a:defRPr/>
              </a:pPr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endParaRPr>
            </a:p>
          </p:txBody>
        </p:sp>
      </p:grpSp>
      <p:graphicFrame>
        <p:nvGraphicFramePr>
          <p:cNvPr id="112" name="Group 46"/>
          <p:cNvGraphicFramePr>
            <a:graphicFrameLocks noGrp="1"/>
          </p:cNvGraphicFramePr>
          <p:nvPr/>
        </p:nvGraphicFramePr>
        <p:xfrm>
          <a:off x="315913" y="1133475"/>
          <a:ext cx="4006850" cy="4995863"/>
        </p:xfrm>
        <a:graphic>
          <a:graphicData uri="http://schemas.openxmlformats.org/drawingml/2006/table">
            <a:tbl>
              <a:tblPr/>
              <a:tblGrid>
                <a:gridCol w="382075"/>
                <a:gridCol w="496368"/>
                <a:gridCol w="1283322"/>
                <a:gridCol w="1845085"/>
              </a:tblGrid>
              <a:tr h="31782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분야 </a:t>
                      </a:r>
                    </a:p>
                  </a:txBody>
                  <a:tcPr marL="53996" marR="35998" marT="36002" marB="3600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대상자</a:t>
                      </a:r>
                    </a:p>
                  </a:txBody>
                  <a:tcPr marL="53996" marR="35998" marT="36002" marB="3600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기술지원 목록</a:t>
                      </a:r>
                    </a:p>
                  </a:txBody>
                  <a:tcPr marL="53996" marR="35998" marT="36002" marB="3600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기술지원 방법</a:t>
                      </a:r>
                    </a:p>
                  </a:txBody>
                  <a:tcPr marL="53996" marR="35998" marT="36002" marB="3600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158053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상용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S/W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53996" marR="35998" marT="36002" marB="3600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 개발자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  <a:p>
                      <a:pPr marL="101600" marR="0" lvl="0" indent="-10160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/</a:t>
                      </a:r>
                    </a:p>
                    <a:p>
                      <a:pPr marL="101600" marR="0" lvl="0" indent="-10160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시스템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  <a:p>
                      <a:pPr marL="101600" marR="0" lvl="0" indent="-10160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운영자</a:t>
                      </a:r>
                    </a:p>
                  </a:txBody>
                  <a:tcPr marL="53996" marR="35998" marT="36002" marB="3600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환경설정 및 구동방법</a:t>
                      </a:r>
                    </a:p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S/W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상태 관리 및 운영</a:t>
                      </a:r>
                    </a:p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S/W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버전 관리</a:t>
                      </a:r>
                    </a:p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Patch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적용 및 관리</a:t>
                      </a:r>
                    </a:p>
                  </a:txBody>
                  <a:tcPr marL="53996" marR="35998" marT="36002" marB="3600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업무분석 및 설계 시 공동 참여</a:t>
                      </a:r>
                    </a:p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S/W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운영자 교육 제공</a:t>
                      </a:r>
                    </a:p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관리절차를 문서화하여 운영자매뉴얼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 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 형태로 제공</a:t>
                      </a:r>
                      <a:endParaRPr kumimoji="0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53996" marR="35998" marT="36002" marB="3600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75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응용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S/W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53996" marR="35998" marT="36002" marB="3600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 개발자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  <a:p>
                      <a:pPr marL="101600" marR="0" lvl="0" indent="-10160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/</a:t>
                      </a:r>
                    </a:p>
                    <a:p>
                      <a:pPr marL="101600" marR="0" lvl="0" indent="-10160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시스템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  <a:p>
                      <a:pPr marL="101600" marR="0" lvl="0" indent="-10160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운영자</a:t>
                      </a:r>
                    </a:p>
                  </a:txBody>
                  <a:tcPr marL="53996" marR="35998" marT="36002" marB="3600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데이터 구조</a:t>
                      </a:r>
                    </a:p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프로그램 개발방법론</a:t>
                      </a:r>
                    </a:p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단위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통합 테스트 방법</a:t>
                      </a:r>
                    </a:p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시스템 이행 방법</a:t>
                      </a:r>
                    </a:p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시스템 유지보수 절차 및 관리방법</a:t>
                      </a:r>
                    </a:p>
                  </a:txBody>
                  <a:tcPr marL="53996" marR="35998" marT="36002" marB="3600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시스템구축 초기단계부터 실무인력 투입</a:t>
                      </a:r>
                    </a:p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업무 분석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설계 시 공동 참여</a:t>
                      </a:r>
                    </a:p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개발도구 사용 교육 및 프로그램 제작</a:t>
                      </a:r>
                    </a:p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단위</a:t>
                      </a: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시스템 시험을 위한 시나리오 개발</a:t>
                      </a:r>
                    </a:p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유지보수 절차수립 및 관리방법 작성 지원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53996" marR="35998" marT="36002" marB="3600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6993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유지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보수</a:t>
                      </a:r>
                    </a:p>
                  </a:txBody>
                  <a:tcPr marL="53996" marR="35998" marT="36002" marB="3600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시스템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  <a:p>
                      <a:pPr marL="101600" marR="0" lvl="0" indent="-101600" algn="ctr" defTabSz="914400" rtl="0" eaLnBrk="0" fontAlgn="base" latinLnBrk="0" hangingPunct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운영자</a:t>
                      </a:r>
                    </a:p>
                  </a:txBody>
                  <a:tcPr marL="53996" marR="35998" marT="36002" marB="3600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유지보수 관련 고려사항</a:t>
                      </a:r>
                    </a:p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업무에 필요한 기술지원</a:t>
                      </a:r>
                      <a:endParaRPr kumimoji="0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데이터 서비스 품질관리 활동 지원</a:t>
                      </a:r>
                    </a:p>
                  </a:txBody>
                  <a:tcPr marL="53996" marR="35998" marT="36002" marB="3600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유지보수 작업</a:t>
                      </a:r>
                    </a:p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Hard copy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기술자료 제공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  <a:p>
                      <a:pPr marL="101600" marR="0" lvl="0" indent="-101600" algn="l" defTabSz="914400" rtl="0" eaLnBrk="0" fontAlgn="base" latinLnBrk="0" hangingPunct="0">
                        <a:lnSpc>
                          <a:spcPct val="110000"/>
                        </a:lnSpc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Char char="•"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데이터 품질관리 시스템을 통한 데이터 서비스 품질 관리 활동을 지속적으로 지원</a:t>
                      </a:r>
                    </a:p>
                  </a:txBody>
                  <a:tcPr marL="53996" marR="35998" marT="36002" marB="36002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13" name="직사각형 112"/>
          <p:cNvSpPr/>
          <p:nvPr/>
        </p:nvSpPr>
        <p:spPr bwMode="auto">
          <a:xfrm>
            <a:off x="273050" y="728663"/>
            <a:ext cx="2430463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기술지원 대상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범위</a:t>
            </a:r>
            <a:endParaRPr lang="en-US" altLang="ko-KR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4503738" y="728663"/>
            <a:ext cx="5175250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○ 기술지원 절차</a:t>
            </a:r>
            <a:endParaRPr lang="en-US" altLang="ko-KR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 txBox="1"/>
          <p:nvPr/>
        </p:nvSpPr>
        <p:spPr bwMode="auto">
          <a:xfrm>
            <a:off x="4817985" y="1493784"/>
            <a:ext cx="5445605" cy="936000"/>
          </a:xfrm>
          <a:prstGeom prst="roundRect">
            <a:avLst>
              <a:gd name="adj" fmla="val 39229"/>
            </a:avLst>
          </a:prstGeom>
          <a:gradFill flip="none" rotWithShape="1">
            <a:gsLst>
              <a:gs pos="0">
                <a:schemeClr val="accent4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endParaRPr lang="ko-KR" alt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itchFamily="34" charset="0"/>
              <a:ea typeface="+mn-ea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583238" y="1592263"/>
            <a:ext cx="41941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algn="r">
              <a:spcBef>
                <a:spcPts val="0"/>
              </a:spcBef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Century Gothic" pitchFamily="34" charset="0"/>
                <a:ea typeface="+mn-ea"/>
              </a:rPr>
              <a:t>4. </a:t>
            </a:r>
            <a:r>
              <a:rPr lang="ko-KR" altLang="en-US" sz="2600" b="1" dirty="0" smtClean="0">
                <a:solidFill>
                  <a:schemeClr val="bg1"/>
                </a:solidFill>
                <a:latin typeface="Century Gothic" pitchFamily="34" charset="0"/>
                <a:ea typeface="+mn-ea"/>
              </a:rPr>
              <a:t>개발 일정</a:t>
            </a:r>
            <a:endParaRPr lang="ko-KR" altLang="en-US" sz="2000" dirty="0">
              <a:solidFill>
                <a:schemeClr val="bg1"/>
              </a:solidFill>
              <a:latin typeface="Century Gothic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 bwMode="auto">
          <a:xfrm>
            <a:off x="98425" y="111125"/>
            <a:ext cx="4860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주요 개발 일정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4.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개발 일정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709613" y="2124075"/>
          <a:ext cx="8564562" cy="4140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0766"/>
                <a:gridCol w="450766"/>
                <a:gridCol w="450766"/>
                <a:gridCol w="450766"/>
                <a:gridCol w="450766"/>
                <a:gridCol w="450766"/>
                <a:gridCol w="450766"/>
                <a:gridCol w="450766"/>
                <a:gridCol w="450766"/>
                <a:gridCol w="450766"/>
                <a:gridCol w="450766"/>
                <a:gridCol w="450766"/>
                <a:gridCol w="450766"/>
                <a:gridCol w="450766"/>
                <a:gridCol w="450766"/>
                <a:gridCol w="450766"/>
                <a:gridCol w="450766"/>
                <a:gridCol w="450766"/>
                <a:gridCol w="450766"/>
              </a:tblGrid>
              <a:tr h="668080"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88066"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492897"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26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91157"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8584" marR="68584" marT="66059" marB="66059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dirty="0"/>
                    </a:p>
                  </a:txBody>
                  <a:tcPr marL="68584" marR="68584" marT="66059" marB="66059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7994" name="Text Box 8"/>
          <p:cNvSpPr txBox="1">
            <a:spLocks noChangeArrowheads="1"/>
          </p:cNvSpPr>
          <p:nvPr/>
        </p:nvSpPr>
        <p:spPr bwMode="auto">
          <a:xfrm>
            <a:off x="501650" y="914400"/>
            <a:ext cx="40322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800">
                <a:solidFill>
                  <a:srgbClr val="808080"/>
                </a:solidFill>
                <a:latin typeface="Century Gothic" pitchFamily="34" charset="0"/>
                <a:ea typeface="맑은 고딕" pitchFamily="50" charset="-127"/>
              </a:rPr>
              <a:t>11</a:t>
            </a:r>
            <a:r>
              <a:rPr lang="ko-KR" altLang="en-US" sz="800">
                <a:solidFill>
                  <a:srgbClr val="808080"/>
                </a:solidFill>
                <a:latin typeface="Century Gothic" pitchFamily="34" charset="0"/>
                <a:ea typeface="맑은 고딕" pitchFamily="50" charset="-127"/>
              </a:rPr>
              <a:t>월</a:t>
            </a:r>
          </a:p>
        </p:txBody>
      </p:sp>
      <p:sp>
        <p:nvSpPr>
          <p:cNvPr id="37995" name="Text Box 31"/>
          <p:cNvSpPr txBox="1">
            <a:spLocks noChangeArrowheads="1"/>
          </p:cNvSpPr>
          <p:nvPr/>
        </p:nvSpPr>
        <p:spPr bwMode="auto">
          <a:xfrm>
            <a:off x="506413" y="688975"/>
            <a:ext cx="517525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800">
                <a:solidFill>
                  <a:srgbClr val="FF6600"/>
                </a:solidFill>
                <a:latin typeface="Century Gothic" pitchFamily="34" charset="0"/>
                <a:ea typeface="맑은 고딕" pitchFamily="50" charset="-127"/>
              </a:rPr>
              <a:t>2011</a:t>
            </a:r>
            <a:r>
              <a:rPr lang="ko-KR" altLang="en-US" sz="800">
                <a:solidFill>
                  <a:srgbClr val="FF6600"/>
                </a:solidFill>
                <a:latin typeface="Century Gothic" pitchFamily="34" charset="0"/>
                <a:ea typeface="맑은 고딕" pitchFamily="50" charset="-127"/>
              </a:rPr>
              <a:t>년</a:t>
            </a:r>
          </a:p>
        </p:txBody>
      </p:sp>
      <p:sp>
        <p:nvSpPr>
          <p:cNvPr id="37996" name="Text Box 8"/>
          <p:cNvSpPr txBox="1">
            <a:spLocks noChangeArrowheads="1"/>
          </p:cNvSpPr>
          <p:nvPr/>
        </p:nvSpPr>
        <p:spPr bwMode="auto">
          <a:xfrm>
            <a:off x="3235325" y="895350"/>
            <a:ext cx="344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800">
                <a:solidFill>
                  <a:srgbClr val="808080"/>
                </a:solidFill>
                <a:latin typeface="Century Gothic" pitchFamily="34" charset="0"/>
                <a:ea typeface="맑은 고딕" pitchFamily="50" charset="-127"/>
              </a:rPr>
              <a:t>1</a:t>
            </a:r>
            <a:r>
              <a:rPr lang="ko-KR" altLang="en-US" sz="800">
                <a:solidFill>
                  <a:srgbClr val="808080"/>
                </a:solidFill>
                <a:latin typeface="Century Gothic" pitchFamily="34" charset="0"/>
                <a:ea typeface="맑은 고딕" pitchFamily="50" charset="-127"/>
              </a:rPr>
              <a:t>월</a:t>
            </a:r>
          </a:p>
        </p:txBody>
      </p:sp>
      <p:sp>
        <p:nvSpPr>
          <p:cNvPr id="37997" name="Text Box 31"/>
          <p:cNvSpPr txBox="1">
            <a:spLocks noChangeArrowheads="1"/>
          </p:cNvSpPr>
          <p:nvPr/>
        </p:nvSpPr>
        <p:spPr bwMode="auto">
          <a:xfrm>
            <a:off x="3227388" y="684213"/>
            <a:ext cx="51752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800">
                <a:solidFill>
                  <a:srgbClr val="FF6600"/>
                </a:solidFill>
                <a:latin typeface="Century Gothic" pitchFamily="34" charset="0"/>
                <a:ea typeface="맑은 고딕" pitchFamily="50" charset="-127"/>
              </a:rPr>
              <a:t>2012</a:t>
            </a:r>
            <a:r>
              <a:rPr lang="ko-KR" altLang="en-US" sz="800">
                <a:solidFill>
                  <a:srgbClr val="FF6600"/>
                </a:solidFill>
                <a:latin typeface="Century Gothic" pitchFamily="34" charset="0"/>
                <a:ea typeface="맑은 고딕" pitchFamily="50" charset="-127"/>
              </a:rPr>
              <a:t>년</a:t>
            </a:r>
          </a:p>
        </p:txBody>
      </p:sp>
      <p:sp>
        <p:nvSpPr>
          <p:cNvPr id="37998" name="Text Box 8"/>
          <p:cNvSpPr txBox="1">
            <a:spLocks noChangeArrowheads="1"/>
          </p:cNvSpPr>
          <p:nvPr/>
        </p:nvSpPr>
        <p:spPr bwMode="auto">
          <a:xfrm>
            <a:off x="1444625" y="914400"/>
            <a:ext cx="403225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800">
                <a:solidFill>
                  <a:srgbClr val="808080"/>
                </a:solidFill>
                <a:latin typeface="Century Gothic" pitchFamily="34" charset="0"/>
                <a:ea typeface="맑은 고딕" pitchFamily="50" charset="-127"/>
              </a:rPr>
              <a:t>12</a:t>
            </a:r>
            <a:r>
              <a:rPr lang="ko-KR" altLang="en-US" sz="800">
                <a:solidFill>
                  <a:srgbClr val="808080"/>
                </a:solidFill>
                <a:latin typeface="Century Gothic" pitchFamily="34" charset="0"/>
                <a:ea typeface="맑은 고딕" pitchFamily="50" charset="-127"/>
              </a:rPr>
              <a:t>월</a:t>
            </a:r>
          </a:p>
        </p:txBody>
      </p:sp>
      <p:sp>
        <p:nvSpPr>
          <p:cNvPr id="37999" name="Text Box 8"/>
          <p:cNvSpPr txBox="1">
            <a:spLocks noChangeArrowheads="1"/>
          </p:cNvSpPr>
          <p:nvPr/>
        </p:nvSpPr>
        <p:spPr bwMode="auto">
          <a:xfrm>
            <a:off x="7316788" y="914400"/>
            <a:ext cx="344487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800">
                <a:solidFill>
                  <a:srgbClr val="808080"/>
                </a:solidFill>
                <a:latin typeface="Century Gothic" pitchFamily="34" charset="0"/>
                <a:ea typeface="맑은 고딕" pitchFamily="50" charset="-127"/>
              </a:rPr>
              <a:t>3</a:t>
            </a:r>
            <a:r>
              <a:rPr lang="ko-KR" altLang="en-US" sz="800">
                <a:solidFill>
                  <a:srgbClr val="808080"/>
                </a:solidFill>
                <a:latin typeface="Century Gothic" pitchFamily="34" charset="0"/>
                <a:ea typeface="맑은 고딕" pitchFamily="50" charset="-127"/>
              </a:rPr>
              <a:t>월</a:t>
            </a:r>
          </a:p>
        </p:txBody>
      </p:sp>
      <p:sp>
        <p:nvSpPr>
          <p:cNvPr id="38000" name="Line 13"/>
          <p:cNvSpPr>
            <a:spLocks noChangeShapeType="1"/>
          </p:cNvSpPr>
          <p:nvPr/>
        </p:nvSpPr>
        <p:spPr bwMode="auto">
          <a:xfrm>
            <a:off x="700088" y="1109663"/>
            <a:ext cx="4762" cy="5148262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8001" name="Line 13"/>
          <p:cNvSpPr>
            <a:spLocks noChangeShapeType="1"/>
          </p:cNvSpPr>
          <p:nvPr/>
        </p:nvSpPr>
        <p:spPr bwMode="auto">
          <a:xfrm>
            <a:off x="1627188" y="1100138"/>
            <a:ext cx="0" cy="5148262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8002" name="Line 13"/>
          <p:cNvSpPr>
            <a:spLocks noChangeShapeType="1"/>
          </p:cNvSpPr>
          <p:nvPr/>
        </p:nvSpPr>
        <p:spPr bwMode="auto">
          <a:xfrm>
            <a:off x="5672138" y="1101725"/>
            <a:ext cx="4762" cy="5148263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8003" name="Line 13"/>
          <p:cNvSpPr>
            <a:spLocks noChangeShapeType="1"/>
          </p:cNvSpPr>
          <p:nvPr/>
        </p:nvSpPr>
        <p:spPr bwMode="auto">
          <a:xfrm>
            <a:off x="3413125" y="1100138"/>
            <a:ext cx="4763" cy="5148262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8004" name="Line 13"/>
          <p:cNvSpPr>
            <a:spLocks noChangeShapeType="1"/>
          </p:cNvSpPr>
          <p:nvPr/>
        </p:nvSpPr>
        <p:spPr bwMode="auto">
          <a:xfrm flipH="1">
            <a:off x="7473950" y="1100138"/>
            <a:ext cx="3175" cy="5148262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8005" name="Text Box 8"/>
          <p:cNvSpPr txBox="1">
            <a:spLocks noChangeArrowheads="1"/>
          </p:cNvSpPr>
          <p:nvPr/>
        </p:nvSpPr>
        <p:spPr bwMode="auto">
          <a:xfrm>
            <a:off x="5486400" y="890588"/>
            <a:ext cx="344488" cy="2143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800">
                <a:solidFill>
                  <a:srgbClr val="808080"/>
                </a:solidFill>
                <a:latin typeface="Century Gothic" pitchFamily="34" charset="0"/>
                <a:ea typeface="맑은 고딕" pitchFamily="50" charset="-127"/>
              </a:rPr>
              <a:t>2</a:t>
            </a:r>
            <a:r>
              <a:rPr lang="ko-KR" altLang="en-US" sz="800">
                <a:solidFill>
                  <a:srgbClr val="808080"/>
                </a:solidFill>
                <a:latin typeface="Century Gothic" pitchFamily="34" charset="0"/>
                <a:ea typeface="맑은 고딕" pitchFamily="50" charset="-127"/>
              </a:rPr>
              <a:t>월</a:t>
            </a:r>
          </a:p>
        </p:txBody>
      </p:sp>
      <p:sp>
        <p:nvSpPr>
          <p:cNvPr id="31" name="Line 29"/>
          <p:cNvSpPr>
            <a:spLocks noChangeShapeType="1"/>
          </p:cNvSpPr>
          <p:nvPr/>
        </p:nvSpPr>
        <p:spPr bwMode="auto">
          <a:xfrm flipV="1">
            <a:off x="722313" y="1193800"/>
            <a:ext cx="315912" cy="0"/>
          </a:xfrm>
          <a:prstGeom prst="lin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round/>
            <a:headEnd type="oval" w="med" len="med"/>
            <a:tailEnd type="triangle" w="med" len="med"/>
          </a:ln>
        </p:spPr>
        <p:txBody>
          <a:bodyPr>
            <a:spAutoFit/>
          </a:bodyPr>
          <a:lstStyle/>
          <a:p>
            <a:pPr algn="ctr">
              <a:defRPr/>
            </a:pPr>
            <a:endParaRPr lang="ko-KR" altLang="en-US" sz="800" b="1">
              <a:solidFill>
                <a:srgbClr val="808080"/>
              </a:solidFill>
              <a:latin typeface="Century Gothic" pitchFamily="34" charset="0"/>
              <a:ea typeface="맑은 고딕" pitchFamily="50" charset="-127"/>
            </a:endParaRPr>
          </a:p>
        </p:txBody>
      </p:sp>
      <p:sp>
        <p:nvSpPr>
          <p:cNvPr id="38007" name="Text Box 54"/>
          <p:cNvSpPr txBox="1">
            <a:spLocks noChangeArrowheads="1"/>
          </p:cNvSpPr>
          <p:nvPr/>
        </p:nvSpPr>
        <p:spPr bwMode="auto">
          <a:xfrm>
            <a:off x="857250" y="1042988"/>
            <a:ext cx="365125" cy="107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7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Kick-Off </a:t>
            </a:r>
            <a:endParaRPr lang="ko-KR" altLang="en-US" sz="700">
              <a:solidFill>
                <a:srgbClr val="000000"/>
              </a:solidFill>
              <a:latin typeface="Century Gothic" pitchFamily="34" charset="0"/>
              <a:ea typeface="맑은 고딕" pitchFamily="50" charset="-127"/>
            </a:endParaRPr>
          </a:p>
        </p:txBody>
      </p:sp>
      <p:sp>
        <p:nvSpPr>
          <p:cNvPr id="33" name="Line 30"/>
          <p:cNvSpPr>
            <a:spLocks noChangeShapeType="1"/>
          </p:cNvSpPr>
          <p:nvPr/>
        </p:nvSpPr>
        <p:spPr bwMode="auto">
          <a:xfrm flipV="1">
            <a:off x="7923213" y="1989138"/>
            <a:ext cx="1350962" cy="0"/>
          </a:xfrm>
          <a:prstGeom prst="lin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round/>
            <a:headEnd type="oval" w="med" len="med"/>
            <a:tailEnd type="triangle" w="med" len="med"/>
          </a:ln>
        </p:spPr>
        <p:txBody>
          <a:bodyPr>
            <a:spAutoFit/>
          </a:bodyPr>
          <a:lstStyle/>
          <a:p>
            <a:pPr algn="ctr">
              <a:defRPr/>
            </a:pPr>
            <a:endParaRPr lang="ko-KR" altLang="en-US" sz="800" b="1">
              <a:solidFill>
                <a:srgbClr val="808080"/>
              </a:solidFill>
              <a:latin typeface="Century Gothic" pitchFamily="34" charset="0"/>
              <a:ea typeface="맑은 고딕" pitchFamily="50" charset="-127"/>
            </a:endParaRPr>
          </a:p>
        </p:txBody>
      </p:sp>
      <p:sp>
        <p:nvSpPr>
          <p:cNvPr id="38009" name="Text Box 54"/>
          <p:cNvSpPr txBox="1">
            <a:spLocks noChangeArrowheads="1"/>
          </p:cNvSpPr>
          <p:nvPr/>
        </p:nvSpPr>
        <p:spPr bwMode="auto">
          <a:xfrm>
            <a:off x="8509000" y="1943100"/>
            <a:ext cx="179388" cy="107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7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검수</a:t>
            </a:r>
          </a:p>
        </p:txBody>
      </p:sp>
      <p:sp>
        <p:nvSpPr>
          <p:cNvPr id="38010" name="Text Box 54"/>
          <p:cNvSpPr txBox="1">
            <a:spLocks noChangeArrowheads="1"/>
          </p:cNvSpPr>
          <p:nvPr/>
        </p:nvSpPr>
        <p:spPr bwMode="auto">
          <a:xfrm>
            <a:off x="9329738" y="1898650"/>
            <a:ext cx="303212" cy="107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7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(03/30)</a:t>
            </a:r>
            <a:endParaRPr lang="ko-KR" altLang="en-US" sz="700">
              <a:solidFill>
                <a:srgbClr val="000000"/>
              </a:solidFill>
              <a:latin typeface="Century Gothic" pitchFamily="34" charset="0"/>
              <a:ea typeface="맑은 고딕" pitchFamily="50" charset="-127"/>
            </a:endParaRPr>
          </a:p>
        </p:txBody>
      </p:sp>
      <p:sp>
        <p:nvSpPr>
          <p:cNvPr id="36" name="Line 29"/>
          <p:cNvSpPr>
            <a:spLocks noChangeShapeType="1"/>
          </p:cNvSpPr>
          <p:nvPr/>
        </p:nvSpPr>
        <p:spPr bwMode="auto">
          <a:xfrm flipV="1">
            <a:off x="722313" y="1328738"/>
            <a:ext cx="1755775" cy="0"/>
          </a:xfrm>
          <a:prstGeom prst="lin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round/>
            <a:headEnd type="oval" w="med" len="med"/>
            <a:tailEnd type="triangle" w="med" len="med"/>
          </a:ln>
        </p:spPr>
        <p:txBody>
          <a:bodyPr>
            <a:spAutoFit/>
          </a:bodyPr>
          <a:lstStyle/>
          <a:p>
            <a:pPr algn="ctr">
              <a:defRPr/>
            </a:pPr>
            <a:endParaRPr lang="ko-KR" altLang="en-US" sz="800" b="1">
              <a:solidFill>
                <a:srgbClr val="808080"/>
              </a:solidFill>
              <a:latin typeface="Century Gothic" pitchFamily="34" charset="0"/>
              <a:ea typeface="맑은 고딕" pitchFamily="50" charset="-127"/>
            </a:endParaRPr>
          </a:p>
        </p:txBody>
      </p:sp>
      <p:sp>
        <p:nvSpPr>
          <p:cNvPr id="38012" name="Text Box 54"/>
          <p:cNvSpPr txBox="1">
            <a:spLocks noChangeArrowheads="1"/>
          </p:cNvSpPr>
          <p:nvPr/>
        </p:nvSpPr>
        <p:spPr bwMode="auto">
          <a:xfrm>
            <a:off x="1069975" y="1268413"/>
            <a:ext cx="398463" cy="107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7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분석</a:t>
            </a:r>
            <a:r>
              <a:rPr lang="en-US" altLang="ko-KR" sz="7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/</a:t>
            </a:r>
            <a:r>
              <a:rPr lang="ko-KR" altLang="en-US" sz="7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설계</a:t>
            </a:r>
          </a:p>
        </p:txBody>
      </p:sp>
      <p:sp>
        <p:nvSpPr>
          <p:cNvPr id="38013" name="Rectangle 7"/>
          <p:cNvSpPr>
            <a:spLocks noChangeArrowheads="1"/>
          </p:cNvSpPr>
          <p:nvPr/>
        </p:nvSpPr>
        <p:spPr bwMode="auto">
          <a:xfrm>
            <a:off x="3175" y="2119313"/>
            <a:ext cx="7254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>
            <a:spAutoFit/>
          </a:bodyPr>
          <a:lstStyle/>
          <a:p>
            <a:pPr algn="r"/>
            <a:r>
              <a:rPr lang="en-US" altLang="ko-KR" sz="900">
                <a:solidFill>
                  <a:srgbClr val="FF6600"/>
                </a:solidFill>
                <a:latin typeface="Century Gothic" pitchFamily="34" charset="0"/>
                <a:ea typeface="산돌고딕 M" pitchFamily="18" charset="-127"/>
                <a:cs typeface="바탕" pitchFamily="18" charset="-127"/>
              </a:rPr>
              <a:t>Step.1</a:t>
            </a:r>
          </a:p>
          <a:p>
            <a:pPr algn="r"/>
            <a:r>
              <a:rPr lang="en-US" altLang="ko-KR" sz="900">
                <a:solidFill>
                  <a:srgbClr val="595959"/>
                </a:solidFill>
                <a:latin typeface="Century Gothic" pitchFamily="34" charset="0"/>
                <a:ea typeface="산돌고딕 M" pitchFamily="18" charset="-127"/>
                <a:cs typeface="SandTg"/>
              </a:rPr>
              <a:t>Initiation </a:t>
            </a:r>
          </a:p>
        </p:txBody>
      </p:sp>
      <p:sp>
        <p:nvSpPr>
          <p:cNvPr id="38014" name="Rectangle 26"/>
          <p:cNvSpPr>
            <a:spLocks noChangeArrowheads="1"/>
          </p:cNvSpPr>
          <p:nvPr/>
        </p:nvSpPr>
        <p:spPr bwMode="auto">
          <a:xfrm>
            <a:off x="63500" y="2798763"/>
            <a:ext cx="66516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>
            <a:spAutoFit/>
          </a:bodyPr>
          <a:lstStyle/>
          <a:p>
            <a:pPr algn="r"/>
            <a:r>
              <a:rPr lang="en-US" altLang="ko-KR" sz="900">
                <a:solidFill>
                  <a:srgbClr val="FF6600"/>
                </a:solidFill>
                <a:latin typeface="Century Gothic" pitchFamily="34" charset="0"/>
                <a:ea typeface="산돌고딕 M" pitchFamily="18" charset="-127"/>
                <a:cs typeface="바탕" pitchFamily="18" charset="-127"/>
              </a:rPr>
              <a:t>Step.2</a:t>
            </a:r>
          </a:p>
          <a:p>
            <a:pPr algn="r"/>
            <a:r>
              <a:rPr lang="en-US" altLang="ko-KR" sz="900">
                <a:solidFill>
                  <a:srgbClr val="595959"/>
                </a:solidFill>
                <a:latin typeface="Century Gothic" pitchFamily="34" charset="0"/>
                <a:ea typeface="산돌고딕 M" pitchFamily="18" charset="-127"/>
                <a:cs typeface="SandTg"/>
              </a:rPr>
              <a:t>Planning</a:t>
            </a:r>
          </a:p>
        </p:txBody>
      </p:sp>
      <p:sp>
        <p:nvSpPr>
          <p:cNvPr id="38015" name="Rectangle 27"/>
          <p:cNvSpPr>
            <a:spLocks noChangeArrowheads="1"/>
          </p:cNvSpPr>
          <p:nvPr/>
        </p:nvSpPr>
        <p:spPr bwMode="auto">
          <a:xfrm>
            <a:off x="-79375" y="4149725"/>
            <a:ext cx="8080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>
            <a:spAutoFit/>
          </a:bodyPr>
          <a:lstStyle/>
          <a:p>
            <a:pPr algn="r"/>
            <a:r>
              <a:rPr lang="en-US" altLang="ko-KR" sz="900">
                <a:solidFill>
                  <a:srgbClr val="FF6600"/>
                </a:solidFill>
                <a:latin typeface="Century Gothic" pitchFamily="34" charset="0"/>
                <a:ea typeface="산돌고딕 M" pitchFamily="18" charset="-127"/>
                <a:cs typeface="바탕" pitchFamily="18" charset="-127"/>
              </a:rPr>
              <a:t>Step.3</a:t>
            </a:r>
          </a:p>
          <a:p>
            <a:pPr algn="r"/>
            <a:r>
              <a:rPr lang="en-US" altLang="ko-KR" sz="900">
                <a:solidFill>
                  <a:srgbClr val="595959"/>
                </a:solidFill>
                <a:latin typeface="Century Gothic" pitchFamily="34" charset="0"/>
                <a:ea typeface="산돌고딕 M" pitchFamily="18" charset="-127"/>
                <a:cs typeface="SandTg"/>
              </a:rPr>
              <a:t>Execution</a:t>
            </a:r>
          </a:p>
        </p:txBody>
      </p:sp>
      <p:sp>
        <p:nvSpPr>
          <p:cNvPr id="38016" name="Rectangle 28"/>
          <p:cNvSpPr>
            <a:spLocks noChangeArrowheads="1"/>
          </p:cNvSpPr>
          <p:nvPr/>
        </p:nvSpPr>
        <p:spPr bwMode="auto">
          <a:xfrm>
            <a:off x="-79375" y="5634038"/>
            <a:ext cx="80803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>
            <a:spAutoFit/>
          </a:bodyPr>
          <a:lstStyle/>
          <a:p>
            <a:pPr algn="r"/>
            <a:r>
              <a:rPr lang="en-US" altLang="ko-KR" sz="900">
                <a:solidFill>
                  <a:srgbClr val="FF6600"/>
                </a:solidFill>
                <a:latin typeface="Century Gothic" pitchFamily="34" charset="0"/>
                <a:ea typeface="산돌고딕 M" pitchFamily="18" charset="-127"/>
                <a:cs typeface="바탕" pitchFamily="18" charset="-127"/>
              </a:rPr>
              <a:t>Step.4</a:t>
            </a:r>
          </a:p>
          <a:p>
            <a:pPr algn="r"/>
            <a:r>
              <a:rPr lang="en-US" altLang="ko-KR" sz="900">
                <a:solidFill>
                  <a:srgbClr val="595959"/>
                </a:solidFill>
                <a:latin typeface="Century Gothic" pitchFamily="34" charset="0"/>
                <a:ea typeface="산돌고딕 M" pitchFamily="18" charset="-127"/>
                <a:cs typeface="SandTg"/>
              </a:rPr>
              <a:t>Closure</a:t>
            </a:r>
          </a:p>
        </p:txBody>
      </p:sp>
      <p:sp>
        <p:nvSpPr>
          <p:cNvPr id="38017" name="Text Box 8"/>
          <p:cNvSpPr txBox="1">
            <a:spLocks noChangeArrowheads="1"/>
          </p:cNvSpPr>
          <p:nvPr/>
        </p:nvSpPr>
        <p:spPr bwMode="auto">
          <a:xfrm>
            <a:off x="9109075" y="914400"/>
            <a:ext cx="344488" cy="2143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800">
                <a:solidFill>
                  <a:srgbClr val="808080"/>
                </a:solidFill>
                <a:latin typeface="Century Gothic" pitchFamily="34" charset="0"/>
                <a:ea typeface="맑은 고딕" pitchFamily="50" charset="-127"/>
              </a:rPr>
              <a:t>4</a:t>
            </a:r>
            <a:r>
              <a:rPr lang="ko-KR" altLang="en-US" sz="800">
                <a:solidFill>
                  <a:srgbClr val="808080"/>
                </a:solidFill>
                <a:latin typeface="Century Gothic" pitchFamily="34" charset="0"/>
                <a:ea typeface="맑은 고딕" pitchFamily="50" charset="-127"/>
              </a:rPr>
              <a:t>월</a:t>
            </a:r>
          </a:p>
        </p:txBody>
      </p:sp>
      <p:sp>
        <p:nvSpPr>
          <p:cNvPr id="38018" name="Line 13"/>
          <p:cNvSpPr>
            <a:spLocks noChangeShapeType="1"/>
          </p:cNvSpPr>
          <p:nvPr/>
        </p:nvSpPr>
        <p:spPr bwMode="auto">
          <a:xfrm flipH="1">
            <a:off x="9286875" y="1100138"/>
            <a:ext cx="3175" cy="5148262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38019" name="AutoShape 57"/>
          <p:cNvSpPr>
            <a:spLocks noChangeArrowheads="1"/>
          </p:cNvSpPr>
          <p:nvPr/>
        </p:nvSpPr>
        <p:spPr bwMode="auto">
          <a:xfrm>
            <a:off x="6572250" y="5634038"/>
            <a:ext cx="901700" cy="260350"/>
          </a:xfrm>
          <a:prstGeom prst="homePlate">
            <a:avLst>
              <a:gd name="adj" fmla="val 31604"/>
            </a:avLst>
          </a:prstGeom>
          <a:solidFill>
            <a:schemeClr val="tx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600" tIns="0" rIns="21600" bIns="0" anchor="ctr"/>
          <a:lstStyle/>
          <a:p>
            <a:pPr algn="ctr" eaLnBrk="0" latinLnBrk="0" hangingPunct="0">
              <a:lnSpc>
                <a:spcPct val="120000"/>
              </a:lnSpc>
            </a:pPr>
            <a:r>
              <a:rPr lang="ko-KR" altLang="en-US" sz="800" b="1">
                <a:solidFill>
                  <a:srgbClr val="FFFFFF"/>
                </a:solidFill>
                <a:latin typeface="Century Gothic" pitchFamily="34" charset="0"/>
                <a:ea typeface="맑은 고딕" pitchFamily="50" charset="-127"/>
              </a:rPr>
              <a:t>검수</a:t>
            </a:r>
          </a:p>
        </p:txBody>
      </p:sp>
      <p:sp>
        <p:nvSpPr>
          <p:cNvPr id="38020" name="Line 29"/>
          <p:cNvSpPr>
            <a:spLocks noChangeShapeType="1"/>
          </p:cNvSpPr>
          <p:nvPr/>
        </p:nvSpPr>
        <p:spPr bwMode="auto">
          <a:xfrm flipV="1">
            <a:off x="2478088" y="1598613"/>
            <a:ext cx="409575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8021" name="Text Box 54"/>
          <p:cNvSpPr txBox="1">
            <a:spLocks noChangeArrowheads="1"/>
          </p:cNvSpPr>
          <p:nvPr/>
        </p:nvSpPr>
        <p:spPr bwMode="auto">
          <a:xfrm>
            <a:off x="3557588" y="1552575"/>
            <a:ext cx="1012825" cy="107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7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웹</a:t>
            </a:r>
            <a:r>
              <a:rPr lang="en-US" altLang="ko-KR" sz="7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/</a:t>
            </a:r>
            <a:r>
              <a:rPr lang="ko-KR" altLang="en-US" sz="7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앱 이용분석 서버 개발</a:t>
            </a:r>
          </a:p>
        </p:txBody>
      </p:sp>
      <p:sp>
        <p:nvSpPr>
          <p:cNvPr id="53" name="AutoShape 57"/>
          <p:cNvSpPr>
            <a:spLocks noChangeArrowheads="1"/>
          </p:cNvSpPr>
          <p:nvPr/>
        </p:nvSpPr>
        <p:spPr bwMode="auto">
          <a:xfrm>
            <a:off x="1620838" y="2843213"/>
            <a:ext cx="912812" cy="282575"/>
          </a:xfrm>
          <a:prstGeom prst="homePlate">
            <a:avLst>
              <a:gd name="adj" fmla="val 18687"/>
            </a:avLst>
          </a:prstGeom>
          <a:solidFill>
            <a:schemeClr val="accent6">
              <a:lumMod val="40000"/>
              <a:lumOff val="60000"/>
              <a:alpha val="27058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8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sym typeface="Wingdings" pitchFamily="2" charset="2"/>
              </a:rPr>
              <a:t>NoSQL</a:t>
            </a:r>
          </a:p>
          <a:p>
            <a:pPr algn="ctr" eaLnBrk="0" latinLnBrk="0" hangingPunct="0">
              <a:defRPr/>
            </a:pPr>
            <a:r>
              <a:rPr lang="ko-KR" altLang="en-US" sz="8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sym typeface="Wingdings" pitchFamily="2" charset="2"/>
              </a:rPr>
              <a:t>설계</a:t>
            </a:r>
            <a:endParaRPr lang="ko-KR" altLang="en-US" sz="800" dirty="0">
              <a:solidFill>
                <a:srgbClr val="000000"/>
              </a:solidFill>
              <a:latin typeface="Century Gothic" pitchFamily="34" charset="0"/>
              <a:ea typeface="맑은 고딕" pitchFamily="50" charset="-127"/>
            </a:endParaRPr>
          </a:p>
        </p:txBody>
      </p:sp>
      <p:sp>
        <p:nvSpPr>
          <p:cNvPr id="38023" name="AutoShape 57"/>
          <p:cNvSpPr>
            <a:spLocks noChangeArrowheads="1"/>
          </p:cNvSpPr>
          <p:nvPr/>
        </p:nvSpPr>
        <p:spPr bwMode="auto">
          <a:xfrm>
            <a:off x="1620838" y="3165475"/>
            <a:ext cx="912812" cy="269875"/>
          </a:xfrm>
          <a:prstGeom prst="homePlate">
            <a:avLst>
              <a:gd name="adj" fmla="val 19621"/>
            </a:avLst>
          </a:prstGeom>
          <a:solidFill>
            <a:srgbClr val="FFCC99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단말분석</a:t>
            </a:r>
            <a:endParaRPr lang="en-US" altLang="ko-KR" sz="800">
              <a:solidFill>
                <a:srgbClr val="000000"/>
              </a:solidFill>
              <a:latin typeface="Century Gothic" pitchFamily="34" charset="0"/>
              <a:ea typeface="맑은 고딕" pitchFamily="50" charset="-127"/>
            </a:endParaRPr>
          </a:p>
          <a:p>
            <a:pPr algn="ctr" eaLnBrk="0" latinLnBrk="0" hangingPunct="0"/>
            <a:r>
              <a:rPr lang="ko-KR" altLang="en-US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서버설계</a:t>
            </a:r>
          </a:p>
        </p:txBody>
      </p:sp>
      <p:sp>
        <p:nvSpPr>
          <p:cNvPr id="55" name="AutoShape 57"/>
          <p:cNvSpPr>
            <a:spLocks noChangeArrowheads="1"/>
          </p:cNvSpPr>
          <p:nvPr/>
        </p:nvSpPr>
        <p:spPr bwMode="auto">
          <a:xfrm>
            <a:off x="728663" y="2171700"/>
            <a:ext cx="893762" cy="582613"/>
          </a:xfrm>
          <a:prstGeom prst="homePlate">
            <a:avLst>
              <a:gd name="adj" fmla="val 22209"/>
            </a:avLst>
          </a:prstGeom>
          <a:solidFill>
            <a:schemeClr val="tx1">
              <a:lumMod val="65000"/>
              <a:lumOff val="35000"/>
              <a:alpha val="74901"/>
            </a:schemeClr>
          </a:solidFill>
          <a:ln w="9525">
            <a:noFill/>
            <a:miter lim="800000"/>
            <a:headEnd/>
            <a:tailEnd/>
          </a:ln>
        </p:spPr>
        <p:txBody>
          <a:bodyPr wrap="none" lIns="21600" tIns="0" rIns="21600" bIns="0" anchor="ctr"/>
          <a:lstStyle/>
          <a:p>
            <a:pPr algn="ctr" eaLnBrk="0" latinLnBrk="0" hangingPunct="0">
              <a:lnSpc>
                <a:spcPct val="120000"/>
              </a:lnSpc>
              <a:defRPr/>
            </a:pPr>
            <a:r>
              <a:rPr lang="ko-KR" altLang="en-US" sz="800" b="1" dirty="0">
                <a:solidFill>
                  <a:srgbClr val="FFFFFF"/>
                </a:solidFill>
                <a:latin typeface="Century Gothic" pitchFamily="34" charset="0"/>
                <a:ea typeface="맑은 고딕" pitchFamily="50" charset="-127"/>
              </a:rPr>
              <a:t>요구사항</a:t>
            </a:r>
            <a:endParaRPr lang="en-US" altLang="ko-KR" sz="800" b="1" dirty="0">
              <a:solidFill>
                <a:srgbClr val="FFFFFF"/>
              </a:solidFill>
              <a:latin typeface="Century Gothic" pitchFamily="34" charset="0"/>
              <a:ea typeface="맑은 고딕" pitchFamily="50" charset="-127"/>
            </a:endParaRPr>
          </a:p>
          <a:p>
            <a:pPr algn="ctr" eaLnBrk="0" latinLnBrk="0" hangingPunct="0">
              <a:lnSpc>
                <a:spcPct val="120000"/>
              </a:lnSpc>
              <a:defRPr/>
            </a:pPr>
            <a:r>
              <a:rPr lang="ko-KR" altLang="en-US" sz="800" b="1" dirty="0">
                <a:solidFill>
                  <a:srgbClr val="FFFFFF"/>
                </a:solidFill>
                <a:latin typeface="Century Gothic" pitchFamily="34" charset="0"/>
                <a:ea typeface="맑은 고딕" pitchFamily="50" charset="-127"/>
              </a:rPr>
              <a:t>분석</a:t>
            </a:r>
          </a:p>
        </p:txBody>
      </p:sp>
      <p:sp>
        <p:nvSpPr>
          <p:cNvPr id="56" name="모서리가 둥근 직사각형 55"/>
          <p:cNvSpPr/>
          <p:nvPr/>
        </p:nvSpPr>
        <p:spPr>
          <a:xfrm>
            <a:off x="2538413" y="2868613"/>
            <a:ext cx="884237" cy="27146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8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NoSQL</a:t>
            </a: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 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  <a:latin typeface="Century Gothic" pitchFamily="34" charset="0"/>
            </a:endParaRPr>
          </a:p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DB </a:t>
            </a: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설계</a:t>
            </a:r>
          </a:p>
        </p:txBody>
      </p:sp>
      <p:sp>
        <p:nvSpPr>
          <p:cNvPr id="57" name="모서리가 둥근 직사각형 56"/>
          <p:cNvSpPr/>
          <p:nvPr/>
        </p:nvSpPr>
        <p:spPr>
          <a:xfrm>
            <a:off x="1633538" y="2168525"/>
            <a:ext cx="844550" cy="26193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8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범위 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  <a:latin typeface="Century Gothic" pitchFamily="34" charset="0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기술서</a:t>
            </a:r>
          </a:p>
        </p:txBody>
      </p:sp>
      <p:sp>
        <p:nvSpPr>
          <p:cNvPr id="58" name="모서리가 둥근 직사각형 57"/>
          <p:cNvSpPr/>
          <p:nvPr/>
        </p:nvSpPr>
        <p:spPr>
          <a:xfrm>
            <a:off x="5945188" y="5770563"/>
            <a:ext cx="582612" cy="11112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8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시험절차서</a:t>
            </a:r>
          </a:p>
        </p:txBody>
      </p:sp>
      <p:sp>
        <p:nvSpPr>
          <p:cNvPr id="59" name="모서리가 둥근 직사각형 58"/>
          <p:cNvSpPr/>
          <p:nvPr/>
        </p:nvSpPr>
        <p:spPr>
          <a:xfrm>
            <a:off x="5945188" y="5634038"/>
            <a:ext cx="582612" cy="11112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8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검수항목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9183688" y="6072188"/>
            <a:ext cx="663575" cy="1476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완료보고서</a:t>
            </a:r>
          </a:p>
        </p:txBody>
      </p:sp>
      <p:sp>
        <p:nvSpPr>
          <p:cNvPr id="38030" name="AutoShape 57"/>
          <p:cNvSpPr>
            <a:spLocks noChangeArrowheads="1"/>
          </p:cNvSpPr>
          <p:nvPr/>
        </p:nvSpPr>
        <p:spPr bwMode="auto">
          <a:xfrm>
            <a:off x="1173163" y="4494213"/>
            <a:ext cx="2249487" cy="292100"/>
          </a:xfrm>
          <a:prstGeom prst="homePlate">
            <a:avLst>
              <a:gd name="adj" fmla="val 17042"/>
            </a:avLst>
          </a:prstGeom>
          <a:solidFill>
            <a:srgbClr val="FFCC99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en-US" altLang="ko-KR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DSTA LQMS </a:t>
            </a:r>
            <a:r>
              <a:rPr lang="ko-KR" altLang="en-US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분석</a:t>
            </a:r>
          </a:p>
        </p:txBody>
      </p:sp>
      <p:sp>
        <p:nvSpPr>
          <p:cNvPr id="38031" name="AutoShape 57"/>
          <p:cNvSpPr>
            <a:spLocks noChangeArrowheads="1"/>
          </p:cNvSpPr>
          <p:nvPr/>
        </p:nvSpPr>
        <p:spPr bwMode="auto">
          <a:xfrm>
            <a:off x="3422650" y="4494213"/>
            <a:ext cx="900113" cy="625475"/>
          </a:xfrm>
          <a:prstGeom prst="homePlate">
            <a:avLst>
              <a:gd name="adj" fmla="val 16356"/>
            </a:avLst>
          </a:prstGeom>
          <a:solidFill>
            <a:srgbClr val="FFCC99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en-US" altLang="ko-KR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WAS </a:t>
            </a:r>
          </a:p>
          <a:p>
            <a:pPr algn="ctr" eaLnBrk="0" latinLnBrk="0" hangingPunct="0"/>
            <a:r>
              <a:rPr lang="ko-KR" altLang="en-US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개발</a:t>
            </a:r>
          </a:p>
        </p:txBody>
      </p:sp>
      <p:sp>
        <p:nvSpPr>
          <p:cNvPr id="38032" name="AutoShape 57"/>
          <p:cNvSpPr>
            <a:spLocks noChangeArrowheads="1"/>
          </p:cNvSpPr>
          <p:nvPr/>
        </p:nvSpPr>
        <p:spPr bwMode="auto">
          <a:xfrm>
            <a:off x="4322763" y="4854575"/>
            <a:ext cx="900112" cy="290513"/>
          </a:xfrm>
          <a:prstGeom prst="homePlate">
            <a:avLst>
              <a:gd name="adj" fmla="val 20082"/>
            </a:avLst>
          </a:prstGeom>
          <a:solidFill>
            <a:srgbClr val="FFCC99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en-US" altLang="ko-KR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Legacy</a:t>
            </a:r>
          </a:p>
          <a:p>
            <a:pPr algn="ctr" eaLnBrk="0" latinLnBrk="0" hangingPunct="0"/>
            <a:r>
              <a:rPr lang="ko-KR" altLang="en-US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연동개발</a:t>
            </a:r>
          </a:p>
        </p:txBody>
      </p:sp>
      <p:sp>
        <p:nvSpPr>
          <p:cNvPr id="64" name="AutoShape 57"/>
          <p:cNvSpPr>
            <a:spLocks noChangeArrowheads="1"/>
          </p:cNvSpPr>
          <p:nvPr/>
        </p:nvSpPr>
        <p:spPr bwMode="auto">
          <a:xfrm>
            <a:off x="4322763" y="4133850"/>
            <a:ext cx="1350962" cy="298450"/>
          </a:xfrm>
          <a:prstGeom prst="homePlate">
            <a:avLst>
              <a:gd name="adj" fmla="val 20762"/>
            </a:avLst>
          </a:prstGeom>
          <a:solidFill>
            <a:schemeClr val="accent6">
              <a:lumMod val="40000"/>
              <a:lumOff val="60000"/>
              <a:alpha val="27058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8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sym typeface="Wingdings" pitchFamily="2" charset="2"/>
              </a:rPr>
              <a:t>Map-Reduce </a:t>
            </a:r>
          </a:p>
          <a:p>
            <a:pPr algn="ctr" eaLnBrk="0" latinLnBrk="0" hangingPunct="0">
              <a:defRPr/>
            </a:pPr>
            <a:r>
              <a:rPr lang="ko-KR" altLang="en-US" sz="8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  <a:sym typeface="Wingdings" pitchFamily="2" charset="2"/>
              </a:rPr>
              <a:t>개발</a:t>
            </a:r>
            <a:endParaRPr lang="ko-KR" altLang="en-US" sz="800" dirty="0">
              <a:solidFill>
                <a:srgbClr val="000000"/>
              </a:solidFill>
              <a:latin typeface="Century Gothic" pitchFamily="34" charset="0"/>
              <a:ea typeface="맑은 고딕" pitchFamily="50" charset="-127"/>
            </a:endParaRPr>
          </a:p>
        </p:txBody>
      </p:sp>
      <p:sp>
        <p:nvSpPr>
          <p:cNvPr id="65" name="AutoShape 57"/>
          <p:cNvSpPr>
            <a:spLocks noChangeArrowheads="1"/>
          </p:cNvSpPr>
          <p:nvPr/>
        </p:nvSpPr>
        <p:spPr bwMode="auto">
          <a:xfrm>
            <a:off x="3422650" y="4133850"/>
            <a:ext cx="900113" cy="292100"/>
          </a:xfrm>
          <a:prstGeom prst="homePlate">
            <a:avLst>
              <a:gd name="adj" fmla="val 22741"/>
            </a:avLst>
          </a:prstGeom>
          <a:solidFill>
            <a:schemeClr val="accent6">
              <a:lumMod val="40000"/>
              <a:lumOff val="60000"/>
              <a:alpha val="27058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8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BSON, sharding</a:t>
            </a:r>
          </a:p>
          <a:p>
            <a:pPr algn="ctr" eaLnBrk="0" latinLnBrk="0" hangingPunct="0">
              <a:defRPr/>
            </a:pPr>
            <a:r>
              <a:rPr lang="ko-KR" altLang="en-US" sz="8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개발</a:t>
            </a:r>
          </a:p>
        </p:txBody>
      </p:sp>
      <p:sp>
        <p:nvSpPr>
          <p:cNvPr id="38035" name="AutoShape 57"/>
          <p:cNvSpPr>
            <a:spLocks noChangeArrowheads="1"/>
          </p:cNvSpPr>
          <p:nvPr/>
        </p:nvSpPr>
        <p:spPr bwMode="auto">
          <a:xfrm>
            <a:off x="7473950" y="4133850"/>
            <a:ext cx="449263" cy="625475"/>
          </a:xfrm>
          <a:prstGeom prst="homePlate">
            <a:avLst>
              <a:gd name="adj" fmla="val 36213"/>
            </a:avLst>
          </a:prstGeom>
          <a:solidFill>
            <a:schemeClr val="tx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600" tIns="0" rIns="21600" bIns="0" anchor="ctr"/>
          <a:lstStyle/>
          <a:p>
            <a:pPr algn="ctr" eaLnBrk="0" latinLnBrk="0" hangingPunct="0"/>
            <a:r>
              <a:rPr lang="ko-KR" altLang="en-US" sz="800">
                <a:solidFill>
                  <a:srgbClr val="FFFFFF"/>
                </a:solidFill>
                <a:latin typeface="Century Gothic" pitchFamily="34" charset="0"/>
                <a:ea typeface="맑은 고딕" pitchFamily="50" charset="-127"/>
              </a:rPr>
              <a:t>검증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7932738" y="4103688"/>
            <a:ext cx="1206500" cy="21272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8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단말 </a:t>
            </a: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agent </a:t>
            </a: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연동 규격</a:t>
            </a:r>
          </a:p>
        </p:txBody>
      </p:sp>
      <p:sp>
        <p:nvSpPr>
          <p:cNvPr id="68" name="모서리가 둥근 직사각형 67"/>
          <p:cNvSpPr/>
          <p:nvPr/>
        </p:nvSpPr>
        <p:spPr>
          <a:xfrm>
            <a:off x="9193213" y="5634038"/>
            <a:ext cx="644525" cy="147637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설치매뉴얼</a:t>
            </a:r>
          </a:p>
        </p:txBody>
      </p:sp>
      <p:sp>
        <p:nvSpPr>
          <p:cNvPr id="69" name="모서리가 둥근 직사각형 68"/>
          <p:cNvSpPr/>
          <p:nvPr/>
        </p:nvSpPr>
        <p:spPr>
          <a:xfrm>
            <a:off x="7932738" y="4359275"/>
            <a:ext cx="1206500" cy="21113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8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로그분석설계서</a:t>
            </a:r>
          </a:p>
        </p:txBody>
      </p:sp>
      <p:sp>
        <p:nvSpPr>
          <p:cNvPr id="70" name="모서리가 둥근 직사각형 69"/>
          <p:cNvSpPr/>
          <p:nvPr/>
        </p:nvSpPr>
        <p:spPr>
          <a:xfrm>
            <a:off x="9193213" y="5848350"/>
            <a:ext cx="665162" cy="146050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운영자매뉴얼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1625600" y="2490788"/>
            <a:ext cx="868363" cy="26352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8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개발계획서</a:t>
            </a:r>
          </a:p>
        </p:txBody>
      </p:sp>
      <p:sp>
        <p:nvSpPr>
          <p:cNvPr id="72" name="모서리가 둥근 직사각형 71"/>
          <p:cNvSpPr/>
          <p:nvPr/>
        </p:nvSpPr>
        <p:spPr>
          <a:xfrm>
            <a:off x="3422650" y="3165475"/>
            <a:ext cx="900113" cy="277813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8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UI </a:t>
            </a: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시나리오</a:t>
            </a:r>
          </a:p>
        </p:txBody>
      </p:sp>
      <p:sp>
        <p:nvSpPr>
          <p:cNvPr id="73" name="AutoShape 57"/>
          <p:cNvSpPr>
            <a:spLocks noChangeArrowheads="1"/>
          </p:cNvSpPr>
          <p:nvPr/>
        </p:nvSpPr>
        <p:spPr bwMode="auto">
          <a:xfrm>
            <a:off x="1619250" y="3795713"/>
            <a:ext cx="915988" cy="258762"/>
          </a:xfrm>
          <a:prstGeom prst="homePlate">
            <a:avLst>
              <a:gd name="adj" fmla="val 21651"/>
            </a:avLst>
          </a:prstGeom>
          <a:solidFill>
            <a:schemeClr val="accent6">
              <a:lumMod val="20000"/>
              <a:lumOff val="80000"/>
              <a:alpha val="74901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8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MySQL</a:t>
            </a:r>
          </a:p>
          <a:p>
            <a:pPr algn="ctr" eaLnBrk="0" latinLnBrk="0" hangingPunct="0">
              <a:defRPr/>
            </a:pPr>
            <a:r>
              <a:rPr lang="ko-KR" altLang="en-US" sz="8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설계</a:t>
            </a:r>
          </a:p>
        </p:txBody>
      </p:sp>
      <p:sp>
        <p:nvSpPr>
          <p:cNvPr id="74" name="모서리가 둥근 직사각형 73"/>
          <p:cNvSpPr/>
          <p:nvPr/>
        </p:nvSpPr>
        <p:spPr>
          <a:xfrm>
            <a:off x="2527300" y="3165475"/>
            <a:ext cx="887413" cy="26987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8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단말분석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  <a:latin typeface="Century Gothic" pitchFamily="34" charset="0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서버</a:t>
            </a: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 </a:t>
            </a: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설계</a:t>
            </a:r>
          </a:p>
        </p:txBody>
      </p:sp>
      <p:sp>
        <p:nvSpPr>
          <p:cNvPr id="75" name="모서리가 둥근 직사각형 74"/>
          <p:cNvSpPr/>
          <p:nvPr/>
        </p:nvSpPr>
        <p:spPr>
          <a:xfrm>
            <a:off x="2538413" y="3795713"/>
            <a:ext cx="884237" cy="26987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8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MySQL</a:t>
            </a:r>
          </a:p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DB </a:t>
            </a: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설계</a:t>
            </a:r>
          </a:p>
        </p:txBody>
      </p:sp>
      <p:sp>
        <p:nvSpPr>
          <p:cNvPr id="38045" name="AutoShape 57"/>
          <p:cNvSpPr>
            <a:spLocks noChangeArrowheads="1"/>
          </p:cNvSpPr>
          <p:nvPr/>
        </p:nvSpPr>
        <p:spPr bwMode="auto">
          <a:xfrm>
            <a:off x="2522538" y="4854575"/>
            <a:ext cx="900112" cy="290513"/>
          </a:xfrm>
          <a:prstGeom prst="homePlate">
            <a:avLst>
              <a:gd name="adj" fmla="val 21846"/>
            </a:avLst>
          </a:prstGeom>
          <a:solidFill>
            <a:srgbClr val="FFCC99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en-US" altLang="ko-KR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DSTA agent</a:t>
            </a:r>
          </a:p>
          <a:p>
            <a:pPr algn="ctr" eaLnBrk="0" latinLnBrk="0" hangingPunct="0"/>
            <a:r>
              <a:rPr lang="ko-KR" altLang="en-US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개발</a:t>
            </a:r>
          </a:p>
        </p:txBody>
      </p:sp>
      <p:sp>
        <p:nvSpPr>
          <p:cNvPr id="38046" name="AutoShape 57"/>
          <p:cNvSpPr>
            <a:spLocks noChangeArrowheads="1"/>
          </p:cNvSpPr>
          <p:nvPr/>
        </p:nvSpPr>
        <p:spPr bwMode="auto">
          <a:xfrm>
            <a:off x="1609725" y="3481388"/>
            <a:ext cx="912813" cy="269875"/>
          </a:xfrm>
          <a:prstGeom prst="homePlate">
            <a:avLst>
              <a:gd name="adj" fmla="val 19621"/>
            </a:avLst>
          </a:prstGeom>
          <a:solidFill>
            <a:srgbClr val="FFCC99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웹</a:t>
            </a:r>
            <a:r>
              <a:rPr lang="en-US" altLang="ko-KR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/</a:t>
            </a:r>
            <a:r>
              <a:rPr lang="ko-KR" altLang="en-US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앱 분석</a:t>
            </a:r>
            <a:endParaRPr lang="en-US" altLang="ko-KR" sz="800">
              <a:solidFill>
                <a:srgbClr val="000000"/>
              </a:solidFill>
              <a:latin typeface="Century Gothic" pitchFamily="34" charset="0"/>
              <a:ea typeface="맑은 고딕" pitchFamily="50" charset="-127"/>
            </a:endParaRPr>
          </a:p>
          <a:p>
            <a:pPr algn="ctr" eaLnBrk="0" latinLnBrk="0" hangingPunct="0"/>
            <a:r>
              <a:rPr lang="ko-KR" altLang="en-US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서버설계</a:t>
            </a:r>
          </a:p>
        </p:txBody>
      </p:sp>
      <p:sp>
        <p:nvSpPr>
          <p:cNvPr id="78" name="모서리가 둥근 직사각형 77"/>
          <p:cNvSpPr/>
          <p:nvPr/>
        </p:nvSpPr>
        <p:spPr>
          <a:xfrm>
            <a:off x="2527300" y="3481388"/>
            <a:ext cx="887413" cy="26987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8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웹</a:t>
            </a: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/</a:t>
            </a:r>
            <a:r>
              <a:rPr lang="ko-KR" altLang="en-US" sz="8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앱</a:t>
            </a: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 분석</a:t>
            </a:r>
            <a:endParaRPr lang="en-US" altLang="ko-KR" sz="800" dirty="0">
              <a:solidFill>
                <a:prstClr val="black">
                  <a:lumMod val="65000"/>
                  <a:lumOff val="35000"/>
                </a:prstClr>
              </a:solidFill>
              <a:latin typeface="Century Gothic" pitchFamily="34" charset="0"/>
            </a:endParaRPr>
          </a:p>
          <a:p>
            <a:pPr algn="ctr">
              <a:defRPr/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서버</a:t>
            </a: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 </a:t>
            </a: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설계</a:t>
            </a:r>
          </a:p>
        </p:txBody>
      </p:sp>
      <p:sp>
        <p:nvSpPr>
          <p:cNvPr id="79" name="모서리가 둥근 직사각형 78"/>
          <p:cNvSpPr/>
          <p:nvPr/>
        </p:nvSpPr>
        <p:spPr>
          <a:xfrm>
            <a:off x="3425825" y="3481388"/>
            <a:ext cx="900113" cy="27622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8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WAS/MVC</a:t>
            </a:r>
          </a:p>
          <a:p>
            <a:pPr algn="ctr">
              <a:defRPr/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설계</a:t>
            </a:r>
          </a:p>
        </p:txBody>
      </p:sp>
      <p:sp>
        <p:nvSpPr>
          <p:cNvPr id="38049" name="AutoShape 57"/>
          <p:cNvSpPr>
            <a:spLocks noChangeArrowheads="1"/>
          </p:cNvSpPr>
          <p:nvPr/>
        </p:nvSpPr>
        <p:spPr bwMode="auto">
          <a:xfrm>
            <a:off x="2522538" y="4132263"/>
            <a:ext cx="900112" cy="293687"/>
          </a:xfrm>
          <a:prstGeom prst="homePlate">
            <a:avLst>
              <a:gd name="adj" fmla="val 21667"/>
            </a:avLst>
          </a:prstGeom>
          <a:solidFill>
            <a:srgbClr val="FFCC99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단말 </a:t>
            </a:r>
            <a:r>
              <a:rPr lang="en-US" altLang="ko-KR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agent</a:t>
            </a:r>
          </a:p>
          <a:p>
            <a:pPr algn="ctr" eaLnBrk="0" latinLnBrk="0" hangingPunct="0"/>
            <a:r>
              <a:rPr lang="ko-KR" altLang="en-US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연동개발</a:t>
            </a:r>
          </a:p>
        </p:txBody>
      </p:sp>
      <p:sp>
        <p:nvSpPr>
          <p:cNvPr id="38050" name="AutoShape 57"/>
          <p:cNvSpPr>
            <a:spLocks noChangeArrowheads="1"/>
          </p:cNvSpPr>
          <p:nvPr/>
        </p:nvSpPr>
        <p:spPr bwMode="auto">
          <a:xfrm>
            <a:off x="5222875" y="4854575"/>
            <a:ext cx="585788" cy="688975"/>
          </a:xfrm>
          <a:prstGeom prst="homePlate">
            <a:avLst>
              <a:gd name="adj" fmla="val 28241"/>
            </a:avLst>
          </a:prstGeom>
          <a:solidFill>
            <a:srgbClr val="FFCC99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웹</a:t>
            </a:r>
            <a:r>
              <a:rPr lang="en-US" altLang="ko-KR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/</a:t>
            </a:r>
            <a:r>
              <a:rPr lang="ko-KR" altLang="en-US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앱 이용</a:t>
            </a:r>
            <a:endParaRPr lang="en-US" altLang="ko-KR" sz="800">
              <a:solidFill>
                <a:srgbClr val="000000"/>
              </a:solidFill>
              <a:latin typeface="Century Gothic" pitchFamily="34" charset="0"/>
              <a:ea typeface="맑은 고딕" pitchFamily="50" charset="-127"/>
            </a:endParaRPr>
          </a:p>
          <a:p>
            <a:pPr algn="ctr" eaLnBrk="0" latinLnBrk="0" hangingPunct="0"/>
            <a:r>
              <a:rPr lang="ko-KR" altLang="en-US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분석연동</a:t>
            </a:r>
          </a:p>
        </p:txBody>
      </p:sp>
      <p:sp>
        <p:nvSpPr>
          <p:cNvPr id="82" name="AutoShape 57"/>
          <p:cNvSpPr>
            <a:spLocks noChangeArrowheads="1"/>
          </p:cNvSpPr>
          <p:nvPr/>
        </p:nvSpPr>
        <p:spPr bwMode="auto">
          <a:xfrm>
            <a:off x="4322763" y="5213350"/>
            <a:ext cx="900112" cy="334963"/>
          </a:xfrm>
          <a:prstGeom prst="homePlate">
            <a:avLst>
              <a:gd name="adj" fmla="val 22741"/>
            </a:avLst>
          </a:prstGeom>
          <a:solidFill>
            <a:schemeClr val="accent6">
              <a:lumMod val="40000"/>
              <a:lumOff val="60000"/>
              <a:alpha val="27058"/>
            </a:schemeClr>
          </a:solidFill>
          <a:ln w="6350" algn="ctr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algn="ctr" eaLnBrk="0" latinLnBrk="0" hangingPunct="0">
              <a:defRPr/>
            </a:pPr>
            <a:r>
              <a:rPr lang="en-US" altLang="ko-KR" sz="8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MySQL</a:t>
            </a:r>
          </a:p>
          <a:p>
            <a:pPr algn="ctr" eaLnBrk="0" latinLnBrk="0" hangingPunct="0">
              <a:defRPr/>
            </a:pPr>
            <a:r>
              <a:rPr lang="ko-KR" altLang="en-US" sz="800" dirty="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개발</a:t>
            </a:r>
          </a:p>
        </p:txBody>
      </p:sp>
      <p:sp>
        <p:nvSpPr>
          <p:cNvPr id="38052" name="AutoShape 57"/>
          <p:cNvSpPr>
            <a:spLocks noChangeArrowheads="1"/>
          </p:cNvSpPr>
          <p:nvPr/>
        </p:nvSpPr>
        <p:spPr bwMode="auto">
          <a:xfrm>
            <a:off x="4322763" y="4494213"/>
            <a:ext cx="1350962" cy="292100"/>
          </a:xfrm>
          <a:prstGeom prst="homePlate">
            <a:avLst>
              <a:gd name="adj" fmla="val 19935"/>
            </a:avLst>
          </a:prstGeom>
          <a:solidFill>
            <a:srgbClr val="FFCC99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통계 부</a:t>
            </a:r>
            <a:endParaRPr lang="en-US" altLang="ko-KR" sz="800">
              <a:solidFill>
                <a:srgbClr val="000000"/>
              </a:solidFill>
              <a:latin typeface="Century Gothic" pitchFamily="34" charset="0"/>
              <a:ea typeface="맑은 고딕" pitchFamily="50" charset="-127"/>
            </a:endParaRPr>
          </a:p>
          <a:p>
            <a:pPr algn="ctr" eaLnBrk="0" latinLnBrk="0" hangingPunct="0"/>
            <a:r>
              <a:rPr lang="ko-KR" altLang="en-US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개발</a:t>
            </a:r>
          </a:p>
        </p:txBody>
      </p:sp>
      <p:sp>
        <p:nvSpPr>
          <p:cNvPr id="84" name="Line 29"/>
          <p:cNvSpPr>
            <a:spLocks noChangeShapeType="1"/>
          </p:cNvSpPr>
          <p:nvPr/>
        </p:nvSpPr>
        <p:spPr bwMode="auto">
          <a:xfrm flipV="1">
            <a:off x="1173163" y="1454150"/>
            <a:ext cx="6300787" cy="9525"/>
          </a:xfrm>
          <a:prstGeom prst="lin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round/>
            <a:headEnd type="oval" w="med" len="med"/>
            <a:tailEnd type="triangle" w="med" len="med"/>
          </a:ln>
        </p:spPr>
        <p:txBody>
          <a:bodyPr>
            <a:spAutoFit/>
          </a:bodyPr>
          <a:lstStyle/>
          <a:p>
            <a:pPr algn="ctr">
              <a:defRPr/>
            </a:pPr>
            <a:endParaRPr lang="ko-KR" altLang="en-US" sz="800" b="1">
              <a:solidFill>
                <a:srgbClr val="808080"/>
              </a:solidFill>
              <a:latin typeface="Century Gothic" pitchFamily="34" charset="0"/>
              <a:ea typeface="맑은 고딕" pitchFamily="50" charset="-127"/>
            </a:endParaRPr>
          </a:p>
        </p:txBody>
      </p:sp>
      <p:sp>
        <p:nvSpPr>
          <p:cNvPr id="38054" name="Text Box 54"/>
          <p:cNvSpPr txBox="1">
            <a:spLocks noChangeArrowheads="1"/>
          </p:cNvSpPr>
          <p:nvPr/>
        </p:nvSpPr>
        <p:spPr bwMode="auto">
          <a:xfrm>
            <a:off x="1901825" y="1414463"/>
            <a:ext cx="1055688" cy="107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7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로그분석 자료 전달 </a:t>
            </a:r>
            <a:r>
              <a:rPr lang="en-US" altLang="ko-KR" sz="7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(NHN)</a:t>
            </a:r>
            <a:endParaRPr lang="ko-KR" altLang="en-US" sz="700">
              <a:solidFill>
                <a:srgbClr val="000000"/>
              </a:solidFill>
              <a:latin typeface="Century Gothic" pitchFamily="34" charset="0"/>
              <a:ea typeface="맑은 고딕" pitchFamily="50" charset="-127"/>
            </a:endParaRPr>
          </a:p>
        </p:txBody>
      </p:sp>
      <p:sp>
        <p:nvSpPr>
          <p:cNvPr id="38055" name="Line 29"/>
          <p:cNvSpPr>
            <a:spLocks noChangeShapeType="1"/>
          </p:cNvSpPr>
          <p:nvPr/>
        </p:nvSpPr>
        <p:spPr bwMode="auto">
          <a:xfrm flipV="1">
            <a:off x="2478088" y="1854200"/>
            <a:ext cx="540067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oval" w="med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ko-KR" altLang="en-US"/>
          </a:p>
        </p:txBody>
      </p:sp>
      <p:sp>
        <p:nvSpPr>
          <p:cNvPr id="38056" name="Text Box 54"/>
          <p:cNvSpPr txBox="1">
            <a:spLocks noChangeArrowheads="1"/>
          </p:cNvSpPr>
          <p:nvPr/>
        </p:nvSpPr>
        <p:spPr bwMode="auto">
          <a:xfrm>
            <a:off x="3554413" y="1808163"/>
            <a:ext cx="949325" cy="107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7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단말이용분석 서버 개발</a:t>
            </a:r>
          </a:p>
        </p:txBody>
      </p:sp>
      <p:sp>
        <p:nvSpPr>
          <p:cNvPr id="38057" name="Text Box 54"/>
          <p:cNvSpPr txBox="1">
            <a:spLocks noChangeArrowheads="1"/>
          </p:cNvSpPr>
          <p:nvPr/>
        </p:nvSpPr>
        <p:spPr bwMode="auto">
          <a:xfrm>
            <a:off x="7518400" y="1628775"/>
            <a:ext cx="304800" cy="107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7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(02/29)</a:t>
            </a:r>
            <a:endParaRPr lang="ko-KR" altLang="en-US" sz="700">
              <a:solidFill>
                <a:srgbClr val="000000"/>
              </a:solidFill>
              <a:latin typeface="Century Gothic" pitchFamily="34" charset="0"/>
              <a:ea typeface="맑은 고딕" pitchFamily="50" charset="-127"/>
            </a:endParaRPr>
          </a:p>
        </p:txBody>
      </p:sp>
      <p:sp>
        <p:nvSpPr>
          <p:cNvPr id="89" name="Line 30"/>
          <p:cNvSpPr>
            <a:spLocks noChangeShapeType="1"/>
          </p:cNvSpPr>
          <p:nvPr/>
        </p:nvSpPr>
        <p:spPr bwMode="auto">
          <a:xfrm flipV="1">
            <a:off x="6573838" y="1709738"/>
            <a:ext cx="900112" cy="0"/>
          </a:xfrm>
          <a:prstGeom prst="line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  <a:round/>
            <a:headEnd type="oval" w="med" len="med"/>
            <a:tailEnd type="triangle" w="med" len="med"/>
          </a:ln>
        </p:spPr>
        <p:txBody>
          <a:bodyPr>
            <a:spAutoFit/>
          </a:bodyPr>
          <a:lstStyle/>
          <a:p>
            <a:pPr algn="ctr">
              <a:defRPr/>
            </a:pPr>
            <a:endParaRPr lang="ko-KR" altLang="en-US" sz="800" b="1">
              <a:solidFill>
                <a:srgbClr val="808080"/>
              </a:solidFill>
              <a:latin typeface="Century Gothic" pitchFamily="34" charset="0"/>
              <a:ea typeface="맑은 고딕" pitchFamily="50" charset="-127"/>
            </a:endParaRPr>
          </a:p>
        </p:txBody>
      </p:sp>
      <p:sp>
        <p:nvSpPr>
          <p:cNvPr id="38059" name="Text Box 54"/>
          <p:cNvSpPr txBox="1">
            <a:spLocks noChangeArrowheads="1"/>
          </p:cNvSpPr>
          <p:nvPr/>
        </p:nvSpPr>
        <p:spPr bwMode="auto">
          <a:xfrm>
            <a:off x="6907213" y="1630363"/>
            <a:ext cx="206375" cy="1238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ko-KR" altLang="en-US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검수</a:t>
            </a:r>
          </a:p>
        </p:txBody>
      </p:sp>
      <p:sp>
        <p:nvSpPr>
          <p:cNvPr id="38060" name="Text Box 54"/>
          <p:cNvSpPr txBox="1">
            <a:spLocks noChangeArrowheads="1"/>
          </p:cNvSpPr>
          <p:nvPr/>
        </p:nvSpPr>
        <p:spPr bwMode="auto">
          <a:xfrm>
            <a:off x="6583363" y="1493838"/>
            <a:ext cx="304800" cy="107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7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(02/17)</a:t>
            </a:r>
            <a:endParaRPr lang="ko-KR" altLang="en-US" sz="700">
              <a:solidFill>
                <a:srgbClr val="000000"/>
              </a:solidFill>
              <a:latin typeface="Century Gothic" pitchFamily="34" charset="0"/>
              <a:ea typeface="맑은 고딕" pitchFamily="50" charset="-127"/>
            </a:endParaRPr>
          </a:p>
        </p:txBody>
      </p:sp>
      <p:sp>
        <p:nvSpPr>
          <p:cNvPr id="38061" name="Text Box 54"/>
          <p:cNvSpPr txBox="1">
            <a:spLocks noChangeArrowheads="1"/>
          </p:cNvSpPr>
          <p:nvPr/>
        </p:nvSpPr>
        <p:spPr bwMode="auto">
          <a:xfrm>
            <a:off x="7888288" y="1763713"/>
            <a:ext cx="304800" cy="1079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7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(03/09)</a:t>
            </a:r>
            <a:endParaRPr lang="ko-KR" altLang="en-US" sz="700">
              <a:solidFill>
                <a:srgbClr val="000000"/>
              </a:solidFill>
              <a:latin typeface="Century Gothic" pitchFamily="34" charset="0"/>
              <a:ea typeface="맑은 고딕" pitchFamily="50" charset="-127"/>
            </a:endParaRPr>
          </a:p>
        </p:txBody>
      </p:sp>
      <p:sp>
        <p:nvSpPr>
          <p:cNvPr id="38062" name="AutoShape 57"/>
          <p:cNvSpPr>
            <a:spLocks noChangeArrowheads="1"/>
          </p:cNvSpPr>
          <p:nvPr/>
        </p:nvSpPr>
        <p:spPr bwMode="auto">
          <a:xfrm>
            <a:off x="5672138" y="4133850"/>
            <a:ext cx="901700" cy="625475"/>
          </a:xfrm>
          <a:prstGeom prst="homePlate">
            <a:avLst>
              <a:gd name="adj" fmla="val 22332"/>
            </a:avLst>
          </a:prstGeom>
          <a:solidFill>
            <a:srgbClr val="FFCC99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ko-KR" altLang="en-US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단말이용</a:t>
            </a:r>
            <a:endParaRPr lang="en-US" altLang="ko-KR" sz="800">
              <a:solidFill>
                <a:srgbClr val="000000"/>
              </a:solidFill>
              <a:latin typeface="Century Gothic" pitchFamily="34" charset="0"/>
              <a:ea typeface="맑은 고딕" pitchFamily="50" charset="-127"/>
            </a:endParaRPr>
          </a:p>
          <a:p>
            <a:pPr algn="ctr" eaLnBrk="0" latinLnBrk="0" hangingPunct="0"/>
            <a:r>
              <a:rPr lang="ko-KR" altLang="en-US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분석연동</a:t>
            </a:r>
          </a:p>
        </p:txBody>
      </p:sp>
      <p:sp>
        <p:nvSpPr>
          <p:cNvPr id="38063" name="AutoShape 57"/>
          <p:cNvSpPr>
            <a:spLocks noChangeArrowheads="1"/>
          </p:cNvSpPr>
          <p:nvPr/>
        </p:nvSpPr>
        <p:spPr bwMode="auto">
          <a:xfrm>
            <a:off x="6573838" y="4133850"/>
            <a:ext cx="900112" cy="625475"/>
          </a:xfrm>
          <a:prstGeom prst="homePlate">
            <a:avLst>
              <a:gd name="adj" fmla="val 22859"/>
            </a:avLst>
          </a:prstGeom>
          <a:solidFill>
            <a:srgbClr val="FFCC99">
              <a:alpha val="7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635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algn="ctr" eaLnBrk="0" latinLnBrk="0" hangingPunct="0"/>
            <a:r>
              <a:rPr lang="en-US" altLang="ko-KR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UI/UX</a:t>
            </a:r>
          </a:p>
          <a:p>
            <a:pPr algn="ctr" eaLnBrk="0" latinLnBrk="0" hangingPunct="0"/>
            <a:r>
              <a:rPr lang="ko-KR" altLang="en-US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및</a:t>
            </a:r>
            <a:endParaRPr lang="en-US" altLang="ko-KR" sz="800">
              <a:solidFill>
                <a:srgbClr val="000000"/>
              </a:solidFill>
              <a:latin typeface="Century Gothic" pitchFamily="34" charset="0"/>
              <a:ea typeface="맑은 고딕" pitchFamily="50" charset="-127"/>
            </a:endParaRPr>
          </a:p>
          <a:p>
            <a:pPr algn="ctr" eaLnBrk="0" latinLnBrk="0" hangingPunct="0"/>
            <a:r>
              <a:rPr lang="ko-KR" altLang="en-US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운영관리</a:t>
            </a:r>
            <a:endParaRPr lang="en-US" altLang="ko-KR" sz="800">
              <a:solidFill>
                <a:srgbClr val="000000"/>
              </a:solidFill>
              <a:latin typeface="Century Gothic" pitchFamily="34" charset="0"/>
              <a:ea typeface="맑은 고딕" pitchFamily="50" charset="-127"/>
            </a:endParaRPr>
          </a:p>
          <a:p>
            <a:pPr algn="ctr" eaLnBrk="0" latinLnBrk="0" hangingPunct="0"/>
            <a:r>
              <a:rPr lang="ko-KR" altLang="en-US" sz="800">
                <a:solidFill>
                  <a:srgbClr val="000000"/>
                </a:solidFill>
                <a:latin typeface="Century Gothic" pitchFamily="34" charset="0"/>
                <a:ea typeface="맑은 고딕" pitchFamily="50" charset="-127"/>
              </a:rPr>
              <a:t>기능개발</a:t>
            </a:r>
          </a:p>
        </p:txBody>
      </p:sp>
      <p:sp>
        <p:nvSpPr>
          <p:cNvPr id="38064" name="AutoShape 57"/>
          <p:cNvSpPr>
            <a:spLocks noChangeArrowheads="1"/>
          </p:cNvSpPr>
          <p:nvPr/>
        </p:nvSpPr>
        <p:spPr bwMode="auto">
          <a:xfrm>
            <a:off x="7924800" y="5634038"/>
            <a:ext cx="1349375" cy="585787"/>
          </a:xfrm>
          <a:prstGeom prst="homePlate">
            <a:avLst>
              <a:gd name="adj" fmla="val 23355"/>
            </a:avLst>
          </a:prstGeom>
          <a:solidFill>
            <a:schemeClr val="tx1">
              <a:alpha val="7490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21600" tIns="0" rIns="21600" bIns="0" anchor="ctr"/>
          <a:lstStyle/>
          <a:p>
            <a:pPr algn="ctr" eaLnBrk="0" latinLnBrk="0" hangingPunct="0">
              <a:lnSpc>
                <a:spcPct val="120000"/>
              </a:lnSpc>
            </a:pPr>
            <a:r>
              <a:rPr lang="ko-KR" altLang="en-US" sz="800" b="1">
                <a:solidFill>
                  <a:srgbClr val="FFFFFF"/>
                </a:solidFill>
                <a:latin typeface="Century Gothic" pitchFamily="34" charset="0"/>
                <a:ea typeface="맑은 고딕" pitchFamily="50" charset="-127"/>
              </a:rPr>
              <a:t>검수</a:t>
            </a:r>
          </a:p>
        </p:txBody>
      </p:sp>
      <p:sp>
        <p:nvSpPr>
          <p:cNvPr id="96" name="모서리가 둥근 직사각형 95"/>
          <p:cNvSpPr/>
          <p:nvPr/>
        </p:nvSpPr>
        <p:spPr>
          <a:xfrm>
            <a:off x="7296150" y="6091238"/>
            <a:ext cx="582613" cy="112712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8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시험절차서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7296150" y="5949950"/>
            <a:ext cx="582613" cy="111125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8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검수항목</a:t>
            </a:r>
          </a:p>
        </p:txBody>
      </p:sp>
      <p:sp>
        <p:nvSpPr>
          <p:cNvPr id="98" name="모서리가 둥근 직사각형 97"/>
          <p:cNvSpPr/>
          <p:nvPr/>
        </p:nvSpPr>
        <p:spPr>
          <a:xfrm>
            <a:off x="7923213" y="4629150"/>
            <a:ext cx="1206500" cy="211138"/>
          </a:xfrm>
          <a:prstGeom prst="round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78000">
                <a:schemeClr val="bg1"/>
              </a:gs>
              <a:gs pos="100000">
                <a:schemeClr val="bg1"/>
              </a:gs>
            </a:gsLst>
            <a:lin ang="16200000" scaled="1"/>
            <a:tileRect/>
          </a:gra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UI/UX </a:t>
            </a:r>
            <a:r>
              <a:rPr lang="ko-KR" altLang="en-US" sz="800" dirty="0">
                <a:solidFill>
                  <a:prstClr val="black">
                    <a:lumMod val="65000"/>
                    <a:lumOff val="35000"/>
                  </a:prstClr>
                </a:solidFill>
                <a:latin typeface="Century Gothic" pitchFamily="34" charset="0"/>
              </a:rPr>
              <a:t>시나리오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 txBox="1"/>
          <p:nvPr/>
        </p:nvSpPr>
        <p:spPr bwMode="auto">
          <a:xfrm>
            <a:off x="4817985" y="1493784"/>
            <a:ext cx="5445605" cy="936000"/>
          </a:xfrm>
          <a:prstGeom prst="roundRect">
            <a:avLst>
              <a:gd name="adj" fmla="val 39229"/>
            </a:avLst>
          </a:prstGeom>
          <a:gradFill flip="none" rotWithShape="1">
            <a:gsLst>
              <a:gs pos="0">
                <a:schemeClr val="accent4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endParaRPr lang="ko-KR" alt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itchFamily="34" charset="0"/>
              <a:ea typeface="+mn-ea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583238" y="1592263"/>
            <a:ext cx="41941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algn="r">
              <a:spcBef>
                <a:spcPts val="0"/>
              </a:spcBef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Century Gothic" pitchFamily="34" charset="0"/>
                <a:ea typeface="+mn-ea"/>
              </a:rPr>
              <a:t>5. </a:t>
            </a:r>
            <a:r>
              <a:rPr lang="ko-KR" altLang="en-US" sz="2600" b="1" dirty="0" smtClean="0">
                <a:solidFill>
                  <a:schemeClr val="bg1"/>
                </a:solidFill>
                <a:latin typeface="Century Gothic" pitchFamily="34" charset="0"/>
                <a:ea typeface="+mn-ea"/>
              </a:rPr>
              <a:t>제안회사 설명</a:t>
            </a:r>
            <a:endParaRPr lang="ko-KR" altLang="en-US" sz="2000" dirty="0">
              <a:solidFill>
                <a:schemeClr val="bg1"/>
              </a:solidFill>
              <a:latin typeface="Century Gothic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 bwMode="auto">
          <a:xfrm>
            <a:off x="98425" y="111125"/>
            <a:ext cx="4860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회사 소개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5.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제안회사 설명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542925" y="728663"/>
            <a:ext cx="8775700" cy="8128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dirty="0" err="1">
                <a:solidFill>
                  <a:srgbClr val="0000FF"/>
                </a:solidFill>
                <a:latin typeface="Century Gothic" pitchFamily="34" charset="0"/>
                <a:ea typeface="+mn-ea"/>
                <a:cs typeface="Courier New" pitchFamily="49" charset="0"/>
              </a:rPr>
              <a:t>유프레스토</a:t>
            </a:r>
            <a:r>
              <a:rPr lang="ko-KR" altLang="en-US" dirty="0" err="1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는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CDMA,WCDMA, WiBro, 4G/LTE, IMS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등 이동통신 네트워크 기술에 특화된</a:t>
            </a:r>
          </a:p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대용량 데이터 </a:t>
            </a:r>
            <a:r>
              <a:rPr lang="ko-KR" altLang="en-US" dirty="0" err="1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트래픽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 수집 및 분석 관련 핵심기술을 기반으로 이동통신 데이터 네트워크 솔루션 및 </a:t>
            </a:r>
            <a:r>
              <a:rPr lang="ko-KR" altLang="en-US" dirty="0" err="1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컨버전스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 서비스 플랫폼을 공급하는 개발 전문회사입니다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.</a:t>
            </a:r>
          </a:p>
        </p:txBody>
      </p:sp>
      <p:sp>
        <p:nvSpPr>
          <p:cNvPr id="39941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auto">
          <a:xfrm>
            <a:off x="542925" y="1538288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400" b="1" dirty="0" err="1">
                <a:solidFill>
                  <a:srgbClr val="FFFF00"/>
                </a:solidFill>
                <a:latin typeface="Century Gothic" pitchFamily="34" charset="0"/>
                <a:ea typeface="+mn-ea"/>
              </a:rPr>
              <a:t>유프레스토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  <a:ea typeface="+mn-ea"/>
              </a:rPr>
              <a:t> 현황</a:t>
            </a:r>
          </a:p>
        </p:txBody>
      </p:sp>
      <p:graphicFrame>
        <p:nvGraphicFramePr>
          <p:cNvPr id="36" name="Group 59"/>
          <p:cNvGraphicFramePr>
            <a:graphicFrameLocks noGrp="1"/>
          </p:cNvGraphicFramePr>
          <p:nvPr/>
        </p:nvGraphicFramePr>
        <p:xfrm>
          <a:off x="677863" y="2287588"/>
          <a:ext cx="3914775" cy="2357437"/>
        </p:xfrm>
        <a:graphic>
          <a:graphicData uri="http://schemas.openxmlformats.org/drawingml/2006/table">
            <a:tbl>
              <a:tblPr/>
              <a:tblGrid>
                <a:gridCol w="731380"/>
                <a:gridCol w="3183395"/>
              </a:tblGrid>
              <a:tr h="30226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법인명</a:t>
                      </a:r>
                    </a:p>
                  </a:txBody>
                  <a:tcPr marL="58490" marR="58490" marT="32410" marB="3241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주식회사 </a:t>
                      </a:r>
                      <a:r>
                        <a:rPr kumimoji="1" lang="ko-KR" altLang="en-US" sz="9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유프레스토</a:t>
                      </a: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(www.upresto.com)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58490" marR="58490" marT="32410" marB="3241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59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설립일</a:t>
                      </a:r>
                    </a:p>
                  </a:txBody>
                  <a:tcPr marL="58490" marR="58490" marT="32410" marB="3241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2005</a:t>
                      </a:r>
                      <a:r>
                        <a:rPr kumimoji="1" lang="ko-KR" altLang="en-US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년 </a:t>
                      </a:r>
                      <a:r>
                        <a:rPr kumimoji="1" lang="en-US" altLang="ko-KR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5</a:t>
                      </a:r>
                      <a:r>
                        <a:rPr kumimoji="1" lang="ko-KR" altLang="en-US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월 </a:t>
                      </a:r>
                      <a:r>
                        <a:rPr kumimoji="1" lang="en-US" altLang="ko-KR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26</a:t>
                      </a:r>
                      <a:r>
                        <a:rPr kumimoji="1" lang="ko-KR" altLang="en-US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일</a:t>
                      </a:r>
                    </a:p>
                  </a:txBody>
                  <a:tcPr marL="129578" marR="58490" marT="32410" marB="3241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59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자본금</a:t>
                      </a:r>
                    </a:p>
                  </a:txBody>
                  <a:tcPr marL="58490" marR="58490" marT="32410" marB="3241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936 </a:t>
                      </a:r>
                      <a:r>
                        <a:rPr kumimoji="1" lang="ko-KR" altLang="en-US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백 만원</a:t>
                      </a:r>
                    </a:p>
                  </a:txBody>
                  <a:tcPr marL="129578" marR="58490" marT="32410" marB="3241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59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종업원</a:t>
                      </a:r>
                    </a:p>
                  </a:txBody>
                  <a:tcPr marL="58490" marR="58490" marT="32410" marB="3241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41</a:t>
                      </a:r>
                      <a:r>
                        <a:rPr kumimoji="1" lang="ko-KR" altLang="en-US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명 </a:t>
                      </a:r>
                      <a:r>
                        <a:rPr kumimoji="1" lang="en-US" altLang="ko-KR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연구</a:t>
                      </a:r>
                      <a:r>
                        <a:rPr kumimoji="1" lang="en-US" altLang="ko-KR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.</a:t>
                      </a:r>
                      <a:r>
                        <a:rPr kumimoji="1" lang="ko-KR" altLang="en-US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개발</a:t>
                      </a:r>
                      <a:r>
                        <a:rPr kumimoji="1" lang="en-US" altLang="ko-KR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: 31</a:t>
                      </a:r>
                      <a:r>
                        <a:rPr kumimoji="1" lang="ko-KR" altLang="en-US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명</a:t>
                      </a:r>
                      <a:r>
                        <a:rPr kumimoji="1" lang="en-US" altLang="ko-KR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129578" marR="58490" marT="32410" marB="3241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40806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주요제품</a:t>
                      </a:r>
                    </a:p>
                  </a:txBody>
                  <a:tcPr marL="58490" marR="58490" marT="32410" marB="3241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/>
                          <a:ea typeface="맑은 고딕"/>
                        </a:rPr>
                        <a:t>△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이동통신  솔루션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데이터 서비스 최적화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/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품질분석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,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데이터빌링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솔루션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)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맑은 고딕"/>
                          <a:ea typeface="+mn-ea"/>
                        </a:rPr>
                        <a:t>△</a:t>
                      </a:r>
                      <a:r>
                        <a:rPr lang="ko-KR" altLang="en-US" sz="90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컨버젼스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 서비스 플랫폼 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(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증강현실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/AR,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사물지능통신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/M2M, </a:t>
                      </a:r>
                      <a:r>
                        <a:rPr lang="ko-KR" altLang="en-US" sz="9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전자광고</a:t>
                      </a:r>
                      <a:r>
                        <a:rPr lang="en-US" altLang="ko-KR" sz="9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/Digital signage)</a:t>
                      </a: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58490" marR="58490" marT="32410" marB="3241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591"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spc="30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사업장</a:t>
                      </a:r>
                    </a:p>
                  </a:txBody>
                  <a:tcPr marL="58490" marR="58490" marT="32410" marB="3241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defPPr>
                        <a:defRPr lang="ko-KR"/>
                      </a:defPPr>
                      <a:lvl1pPr marL="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tx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서울시 강남구 대치동 </a:t>
                      </a: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981-1 </a:t>
                      </a:r>
                      <a:r>
                        <a:rPr kumimoji="1" lang="ko-KR" altLang="en-US" sz="900" b="0" i="0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해암빌딩</a:t>
                      </a: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12</a:t>
                      </a:r>
                      <a:r>
                        <a:rPr kumimoji="1" lang="ko-KR" altLang="en-US" sz="900" b="0" i="0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층</a:t>
                      </a:r>
                    </a:p>
                  </a:txBody>
                  <a:tcPr marL="129578" marR="58490" marT="32410" marB="32410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7" name="AutoShape 5"/>
          <p:cNvSpPr>
            <a:spLocks noChangeArrowheads="1"/>
          </p:cNvSpPr>
          <p:nvPr/>
        </p:nvSpPr>
        <p:spPr bwMode="auto">
          <a:xfrm>
            <a:off x="677863" y="2259013"/>
            <a:ext cx="3960812" cy="2397125"/>
          </a:xfrm>
          <a:prstGeom prst="roundRect">
            <a:avLst>
              <a:gd name="adj" fmla="val 3487"/>
            </a:avLst>
          </a:prstGeom>
          <a:noFill/>
          <a:ln w="6350" cap="rnd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pPr>
              <a:lnSpc>
                <a:spcPct val="120000"/>
              </a:lnSpc>
              <a:spcBef>
                <a:spcPct val="50000"/>
              </a:spcBef>
              <a:defRPr/>
            </a:pPr>
            <a:endParaRPr lang="en-US" altLang="ko-KR" b="1" dirty="0">
              <a:solidFill>
                <a:srgbClr val="002060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677863" y="4914900"/>
            <a:ext cx="3960812" cy="1123950"/>
          </a:xfrm>
          <a:prstGeom prst="roundRect">
            <a:avLst>
              <a:gd name="adj" fmla="val 10977"/>
            </a:avLst>
          </a:prstGeom>
          <a:noFill/>
          <a:ln w="3175" cap="rnd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  <p:txBody>
          <a:bodyPr anchor="ctr"/>
          <a:lstStyle/>
          <a:p>
            <a:pPr>
              <a:lnSpc>
                <a:spcPct val="200000"/>
              </a:lnSpc>
              <a:spcBef>
                <a:spcPct val="50000"/>
              </a:spcBef>
              <a:defRPr/>
            </a:pPr>
            <a:r>
              <a:rPr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△</a:t>
            </a:r>
            <a:r>
              <a:rPr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유</a:t>
            </a:r>
            <a:r>
              <a:rPr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  <a:r>
              <a:rPr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무선통신 프로토콜분석 </a:t>
            </a:r>
            <a:r>
              <a:rPr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△</a:t>
            </a:r>
            <a:r>
              <a:rPr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고 용량 데이터처리 </a:t>
            </a:r>
            <a:r>
              <a:rPr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△</a:t>
            </a:r>
            <a:r>
              <a:rPr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영상합성</a:t>
            </a:r>
            <a:r>
              <a:rPr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△</a:t>
            </a:r>
            <a:r>
              <a:rPr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스마트기기 </a:t>
            </a:r>
            <a:r>
              <a:rPr lang="ko-KR" altLang="en-US" sz="1000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어플</a:t>
            </a:r>
            <a:r>
              <a:rPr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(iPhone, Android, WM </a:t>
            </a:r>
            <a:r>
              <a:rPr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등</a:t>
            </a:r>
            <a:r>
              <a:rPr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)</a:t>
            </a:r>
            <a:r>
              <a:rPr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△</a:t>
            </a:r>
            <a:r>
              <a:rPr lang="ko-KR" altLang="en-US" sz="1000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클라우드</a:t>
            </a:r>
            <a:r>
              <a:rPr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분산처리기술 </a:t>
            </a:r>
            <a:r>
              <a:rPr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△</a:t>
            </a:r>
            <a:r>
              <a:rPr lang="ko-KR" altLang="en-US" sz="1000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가상화기술</a:t>
            </a:r>
            <a:endParaRPr lang="ko-KR" altLang="en-US" sz="10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graphicFrame>
        <p:nvGraphicFramePr>
          <p:cNvPr id="39" name="Group 4"/>
          <p:cNvGraphicFramePr>
            <a:graphicFrameLocks/>
          </p:cNvGraphicFramePr>
          <p:nvPr/>
        </p:nvGraphicFramePr>
        <p:xfrm>
          <a:off x="4859338" y="2305050"/>
          <a:ext cx="4283075" cy="2387600"/>
        </p:xfrm>
        <a:graphic>
          <a:graphicData uri="http://schemas.openxmlformats.org/drawingml/2006/table">
            <a:tbl>
              <a:tblPr/>
              <a:tblGrid>
                <a:gridCol w="3360805"/>
                <a:gridCol w="471859"/>
                <a:gridCol w="450411"/>
              </a:tblGrid>
              <a:tr h="194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Patents (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국내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10, </a:t>
                      </a:r>
                      <a:r>
                        <a:rPr lang="ko-KR" altLang="en-US" sz="8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해외 </a:t>
                      </a:r>
                      <a:r>
                        <a:rPr lang="en-US" altLang="ko-KR" sz="800" dirty="0" smtClean="0">
                          <a:solidFill>
                            <a:schemeClr val="tx1"/>
                          </a:solidFill>
                          <a:latin typeface="Century Gothic" pitchFamily="34" charset="0"/>
                        </a:rPr>
                        <a:t>5)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91450" marR="91450" marT="32398" marB="3239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국내</a:t>
                      </a:r>
                    </a:p>
                  </a:txBody>
                  <a:tcPr marL="91450" marR="91450" marT="32398" marB="32398" anchor="ctr" horzOverflow="overflow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해외</a:t>
                      </a:r>
                    </a:p>
                  </a:txBody>
                  <a:tcPr marL="91450" marR="91450" marT="32398" marB="32398" anchor="ctr" horzOverflow="overflow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사용자의 메뉴 탐색 경로 추적 시스템</a:t>
                      </a:r>
                    </a:p>
                  </a:txBody>
                  <a:tcPr marL="91450" marR="91450" marT="32398" marB="3239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/>
                          <a:ea typeface="맑은 고딕"/>
                        </a:rPr>
                        <a:t>○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91450" marR="91450" marT="32398" marB="32398" anchor="ctr" horzOverflow="overflow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○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91450" marR="91450" marT="32398" marB="32398" anchor="ctr" horzOverflow="overflow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이동통신망에서의 호 분석 시스템</a:t>
                      </a:r>
                    </a:p>
                  </a:txBody>
                  <a:tcPr marL="91450" marR="91450" marT="32398" marB="3239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○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91450" marR="91450" marT="32398" marB="32398" anchor="ctr" horzOverflow="overflow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○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91450" marR="91450" marT="32398" marB="32398" anchor="ctr" horzOverflow="overflow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941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이동 통신망에서의 데이터 서비스 품질 측정 시스템 및 그 방법</a:t>
                      </a:r>
                    </a:p>
                  </a:txBody>
                  <a:tcPr marL="91450" marR="91450" marT="32398" marB="3239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○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91450" marR="91450" marT="32398" marB="32398" anchor="ctr" horzOverflow="overflow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○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91450" marR="91450" marT="32398" marB="32398" anchor="ctr" horzOverflow="overflow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1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이동 통신망 검증 시스템 및 그 방법</a:t>
                      </a:r>
                    </a:p>
                  </a:txBody>
                  <a:tcPr marL="91450" marR="91450" marT="32398" marB="3239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○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91450" marR="91450" marT="32398" marB="32398" anchor="ctr" horzOverflow="overflow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○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91450" marR="91450" marT="32398" marB="32398" anchor="ctr" horzOverflow="overflow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110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이동 통신망에서의 서비스 시나리오 검증 시스템 및 그 방법</a:t>
                      </a:r>
                    </a:p>
                  </a:txBody>
                  <a:tcPr marL="91450" marR="91450" marT="32398" marB="32398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○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91450" marR="91450" marT="32398" marB="32398" anchor="ctr" horzOverflow="overflow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○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91450" marR="91450" marT="32398" marB="32398" anchor="ctr" horzOverflow="overflow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데이터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전송량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 분석 시스템 및 데이터 </a:t>
                      </a: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전송량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 분석 방법</a:t>
                      </a:r>
                    </a:p>
                  </a:txBody>
                  <a:tcPr marL="91439" marR="91439" marT="45744" marB="4574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○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91439" marR="91439" marT="45744" marB="45744" anchor="ctr" horzOverflow="overflow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91450" marR="91450" marT="32398" marB="32398" anchor="ctr" horzOverflow="overflow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무선통신모듈이 탑재된 메모리장치를 이용한 디스플레이 관리</a:t>
                      </a:r>
                    </a:p>
                  </a:txBody>
                  <a:tcPr marL="99058" marR="99058" marT="45744" marB="4574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○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99058" marR="99058" marT="45744" marB="45744" anchor="ctr" horzOverflow="overflow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99071" marR="99071" marT="32398" marB="32398" anchor="ctr" horzOverflow="overflow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온라인을 이용하여 최적전문가 컨설팅시스템 및 그 제어방법</a:t>
                      </a:r>
                    </a:p>
                  </a:txBody>
                  <a:tcPr marL="99058" marR="99058" marT="45744" marB="4574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○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99058" marR="99058" marT="45744" marB="45744" anchor="ctr" horzOverflow="overflow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99071" marR="99071" marT="32398" marB="32398" anchor="ctr" horzOverflow="overflow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이어폰커넥터를 구비한 호스트통신장비와 오디오경로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통신방법</a:t>
                      </a:r>
                    </a:p>
                  </a:txBody>
                  <a:tcPr marL="99058" marR="99058" marT="45744" marB="4574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○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99058" marR="99058" marT="45744" marB="45744" anchor="ctr" horzOverflow="overflow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99071" marR="99071" marT="32398" marB="32398" anchor="ctr" horzOverflow="overflow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23778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페이퍼리스 영수증 발행시스템 및 그 방법</a:t>
                      </a:r>
                    </a:p>
                  </a:txBody>
                  <a:tcPr marL="99058" marR="99058" marT="45744" marB="45744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○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99058" marR="99058" marT="45744" marB="45744" anchor="ctr" horzOverflow="overflow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99071" marR="99071" marT="32398" marB="32398" anchor="ctr" horzOverflow="overflow">
                    <a:lnL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3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40" name="AutoShape 46"/>
          <p:cNvSpPr>
            <a:spLocks noChangeArrowheads="1"/>
          </p:cNvSpPr>
          <p:nvPr/>
        </p:nvSpPr>
        <p:spPr bwMode="auto">
          <a:xfrm>
            <a:off x="4829175" y="2259013"/>
            <a:ext cx="4310063" cy="2386012"/>
          </a:xfrm>
          <a:prstGeom prst="roundRect">
            <a:avLst>
              <a:gd name="adj" fmla="val 4870"/>
            </a:avLst>
          </a:prstGeom>
          <a:noFill/>
          <a:ln w="3175" algn="ctr">
            <a:solidFill>
              <a:srgbClr val="808080"/>
            </a:solidFill>
            <a:round/>
            <a:headEnd/>
            <a:tailEnd/>
          </a:ln>
        </p:spPr>
        <p:txBody>
          <a:bodyPr anchor="ctr"/>
          <a:lstStyle/>
          <a:p>
            <a:pPr marL="2057400" lvl="4" indent="-228600">
              <a:lnSpc>
                <a:spcPct val="120000"/>
              </a:lnSpc>
              <a:spcAft>
                <a:spcPts val="300"/>
              </a:spcAft>
              <a:buFont typeface="Arial" pitchFamily="34" charset="0"/>
              <a:buNone/>
              <a:defRPr/>
            </a:pPr>
            <a:endParaRPr lang="ko-KR" altLang="en-US">
              <a:solidFill>
                <a:srgbClr val="000000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56" name="모서리가 둥근 직사각형 55"/>
          <p:cNvSpPr/>
          <p:nvPr/>
        </p:nvSpPr>
        <p:spPr>
          <a:xfrm>
            <a:off x="4852988" y="4914900"/>
            <a:ext cx="4286250" cy="1123950"/>
          </a:xfrm>
          <a:prstGeom prst="roundRect">
            <a:avLst>
              <a:gd name="adj" fmla="val 8826"/>
            </a:avLst>
          </a:prstGeom>
          <a:noFill/>
          <a:ln w="12700" cap="flat" cmpd="sng" algn="ctr">
            <a:solidFill>
              <a:sysClr val="window" lastClr="FFFFFF">
                <a:lumMod val="50000"/>
              </a:sysClr>
            </a:solidFill>
            <a:prstDash val="sysDot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sysClr val="window" lastClr="FFFFFF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4735513" y="4643438"/>
            <a:ext cx="906462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○</a:t>
            </a:r>
            <a:r>
              <a:rPr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Partners</a:t>
            </a:r>
          </a:p>
        </p:txBody>
      </p:sp>
      <p:pic>
        <p:nvPicPr>
          <p:cNvPr id="40013" name="Picture 44" descr="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5027613"/>
            <a:ext cx="549275" cy="17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14" name="Picture 4" descr="skt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8463" y="4959350"/>
            <a:ext cx="550862" cy="27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15" name="Picture 1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938" y="5003800"/>
            <a:ext cx="641350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16" name="Picture 2" descr="http://thumbview02.search.naver.com/thumbnails?type=r150&amp;q=http://cafefiles.naver.net/20100608_155/man3827_1275980704755Wewo9_jpg/lgcns%B7%CE%B0%ED_man3827.jpg">
            <a:hlinkClick r:id="rId6"/>
          </p:cNvPr>
          <p:cNvPicPr>
            <a:picLocks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3950" y="4960938"/>
            <a:ext cx="6810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17" name="Picture 5" descr="http://thumbview01.search.naver.com/thumbnails?type=r150&amp;q=http://blogfiles.naver.net/20100612_217/choejina_1276270712537q4gtv_jpg/mke%2C%C1%F6%BD%C4%B0%E6%C1%A6%BA%CE_choejina.jpg">
            <a:hlinkClick r:id="rId8"/>
          </p:cNvPr>
          <p:cNvPicPr>
            <a:picLocks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411" b="29411"/>
          <a:stretch>
            <a:fillRect/>
          </a:stretch>
        </p:blipFill>
        <p:spPr bwMode="auto">
          <a:xfrm>
            <a:off x="8283575" y="5318125"/>
            <a:ext cx="679450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18" name="Picture 9" descr="http://thumbview01.search.naver.com/thumbnails?type=r150&amp;q=http://cafefiles.naver.net/20100401_137/daejongm_1270108128598eVtVM_jpg/%C1%DF%BC%D2%B1%E2%BE%F7%C3%BB%B8%B6%C5%A9_daejongm.jpg">
            <a:hlinkClick r:id="rId10"/>
          </p:cNvPr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1" t="33333" r="22221" b="33333"/>
          <a:stretch>
            <a:fillRect/>
          </a:stretch>
        </p:blipFill>
        <p:spPr bwMode="auto">
          <a:xfrm>
            <a:off x="7518400" y="5318125"/>
            <a:ext cx="636588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19" name="Picture 11" descr="http://thumbview02.search.naver.com/thumbnails?type=r150&amp;q=http://imgnews.naver.com/image/029/2009/07/23/2009072302010531693001.jpg">
            <a:hlinkClick r:id="rId12"/>
          </p:cNvPr>
          <p:cNvPicPr>
            <a:picLocks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338" y="5319713"/>
            <a:ext cx="5492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20" name="Picture 13"/>
          <p:cNvPicPr>
            <a:picLocks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7563" y="5364163"/>
            <a:ext cx="54927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21" name="Picture 38" descr="ci투명"/>
          <p:cNvPicPr>
            <a:picLocks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950" y="5678488"/>
            <a:ext cx="677863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22" name="Picture 8" descr="A_1"/>
          <p:cNvPicPr>
            <a:picLocks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3" y="5678488"/>
            <a:ext cx="593725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23" name="Picture 66" descr="Bell logo, effective August 8, 2008">
            <a:hlinkClick r:id="rId17" tooltip="Bell logo, effective August 8, 2008"/>
          </p:cNvPr>
          <p:cNvPicPr>
            <a:picLocks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7875" y="5003800"/>
            <a:ext cx="33972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24" name="Picture 33" descr="Oracle, The World's Largest Enterprise Software Company">
            <a:hlinkClick r:id="rId19"/>
          </p:cNvPr>
          <p:cNvPicPr>
            <a:picLocks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38" y="5768975"/>
            <a:ext cx="508000" cy="13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25" name="Picture 681"/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8775" y="5318125"/>
            <a:ext cx="636588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026" name="Picture 23" descr="HPtrueCOLOR"/>
          <p:cNvPicPr>
            <a:picLocks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425" y="5678488"/>
            <a:ext cx="381000" cy="315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" name="Text Box 4"/>
          <p:cNvSpPr txBox="1">
            <a:spLocks noChangeArrowheads="1"/>
          </p:cNvSpPr>
          <p:nvPr/>
        </p:nvSpPr>
        <p:spPr bwMode="auto">
          <a:xfrm>
            <a:off x="587375" y="4652963"/>
            <a:ext cx="906463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○</a:t>
            </a:r>
            <a:r>
              <a:rPr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보유 기술</a:t>
            </a:r>
            <a:endParaRPr lang="en-US" altLang="ko-KR" sz="10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73" name="Text Box 4"/>
          <p:cNvSpPr txBox="1">
            <a:spLocks noChangeArrowheads="1"/>
          </p:cNvSpPr>
          <p:nvPr/>
        </p:nvSpPr>
        <p:spPr bwMode="auto">
          <a:xfrm>
            <a:off x="4727575" y="1989138"/>
            <a:ext cx="908050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○</a:t>
            </a:r>
            <a:r>
              <a:rPr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Patents</a:t>
            </a:r>
          </a:p>
        </p:txBody>
      </p:sp>
      <p:sp>
        <p:nvSpPr>
          <p:cNvPr id="74" name="Text Box 4"/>
          <p:cNvSpPr txBox="1">
            <a:spLocks noChangeArrowheads="1"/>
          </p:cNvSpPr>
          <p:nvPr/>
        </p:nvSpPr>
        <p:spPr bwMode="auto">
          <a:xfrm>
            <a:off x="581025" y="1989138"/>
            <a:ext cx="906463" cy="293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○</a:t>
            </a:r>
            <a:r>
              <a:rPr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회사 현황</a:t>
            </a:r>
            <a:endParaRPr lang="en-US" altLang="ko-KR" sz="10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 bwMode="auto">
          <a:xfrm>
            <a:off x="98425" y="111125"/>
            <a:ext cx="4860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회사 주요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연혁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5.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제안회사 설명</a:t>
            </a: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722313" y="908050"/>
          <a:ext cx="4230687" cy="5221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752"/>
                <a:gridCol w="3114935"/>
              </a:tblGrid>
              <a:tr h="27189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2011</a:t>
                      </a:r>
                      <a:endParaRPr lang="ko-KR" alt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31" marB="45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11.10 KT WNTAS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데이터품질분석 시스템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11.08 LGU+ DQMS(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데이터품질분석시스템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시스템 고도화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11.08  LGU+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대용량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BSD(</a:t>
                      </a:r>
                      <a:r>
                        <a:rPr lang="ko-KR" altLang="en-US" sz="800" b="0" kern="120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과금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세분화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수주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11.08  KISA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미래융합서비스 시범사업 협약 체결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11.07 LGU+ DSTA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시스템 성능 고도화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11.07 LGU+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데이터서비스제어기 성능 고도화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11.05 KT WNTAS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데이터 품질분석 시스템 기능 고도화 수주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11.04 SKT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스마트쇼핑 개발 수주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11.03 LGU+ DQMS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데이터 품질분석 시스템 고도화 수주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11. 03 LGU+ DQMS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증설 공급 수주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11.02 LGU+ BSD, DSC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증설 공급 수주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11.01 SKT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스마트 </a:t>
                      </a:r>
                      <a:r>
                        <a:rPr lang="ko-KR" altLang="en-US" sz="800" b="0" kern="120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카트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개발 수주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91452" marR="91452" marT="45731" marB="45731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236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2010</a:t>
                      </a:r>
                      <a:endParaRPr lang="ko-KR" alt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31" marB="45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10.12 KT NTAS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용량 증설 수주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10.08 LGU+ BSD, DSC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증설 공급 수주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10.08 KT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쿡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타운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AR (iPhone, Android)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app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개발 수주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10.06 LGU+ DSC 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증설 공급 수주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10.06 KT </a:t>
                      </a:r>
                      <a:r>
                        <a:rPr lang="en-US" altLang="ko-KR" sz="800" b="0" kern="120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Wibro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호 처리 시스템 개발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10.06 KT NTAS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고도화 프로젝트 수주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10.06 TL9000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인증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10.05 KISA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대용량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SIP </a:t>
                      </a:r>
                      <a:r>
                        <a:rPr lang="ko-KR" altLang="en-US" sz="800" b="0" kern="120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트래픽정보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수진센서 구현 수행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10.04 KT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증강현실 서비스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‘</a:t>
                      </a:r>
                      <a:r>
                        <a:rPr lang="en-US" altLang="ko-KR" sz="800" b="0" kern="120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Qook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타운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’</a:t>
                      </a:r>
                      <a:r>
                        <a:rPr lang="ko-KR" altLang="en-US" sz="800" b="0" kern="120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런칭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10.04 LGU+ BSD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공급 계약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7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10.01 LGU+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데이터품질 측정기능 개발 및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DRMS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구축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91452" marR="91452" marT="45731" marB="45731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/>
        </p:nvGraphicFramePr>
        <p:xfrm>
          <a:off x="4997450" y="908050"/>
          <a:ext cx="4230688" cy="52212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15752"/>
                <a:gridCol w="3114936"/>
              </a:tblGrid>
              <a:tr h="166822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2009</a:t>
                      </a:r>
                      <a:endParaRPr lang="ko-KR" alt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31" marB="4573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57263" rtl="0" eaLnBrk="1" fontAlgn="b" latinLnBrk="1" hangingPunct="1">
                        <a:lnSpc>
                          <a:spcPct val="160000"/>
                        </a:lnSpc>
                      </a:pP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0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9.12 LGU+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단말기반 품질분석 시스템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(MMDAS)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개발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6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09.10 KT Mobile IPTV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국책과제 단말 대역확장 기술 개발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6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09.09 INNOBIZ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인증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6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09.09 LGU+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데이터 서비스 제어기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(DSC)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공급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6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09.07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케이블연구원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IMS/RLS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개발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구축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6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09.06 LGU+ DQMS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품질분석시스템 공급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6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09.04 KISA </a:t>
                      </a:r>
                      <a:r>
                        <a:rPr lang="ko-KR" altLang="en-US" sz="800" b="0" kern="120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넷플로우기반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SIP </a:t>
                      </a:r>
                      <a:r>
                        <a:rPr lang="ko-KR" altLang="en-US" sz="800" b="0" kern="120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응용트래픽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통계시스템 구축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6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09.02 KT </a:t>
                      </a:r>
                      <a:r>
                        <a:rPr lang="en-US" altLang="ko-KR" sz="800" b="0" kern="120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Wibro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DBDM/TBTM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단말체감품질통계시스템 구축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91452" marR="91452" marT="45731" marB="45731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82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2008</a:t>
                      </a:r>
                      <a:endParaRPr lang="ko-KR" alt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57263" fontAlgn="b">
                        <a:lnSpc>
                          <a:spcPct val="160000"/>
                        </a:lnSpc>
                      </a:pP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08.09 KT </a:t>
                      </a:r>
                      <a:r>
                        <a:rPr lang="en-US" altLang="ko-KR" sz="800" b="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Wibro</a:t>
                      </a: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lang="ko-KR" altLang="en-US" sz="800" b="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웹서비스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 최적화 프로젝트 수주</a:t>
                      </a:r>
                      <a:endParaRPr lang="en-US" altLang="ko-KR" sz="800" b="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  <a:p>
                      <a:pPr defTabSz="957263" fontAlgn="b">
                        <a:lnSpc>
                          <a:spcPct val="160000"/>
                        </a:lnSpc>
                      </a:pP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08.08 LGU+ Flash 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변환 서버 구축</a:t>
                      </a: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/>
                      </a:r>
                      <a:b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</a:b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08.06 LGU+ MHS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서비스 품질측정 시스템 구축 계약 체결</a:t>
                      </a:r>
                    </a:p>
                    <a:p>
                      <a:pPr defTabSz="957263" fontAlgn="b">
                        <a:lnSpc>
                          <a:spcPct val="160000"/>
                        </a:lnSpc>
                      </a:pP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08.04 No.7 N/W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에서의 </a:t>
                      </a: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MAP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메시지 관련 특허취득</a:t>
                      </a:r>
                      <a:endParaRPr lang="en-US" altLang="ko-KR" sz="800" b="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25" marB="457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8826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2007</a:t>
                      </a:r>
                      <a:endParaRPr lang="ko-KR" alt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57263" fontAlgn="b">
                        <a:lnSpc>
                          <a:spcPct val="160000"/>
                        </a:lnSpc>
                      </a:pP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07.11 KT NTAS 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기능고도화 추진 계약 체결</a:t>
                      </a:r>
                      <a:endParaRPr lang="en-US" altLang="ko-KR" sz="800" b="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  <a:p>
                      <a:pPr defTabSz="957263" fontAlgn="b">
                        <a:lnSpc>
                          <a:spcPct val="160000"/>
                        </a:lnSpc>
                      </a:pP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07.10 KT </a:t>
                      </a:r>
                      <a:r>
                        <a:rPr lang="en-US" altLang="ko-KR" sz="800" b="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Wibro</a:t>
                      </a: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lang="ko-KR" altLang="en-US" sz="800" b="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트래픽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 분석 시스템 공급</a:t>
                      </a:r>
                      <a:endParaRPr lang="en-US" altLang="ko-KR" sz="800" b="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  <a:p>
                      <a:pPr defTabSz="957263" fontAlgn="b">
                        <a:lnSpc>
                          <a:spcPct val="160000"/>
                        </a:lnSpc>
                      </a:pP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07.08 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이동통신망 검증시스템 및 그 방법 외 </a:t>
                      </a: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1 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특허취득</a:t>
                      </a:r>
                      <a:endParaRPr lang="en-US" altLang="ko-KR" sz="800" b="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  <a:p>
                      <a:pPr defTabSz="957263" fontAlgn="b">
                        <a:lnSpc>
                          <a:spcPct val="160000"/>
                        </a:lnSpc>
                      </a:pP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07.05 KT </a:t>
                      </a:r>
                      <a:r>
                        <a:rPr lang="en-US" altLang="ko-KR" sz="800" b="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Wibro</a:t>
                      </a: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서비스 품질 컨설팅</a:t>
                      </a:r>
                      <a:endParaRPr lang="ko-KR" altLang="en-US" sz="800" spc="-40" baseline="0" dirty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25" marB="457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8325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2006</a:t>
                      </a:r>
                      <a:endParaRPr lang="ko-KR" alt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defTabSz="957263" fontAlgn="b">
                        <a:lnSpc>
                          <a:spcPct val="160000"/>
                        </a:lnSpc>
                      </a:pP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06.11 LGU+ </a:t>
                      </a:r>
                      <a:r>
                        <a:rPr lang="ko-KR" altLang="en-US" sz="800" b="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과금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 세분화 시스템 공급</a:t>
                      </a:r>
                      <a:endParaRPr lang="en-US" altLang="ko-KR" sz="800" b="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  <a:p>
                      <a:pPr marL="266700" indent="-266700" defTabSz="957263" fontAlgn="b">
                        <a:lnSpc>
                          <a:spcPct val="160000"/>
                        </a:lnSpc>
                      </a:pP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06.09 KT 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부가서비스 품질</a:t>
                      </a: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호 분석기 공급</a:t>
                      </a:r>
                      <a:endParaRPr lang="en-US" altLang="ko-KR" sz="800" b="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  <a:p>
                      <a:pPr marL="266700" indent="-266700" defTabSz="957263" fontAlgn="b">
                        <a:lnSpc>
                          <a:spcPct val="160000"/>
                        </a:lnSpc>
                      </a:pP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06.08 KT IMS 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품질 측정</a:t>
                      </a: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분석 시스템 공급</a:t>
                      </a:r>
                    </a:p>
                    <a:p>
                      <a:pPr marL="266700" indent="-266700" defTabSz="957263" fontAlgn="b">
                        <a:lnSpc>
                          <a:spcPct val="160000"/>
                        </a:lnSpc>
                      </a:pP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06.07 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이동통신망에서의 호 분석 시스템 외 </a:t>
                      </a: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3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 특허취득</a:t>
                      </a:r>
                      <a:endParaRPr lang="en-US" altLang="ko-KR" sz="800" b="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  <a:p>
                      <a:pPr marL="266700" indent="-266700" defTabSz="957263" fontAlgn="b">
                        <a:lnSpc>
                          <a:spcPct val="160000"/>
                        </a:lnSpc>
                      </a:pP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06.06 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벤처기업인증</a:t>
                      </a: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(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벤처투자기업</a:t>
                      </a: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)</a:t>
                      </a:r>
                      <a:endParaRPr lang="ko-KR" altLang="en-US" sz="800" b="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25" marB="457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32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14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2005</a:t>
                      </a:r>
                      <a:endParaRPr lang="ko-KR" altLang="en-US" sz="1400" b="1" dirty="0">
                        <a:solidFill>
                          <a:schemeClr val="bg2">
                            <a:lumMod val="50000"/>
                          </a:schemeClr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 defTabSz="957263" fontAlgn="b">
                        <a:lnSpc>
                          <a:spcPct val="160000"/>
                        </a:lnSpc>
                      </a:pP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05.08 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캐나다 벨 </a:t>
                      </a:r>
                      <a:r>
                        <a:rPr lang="ko-KR" altLang="en-US" sz="800" b="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모빌리티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WAP 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서비스 품질 컨설팅</a:t>
                      </a:r>
                      <a:endParaRPr lang="en-US" altLang="ko-KR" sz="800" b="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  <a:p>
                      <a:pPr marL="266700" indent="-266700" defTabSz="957263" fontAlgn="b">
                        <a:lnSpc>
                          <a:spcPct val="160000"/>
                        </a:lnSpc>
                      </a:pP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05.07 KT </a:t>
                      </a:r>
                      <a:r>
                        <a:rPr lang="en-US" altLang="ko-KR" sz="800" b="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Wibro</a:t>
                      </a: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서비스 고객응대 시스템</a:t>
                      </a: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/APEC 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공급 </a:t>
                      </a:r>
                    </a:p>
                    <a:p>
                      <a:pPr marL="266700" indent="-266700" defTabSz="957263" fontAlgn="b">
                        <a:lnSpc>
                          <a:spcPct val="160000"/>
                        </a:lnSpc>
                      </a:pPr>
                      <a:r>
                        <a:rPr lang="en-US" altLang="ko-KR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05.05 </a:t>
                      </a:r>
                      <a:r>
                        <a:rPr lang="ko-KR" altLang="en-US" sz="8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회사 설립</a:t>
                      </a:r>
                    </a:p>
                  </a:txBody>
                  <a:tcPr marL="91452" marR="91452" marT="45725" marB="45725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 bwMode="auto">
          <a:xfrm>
            <a:off x="98425" y="111125"/>
            <a:ext cx="4860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LGU+ 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관련 개발 경험 및 실적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5.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제안회사 설명</a:t>
            </a:r>
          </a:p>
        </p:txBody>
      </p:sp>
      <p:sp>
        <p:nvSpPr>
          <p:cNvPr id="41988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LGU+ 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관련 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  <a:ea typeface="+mn-ea"/>
              </a:rPr>
              <a:t>개발 경험 및 실적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2925" y="728663"/>
            <a:ext cx="8775700" cy="546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dirty="0" err="1">
                <a:solidFill>
                  <a:srgbClr val="0000FF"/>
                </a:solidFill>
                <a:latin typeface="Century Gothic" pitchFamily="34" charset="0"/>
                <a:ea typeface="+mn-ea"/>
                <a:cs typeface="Courier New" pitchFamily="49" charset="0"/>
              </a:rPr>
              <a:t>유프레스토</a:t>
            </a:r>
            <a:r>
              <a:rPr lang="ko-KR" altLang="en-US" dirty="0" err="1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는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2006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년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LG U+ </a:t>
            </a:r>
            <a:r>
              <a:rPr lang="ko-KR" altLang="en-US" dirty="0" err="1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과금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 세분화 시스템 개발 및 공급부터 현재까지 데이터 품질 측정 및 분석 시스템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데이터서비스제어기 및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Flash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변환 서버 시스템 등을 개발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공급한 경험을 보유하고 있습니다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.</a:t>
            </a:r>
          </a:p>
        </p:txBody>
      </p:sp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857250" y="1997075"/>
          <a:ext cx="8145463" cy="38623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092"/>
                <a:gridCol w="5490312"/>
                <a:gridCol w="1035059"/>
              </a:tblGrid>
              <a:tr h="9189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 smtClean="0">
                          <a:latin typeface="Century Gothic" pitchFamily="34" charset="0"/>
                          <a:ea typeface="+mn-ea"/>
                        </a:rPr>
                        <a:t>품질분석</a:t>
                      </a:r>
                      <a:endParaRPr lang="en-US" altLang="ko-KR" sz="900" b="1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b="1" dirty="0" smtClean="0">
                          <a:latin typeface="Century Gothic" pitchFamily="34" charset="0"/>
                          <a:ea typeface="+mn-ea"/>
                        </a:rPr>
                        <a:t>시스템 공급</a:t>
                      </a:r>
                      <a:endParaRPr lang="en-US" altLang="ko-KR" sz="900" b="1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900" b="1" dirty="0" smtClean="0">
                          <a:latin typeface="Century Gothic" pitchFamily="34" charset="0"/>
                          <a:ea typeface="+mn-ea"/>
                        </a:rPr>
                        <a:t>(DQMS)</a:t>
                      </a:r>
                      <a:endParaRPr lang="ko-KR" altLang="en-US" sz="9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57263" rtl="0" eaLnBrk="1" fontAlgn="b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DQMS(Data Quality Management System)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품질분석 시스템은 </a:t>
                      </a:r>
                      <a:r>
                        <a:rPr lang="en-US" altLang="ko-KR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LG U+ CDMA 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네트워크에 대한 전수 가입자를 기반으로 </a:t>
                      </a:r>
                      <a:r>
                        <a:rPr lang="en-US" altLang="ko-KR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Core System/Access System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별 인터넷 착</a:t>
                      </a:r>
                      <a:r>
                        <a:rPr lang="en-US" altLang="ko-KR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발신 서비스와 내부 서비스에 대한 품질 분석 및 품질 감시를 제공하는 솔루션</a:t>
                      </a:r>
                      <a:endParaRPr lang="en-US" altLang="ko-KR" sz="9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57263" rtl="0" eaLnBrk="1" fontAlgn="b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‘09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공급</a:t>
                      </a:r>
                      <a:endParaRPr lang="en-US" altLang="ko-KR" sz="9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‘10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증설</a:t>
                      </a:r>
                      <a:r>
                        <a:rPr lang="en-US" altLang="ko-KR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고도화</a:t>
                      </a:r>
                      <a:endParaRPr lang="en-US" altLang="ko-KR" sz="9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‘11 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증설</a:t>
                      </a:r>
                      <a:r>
                        <a:rPr lang="en-US" altLang="ko-KR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고도화</a:t>
                      </a:r>
                      <a:endParaRPr lang="en-US" altLang="ko-KR" sz="9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1297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Century Gothic" pitchFamily="34" charset="0"/>
                          <a:ea typeface="+mn-ea"/>
                        </a:rPr>
                        <a:t>단말기반 품질분석</a:t>
                      </a:r>
                      <a:endParaRPr lang="en-US" altLang="ko-KR" sz="900" b="1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Century Gothic" pitchFamily="34" charset="0"/>
                          <a:ea typeface="+mn-ea"/>
                        </a:rPr>
                        <a:t>시스템 개발</a:t>
                      </a:r>
                      <a:endParaRPr lang="en-US" altLang="ko-KR" sz="900" b="1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latin typeface="Century Gothic" pitchFamily="34" charset="0"/>
                          <a:ea typeface="+mn-ea"/>
                        </a:rPr>
                        <a:t>(DSTA)</a:t>
                      </a:r>
                      <a:endParaRPr lang="ko-KR" altLang="en-US" sz="9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57263" rtl="0" eaLnBrk="1" fontAlgn="b" latinLnBrk="1" hangingPunct="1">
                        <a:lnSpc>
                          <a:spcPct val="150000"/>
                        </a:lnSpc>
                      </a:pPr>
                      <a:r>
                        <a:rPr lang="en-US" altLang="ko-KR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DSTA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품질 분석 시스템은 </a:t>
                      </a:r>
                      <a:r>
                        <a:rPr lang="en-US" altLang="ko-KR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LG U+ 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무선 네트워크 서비스 분석을 기반으로</a:t>
                      </a:r>
                      <a:r>
                        <a:rPr lang="en-US" altLang="ko-KR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단말 및 가입자 정보</a:t>
                      </a:r>
                      <a:r>
                        <a:rPr lang="en-US" altLang="ko-KR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/DB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와 상관분석</a:t>
                      </a:r>
                      <a:r>
                        <a:rPr lang="en-US" altLang="ko-KR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(Correlation 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분석</a:t>
                      </a:r>
                      <a:r>
                        <a:rPr lang="en-US" altLang="ko-KR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을 통해</a:t>
                      </a:r>
                      <a:r>
                        <a:rPr lang="en-US" altLang="ko-KR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단말 별</a:t>
                      </a:r>
                      <a:r>
                        <a:rPr lang="en-US" altLang="ko-KR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세대 별</a:t>
                      </a:r>
                      <a:r>
                        <a:rPr lang="en-US" altLang="ko-KR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성 별 등 다양한 단말에 대한 품질 분석 정보를 제공하는 솔루션</a:t>
                      </a:r>
                      <a:endParaRPr lang="en-US" altLang="ko-KR" sz="9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57263" rtl="0" eaLnBrk="1" fontAlgn="b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‘08 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공급</a:t>
                      </a:r>
                      <a:endParaRPr lang="en-US" altLang="ko-KR" sz="9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30000"/>
                        </a:lnSpc>
                      </a:pPr>
                      <a:r>
                        <a:rPr lang="en-US" altLang="ko-KR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’09 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고도화</a:t>
                      </a:r>
                      <a:endParaRPr lang="en-US" altLang="ko-KR" sz="9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91442" marR="91442" marT="45723" marB="4572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3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Century Gothic" pitchFamily="34" charset="0"/>
                          <a:ea typeface="+mn-ea"/>
                        </a:rPr>
                        <a:t>데이터 서비스</a:t>
                      </a:r>
                      <a:endParaRPr lang="en-US" altLang="ko-KR" sz="900" b="1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Century Gothic" pitchFamily="34" charset="0"/>
                          <a:ea typeface="+mn-ea"/>
                        </a:rPr>
                        <a:t>제어기 공급</a:t>
                      </a:r>
                      <a:endParaRPr lang="en-US" altLang="ko-KR" sz="900" b="1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latin typeface="Century Gothic" pitchFamily="34" charset="0"/>
                          <a:ea typeface="+mn-ea"/>
                        </a:rPr>
                        <a:t>(DSC)</a:t>
                      </a:r>
                      <a:endParaRPr lang="ko-KR" altLang="en-US" sz="9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42" marR="91442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57263" fontAlgn="b">
                        <a:lnSpc>
                          <a:spcPct val="150000"/>
                        </a:lnSpc>
                      </a:pPr>
                      <a:r>
                        <a:rPr lang="en-US" altLang="ko-KR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DSC(Data Service Control) </a:t>
                      </a:r>
                      <a:r>
                        <a:rPr lang="ko-KR" altLang="en-US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시스템은 이동 통신 서비스 사용 時</a:t>
                      </a:r>
                      <a:r>
                        <a:rPr lang="en-US" altLang="ko-KR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,</a:t>
                      </a:r>
                      <a:r>
                        <a:rPr lang="ko-KR" altLang="en-US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 발생되는 </a:t>
                      </a:r>
                      <a:r>
                        <a:rPr lang="ko-KR" altLang="en-US" sz="900" b="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패킷</a:t>
                      </a:r>
                      <a:r>
                        <a:rPr lang="ko-KR" altLang="en-US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 데이터 </a:t>
                      </a:r>
                      <a:r>
                        <a:rPr lang="ko-KR" altLang="en-US" sz="900" b="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트래픽을</a:t>
                      </a:r>
                      <a:r>
                        <a:rPr lang="ko-KR" altLang="en-US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 분석</a:t>
                      </a:r>
                      <a:r>
                        <a:rPr lang="en-US" altLang="ko-KR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,</a:t>
                      </a:r>
                      <a:r>
                        <a:rPr lang="ko-KR" altLang="en-US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lang="ko-KR" altLang="en-US" sz="900" b="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트래픽</a:t>
                      </a:r>
                      <a:r>
                        <a:rPr lang="ko-KR" altLang="en-US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lang="ko-KR" altLang="en-US" sz="900" b="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플로우</a:t>
                      </a:r>
                      <a:r>
                        <a:rPr lang="ko-KR" altLang="en-US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 및 서비스를 제어하고</a:t>
                      </a:r>
                      <a:r>
                        <a:rPr lang="en-US" altLang="ko-KR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,</a:t>
                      </a:r>
                      <a:r>
                        <a:rPr lang="ko-KR" altLang="en-US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 가입자 別 </a:t>
                      </a:r>
                      <a:r>
                        <a:rPr lang="ko-KR" altLang="en-US" sz="900" b="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트래픽을</a:t>
                      </a:r>
                      <a:r>
                        <a:rPr lang="ko-KR" altLang="en-US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 제어하는 솔루션</a:t>
                      </a:r>
                      <a:endParaRPr lang="en-US" altLang="ko-KR" sz="900" b="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57263" fontAlgn="b">
                        <a:lnSpc>
                          <a:spcPct val="130000"/>
                        </a:lnSpc>
                      </a:pPr>
                      <a:r>
                        <a:rPr lang="en-US" altLang="ko-KR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‘09 </a:t>
                      </a:r>
                      <a:r>
                        <a:rPr lang="ko-KR" altLang="en-US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공급</a:t>
                      </a:r>
                      <a:endParaRPr lang="en-US" altLang="ko-KR" sz="900" b="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  <a:p>
                      <a:pPr defTabSz="957263" fontAlgn="b">
                        <a:lnSpc>
                          <a:spcPct val="130000"/>
                        </a:lnSpc>
                      </a:pPr>
                      <a:r>
                        <a:rPr lang="en-US" altLang="ko-KR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‘10 </a:t>
                      </a:r>
                      <a:r>
                        <a:rPr lang="ko-KR" altLang="en-US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증설</a:t>
                      </a:r>
                      <a:r>
                        <a:rPr lang="en-US" altLang="ko-KR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lang="ko-KR" altLang="en-US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고도화</a:t>
                      </a:r>
                      <a:endParaRPr lang="en-US" altLang="ko-KR" sz="900" b="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  <a:p>
                      <a:pPr defTabSz="957263" fontAlgn="b">
                        <a:lnSpc>
                          <a:spcPct val="130000"/>
                        </a:lnSpc>
                      </a:pPr>
                      <a:r>
                        <a:rPr lang="en-US" altLang="ko-KR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‘11 </a:t>
                      </a:r>
                      <a:r>
                        <a:rPr lang="ko-KR" altLang="en-US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증설</a:t>
                      </a:r>
                      <a:r>
                        <a:rPr lang="en-US" altLang="ko-KR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lang="ko-KR" altLang="en-US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고도화</a:t>
                      </a:r>
                      <a:endParaRPr lang="en-US" altLang="ko-KR" sz="900" b="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55419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latin typeface="Century Gothic" pitchFamily="34" charset="0"/>
                          <a:ea typeface="+mn-ea"/>
                        </a:rPr>
                        <a:t>Flash </a:t>
                      </a:r>
                      <a:r>
                        <a:rPr lang="ko-KR" altLang="en-US" sz="900" b="1" dirty="0" smtClean="0">
                          <a:latin typeface="Century Gothic" pitchFamily="34" charset="0"/>
                          <a:ea typeface="+mn-ea"/>
                        </a:rPr>
                        <a:t>변환 서버</a:t>
                      </a:r>
                      <a:endParaRPr lang="en-US" altLang="ko-KR" sz="900" b="1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Century Gothic" pitchFamily="34" charset="0"/>
                          <a:ea typeface="+mn-ea"/>
                        </a:rPr>
                        <a:t>시스템 구축</a:t>
                      </a:r>
                      <a:endParaRPr lang="ko-KR" altLang="en-US" sz="9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42" marR="91442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defTabSz="957263" fontAlgn="b">
                        <a:lnSpc>
                          <a:spcPct val="150000"/>
                        </a:lnSpc>
                      </a:pPr>
                      <a:r>
                        <a:rPr lang="ko-KR" altLang="en-US" sz="90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모바일</a:t>
                      </a:r>
                      <a:r>
                        <a:rPr lang="ko-KR" altLang="en-US" sz="9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 단말에서 플래시 </a:t>
                      </a:r>
                      <a:r>
                        <a:rPr lang="en-US" altLang="ko-KR" sz="9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(Flash)</a:t>
                      </a:r>
                      <a:r>
                        <a:rPr lang="ko-KR" altLang="en-US" sz="90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컨텐츠</a:t>
                      </a:r>
                      <a:r>
                        <a:rPr lang="ko-KR" altLang="en-US" sz="9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 정보를 이용 時</a:t>
                      </a:r>
                      <a:r>
                        <a:rPr lang="en-US" altLang="ko-KR" sz="9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,</a:t>
                      </a:r>
                      <a:r>
                        <a:rPr lang="ko-KR" altLang="en-US" sz="9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 단말 화면에 적합하도록 플래시 안에 포함된 이미지</a:t>
                      </a:r>
                      <a:r>
                        <a:rPr lang="en-US" altLang="ko-KR" sz="9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, </a:t>
                      </a:r>
                      <a:r>
                        <a:rPr lang="ko-KR" altLang="en-US" sz="9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영상을 변환하여 제공하는 압축 가속 솔루션</a:t>
                      </a:r>
                      <a:endParaRPr lang="ko-KR" altLang="en-US" sz="900" spc="-40" baseline="0" dirty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57263" fontAlgn="b">
                        <a:lnSpc>
                          <a:spcPct val="130000"/>
                        </a:lnSpc>
                      </a:pPr>
                      <a:r>
                        <a:rPr lang="en-US" altLang="ko-KR" sz="9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‘08 </a:t>
                      </a:r>
                      <a:r>
                        <a:rPr lang="ko-KR" altLang="en-US" sz="9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개발</a:t>
                      </a:r>
                      <a:endParaRPr lang="ko-KR" altLang="en-US" sz="900" spc="-40" baseline="0" dirty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83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err="1" smtClean="0">
                          <a:latin typeface="Century Gothic" pitchFamily="34" charset="0"/>
                          <a:ea typeface="+mn-ea"/>
                        </a:rPr>
                        <a:t>과금</a:t>
                      </a:r>
                      <a:r>
                        <a:rPr lang="ko-KR" altLang="en-US" sz="900" b="1" dirty="0" smtClean="0">
                          <a:latin typeface="Century Gothic" pitchFamily="34" charset="0"/>
                          <a:ea typeface="+mn-ea"/>
                        </a:rPr>
                        <a:t> 세분화</a:t>
                      </a:r>
                      <a:endParaRPr lang="en-US" altLang="ko-KR" sz="900" b="1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900" b="1" dirty="0" smtClean="0">
                          <a:latin typeface="Century Gothic" pitchFamily="34" charset="0"/>
                          <a:ea typeface="+mn-ea"/>
                        </a:rPr>
                        <a:t>시스템 공급</a:t>
                      </a:r>
                      <a:endParaRPr lang="en-US" altLang="ko-KR" sz="900" b="1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900" b="1" dirty="0" smtClean="0">
                          <a:latin typeface="Century Gothic" pitchFamily="34" charset="0"/>
                          <a:ea typeface="+mn-ea"/>
                        </a:rPr>
                        <a:t>(BSD)</a:t>
                      </a:r>
                      <a:endParaRPr lang="ko-KR" altLang="en-US" sz="9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42" marR="91442" marT="45717" marB="45717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266700" algn="l" defTabSz="957263" rtl="0" eaLnBrk="1" fontAlgn="b" latinLnBrk="1" hangingPunct="1">
                        <a:lnSpc>
                          <a:spcPct val="150000"/>
                        </a:lnSpc>
                      </a:pPr>
                      <a:r>
                        <a:rPr lang="ko-KR" altLang="en-US" sz="900" b="0" kern="120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과금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세분화</a:t>
                      </a:r>
                      <a:r>
                        <a:rPr lang="en-US" altLang="ko-KR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(Billing Subdivision Device) 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시스템은 이동통신 서비스 사용 시 발생하는 데이터 </a:t>
                      </a:r>
                      <a:r>
                        <a:rPr lang="ko-KR" altLang="en-US" sz="900" b="0" kern="120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트래픽을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분석</a:t>
                      </a:r>
                      <a:r>
                        <a:rPr lang="en-US" altLang="ko-KR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가입자에 대한 데이터 </a:t>
                      </a:r>
                      <a:r>
                        <a:rPr lang="ko-KR" altLang="en-US" sz="900" b="0" kern="120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과금</a:t>
                      </a:r>
                      <a:r>
                        <a:rPr lang="ko-KR" altLang="en-US" sz="9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정보를 관리하는 네트워크 솔루션</a:t>
                      </a:r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6700" indent="-266700" defTabSz="957263" fontAlgn="b">
                        <a:lnSpc>
                          <a:spcPct val="130000"/>
                        </a:lnSpc>
                      </a:pPr>
                      <a:r>
                        <a:rPr lang="en-US" altLang="ko-KR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‘06 </a:t>
                      </a:r>
                      <a:r>
                        <a:rPr lang="ko-KR" altLang="en-US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공급</a:t>
                      </a:r>
                      <a:endParaRPr lang="en-US" altLang="ko-KR" sz="900" b="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  <a:p>
                      <a:pPr marL="266700" indent="-266700" defTabSz="957263" fontAlgn="b">
                        <a:lnSpc>
                          <a:spcPct val="130000"/>
                        </a:lnSpc>
                      </a:pPr>
                      <a:r>
                        <a:rPr lang="en-US" altLang="ko-KR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’10 </a:t>
                      </a:r>
                      <a:r>
                        <a:rPr lang="ko-KR" altLang="en-US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증설</a:t>
                      </a:r>
                      <a:r>
                        <a:rPr lang="en-US" altLang="ko-KR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lang="ko-KR" altLang="en-US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고도화</a:t>
                      </a:r>
                      <a:endParaRPr lang="en-US" altLang="ko-KR" sz="900" b="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  <a:p>
                      <a:pPr marL="266700" indent="-266700" defTabSz="957263" fontAlgn="b">
                        <a:lnSpc>
                          <a:spcPct val="130000"/>
                        </a:lnSpc>
                      </a:pPr>
                      <a:r>
                        <a:rPr lang="en-US" altLang="ko-KR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‘11 </a:t>
                      </a:r>
                      <a:r>
                        <a:rPr lang="ko-KR" altLang="en-US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증설</a:t>
                      </a:r>
                      <a:r>
                        <a:rPr lang="en-US" altLang="ko-KR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lang="ko-KR" altLang="en-US" sz="900" b="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고도화</a:t>
                      </a:r>
                    </a:p>
                  </a:txBody>
                  <a:tcPr marL="91442" marR="91442" marT="45717" marB="45717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1" name="Rectangle 5"/>
          <p:cNvSpPr>
            <a:spLocks noChangeArrowheads="1"/>
          </p:cNvSpPr>
          <p:nvPr/>
        </p:nvSpPr>
        <p:spPr bwMode="auto">
          <a:xfrm>
            <a:off x="542510" y="953725"/>
            <a:ext cx="8775975" cy="5310589"/>
          </a:xfrm>
          <a:prstGeom prst="rect">
            <a:avLst/>
          </a:prstGeom>
          <a:gradFill rotWithShape="1">
            <a:gsLst>
              <a:gs pos="0">
                <a:srgbClr val="D8D8D8"/>
              </a:gs>
              <a:gs pos="100000">
                <a:srgbClr val="EAEAEA"/>
              </a:gs>
            </a:gsLst>
            <a:lin ang="0" scaled="1"/>
          </a:gradFill>
          <a:ln w="9525">
            <a:noFill/>
            <a:miter lim="800000"/>
            <a:headEnd/>
            <a:tailEnd/>
          </a:ln>
        </p:spPr>
        <p:txBody>
          <a:bodyPr lIns="252000" tIns="46800" rIns="90000" bIns="46800" anchor="ctr"/>
          <a:lstStyle/>
          <a:p>
            <a:pPr marL="363538" indent="-363538">
              <a:lnSpc>
                <a:spcPct val="110000"/>
              </a:lnSpc>
              <a:spcBef>
                <a:spcPct val="35000"/>
              </a:spcBef>
              <a:buClr>
                <a:srgbClr val="660066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ko-KR" altLang="en-US" sz="14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시스템 성능 및 용량  </a:t>
            </a:r>
            <a:endParaRPr lang="ko-KR" altLang="en-US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  <a:p>
            <a:pPr marL="901700" lvl="1" indent="-271463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용량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: 15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만 가입자 수용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(H/W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메모리 증설필요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)</a:t>
            </a:r>
          </a:p>
          <a:p>
            <a:pPr marL="901700" lvl="1" indent="-271463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성능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: 39000 tpmC</a:t>
            </a:r>
          </a:p>
          <a:p>
            <a:pPr marL="901700" lvl="1" indent="-271463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endParaRPr lang="en-US" altLang="ko-KR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  <a:p>
            <a:pPr marL="363538" indent="-363538">
              <a:lnSpc>
                <a:spcPct val="110000"/>
              </a:lnSpc>
              <a:spcBef>
                <a:spcPct val="35000"/>
              </a:spcBef>
              <a:buClr>
                <a:srgbClr val="660066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ko-KR" altLang="en-US" sz="14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 시스템 구성</a:t>
            </a:r>
          </a:p>
          <a:p>
            <a:pPr marL="901700" lvl="1" indent="-271463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PAS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서버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:  4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대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(HP DL380 G7): 4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대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WAS + 2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개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DB cluster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로 구성</a:t>
            </a:r>
          </a:p>
          <a:p>
            <a:pPr marL="901700" lvl="1" indent="-271463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L4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스위치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: </a:t>
            </a:r>
            <a:r>
              <a:rPr lang="en-US" altLang="ko-KR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Alteon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3408E: 2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대</a:t>
            </a:r>
          </a:p>
          <a:p>
            <a:pPr marL="901700" lvl="1" indent="-271463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L2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스위치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: Cisco 2960G: 2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대</a:t>
            </a:r>
          </a:p>
          <a:p>
            <a:pPr marL="901700" lvl="1" indent="-271463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endParaRPr lang="ko-KR" altLang="en-US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  <a:p>
            <a:pPr marL="363538" indent="-363538">
              <a:lnSpc>
                <a:spcPct val="110000"/>
              </a:lnSpc>
              <a:spcBef>
                <a:spcPct val="35000"/>
              </a:spcBef>
              <a:buClr>
                <a:srgbClr val="660066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ko-KR" altLang="en-US" sz="14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제공 기능</a:t>
            </a:r>
          </a:p>
          <a:p>
            <a:pPr marL="901700" lvl="1" indent="-271463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단말 이용 분석 기능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(</a:t>
            </a:r>
            <a:r>
              <a:rPr lang="ko-KR" altLang="en-US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모바일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agent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로그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)</a:t>
            </a:r>
          </a:p>
          <a:p>
            <a:pPr marL="901700" lvl="1" indent="-271463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ko-KR" altLang="en-US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모바일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웹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앱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이용 분석 기능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(DSTA/LQMS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로그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)</a:t>
            </a:r>
            <a:endParaRPr lang="en-US" altLang="ko-KR" dirty="0">
              <a:solidFill>
                <a:schemeClr val="tx1"/>
              </a:solidFill>
              <a:latin typeface="Century Gothic" pitchFamily="34" charset="0"/>
              <a:ea typeface="+mn-ea"/>
              <a:sym typeface="Wingdings" pitchFamily="2" charset="2"/>
            </a:endParaRPr>
          </a:p>
          <a:p>
            <a:pPr marL="901700" lvl="1" indent="-271463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  <a:sym typeface="Wingdings" pitchFamily="2" charset="2"/>
              </a:rPr>
              <a:t>Legacy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sym typeface="Wingdings" pitchFamily="2" charset="2"/>
              </a:rPr>
              <a:t>연동 기능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  <a:sym typeface="Wingdings" pitchFamily="2" charset="2"/>
              </a:rPr>
              <a:t>(CAS, ADP, OMS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sym typeface="Wingdings" pitchFamily="2" charset="2"/>
              </a:rPr>
              <a:t>등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  <a:sym typeface="Wingdings" pitchFamily="2" charset="2"/>
              </a:rPr>
              <a:t>)</a:t>
            </a:r>
          </a:p>
          <a:p>
            <a:pPr marL="901700" lvl="1" indent="-271463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sym typeface="Wingdings" pitchFamily="2" charset="2"/>
              </a:rPr>
              <a:t>운용관리 및 보안 기능</a:t>
            </a:r>
          </a:p>
          <a:p>
            <a:pPr marL="901700" lvl="1" indent="-271463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endParaRPr lang="ko-KR" altLang="en-US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  <a:p>
            <a:pPr marL="363538" indent="-363538">
              <a:lnSpc>
                <a:spcPct val="110000"/>
              </a:lnSpc>
              <a:spcBef>
                <a:spcPct val="35000"/>
              </a:spcBef>
              <a:buClr>
                <a:srgbClr val="660066"/>
              </a:buClr>
              <a:buFont typeface="Wingdings" pitchFamily="2" charset="2"/>
              <a:buBlip>
                <a:blip r:embed="rId3"/>
              </a:buBlip>
              <a:defRPr/>
            </a:pPr>
            <a:r>
              <a:rPr lang="ko-KR" altLang="en-US" sz="14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하드웨어</a:t>
            </a:r>
            <a:r>
              <a:rPr lang="en-US" altLang="ko-KR" sz="14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/</a:t>
            </a:r>
            <a:r>
              <a:rPr lang="ko-KR" altLang="en-US" sz="14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소프트웨어 구성 원칙</a:t>
            </a:r>
          </a:p>
          <a:p>
            <a:pPr marL="901700" lvl="1" indent="-271463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상용하드웨어 및 소프트웨어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: HP DL380 G7, apache,</a:t>
            </a:r>
            <a:r>
              <a:rPr lang="en-US" altLang="ko-KR" strike="sngStrike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MySQL cluster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NoSQL</a:t>
            </a:r>
          </a:p>
          <a:p>
            <a:pPr marL="901700" lvl="1" indent="-271463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무 정지 서비스 시스템 구성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고 가용성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(N+0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또는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N+1 redundant)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구성</a:t>
            </a:r>
          </a:p>
          <a:p>
            <a:pPr marL="901700" lvl="1" indent="-271463">
              <a:lnSpc>
                <a:spcPct val="110000"/>
              </a:lnSpc>
              <a:spcBef>
                <a:spcPct val="35000"/>
              </a:spcBef>
              <a:buClr>
                <a:schemeClr val="hlink"/>
              </a:buClr>
              <a:buFont typeface="Wingdings" pitchFamily="2" charset="2"/>
              <a:buChar char="§"/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서비스 확장 및 증설 용이한 구조로 설계</a:t>
            </a:r>
            <a:endParaRPr lang="en-US" altLang="ko-KR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1. </a:t>
            </a:r>
            <a:r>
              <a:rPr lang="ko-KR" altLang="en-US" sz="1100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개요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98425" y="111125"/>
            <a:ext cx="4860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목표 시스템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 bwMode="auto">
          <a:xfrm>
            <a:off x="98425" y="111125"/>
            <a:ext cx="4860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유사 서비스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타사 포함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)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 개발 실적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5.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제안회사 설명</a:t>
            </a:r>
          </a:p>
        </p:txBody>
      </p:sp>
      <p:sp>
        <p:nvSpPr>
          <p:cNvPr id="43012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유사 서비스 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  <a:ea typeface="+mn-ea"/>
              </a:rPr>
              <a:t>(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  <a:ea typeface="+mn-ea"/>
              </a:rPr>
              <a:t>타사 포함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  <a:ea typeface="+mn-ea"/>
              </a:rPr>
              <a:t>)</a:t>
            </a: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  <a:ea typeface="+mn-ea"/>
              </a:rPr>
              <a:t> 개발 실적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542925" y="728663"/>
            <a:ext cx="8775700" cy="546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dirty="0" err="1">
                <a:solidFill>
                  <a:srgbClr val="0000FF"/>
                </a:solidFill>
                <a:latin typeface="Century Gothic" pitchFamily="34" charset="0"/>
                <a:ea typeface="+mn-ea"/>
                <a:cs typeface="Courier New" pitchFamily="49" charset="0"/>
              </a:rPr>
              <a:t>유프레스토</a:t>
            </a:r>
            <a:r>
              <a:rPr lang="ko-KR" altLang="en-US" dirty="0" err="1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는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LGU+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외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KT, KISA, KLABS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등과 같은 이동통신사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및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공공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연구소를 대상으로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CDMA/WCDMA/WiBro/IMS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등 다양한 유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무선 데이터 네트워크 분석시스템을 개발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공급한 경험을 보유하고 있습니다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.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830263" y="2014538"/>
          <a:ext cx="8262937" cy="39401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5161"/>
                <a:gridCol w="1717141"/>
                <a:gridCol w="5023579"/>
                <a:gridCol w="1017056"/>
              </a:tblGrid>
              <a:tr h="5304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LGU+</a:t>
                      </a:r>
                      <a:endParaRPr lang="ko-KR" altLang="en-US" sz="8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30" marB="45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Century Gothic" pitchFamily="34" charset="0"/>
                          <a:ea typeface="+mn-ea"/>
                        </a:rPr>
                        <a:t>품질분석 시스템</a:t>
                      </a:r>
                      <a:endParaRPr lang="en-US" altLang="ko-KR" sz="800" b="1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(DQMS)</a:t>
                      </a:r>
                      <a:endParaRPr lang="ko-KR" altLang="en-US" sz="8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57263" rtl="0" eaLnBrk="1" fontAlgn="b" latinLnBrk="1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DQMS(Data Quality Management System)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품질분석 시스템은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LG U+ CDMA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네트워크에 대한 전수 가입자를 기반으로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Core System/Access System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별 인터넷 착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발신 서비스와 내부 서비스에 대한 품질 분석 및 품질 감시를 제공하는 솔루션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91448" marR="91448" marT="45730" marB="4573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57263" rtl="0" eaLnBrk="1" fontAlgn="b" latinLnBrk="1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’09/’10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  <a:p>
                      <a:pPr marL="0" algn="l" defTabSz="957263" rtl="0" eaLnBrk="1" fontAlgn="b" latinLnBrk="1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’11</a:t>
                      </a:r>
                    </a:p>
                  </a:txBody>
                  <a:tcPr marL="91448" marR="91448" marT="45730" marB="4573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LGU+</a:t>
                      </a:r>
                      <a:endParaRPr lang="ko-KR" altLang="en-US" sz="800" b="1" dirty="0" smtClean="0"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30" marB="45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800" b="1" dirty="0" smtClean="0">
                          <a:latin typeface="Century Gothic" pitchFamily="34" charset="0"/>
                          <a:ea typeface="+mn-ea"/>
                        </a:rPr>
                        <a:t>단말기반 품질분석시스템</a:t>
                      </a:r>
                      <a:endParaRPr lang="en-US" altLang="ko-KR" sz="800" b="1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(DSTA)</a:t>
                      </a:r>
                      <a:endParaRPr lang="ko-KR" altLang="en-US" sz="8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57263" rtl="0" eaLnBrk="1" fontAlgn="b" latinLnBrk="1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DSTA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품질 분석 시스템은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LG U+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무선 네트워크 서비스 분석을 기반으로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단말 및 가입자 정보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/DB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와 상관분석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(Correlation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분석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을 통해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단말 별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세대 별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성 별 등 다양한 단말에 대한 품질 분석 정보를 제공하는 솔루션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91448" marR="91448" marT="45730" marB="4573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57263" rtl="0" eaLnBrk="1" fontAlgn="b" latinLnBrk="1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’08/’09</a:t>
                      </a:r>
                    </a:p>
                  </a:txBody>
                  <a:tcPr marL="91448" marR="91448" marT="45730" marB="4573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2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LGU+</a:t>
                      </a:r>
                      <a:endParaRPr lang="ko-KR" altLang="en-US" sz="800" b="1" dirty="0" smtClean="0"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30" marB="4573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WAP</a:t>
                      </a:r>
                      <a:r>
                        <a:rPr lang="ko-KR" altLang="en-US" sz="800" b="1" dirty="0" smtClean="0">
                          <a:latin typeface="Century Gothic" pitchFamily="34" charset="0"/>
                          <a:ea typeface="+mn-ea"/>
                        </a:rPr>
                        <a:t>기반 품질분석시스템</a:t>
                      </a:r>
                      <a:endParaRPr lang="en-US" altLang="ko-KR" sz="800" b="1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(WATAS)</a:t>
                      </a:r>
                      <a:endParaRPr lang="ko-KR" altLang="en-US" sz="8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30" marB="4573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57263" rtl="0" eaLnBrk="1" fontAlgn="b" latinLnBrk="1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WAP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기반 품질분석시스템은 </a:t>
                      </a:r>
                      <a:r>
                        <a:rPr lang="en-US" altLang="ko-KR" sz="800" b="0" kern="120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kIDC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800" b="0" kern="120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인입되는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WAP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및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3G-</a:t>
                      </a:r>
                      <a:r>
                        <a:rPr lang="ko-KR" altLang="en-US" sz="800" b="0" kern="120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트래픽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분석을 통하여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다양한 품질분석 정보를 제공하는 솔루션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91448" marR="91448" marT="45730" marB="4573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57263" fontAlgn="b">
                        <a:lnSpc>
                          <a:spcPct val="120000"/>
                        </a:lnSpc>
                      </a:pPr>
                      <a:r>
                        <a:rPr lang="en-US" altLang="ko-KR" sz="8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‘05/’07</a:t>
                      </a:r>
                    </a:p>
                    <a:p>
                      <a:pPr defTabSz="957263" fontAlgn="b">
                        <a:lnSpc>
                          <a:spcPct val="120000"/>
                        </a:lnSpc>
                      </a:pPr>
                      <a:r>
                        <a:rPr lang="en-US" altLang="ko-KR" sz="8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‘08/’09</a:t>
                      </a:r>
                      <a:endParaRPr lang="ko-KR" altLang="en-US" sz="800" spc="-40" baseline="0" dirty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30" marB="45730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1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KT</a:t>
                      </a:r>
                      <a:endParaRPr lang="ko-KR" altLang="en-US" sz="8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24" marB="457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CDMA</a:t>
                      </a:r>
                      <a:r>
                        <a:rPr lang="en-US" altLang="ko-KR" sz="800" b="1" baseline="0" dirty="0" smtClean="0"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lang="ko-KR" altLang="en-US" sz="800" b="1" dirty="0" smtClean="0">
                          <a:latin typeface="Century Gothic" pitchFamily="34" charset="0"/>
                          <a:ea typeface="+mn-ea"/>
                        </a:rPr>
                        <a:t>품질분석 시스템</a:t>
                      </a:r>
                      <a:endParaRPr lang="en-US" altLang="ko-KR" sz="800" b="1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(NTAS)</a:t>
                      </a:r>
                      <a:endParaRPr lang="ko-KR" altLang="en-US" sz="8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57263" rtl="0" eaLnBrk="1" fontAlgn="b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NTAS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품질분석 시스템은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KT CDMA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네트워크에 대한 전수 가입자를 기반으로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Core System/Access System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별 서비스에 대한 품질 분석 및 품질 감시를 제공하는 솔루션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91448" marR="91448" marT="45724" marB="4572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57263" fontAlgn="b">
                        <a:lnSpc>
                          <a:spcPct val="120000"/>
                        </a:lnSpc>
                      </a:pPr>
                      <a:r>
                        <a:rPr lang="en-US" altLang="ko-KR" sz="8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‘05/’06</a:t>
                      </a:r>
                      <a:endParaRPr lang="ko-KR" altLang="en-US" sz="800" spc="-40" baseline="0" dirty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24" marB="4572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201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KT</a:t>
                      </a:r>
                      <a:endParaRPr lang="ko-KR" altLang="en-US" sz="8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24" marB="457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3G </a:t>
                      </a:r>
                      <a:r>
                        <a:rPr lang="ko-KR" altLang="en-US" sz="800" b="1" dirty="0" smtClean="0">
                          <a:latin typeface="Century Gothic" pitchFamily="34" charset="0"/>
                          <a:ea typeface="+mn-ea"/>
                        </a:rPr>
                        <a:t>품질분석 시스템</a:t>
                      </a:r>
                      <a:endParaRPr lang="en-US" altLang="ko-KR" sz="800" b="1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(WNTAS)</a:t>
                      </a:r>
                      <a:endParaRPr lang="ko-KR" altLang="en-US" sz="8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57263" rtl="0" eaLnBrk="1" fontAlgn="b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WNTAS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품질분석 시스템은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KT WCDMA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네트워크에 대한 전수 가입자를 기반으로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Core System/Access System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별 인터넷 착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발신 서비스와 내부 서비스에 대한 품질 분석 및 품질 감시를 제공하는 솔루션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91448" marR="91448" marT="45724" marB="4572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57263" fontAlgn="b">
                        <a:lnSpc>
                          <a:spcPct val="120000"/>
                        </a:lnSpc>
                      </a:pPr>
                      <a:r>
                        <a:rPr lang="en-US" altLang="ko-KR" sz="8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’06/’07/‘8/’09</a:t>
                      </a:r>
                    </a:p>
                    <a:p>
                      <a:pPr defTabSz="957263" fontAlgn="b">
                        <a:lnSpc>
                          <a:spcPct val="120000"/>
                        </a:lnSpc>
                      </a:pPr>
                      <a:r>
                        <a:rPr lang="en-US" altLang="ko-KR" sz="8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‘10/’11</a:t>
                      </a:r>
                      <a:endParaRPr lang="ko-KR" altLang="en-US" sz="800" spc="-40" baseline="0" dirty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24" marB="45724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KT</a:t>
                      </a:r>
                      <a:endParaRPr lang="ko-KR" altLang="en-US" sz="8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24" marB="457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WiBro </a:t>
                      </a:r>
                      <a:r>
                        <a:rPr lang="ko-KR" altLang="en-US" sz="800" b="1" dirty="0" smtClean="0">
                          <a:latin typeface="Century Gothic" pitchFamily="34" charset="0"/>
                          <a:ea typeface="+mn-ea"/>
                        </a:rPr>
                        <a:t>품질분석 시스템</a:t>
                      </a:r>
                      <a:endParaRPr lang="en-US" altLang="ko-KR" sz="800" b="1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(WTAS)</a:t>
                      </a:r>
                      <a:endParaRPr lang="ko-KR" altLang="en-US" sz="800" b="1" dirty="0" smtClean="0"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57263" rtl="0" eaLnBrk="1" fontAlgn="b" latinLnBrk="1" hangingPunct="1">
                        <a:lnSpc>
                          <a:spcPct val="120000"/>
                        </a:lnSpc>
                      </a:pP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무선 구간과 </a:t>
                      </a:r>
                      <a:r>
                        <a:rPr lang="ko-KR" altLang="en-US" sz="800" b="0" kern="120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엑세스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구간의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Traffic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을 분석하고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호 단위의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WIBRO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접속 및 절단에 영향을 주는 요소들의 분석을 통하여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WIBRO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품질 및 서비스를 종합적으로 확인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분석하는 시스템 </a:t>
                      </a:r>
                      <a:endParaRPr lang="ko-KR" altLang="en-US" sz="800" b="0" kern="1200" spc="-40" baseline="0" dirty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91448" marR="91448" marT="45733" marB="4573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defTabSz="957263" fontAlgn="b">
                        <a:lnSpc>
                          <a:spcPct val="120000"/>
                        </a:lnSpc>
                      </a:pPr>
                      <a:r>
                        <a:rPr lang="en-US" altLang="ko-KR" sz="8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’05/‘07 </a:t>
                      </a:r>
                    </a:p>
                    <a:p>
                      <a:pPr defTabSz="957263" fontAlgn="b">
                        <a:lnSpc>
                          <a:spcPct val="120000"/>
                        </a:lnSpc>
                      </a:pPr>
                      <a:r>
                        <a:rPr lang="en-US" altLang="ko-KR" sz="8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</a:rPr>
                        <a:t>’08/’09</a:t>
                      </a:r>
                      <a:endParaRPr lang="ko-KR" altLang="en-US" sz="800" spc="-40" baseline="0" dirty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33" marB="45733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KT</a:t>
                      </a:r>
                      <a:endParaRPr lang="ko-KR" altLang="en-US" sz="8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24" marB="457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IMS </a:t>
                      </a:r>
                      <a:r>
                        <a:rPr lang="ko-KR" altLang="en-US" sz="800" b="1" dirty="0" smtClean="0">
                          <a:latin typeface="Century Gothic" pitchFamily="34" charset="0"/>
                          <a:ea typeface="+mn-ea"/>
                        </a:rPr>
                        <a:t>품질</a:t>
                      </a:r>
                      <a:r>
                        <a:rPr lang="ko-KR" altLang="en-US" sz="800" b="1" baseline="0" dirty="0" smtClean="0">
                          <a:latin typeface="Century Gothic" pitchFamily="34" charset="0"/>
                          <a:ea typeface="+mn-ea"/>
                        </a:rPr>
                        <a:t> 측정</a:t>
                      </a:r>
                      <a:endParaRPr lang="en-US" altLang="ko-KR" sz="800" b="1" baseline="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1" baseline="0" dirty="0" smtClean="0"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lang="ko-KR" altLang="en-US" sz="800" b="1" baseline="0" dirty="0" smtClean="0">
                          <a:latin typeface="Century Gothic" pitchFamily="34" charset="0"/>
                          <a:ea typeface="+mn-ea"/>
                        </a:rPr>
                        <a:t>분석 시스템</a:t>
                      </a:r>
                      <a:endParaRPr lang="ko-KR" altLang="en-US" sz="8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57263" rtl="0" eaLnBrk="1" fontAlgn="b" latinLnBrk="1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KT IMS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풀질 측정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분석 시스템은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IMS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서비스의 개별 구간에 대한 </a:t>
                      </a:r>
                      <a:r>
                        <a:rPr lang="ko-KR" altLang="en-US" sz="800" b="0" kern="120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트래픽을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수집하여 시그널에 대한 분석 및 사용자 데이터에 대한 분석을 통해 로그를 수집하고 통계를 산출하여 품질에 대한 감시 기능을 제공하는 솔루션 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91448" marR="91448" marT="45739" marB="4573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57263" rtl="0" eaLnBrk="1" fontAlgn="b" latinLnBrk="1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’06</a:t>
                      </a:r>
                    </a:p>
                  </a:txBody>
                  <a:tcPr marL="91448" marR="91448" marT="45739" marB="4573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8531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KT</a:t>
                      </a:r>
                      <a:endParaRPr lang="ko-KR" altLang="en-US" sz="8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24" marB="457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mIDC </a:t>
                      </a:r>
                      <a:r>
                        <a:rPr lang="ko-KR" altLang="en-US" sz="800" b="1" dirty="0" smtClean="0">
                          <a:latin typeface="Century Gothic" pitchFamily="34" charset="0"/>
                          <a:ea typeface="+mn-ea"/>
                        </a:rPr>
                        <a:t>품질분석시스템</a:t>
                      </a:r>
                      <a:endParaRPr lang="en-US" altLang="ko-KR" sz="800" b="1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(AQUA)</a:t>
                      </a:r>
                      <a:endParaRPr lang="ko-KR" altLang="en-US" sz="8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57263" rtl="0" eaLnBrk="1" fontAlgn="b" latinLnBrk="1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KT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내부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mIDC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로 </a:t>
                      </a:r>
                      <a:r>
                        <a:rPr lang="ko-KR" altLang="en-US" sz="800" b="0" kern="120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인입되는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서비스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800" b="0" kern="120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Fimm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altLang="ko-KR" sz="800" b="0" kern="1200" spc="-40" baseline="0" dirty="0" err="1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MagicN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, VAS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에 대해 다양한 품질분석 정보를 제공하는 솔루션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91448" marR="91448" marT="45739" marB="4573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57263" rtl="0" eaLnBrk="1" fontAlgn="b" latinLnBrk="1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‘05/’06/‘07/’08</a:t>
                      </a:r>
                    </a:p>
                    <a:p>
                      <a:pPr marL="0" algn="l" defTabSz="957263" rtl="0" eaLnBrk="1" fontAlgn="b" latinLnBrk="1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‘09/’10</a:t>
                      </a:r>
                    </a:p>
                  </a:txBody>
                  <a:tcPr marL="91448" marR="91448" marT="45739" marB="4573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000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KISA</a:t>
                      </a:r>
                      <a:endParaRPr lang="ko-KR" altLang="en-US" sz="8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24" marB="457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SIP/VoIP </a:t>
                      </a:r>
                      <a:r>
                        <a:rPr lang="ko-KR" altLang="en-US" sz="800" b="1" dirty="0" smtClean="0">
                          <a:latin typeface="Century Gothic" pitchFamily="34" charset="0"/>
                          <a:ea typeface="+mn-ea"/>
                        </a:rPr>
                        <a:t>품질분석시스템</a:t>
                      </a:r>
                      <a:endParaRPr lang="ko-KR" altLang="en-US" sz="8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57263" rtl="0" eaLnBrk="1" fontAlgn="b" latinLnBrk="1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KISA(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한국인터넷진흥원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에서 추진중인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VoIP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서비스 품질 측정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분석기능 지원 솔루션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91448" marR="91448" marT="45739" marB="4573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57263" rtl="0" eaLnBrk="1" fontAlgn="b" latinLnBrk="1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‘09/’10</a:t>
                      </a:r>
                    </a:p>
                  </a:txBody>
                  <a:tcPr marL="91448" marR="91448" marT="45739" marB="4573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414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KLABS</a:t>
                      </a:r>
                      <a:endParaRPr lang="ko-KR" altLang="en-US" sz="8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24" marB="4572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30000"/>
                        </a:lnSpc>
                      </a:pPr>
                      <a:r>
                        <a:rPr lang="en-US" altLang="ko-KR" sz="800" b="1" dirty="0" smtClean="0">
                          <a:latin typeface="Century Gothic" pitchFamily="34" charset="0"/>
                          <a:ea typeface="+mn-ea"/>
                        </a:rPr>
                        <a:t>IMS/RKS </a:t>
                      </a:r>
                      <a:r>
                        <a:rPr lang="ko-KR" altLang="en-US" sz="800" b="1" dirty="0" smtClean="0">
                          <a:latin typeface="Century Gothic" pitchFamily="34" charset="0"/>
                          <a:ea typeface="+mn-ea"/>
                        </a:rPr>
                        <a:t>품질 분석시스템</a:t>
                      </a:r>
                      <a:endParaRPr lang="ko-KR" altLang="en-US" sz="8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48" marR="91448" marT="45739" marB="457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957263" rtl="0" eaLnBrk="1" fontAlgn="b" latinLnBrk="1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KLABS(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한국케이블연구원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 내 구축된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IMS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도메인 내 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R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나</a:t>
                      </a: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(Record Keeping System) </a:t>
                      </a:r>
                      <a:r>
                        <a:rPr lang="ko-KR" altLang="en-US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서비스에 대한 다양한 품질분석 정보를 제공하는 솔루션</a:t>
                      </a:r>
                      <a:endParaRPr lang="en-US" altLang="ko-KR" sz="800" b="0" kern="1200" spc="-4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L="91448" marR="91448" marT="45739" marB="4573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57263" rtl="0" eaLnBrk="1" fontAlgn="b" latinLnBrk="1" hangingPunct="1">
                        <a:lnSpc>
                          <a:spcPct val="120000"/>
                        </a:lnSpc>
                      </a:pPr>
                      <a:r>
                        <a:rPr lang="en-US" altLang="ko-KR" sz="800" b="0" kern="1200" spc="-40" baseline="0" dirty="0" smtClean="0">
                          <a:solidFill>
                            <a:schemeClr val="tx1"/>
                          </a:solidFill>
                          <a:latin typeface="Century Gothic" pitchFamily="34" charset="0"/>
                          <a:ea typeface="+mn-ea"/>
                          <a:cs typeface="+mn-cs"/>
                        </a:rPr>
                        <a:t>‘09</a:t>
                      </a:r>
                    </a:p>
                  </a:txBody>
                  <a:tcPr marL="91448" marR="91448" marT="45739" marB="45739"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 bwMode="auto">
          <a:xfrm>
            <a:off x="98425" y="111125"/>
            <a:ext cx="4860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연구개발 인적 사항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5.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제안회사 설명</a:t>
            </a:r>
          </a:p>
        </p:txBody>
      </p:sp>
      <p:sp>
        <p:nvSpPr>
          <p:cNvPr id="44036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  <a:ea typeface="+mn-ea"/>
              </a:rPr>
              <a:t>연구개발 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인적 사항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2925" y="728663"/>
            <a:ext cx="8775700" cy="54610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30000"/>
              </a:lnSpc>
              <a:spcBef>
                <a:spcPts val="0"/>
              </a:spcBef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본 제안 사는 아래와 같이 다 년간 이동통신 데이터 </a:t>
            </a:r>
            <a:r>
              <a:rPr lang="ko-KR" altLang="en-US" dirty="0" err="1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트래픽과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 로그 수집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/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  <a:cs typeface="Courier New" pitchFamily="49" charset="0"/>
              </a:rPr>
              <a:t>분석 분야에서 축적된 경험과 관련 전문 개발자를 투입할 예정입니다</a:t>
            </a:r>
            <a:endParaRPr lang="en-US" altLang="ko-KR" dirty="0">
              <a:solidFill>
                <a:schemeClr val="tx1"/>
              </a:solidFill>
              <a:latin typeface="Century Gothic" pitchFamily="34" charset="0"/>
              <a:ea typeface="+mn-ea"/>
              <a:cs typeface="Courier New" pitchFamily="49" charset="0"/>
            </a:endParaRPr>
          </a:p>
        </p:txBody>
      </p:sp>
      <p:graphicFrame>
        <p:nvGraphicFramePr>
          <p:cNvPr id="9" name="Group 162"/>
          <p:cNvGraphicFramePr>
            <a:graphicFrameLocks noGrp="1"/>
          </p:cNvGraphicFramePr>
          <p:nvPr/>
        </p:nvGraphicFramePr>
        <p:xfrm>
          <a:off x="722313" y="2228850"/>
          <a:ext cx="5291137" cy="2279650"/>
        </p:xfrm>
        <a:graphic>
          <a:graphicData uri="http://schemas.openxmlformats.org/drawingml/2006/table">
            <a:tbl>
              <a:tblPr/>
              <a:tblGrid>
                <a:gridCol w="516325"/>
                <a:gridCol w="414712"/>
                <a:gridCol w="922781"/>
                <a:gridCol w="719553"/>
                <a:gridCol w="2132621"/>
                <a:gridCol w="585145"/>
              </a:tblGrid>
              <a:tr h="253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이름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직급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최종학력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소속회사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담당 분야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경력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253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이동환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차장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홍익대학원 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유프레스토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개발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PM,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설계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10.4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년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김재욱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과장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중앙대학교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유프레스토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mongoDB/MapReduce Function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개발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8.4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년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박영진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대리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아주대학교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유프레스토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mongoDB/document design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7.7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년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최윤경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대리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인천대학교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유프레스토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mongoDB/shard, configure, JNI (native)   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5.9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년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송호연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사원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제주대학교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유프레스토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단말이용분석 서버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(apache/tomcat)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3.6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년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이상덕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대리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동명정보대학교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유프레스토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단말이용분석 서버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(apache/tomcat)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5.9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년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함동철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대리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대전대학교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유프레스토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LQMS/DSTA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연동 부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(agent, FTP)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6.6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년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32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이상준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과장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서남대학교</a:t>
                      </a: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유프레스토</a:t>
                      </a:r>
                      <a:endParaRPr kumimoji="1" lang="ko-KR" altLang="en-US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운영관리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타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연동 부 개발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(ADP,CAS,OMS)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8.2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년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2" marR="91452" marT="45707" marB="45707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Group 163"/>
          <p:cNvGraphicFramePr>
            <a:graphicFrameLocks noGrp="1"/>
          </p:cNvGraphicFramePr>
          <p:nvPr/>
        </p:nvGraphicFramePr>
        <p:xfrm>
          <a:off x="722313" y="5003800"/>
          <a:ext cx="5356225" cy="836613"/>
        </p:xfrm>
        <a:graphic>
          <a:graphicData uri="http://schemas.openxmlformats.org/drawingml/2006/table">
            <a:tbl>
              <a:tblPr/>
              <a:tblGrid>
                <a:gridCol w="523540"/>
                <a:gridCol w="421677"/>
                <a:gridCol w="900206"/>
                <a:gridCol w="720165"/>
                <a:gridCol w="2160495"/>
                <a:gridCol w="630143"/>
              </a:tblGrid>
              <a:tr h="278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이름</a:t>
                      </a:r>
                    </a:p>
                  </a:txBody>
                  <a:tcPr marL="91451" marR="91451" marT="45731" marB="45731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직급</a:t>
                      </a:r>
                    </a:p>
                  </a:txBody>
                  <a:tcPr marL="91451" marR="91451" marT="45731" marB="45731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최종학력</a:t>
                      </a:r>
                    </a:p>
                  </a:txBody>
                  <a:tcPr marL="91451" marR="91451" marT="45731" marB="45731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소속회사</a:t>
                      </a:r>
                    </a:p>
                  </a:txBody>
                  <a:tcPr marL="91451" marR="91451" marT="45731" marB="45731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담당 분야</a:t>
                      </a:r>
                    </a:p>
                  </a:txBody>
                  <a:tcPr marL="91451" marR="91451" marT="45731" marB="45731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경력</a:t>
                      </a:r>
                    </a:p>
                  </a:txBody>
                  <a:tcPr marL="91451" marR="91451" marT="45731" marB="45731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278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전승훈</a:t>
                      </a:r>
                    </a:p>
                  </a:txBody>
                  <a:tcPr marL="91451" marR="91451" marT="45731" marB="45731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중급</a:t>
                      </a:r>
                    </a:p>
                  </a:txBody>
                  <a:tcPr marL="91451" marR="91451" marT="45731" marB="45731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수원대학교</a:t>
                      </a:r>
                    </a:p>
                  </a:txBody>
                  <a:tcPr marL="91451" marR="91451" marT="45731" marB="45731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유프레스토</a:t>
                      </a:r>
                      <a:endParaRPr kumimoji="1" lang="en-US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1" marR="91451" marT="45731" marB="45731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기술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안정화 지원 담당 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PM</a:t>
                      </a:r>
                    </a:p>
                  </a:txBody>
                  <a:tcPr marL="91451" marR="91451" marT="45731" marB="45731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10.3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년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1" marR="91451" marT="45731" marB="45731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887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이진식</a:t>
                      </a:r>
                    </a:p>
                  </a:txBody>
                  <a:tcPr marL="91451" marR="91451" marT="45731" marB="45731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초급</a:t>
                      </a:r>
                    </a:p>
                  </a:txBody>
                  <a:tcPr marL="91451" marR="91451" marT="45731" marB="45731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명지대학교</a:t>
                      </a:r>
                    </a:p>
                  </a:txBody>
                  <a:tcPr marL="91451" marR="91451" marT="45731" marB="45731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유프레스토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1" marR="91451" marT="45731" marB="45731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mongoDB (replica-sets) 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개발환경구축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1" marR="91451" marT="45731" marB="45731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7.3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년</a:t>
                      </a:r>
                      <a:endParaRPr kumimoji="1" lang="ko-KR" altLang="ko-KR" sz="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51" marR="91451" marT="45731" marB="45731" anchor="ctr" horzOverflow="overflow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Group 222"/>
          <p:cNvGraphicFramePr>
            <a:graphicFrameLocks noGrp="1"/>
          </p:cNvGraphicFramePr>
          <p:nvPr/>
        </p:nvGraphicFramePr>
        <p:xfrm>
          <a:off x="6167438" y="2214563"/>
          <a:ext cx="2957512" cy="1574800"/>
        </p:xfrm>
        <a:graphic>
          <a:graphicData uri="http://schemas.openxmlformats.org/drawingml/2006/table">
            <a:tbl>
              <a:tblPr/>
              <a:tblGrid>
                <a:gridCol w="671512"/>
                <a:gridCol w="442913"/>
                <a:gridCol w="473075"/>
                <a:gridCol w="1370012"/>
              </a:tblGrid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본부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팀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인원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해당인력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</a:tr>
              <a:tr h="261938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개발자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(7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고급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이동환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함동철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중급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김재욱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박영진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이상준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초급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최윤경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송호연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,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이상덕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기술지원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(2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명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중급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잔승훈 과장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초급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1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이진식 대리</a:t>
                      </a:r>
                    </a:p>
                  </a:txBody>
                  <a:tcPr anchor="ctr" horzOverflow="overflow">
                    <a:lnL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669925" y="1943100"/>
            <a:ext cx="908050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○</a:t>
            </a:r>
            <a:r>
              <a:rPr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개발 인력</a:t>
            </a:r>
            <a:endParaRPr lang="en-US" altLang="ko-KR" sz="10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167438" y="1943100"/>
            <a:ext cx="1755775" cy="29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○</a:t>
            </a:r>
            <a:r>
              <a:rPr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투입 인력 분포</a:t>
            </a:r>
            <a:endParaRPr lang="en-US" altLang="ko-KR" sz="10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722313" y="4689475"/>
            <a:ext cx="1755775" cy="293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○</a:t>
            </a:r>
            <a:r>
              <a:rPr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기술 지원 현황</a:t>
            </a:r>
            <a:endParaRPr lang="en-US" altLang="ko-KR" sz="10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 txBox="1"/>
          <p:nvPr/>
        </p:nvSpPr>
        <p:spPr bwMode="auto">
          <a:xfrm>
            <a:off x="4817985" y="1493784"/>
            <a:ext cx="5445605" cy="936000"/>
          </a:xfrm>
          <a:prstGeom prst="roundRect">
            <a:avLst>
              <a:gd name="adj" fmla="val 39229"/>
            </a:avLst>
          </a:prstGeom>
          <a:gradFill flip="none" rotWithShape="1">
            <a:gsLst>
              <a:gs pos="0">
                <a:schemeClr val="accent4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endParaRPr lang="ko-KR" alt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itchFamily="34" charset="0"/>
              <a:ea typeface="+mn-ea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583238" y="1592263"/>
            <a:ext cx="41941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algn="r">
              <a:spcBef>
                <a:spcPts val="0"/>
              </a:spcBef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Century Gothic" pitchFamily="34" charset="0"/>
                <a:ea typeface="+mn-ea"/>
              </a:rPr>
              <a:t>6. </a:t>
            </a:r>
            <a:r>
              <a:rPr lang="ko-KR" altLang="en-US" sz="2600" b="1" dirty="0" smtClean="0">
                <a:solidFill>
                  <a:schemeClr val="bg1"/>
                </a:solidFill>
                <a:latin typeface="Century Gothic" pitchFamily="34" charset="0"/>
                <a:ea typeface="+mn-ea"/>
              </a:rPr>
              <a:t>교육 계획</a:t>
            </a:r>
            <a:endParaRPr lang="ko-KR" altLang="en-US" sz="2000" dirty="0">
              <a:solidFill>
                <a:schemeClr val="bg1"/>
              </a:solidFill>
              <a:latin typeface="Century Gothic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 bwMode="auto">
          <a:xfrm>
            <a:off x="98425" y="111125"/>
            <a:ext cx="4860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+mn-ea"/>
                <a:ea typeface="+mn-ea"/>
                <a:cs typeface="Arial Unicode MS" pitchFamily="50" charset="-127"/>
              </a:rPr>
              <a:t>교육 계획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 Unicode MS" pitchFamily="50" charset="-127"/>
              </a:rPr>
              <a:t>6.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Arial Unicode MS" pitchFamily="50" charset="-127"/>
              </a:rPr>
              <a:t>교육 계획</a:t>
            </a:r>
          </a:p>
        </p:txBody>
      </p:sp>
      <p:graphicFrame>
        <p:nvGraphicFramePr>
          <p:cNvPr id="9" name="Group 128"/>
          <p:cNvGraphicFramePr>
            <a:graphicFrameLocks noGrp="1"/>
          </p:cNvGraphicFramePr>
          <p:nvPr/>
        </p:nvGraphicFramePr>
        <p:xfrm>
          <a:off x="4997450" y="863600"/>
          <a:ext cx="4545013" cy="2700338"/>
        </p:xfrm>
        <a:graphic>
          <a:graphicData uri="http://schemas.openxmlformats.org/drawingml/2006/table">
            <a:tbl>
              <a:tblPr/>
              <a:tblGrid>
                <a:gridCol w="451576"/>
                <a:gridCol w="1355900"/>
                <a:gridCol w="1566852"/>
                <a:gridCol w="1170686"/>
              </a:tblGrid>
              <a:tr h="22110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구분</a:t>
                      </a:r>
                    </a:p>
                  </a:txBody>
                  <a:tcPr marL="38096" marR="38096" marT="38101" marB="38101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LGU+</a:t>
                      </a:r>
                      <a:endParaRPr kumimoji="1" lang="ko-KR" altLang="en-US" sz="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38096" marR="38096" marT="38101" marB="38101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제안 사 교육훈련담당자</a:t>
                      </a:r>
                    </a:p>
                  </a:txBody>
                  <a:tcPr marL="38096" marR="38096" marT="38101" marB="38101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비고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산출물</a:t>
                      </a:r>
                      <a:r>
                        <a:rPr kumimoji="1" lang="en-US" altLang="ko-KR" sz="9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8096" marR="38096" marT="38101" marB="38101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47271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계획</a:t>
                      </a:r>
                    </a:p>
                  </a:txBody>
                  <a:tcPr marL="38096" marR="38096" marT="38101" marB="38101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rowSpan="4"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휴먼새내기체" pitchFamily="18" charset="-127"/>
                      </a:endParaRPr>
                    </a:p>
                  </a:txBody>
                  <a:tcPr marL="38096" marR="38096" marT="38101" marB="38101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휴먼새내기체" pitchFamily="18" charset="-127"/>
                      </a:endParaRPr>
                    </a:p>
                  </a:txBody>
                  <a:tcPr marL="38096" marR="38096" marT="38101" marB="38101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9746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준비</a:t>
                      </a:r>
                    </a:p>
                  </a:txBody>
                  <a:tcPr marL="38096" marR="38096" marT="38101" marB="38101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2990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실시</a:t>
                      </a:r>
                    </a:p>
                  </a:txBody>
                  <a:tcPr marL="38096" marR="38096" marT="38101" marB="38101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50194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평가 및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80000"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사후관리</a:t>
                      </a:r>
                    </a:p>
                  </a:txBody>
                  <a:tcPr marL="38096" marR="38096" marT="38101" marB="38101" anchor="ctr" horzOverflow="overflow">
                    <a:lnL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696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AEAEA"/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Rectangle 50"/>
          <p:cNvSpPr>
            <a:spLocks noChangeArrowheads="1"/>
          </p:cNvSpPr>
          <p:nvPr/>
        </p:nvSpPr>
        <p:spPr bwMode="auto">
          <a:xfrm>
            <a:off x="8328025" y="1076325"/>
            <a:ext cx="1633538" cy="258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95250" indent="-95250" defTabSz="762000" latinLnBrk="0">
              <a:lnSpc>
                <a:spcPct val="120000"/>
              </a:lnSpc>
              <a:spcBef>
                <a:spcPct val="50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교육훈련계획서 </a:t>
            </a:r>
            <a:endParaRPr lang="en-US" altLang="ko-KR" sz="9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2" name="Rectangle 51"/>
          <p:cNvSpPr>
            <a:spLocks noChangeArrowheads="1"/>
          </p:cNvSpPr>
          <p:nvPr/>
        </p:nvSpPr>
        <p:spPr bwMode="auto">
          <a:xfrm>
            <a:off x="8299450" y="1722438"/>
            <a:ext cx="15589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95250" indent="-95250" defTabSz="762000" latinLnBrk="0">
              <a:spcBef>
                <a:spcPct val="20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교육훈련 변경요청서 </a:t>
            </a:r>
          </a:p>
        </p:txBody>
      </p:sp>
      <p:sp>
        <p:nvSpPr>
          <p:cNvPr id="14" name="Rectangle 52"/>
          <p:cNvSpPr>
            <a:spLocks noChangeArrowheads="1"/>
          </p:cNvSpPr>
          <p:nvPr/>
        </p:nvSpPr>
        <p:spPr bwMode="auto">
          <a:xfrm>
            <a:off x="8334375" y="2528888"/>
            <a:ext cx="17494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marL="95250" indent="-95250" defTabSz="762000" latinLnBrk="0">
              <a:spcBef>
                <a:spcPct val="20000"/>
              </a:spcBef>
              <a:buClr>
                <a:schemeClr val="tx1"/>
              </a:buClr>
              <a:buSzPct val="80000"/>
              <a:buFont typeface="Arial" pitchFamily="34" charset="0"/>
              <a:buChar char="•"/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교육훈련결과보고서</a:t>
            </a:r>
          </a:p>
        </p:txBody>
      </p:sp>
      <p:grpSp>
        <p:nvGrpSpPr>
          <p:cNvPr id="46109" name="그룹 259"/>
          <p:cNvGrpSpPr>
            <a:grpSpLocks/>
          </p:cNvGrpSpPr>
          <p:nvPr/>
        </p:nvGrpSpPr>
        <p:grpSpPr bwMode="auto">
          <a:xfrm>
            <a:off x="5673725" y="1104900"/>
            <a:ext cx="2700338" cy="2430463"/>
            <a:chOff x="1082569" y="3701578"/>
            <a:chExt cx="3199753" cy="3102797"/>
          </a:xfrm>
        </p:grpSpPr>
        <p:sp>
          <p:nvSpPr>
            <p:cNvPr id="16" name="Freeform 57"/>
            <p:cNvSpPr>
              <a:spLocks/>
            </p:cNvSpPr>
            <p:nvPr/>
          </p:nvSpPr>
          <p:spPr bwMode="auto">
            <a:xfrm>
              <a:off x="4096092" y="3948829"/>
              <a:ext cx="133559" cy="2855546"/>
            </a:xfrm>
            <a:custGeom>
              <a:avLst/>
              <a:gdLst>
                <a:gd name="T0" fmla="*/ 2147483647 w 264"/>
                <a:gd name="T1" fmla="*/ 2147483647 h 1432"/>
                <a:gd name="T2" fmla="*/ 2147483647 w 264"/>
                <a:gd name="T3" fmla="*/ 2147483647 h 1432"/>
                <a:gd name="T4" fmla="*/ 2147483647 w 264"/>
                <a:gd name="T5" fmla="*/ 0 h 1432"/>
                <a:gd name="T6" fmla="*/ 0 w 264"/>
                <a:gd name="T7" fmla="*/ 0 h 1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4"/>
                <a:gd name="T13" fmla="*/ 0 h 1432"/>
                <a:gd name="T14" fmla="*/ 264 w 264"/>
                <a:gd name="T15" fmla="*/ 1432 h 1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4" h="1432">
                  <a:moveTo>
                    <a:pt x="8" y="1432"/>
                  </a:moveTo>
                  <a:lnTo>
                    <a:pt x="264" y="1432"/>
                  </a:lnTo>
                  <a:lnTo>
                    <a:pt x="264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5F5F5F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900">
                <a:latin typeface="+mn-ea"/>
                <a:ea typeface="+mn-ea"/>
              </a:endParaRPr>
            </a:p>
          </p:txBody>
        </p:sp>
        <p:sp>
          <p:nvSpPr>
            <p:cNvPr id="17" name="Rectangle 94"/>
            <p:cNvSpPr>
              <a:spLocks noChangeArrowheads="1"/>
            </p:cNvSpPr>
            <p:nvPr/>
          </p:nvSpPr>
          <p:spPr bwMode="auto">
            <a:xfrm>
              <a:off x="2154796" y="3701578"/>
              <a:ext cx="846495" cy="23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defTabSz="762000" latinLnBrk="0">
                <a:spcBef>
                  <a:spcPct val="50000"/>
                </a:spcBef>
                <a:buClr>
                  <a:schemeClr val="tx1"/>
                </a:buClr>
                <a:buSzPct val="80000"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  <a:ea typeface="+mn-ea"/>
                </a:rPr>
                <a:t>승인요청</a:t>
              </a:r>
            </a:p>
          </p:txBody>
        </p:sp>
        <p:grpSp>
          <p:nvGrpSpPr>
            <p:cNvPr id="46214" name="Group 170"/>
            <p:cNvGrpSpPr>
              <a:grpSpLocks/>
            </p:cNvGrpSpPr>
            <p:nvPr/>
          </p:nvGrpSpPr>
          <p:grpSpPr bwMode="auto">
            <a:xfrm>
              <a:off x="1082569" y="3757214"/>
              <a:ext cx="1138238" cy="489739"/>
              <a:chOff x="-1514" y="1623"/>
              <a:chExt cx="693" cy="302"/>
            </a:xfrm>
          </p:grpSpPr>
          <p:sp>
            <p:nvSpPr>
              <p:cNvPr id="20" name="AutoShape 171"/>
              <p:cNvSpPr>
                <a:spLocks noChangeArrowheads="1"/>
              </p:cNvSpPr>
              <p:nvPr/>
            </p:nvSpPr>
            <p:spPr bwMode="auto">
              <a:xfrm>
                <a:off x="-1514" y="1620"/>
                <a:ext cx="693" cy="302"/>
              </a:xfrm>
              <a:prstGeom prst="roundRect">
                <a:avLst>
                  <a:gd name="adj" fmla="val 10060"/>
                </a:avLst>
              </a:prstGeom>
              <a:gradFill rotWithShape="1">
                <a:gsLst>
                  <a:gs pos="0">
                    <a:srgbClr val="84C4E4"/>
                  </a:gs>
                  <a:gs pos="100000">
                    <a:srgbClr val="D4EAF6"/>
                  </a:gs>
                </a:gsLst>
                <a:lin ang="5400000" scaled="1"/>
              </a:gradFill>
              <a:ln w="12700" algn="ctr">
                <a:solidFill>
                  <a:srgbClr val="318FC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46295" name="Group 172"/>
              <p:cNvGrpSpPr>
                <a:grpSpLocks/>
              </p:cNvGrpSpPr>
              <p:nvPr/>
            </p:nvGrpSpPr>
            <p:grpSpPr bwMode="auto">
              <a:xfrm>
                <a:off x="-1500" y="1629"/>
                <a:ext cx="664" cy="108"/>
                <a:chOff x="-1505" y="1629"/>
                <a:chExt cx="675" cy="108"/>
              </a:xfrm>
            </p:grpSpPr>
            <p:sp>
              <p:nvSpPr>
                <p:cNvPr id="22" name="AutoShape 173"/>
                <p:cNvSpPr>
                  <a:spLocks noChangeArrowheads="1"/>
                </p:cNvSpPr>
                <p:nvPr/>
              </p:nvSpPr>
              <p:spPr bwMode="auto">
                <a:xfrm>
                  <a:off x="-1505" y="1629"/>
                  <a:ext cx="675" cy="105"/>
                </a:xfrm>
                <a:prstGeom prst="roundRect">
                  <a:avLst>
                    <a:gd name="adj" fmla="val 20176"/>
                  </a:avLst>
                </a:prstGeom>
                <a:gradFill rotWithShape="1">
                  <a:gsLst>
                    <a:gs pos="0">
                      <a:srgbClr val="D1E8F8"/>
                    </a:gs>
                    <a:gs pos="100000">
                      <a:srgbClr val="C0E0F6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90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3" name="AutoShape 174"/>
                <p:cNvSpPr>
                  <a:spLocks noChangeArrowheads="1"/>
                </p:cNvSpPr>
                <p:nvPr/>
              </p:nvSpPr>
              <p:spPr bwMode="auto">
                <a:xfrm>
                  <a:off x="-1491" y="1630"/>
                  <a:ext cx="658" cy="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90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46215" name="Group 175"/>
            <p:cNvGrpSpPr>
              <a:grpSpLocks/>
            </p:cNvGrpSpPr>
            <p:nvPr/>
          </p:nvGrpSpPr>
          <p:grpSpPr bwMode="auto">
            <a:xfrm>
              <a:off x="2943119" y="3757214"/>
              <a:ext cx="1138238" cy="489739"/>
              <a:chOff x="-1514" y="1623"/>
              <a:chExt cx="693" cy="302"/>
            </a:xfrm>
          </p:grpSpPr>
          <p:sp>
            <p:nvSpPr>
              <p:cNvPr id="25" name="AutoShape 176"/>
              <p:cNvSpPr>
                <a:spLocks noChangeArrowheads="1"/>
              </p:cNvSpPr>
              <p:nvPr/>
            </p:nvSpPr>
            <p:spPr bwMode="auto">
              <a:xfrm>
                <a:off x="-1514" y="1620"/>
                <a:ext cx="693" cy="302"/>
              </a:xfrm>
              <a:prstGeom prst="roundRect">
                <a:avLst>
                  <a:gd name="adj" fmla="val 10060"/>
                </a:avLst>
              </a:prstGeom>
              <a:gradFill rotWithShape="1">
                <a:gsLst>
                  <a:gs pos="0">
                    <a:srgbClr val="84C4E4"/>
                  </a:gs>
                  <a:gs pos="100000">
                    <a:srgbClr val="D4EAF6"/>
                  </a:gs>
                </a:gsLst>
                <a:lin ang="5400000" scaled="1"/>
              </a:gradFill>
              <a:ln w="12700" algn="ctr">
                <a:solidFill>
                  <a:srgbClr val="318FC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46291" name="Group 177"/>
              <p:cNvGrpSpPr>
                <a:grpSpLocks/>
              </p:cNvGrpSpPr>
              <p:nvPr/>
            </p:nvGrpSpPr>
            <p:grpSpPr bwMode="auto">
              <a:xfrm>
                <a:off x="-1500" y="1629"/>
                <a:ext cx="664" cy="108"/>
                <a:chOff x="-1505" y="1629"/>
                <a:chExt cx="675" cy="108"/>
              </a:xfrm>
            </p:grpSpPr>
            <p:sp>
              <p:nvSpPr>
                <p:cNvPr id="27" name="AutoShape 178"/>
                <p:cNvSpPr>
                  <a:spLocks noChangeArrowheads="1"/>
                </p:cNvSpPr>
                <p:nvPr/>
              </p:nvSpPr>
              <p:spPr bwMode="auto">
                <a:xfrm>
                  <a:off x="-1505" y="1629"/>
                  <a:ext cx="675" cy="105"/>
                </a:xfrm>
                <a:prstGeom prst="roundRect">
                  <a:avLst>
                    <a:gd name="adj" fmla="val 20176"/>
                  </a:avLst>
                </a:prstGeom>
                <a:gradFill rotWithShape="1">
                  <a:gsLst>
                    <a:gs pos="0">
                      <a:srgbClr val="D1E8F8"/>
                    </a:gs>
                    <a:gs pos="100000">
                      <a:srgbClr val="C0E0F6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90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28" name="AutoShape 179"/>
                <p:cNvSpPr>
                  <a:spLocks noChangeArrowheads="1"/>
                </p:cNvSpPr>
                <p:nvPr/>
              </p:nvSpPr>
              <p:spPr bwMode="auto">
                <a:xfrm>
                  <a:off x="-1491" y="1630"/>
                  <a:ext cx="658" cy="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90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46216" name="Group 180"/>
            <p:cNvGrpSpPr>
              <a:grpSpLocks/>
            </p:cNvGrpSpPr>
            <p:nvPr/>
          </p:nvGrpSpPr>
          <p:grpSpPr bwMode="auto">
            <a:xfrm>
              <a:off x="1082569" y="4393801"/>
              <a:ext cx="1138238" cy="491476"/>
              <a:chOff x="-1514" y="1623"/>
              <a:chExt cx="693" cy="302"/>
            </a:xfrm>
          </p:grpSpPr>
          <p:sp>
            <p:nvSpPr>
              <p:cNvPr id="30" name="AutoShape 181"/>
              <p:cNvSpPr>
                <a:spLocks noChangeArrowheads="1"/>
              </p:cNvSpPr>
              <p:nvPr/>
            </p:nvSpPr>
            <p:spPr bwMode="auto">
              <a:xfrm>
                <a:off x="-1514" y="1626"/>
                <a:ext cx="693" cy="299"/>
              </a:xfrm>
              <a:prstGeom prst="roundRect">
                <a:avLst>
                  <a:gd name="adj" fmla="val 10060"/>
                </a:avLst>
              </a:prstGeom>
              <a:gradFill rotWithShape="1">
                <a:gsLst>
                  <a:gs pos="0">
                    <a:srgbClr val="84C4E4"/>
                  </a:gs>
                  <a:gs pos="100000">
                    <a:srgbClr val="D4EAF6"/>
                  </a:gs>
                </a:gsLst>
                <a:lin ang="5400000" scaled="1"/>
              </a:gradFill>
              <a:ln w="12700" algn="ctr">
                <a:solidFill>
                  <a:srgbClr val="318FC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46287" name="Group 182"/>
              <p:cNvGrpSpPr>
                <a:grpSpLocks/>
              </p:cNvGrpSpPr>
              <p:nvPr/>
            </p:nvGrpSpPr>
            <p:grpSpPr bwMode="auto">
              <a:xfrm>
                <a:off x="-1500" y="1629"/>
                <a:ext cx="664" cy="108"/>
                <a:chOff x="-1505" y="1629"/>
                <a:chExt cx="675" cy="108"/>
              </a:xfrm>
            </p:grpSpPr>
            <p:sp>
              <p:nvSpPr>
                <p:cNvPr id="32" name="AutoShape 183"/>
                <p:cNvSpPr>
                  <a:spLocks noChangeArrowheads="1"/>
                </p:cNvSpPr>
                <p:nvPr/>
              </p:nvSpPr>
              <p:spPr bwMode="auto">
                <a:xfrm>
                  <a:off x="-1505" y="1632"/>
                  <a:ext cx="675" cy="105"/>
                </a:xfrm>
                <a:prstGeom prst="roundRect">
                  <a:avLst>
                    <a:gd name="adj" fmla="val 20176"/>
                  </a:avLst>
                </a:prstGeom>
                <a:gradFill rotWithShape="1">
                  <a:gsLst>
                    <a:gs pos="0">
                      <a:srgbClr val="D1E8F8"/>
                    </a:gs>
                    <a:gs pos="100000">
                      <a:srgbClr val="C0E0F6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90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33" name="AutoShape 184"/>
                <p:cNvSpPr>
                  <a:spLocks noChangeArrowheads="1"/>
                </p:cNvSpPr>
                <p:nvPr/>
              </p:nvSpPr>
              <p:spPr bwMode="auto">
                <a:xfrm>
                  <a:off x="-1491" y="1632"/>
                  <a:ext cx="658" cy="1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90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46217" name="Group 185"/>
            <p:cNvGrpSpPr>
              <a:grpSpLocks/>
            </p:cNvGrpSpPr>
            <p:nvPr/>
          </p:nvGrpSpPr>
          <p:grpSpPr bwMode="auto">
            <a:xfrm>
              <a:off x="2943119" y="4393801"/>
              <a:ext cx="1138238" cy="491476"/>
              <a:chOff x="-1514" y="1623"/>
              <a:chExt cx="693" cy="302"/>
            </a:xfrm>
          </p:grpSpPr>
          <p:sp>
            <p:nvSpPr>
              <p:cNvPr id="35" name="AutoShape 186"/>
              <p:cNvSpPr>
                <a:spLocks noChangeArrowheads="1"/>
              </p:cNvSpPr>
              <p:nvPr/>
            </p:nvSpPr>
            <p:spPr bwMode="auto">
              <a:xfrm>
                <a:off x="-1514" y="1626"/>
                <a:ext cx="693" cy="299"/>
              </a:xfrm>
              <a:prstGeom prst="roundRect">
                <a:avLst>
                  <a:gd name="adj" fmla="val 10060"/>
                </a:avLst>
              </a:prstGeom>
              <a:gradFill rotWithShape="1">
                <a:gsLst>
                  <a:gs pos="0">
                    <a:srgbClr val="84C4E4"/>
                  </a:gs>
                  <a:gs pos="100000">
                    <a:srgbClr val="D4EAF6"/>
                  </a:gs>
                </a:gsLst>
                <a:lin ang="5400000" scaled="1"/>
              </a:gradFill>
              <a:ln w="12700" algn="ctr">
                <a:solidFill>
                  <a:srgbClr val="318FC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46283" name="Group 187"/>
              <p:cNvGrpSpPr>
                <a:grpSpLocks/>
              </p:cNvGrpSpPr>
              <p:nvPr/>
            </p:nvGrpSpPr>
            <p:grpSpPr bwMode="auto">
              <a:xfrm>
                <a:off x="-1500" y="1629"/>
                <a:ext cx="664" cy="108"/>
                <a:chOff x="-1505" y="1629"/>
                <a:chExt cx="675" cy="108"/>
              </a:xfrm>
            </p:grpSpPr>
            <p:sp>
              <p:nvSpPr>
                <p:cNvPr id="37" name="AutoShape 188"/>
                <p:cNvSpPr>
                  <a:spLocks noChangeArrowheads="1"/>
                </p:cNvSpPr>
                <p:nvPr/>
              </p:nvSpPr>
              <p:spPr bwMode="auto">
                <a:xfrm>
                  <a:off x="-1505" y="1632"/>
                  <a:ext cx="675" cy="105"/>
                </a:xfrm>
                <a:prstGeom prst="roundRect">
                  <a:avLst>
                    <a:gd name="adj" fmla="val 20176"/>
                  </a:avLst>
                </a:prstGeom>
                <a:gradFill rotWithShape="1">
                  <a:gsLst>
                    <a:gs pos="0">
                      <a:srgbClr val="D1E8F8"/>
                    </a:gs>
                    <a:gs pos="100000">
                      <a:srgbClr val="C0E0F6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90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38" name="AutoShape 189"/>
                <p:cNvSpPr>
                  <a:spLocks noChangeArrowheads="1"/>
                </p:cNvSpPr>
                <p:nvPr/>
              </p:nvSpPr>
              <p:spPr bwMode="auto">
                <a:xfrm>
                  <a:off x="-1491" y="1632"/>
                  <a:ext cx="658" cy="1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90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46218" name="Group 190"/>
            <p:cNvGrpSpPr>
              <a:grpSpLocks/>
            </p:cNvGrpSpPr>
            <p:nvPr/>
          </p:nvGrpSpPr>
          <p:grpSpPr bwMode="auto">
            <a:xfrm>
              <a:off x="1082569" y="5027214"/>
              <a:ext cx="1138238" cy="488002"/>
              <a:chOff x="-1514" y="1623"/>
              <a:chExt cx="693" cy="302"/>
            </a:xfrm>
          </p:grpSpPr>
          <p:sp>
            <p:nvSpPr>
              <p:cNvPr id="40" name="AutoShape 191"/>
              <p:cNvSpPr>
                <a:spLocks noChangeArrowheads="1"/>
              </p:cNvSpPr>
              <p:nvPr/>
            </p:nvSpPr>
            <p:spPr bwMode="auto">
              <a:xfrm>
                <a:off x="-1514" y="1623"/>
                <a:ext cx="693" cy="302"/>
              </a:xfrm>
              <a:prstGeom prst="roundRect">
                <a:avLst>
                  <a:gd name="adj" fmla="val 10060"/>
                </a:avLst>
              </a:prstGeom>
              <a:gradFill rotWithShape="1">
                <a:gsLst>
                  <a:gs pos="0">
                    <a:srgbClr val="84C4E4"/>
                  </a:gs>
                  <a:gs pos="100000">
                    <a:srgbClr val="D4EAF6"/>
                  </a:gs>
                </a:gsLst>
                <a:lin ang="5400000" scaled="1"/>
              </a:gradFill>
              <a:ln w="12700" algn="ctr">
                <a:solidFill>
                  <a:srgbClr val="318FC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46279" name="Group 192"/>
              <p:cNvGrpSpPr>
                <a:grpSpLocks/>
              </p:cNvGrpSpPr>
              <p:nvPr/>
            </p:nvGrpSpPr>
            <p:grpSpPr bwMode="auto">
              <a:xfrm>
                <a:off x="-1500" y="1629"/>
                <a:ext cx="664" cy="108"/>
                <a:chOff x="-1505" y="1629"/>
                <a:chExt cx="675" cy="108"/>
              </a:xfrm>
            </p:grpSpPr>
            <p:sp>
              <p:nvSpPr>
                <p:cNvPr id="42" name="AutoShape 193"/>
                <p:cNvSpPr>
                  <a:spLocks noChangeArrowheads="1"/>
                </p:cNvSpPr>
                <p:nvPr/>
              </p:nvSpPr>
              <p:spPr bwMode="auto">
                <a:xfrm>
                  <a:off x="-1505" y="1629"/>
                  <a:ext cx="675" cy="108"/>
                </a:xfrm>
                <a:prstGeom prst="roundRect">
                  <a:avLst>
                    <a:gd name="adj" fmla="val 20176"/>
                  </a:avLst>
                </a:prstGeom>
                <a:gradFill rotWithShape="1">
                  <a:gsLst>
                    <a:gs pos="0">
                      <a:srgbClr val="D1E8F8"/>
                    </a:gs>
                    <a:gs pos="100000">
                      <a:srgbClr val="C0E0F6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90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43" name="AutoShape 194"/>
                <p:cNvSpPr>
                  <a:spLocks noChangeArrowheads="1"/>
                </p:cNvSpPr>
                <p:nvPr/>
              </p:nvSpPr>
              <p:spPr bwMode="auto">
                <a:xfrm>
                  <a:off x="-1491" y="1630"/>
                  <a:ext cx="658" cy="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90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46219" name="Group 195"/>
            <p:cNvGrpSpPr>
              <a:grpSpLocks/>
            </p:cNvGrpSpPr>
            <p:nvPr/>
          </p:nvGrpSpPr>
          <p:grpSpPr bwMode="auto">
            <a:xfrm>
              <a:off x="2943119" y="5027214"/>
              <a:ext cx="1138238" cy="488002"/>
              <a:chOff x="-1514" y="1623"/>
              <a:chExt cx="693" cy="302"/>
            </a:xfrm>
          </p:grpSpPr>
          <p:sp>
            <p:nvSpPr>
              <p:cNvPr id="45" name="AutoShape 196"/>
              <p:cNvSpPr>
                <a:spLocks noChangeArrowheads="1"/>
              </p:cNvSpPr>
              <p:nvPr/>
            </p:nvSpPr>
            <p:spPr bwMode="auto">
              <a:xfrm>
                <a:off x="-1514" y="1623"/>
                <a:ext cx="693" cy="302"/>
              </a:xfrm>
              <a:prstGeom prst="roundRect">
                <a:avLst>
                  <a:gd name="adj" fmla="val 10060"/>
                </a:avLst>
              </a:prstGeom>
              <a:gradFill rotWithShape="1">
                <a:gsLst>
                  <a:gs pos="0">
                    <a:srgbClr val="84C4E4"/>
                  </a:gs>
                  <a:gs pos="100000">
                    <a:srgbClr val="D4EAF6"/>
                  </a:gs>
                </a:gsLst>
                <a:lin ang="5400000" scaled="1"/>
              </a:gradFill>
              <a:ln w="12700" algn="ctr">
                <a:solidFill>
                  <a:srgbClr val="318FC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46275" name="Group 197"/>
              <p:cNvGrpSpPr>
                <a:grpSpLocks/>
              </p:cNvGrpSpPr>
              <p:nvPr/>
            </p:nvGrpSpPr>
            <p:grpSpPr bwMode="auto">
              <a:xfrm>
                <a:off x="-1500" y="1629"/>
                <a:ext cx="664" cy="108"/>
                <a:chOff x="-1505" y="1629"/>
                <a:chExt cx="675" cy="108"/>
              </a:xfrm>
            </p:grpSpPr>
            <p:sp>
              <p:nvSpPr>
                <p:cNvPr id="47" name="AutoShape 198"/>
                <p:cNvSpPr>
                  <a:spLocks noChangeArrowheads="1"/>
                </p:cNvSpPr>
                <p:nvPr/>
              </p:nvSpPr>
              <p:spPr bwMode="auto">
                <a:xfrm>
                  <a:off x="-1505" y="1629"/>
                  <a:ext cx="675" cy="108"/>
                </a:xfrm>
                <a:prstGeom prst="roundRect">
                  <a:avLst>
                    <a:gd name="adj" fmla="val 20176"/>
                  </a:avLst>
                </a:prstGeom>
                <a:gradFill rotWithShape="1">
                  <a:gsLst>
                    <a:gs pos="0">
                      <a:srgbClr val="D1E8F8"/>
                    </a:gs>
                    <a:gs pos="100000">
                      <a:srgbClr val="C0E0F6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90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48" name="AutoShape 199"/>
                <p:cNvSpPr>
                  <a:spLocks noChangeArrowheads="1"/>
                </p:cNvSpPr>
                <p:nvPr/>
              </p:nvSpPr>
              <p:spPr bwMode="auto">
                <a:xfrm>
                  <a:off x="-1491" y="1630"/>
                  <a:ext cx="658" cy="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90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46220" name="Group 200"/>
            <p:cNvGrpSpPr>
              <a:grpSpLocks/>
            </p:cNvGrpSpPr>
            <p:nvPr/>
          </p:nvGrpSpPr>
          <p:grpSpPr bwMode="auto">
            <a:xfrm>
              <a:off x="1082569" y="5682851"/>
              <a:ext cx="1138238" cy="489739"/>
              <a:chOff x="-1514" y="1623"/>
              <a:chExt cx="693" cy="302"/>
            </a:xfrm>
          </p:grpSpPr>
          <p:sp>
            <p:nvSpPr>
              <p:cNvPr id="50" name="AutoShape 201"/>
              <p:cNvSpPr>
                <a:spLocks noChangeArrowheads="1"/>
              </p:cNvSpPr>
              <p:nvPr/>
            </p:nvSpPr>
            <p:spPr bwMode="auto">
              <a:xfrm>
                <a:off x="-1514" y="1623"/>
                <a:ext cx="693" cy="299"/>
              </a:xfrm>
              <a:prstGeom prst="roundRect">
                <a:avLst>
                  <a:gd name="adj" fmla="val 10060"/>
                </a:avLst>
              </a:prstGeom>
              <a:gradFill rotWithShape="1">
                <a:gsLst>
                  <a:gs pos="0">
                    <a:srgbClr val="84C4E4"/>
                  </a:gs>
                  <a:gs pos="100000">
                    <a:srgbClr val="D4EAF6"/>
                  </a:gs>
                </a:gsLst>
                <a:lin ang="5400000" scaled="1"/>
              </a:gradFill>
              <a:ln w="12700" algn="ctr">
                <a:solidFill>
                  <a:srgbClr val="318FC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46271" name="Group 202"/>
              <p:cNvGrpSpPr>
                <a:grpSpLocks/>
              </p:cNvGrpSpPr>
              <p:nvPr/>
            </p:nvGrpSpPr>
            <p:grpSpPr bwMode="auto">
              <a:xfrm>
                <a:off x="-1500" y="1629"/>
                <a:ext cx="664" cy="108"/>
                <a:chOff x="-1505" y="1629"/>
                <a:chExt cx="675" cy="108"/>
              </a:xfrm>
            </p:grpSpPr>
            <p:sp>
              <p:nvSpPr>
                <p:cNvPr id="52" name="AutoShape 203"/>
                <p:cNvSpPr>
                  <a:spLocks noChangeArrowheads="1"/>
                </p:cNvSpPr>
                <p:nvPr/>
              </p:nvSpPr>
              <p:spPr bwMode="auto">
                <a:xfrm>
                  <a:off x="-1505" y="1632"/>
                  <a:ext cx="675" cy="105"/>
                </a:xfrm>
                <a:prstGeom prst="roundRect">
                  <a:avLst>
                    <a:gd name="adj" fmla="val 20176"/>
                  </a:avLst>
                </a:prstGeom>
                <a:gradFill rotWithShape="1">
                  <a:gsLst>
                    <a:gs pos="0">
                      <a:srgbClr val="D1E8F8"/>
                    </a:gs>
                    <a:gs pos="100000">
                      <a:srgbClr val="C0E0F6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90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53" name="AutoShape 204"/>
                <p:cNvSpPr>
                  <a:spLocks noChangeArrowheads="1"/>
                </p:cNvSpPr>
                <p:nvPr/>
              </p:nvSpPr>
              <p:spPr bwMode="auto">
                <a:xfrm>
                  <a:off x="-1491" y="1632"/>
                  <a:ext cx="658" cy="1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90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46221" name="Group 205"/>
            <p:cNvGrpSpPr>
              <a:grpSpLocks/>
            </p:cNvGrpSpPr>
            <p:nvPr/>
          </p:nvGrpSpPr>
          <p:grpSpPr bwMode="auto">
            <a:xfrm>
              <a:off x="2943119" y="5682851"/>
              <a:ext cx="1138238" cy="489739"/>
              <a:chOff x="-1514" y="1623"/>
              <a:chExt cx="693" cy="302"/>
            </a:xfrm>
          </p:grpSpPr>
          <p:sp>
            <p:nvSpPr>
              <p:cNvPr id="55" name="AutoShape 206"/>
              <p:cNvSpPr>
                <a:spLocks noChangeArrowheads="1"/>
              </p:cNvSpPr>
              <p:nvPr/>
            </p:nvSpPr>
            <p:spPr bwMode="auto">
              <a:xfrm>
                <a:off x="-1514" y="1623"/>
                <a:ext cx="693" cy="299"/>
              </a:xfrm>
              <a:prstGeom prst="roundRect">
                <a:avLst>
                  <a:gd name="adj" fmla="val 10060"/>
                </a:avLst>
              </a:prstGeom>
              <a:gradFill rotWithShape="1">
                <a:gsLst>
                  <a:gs pos="0">
                    <a:srgbClr val="84C4E4"/>
                  </a:gs>
                  <a:gs pos="100000">
                    <a:srgbClr val="D4EAF6"/>
                  </a:gs>
                </a:gsLst>
                <a:lin ang="5400000" scaled="1"/>
              </a:gradFill>
              <a:ln w="12700" algn="ctr">
                <a:solidFill>
                  <a:srgbClr val="318FC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46267" name="Group 207"/>
              <p:cNvGrpSpPr>
                <a:grpSpLocks/>
              </p:cNvGrpSpPr>
              <p:nvPr/>
            </p:nvGrpSpPr>
            <p:grpSpPr bwMode="auto">
              <a:xfrm>
                <a:off x="-1500" y="1629"/>
                <a:ext cx="664" cy="108"/>
                <a:chOff x="-1505" y="1629"/>
                <a:chExt cx="675" cy="108"/>
              </a:xfrm>
            </p:grpSpPr>
            <p:sp>
              <p:nvSpPr>
                <p:cNvPr id="57" name="AutoShape 208"/>
                <p:cNvSpPr>
                  <a:spLocks noChangeArrowheads="1"/>
                </p:cNvSpPr>
                <p:nvPr/>
              </p:nvSpPr>
              <p:spPr bwMode="auto">
                <a:xfrm>
                  <a:off x="-1505" y="1632"/>
                  <a:ext cx="675" cy="105"/>
                </a:xfrm>
                <a:prstGeom prst="roundRect">
                  <a:avLst>
                    <a:gd name="adj" fmla="val 20176"/>
                  </a:avLst>
                </a:prstGeom>
                <a:gradFill rotWithShape="1">
                  <a:gsLst>
                    <a:gs pos="0">
                      <a:srgbClr val="D1E8F8"/>
                    </a:gs>
                    <a:gs pos="100000">
                      <a:srgbClr val="C0E0F6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90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58" name="AutoShape 209"/>
                <p:cNvSpPr>
                  <a:spLocks noChangeArrowheads="1"/>
                </p:cNvSpPr>
                <p:nvPr/>
              </p:nvSpPr>
              <p:spPr bwMode="auto">
                <a:xfrm>
                  <a:off x="-1491" y="1632"/>
                  <a:ext cx="658" cy="1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90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46222" name="Group 210"/>
            <p:cNvGrpSpPr>
              <a:grpSpLocks/>
            </p:cNvGrpSpPr>
            <p:nvPr/>
          </p:nvGrpSpPr>
          <p:grpSpPr bwMode="auto">
            <a:xfrm>
              <a:off x="1082569" y="6300389"/>
              <a:ext cx="1138238" cy="489739"/>
              <a:chOff x="-1514" y="1623"/>
              <a:chExt cx="693" cy="302"/>
            </a:xfrm>
          </p:grpSpPr>
          <p:sp>
            <p:nvSpPr>
              <p:cNvPr id="60" name="AutoShape 211"/>
              <p:cNvSpPr>
                <a:spLocks noChangeArrowheads="1"/>
              </p:cNvSpPr>
              <p:nvPr/>
            </p:nvSpPr>
            <p:spPr bwMode="auto">
              <a:xfrm>
                <a:off x="-1514" y="1623"/>
                <a:ext cx="693" cy="302"/>
              </a:xfrm>
              <a:prstGeom prst="roundRect">
                <a:avLst>
                  <a:gd name="adj" fmla="val 10060"/>
                </a:avLst>
              </a:prstGeom>
              <a:gradFill rotWithShape="1">
                <a:gsLst>
                  <a:gs pos="0">
                    <a:srgbClr val="84C4E4"/>
                  </a:gs>
                  <a:gs pos="100000">
                    <a:srgbClr val="D4EAF6"/>
                  </a:gs>
                </a:gsLst>
                <a:lin ang="5400000" scaled="1"/>
              </a:gradFill>
              <a:ln w="12700" algn="ctr">
                <a:solidFill>
                  <a:srgbClr val="318FC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46263" name="Group 212"/>
              <p:cNvGrpSpPr>
                <a:grpSpLocks/>
              </p:cNvGrpSpPr>
              <p:nvPr/>
            </p:nvGrpSpPr>
            <p:grpSpPr bwMode="auto">
              <a:xfrm>
                <a:off x="-1500" y="1629"/>
                <a:ext cx="664" cy="108"/>
                <a:chOff x="-1505" y="1629"/>
                <a:chExt cx="675" cy="108"/>
              </a:xfrm>
            </p:grpSpPr>
            <p:sp>
              <p:nvSpPr>
                <p:cNvPr id="62" name="AutoShape 213"/>
                <p:cNvSpPr>
                  <a:spLocks noChangeArrowheads="1"/>
                </p:cNvSpPr>
                <p:nvPr/>
              </p:nvSpPr>
              <p:spPr bwMode="auto">
                <a:xfrm>
                  <a:off x="-1505" y="1629"/>
                  <a:ext cx="675" cy="105"/>
                </a:xfrm>
                <a:prstGeom prst="roundRect">
                  <a:avLst>
                    <a:gd name="adj" fmla="val 20176"/>
                  </a:avLst>
                </a:prstGeom>
                <a:gradFill rotWithShape="1">
                  <a:gsLst>
                    <a:gs pos="0">
                      <a:srgbClr val="D1E8F8"/>
                    </a:gs>
                    <a:gs pos="100000">
                      <a:srgbClr val="C0E0F6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90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63" name="AutoShape 214"/>
                <p:cNvSpPr>
                  <a:spLocks noChangeArrowheads="1"/>
                </p:cNvSpPr>
                <p:nvPr/>
              </p:nvSpPr>
              <p:spPr bwMode="auto">
                <a:xfrm>
                  <a:off x="-1491" y="1630"/>
                  <a:ext cx="658" cy="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90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grpSp>
          <p:nvGrpSpPr>
            <p:cNvPr id="46223" name="Group 215"/>
            <p:cNvGrpSpPr>
              <a:grpSpLocks/>
            </p:cNvGrpSpPr>
            <p:nvPr/>
          </p:nvGrpSpPr>
          <p:grpSpPr bwMode="auto">
            <a:xfrm>
              <a:off x="2943119" y="6300389"/>
              <a:ext cx="1138238" cy="489739"/>
              <a:chOff x="-1514" y="1623"/>
              <a:chExt cx="693" cy="302"/>
            </a:xfrm>
          </p:grpSpPr>
          <p:sp>
            <p:nvSpPr>
              <p:cNvPr id="65" name="AutoShape 216"/>
              <p:cNvSpPr>
                <a:spLocks noChangeArrowheads="1"/>
              </p:cNvSpPr>
              <p:nvPr/>
            </p:nvSpPr>
            <p:spPr bwMode="auto">
              <a:xfrm>
                <a:off x="-1514" y="1623"/>
                <a:ext cx="693" cy="302"/>
              </a:xfrm>
              <a:prstGeom prst="roundRect">
                <a:avLst>
                  <a:gd name="adj" fmla="val 10060"/>
                </a:avLst>
              </a:prstGeom>
              <a:gradFill rotWithShape="1">
                <a:gsLst>
                  <a:gs pos="0">
                    <a:srgbClr val="84C4E4"/>
                  </a:gs>
                  <a:gs pos="100000">
                    <a:srgbClr val="D4EAF6"/>
                  </a:gs>
                </a:gsLst>
                <a:lin ang="5400000" scaled="1"/>
              </a:gradFill>
              <a:ln w="12700" algn="ctr">
                <a:solidFill>
                  <a:srgbClr val="318FC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90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  <p:grpSp>
            <p:nvGrpSpPr>
              <p:cNvPr id="46259" name="Group 217"/>
              <p:cNvGrpSpPr>
                <a:grpSpLocks/>
              </p:cNvGrpSpPr>
              <p:nvPr/>
            </p:nvGrpSpPr>
            <p:grpSpPr bwMode="auto">
              <a:xfrm>
                <a:off x="-1500" y="1629"/>
                <a:ext cx="664" cy="108"/>
                <a:chOff x="-1505" y="1629"/>
                <a:chExt cx="675" cy="108"/>
              </a:xfrm>
            </p:grpSpPr>
            <p:sp>
              <p:nvSpPr>
                <p:cNvPr id="67" name="AutoShape 218"/>
                <p:cNvSpPr>
                  <a:spLocks noChangeArrowheads="1"/>
                </p:cNvSpPr>
                <p:nvPr/>
              </p:nvSpPr>
              <p:spPr bwMode="auto">
                <a:xfrm>
                  <a:off x="-1505" y="1629"/>
                  <a:ext cx="675" cy="105"/>
                </a:xfrm>
                <a:prstGeom prst="roundRect">
                  <a:avLst>
                    <a:gd name="adj" fmla="val 20176"/>
                  </a:avLst>
                </a:prstGeom>
                <a:gradFill rotWithShape="1">
                  <a:gsLst>
                    <a:gs pos="0">
                      <a:srgbClr val="D1E8F8"/>
                    </a:gs>
                    <a:gs pos="100000">
                      <a:srgbClr val="C0E0F6"/>
                    </a:gs>
                  </a:gsLst>
                  <a:lin ang="5400000" scaled="1"/>
                </a:gra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90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  <p:sp>
              <p:nvSpPr>
                <p:cNvPr id="68" name="AutoShape 219"/>
                <p:cNvSpPr>
                  <a:spLocks noChangeArrowheads="1"/>
                </p:cNvSpPr>
                <p:nvPr/>
              </p:nvSpPr>
              <p:spPr bwMode="auto">
                <a:xfrm>
                  <a:off x="-1491" y="1630"/>
                  <a:ext cx="658" cy="11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 w="9525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900">
                    <a:solidFill>
                      <a:schemeClr val="tx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sp>
          <p:nvSpPr>
            <p:cNvPr id="69" name="Line 78"/>
            <p:cNvSpPr>
              <a:spLocks noChangeShapeType="1"/>
            </p:cNvSpPr>
            <p:nvPr/>
          </p:nvSpPr>
          <p:spPr bwMode="auto">
            <a:xfrm>
              <a:off x="3511071" y="4181894"/>
              <a:ext cx="0" cy="247251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900">
                <a:latin typeface="+mn-ea"/>
                <a:ea typeface="+mn-ea"/>
              </a:endParaRPr>
            </a:p>
          </p:txBody>
        </p:sp>
        <p:sp>
          <p:nvSpPr>
            <p:cNvPr id="70" name="Line 79"/>
            <p:cNvSpPr>
              <a:spLocks noChangeShapeType="1"/>
            </p:cNvSpPr>
            <p:nvPr/>
          </p:nvSpPr>
          <p:spPr bwMode="auto">
            <a:xfrm>
              <a:off x="3511071" y="4816234"/>
              <a:ext cx="0" cy="247251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900">
                <a:latin typeface="+mn-ea"/>
                <a:ea typeface="+mn-ea"/>
              </a:endParaRPr>
            </a:p>
          </p:txBody>
        </p:sp>
        <p:sp>
          <p:nvSpPr>
            <p:cNvPr id="71" name="Line 80"/>
            <p:cNvSpPr>
              <a:spLocks noChangeShapeType="1"/>
            </p:cNvSpPr>
            <p:nvPr/>
          </p:nvSpPr>
          <p:spPr bwMode="auto">
            <a:xfrm>
              <a:off x="3511071" y="5460707"/>
              <a:ext cx="0" cy="247251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900">
                <a:latin typeface="+mn-ea"/>
                <a:ea typeface="+mn-ea"/>
              </a:endParaRPr>
            </a:p>
          </p:txBody>
        </p:sp>
        <p:sp>
          <p:nvSpPr>
            <p:cNvPr id="72" name="Line 81"/>
            <p:cNvSpPr>
              <a:spLocks noChangeShapeType="1"/>
            </p:cNvSpPr>
            <p:nvPr/>
          </p:nvSpPr>
          <p:spPr bwMode="auto">
            <a:xfrm>
              <a:off x="3511071" y="6109234"/>
              <a:ext cx="0" cy="251304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sm" len="sm"/>
            </a:ln>
          </p:spPr>
          <p:txBody>
            <a:bodyPr/>
            <a:lstStyle/>
            <a:p>
              <a:pPr>
                <a:defRPr/>
              </a:pPr>
              <a:endParaRPr lang="ko-KR" altLang="en-US" sz="900">
                <a:latin typeface="+mn-ea"/>
                <a:ea typeface="+mn-ea"/>
              </a:endParaRPr>
            </a:p>
          </p:txBody>
        </p:sp>
        <p:grpSp>
          <p:nvGrpSpPr>
            <p:cNvPr id="46228" name="Group 82"/>
            <p:cNvGrpSpPr>
              <a:grpSpLocks/>
            </p:cNvGrpSpPr>
            <p:nvPr/>
          </p:nvGrpSpPr>
          <p:grpSpPr bwMode="auto">
            <a:xfrm>
              <a:off x="2223982" y="6498826"/>
              <a:ext cx="719137" cy="112884"/>
              <a:chOff x="1407" y="5500"/>
              <a:chExt cx="438" cy="65"/>
            </a:xfrm>
          </p:grpSpPr>
          <p:sp>
            <p:nvSpPr>
              <p:cNvPr id="74" name="Line 83"/>
              <p:cNvSpPr>
                <a:spLocks noChangeShapeType="1"/>
              </p:cNvSpPr>
              <p:nvPr/>
            </p:nvSpPr>
            <p:spPr bwMode="auto">
              <a:xfrm>
                <a:off x="1407" y="5564"/>
                <a:ext cx="438" cy="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 type="triangle" w="sm" len="sm"/>
              </a:ln>
            </p:spPr>
            <p:txBody>
              <a:bodyPr anchor="ctr"/>
              <a:lstStyle/>
              <a:p>
                <a:pPr>
                  <a:defRPr/>
                </a:pPr>
                <a:endParaRPr lang="ko-KR" altLang="en-US" sz="900">
                  <a:latin typeface="+mn-ea"/>
                  <a:ea typeface="+mn-ea"/>
                </a:endParaRPr>
              </a:p>
            </p:txBody>
          </p:sp>
          <p:sp>
            <p:nvSpPr>
              <p:cNvPr id="75" name="Line 84"/>
              <p:cNvSpPr>
                <a:spLocks noChangeShapeType="1"/>
              </p:cNvSpPr>
              <p:nvPr/>
            </p:nvSpPr>
            <p:spPr bwMode="auto">
              <a:xfrm flipH="1">
                <a:off x="1407" y="5500"/>
                <a:ext cx="438" cy="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 type="triangle" w="sm" len="sm"/>
              </a:ln>
            </p:spPr>
            <p:txBody>
              <a:bodyPr anchor="ctr"/>
              <a:lstStyle/>
              <a:p>
                <a:pPr>
                  <a:defRPr/>
                </a:pPr>
                <a:endParaRPr lang="ko-KR" altLang="en-US" sz="900">
                  <a:latin typeface="+mn-ea"/>
                  <a:ea typeface="+mn-ea"/>
                </a:endParaRPr>
              </a:p>
            </p:txBody>
          </p:sp>
        </p:grpSp>
        <p:grpSp>
          <p:nvGrpSpPr>
            <p:cNvPr id="46229" name="Group 85"/>
            <p:cNvGrpSpPr>
              <a:grpSpLocks/>
            </p:cNvGrpSpPr>
            <p:nvPr/>
          </p:nvGrpSpPr>
          <p:grpSpPr bwMode="auto">
            <a:xfrm>
              <a:off x="2223982" y="5854301"/>
              <a:ext cx="719137" cy="112884"/>
              <a:chOff x="1407" y="5500"/>
              <a:chExt cx="438" cy="65"/>
            </a:xfrm>
          </p:grpSpPr>
          <p:sp>
            <p:nvSpPr>
              <p:cNvPr id="77" name="Line 86"/>
              <p:cNvSpPr>
                <a:spLocks noChangeShapeType="1"/>
              </p:cNvSpPr>
              <p:nvPr/>
            </p:nvSpPr>
            <p:spPr bwMode="auto">
              <a:xfrm>
                <a:off x="1407" y="5564"/>
                <a:ext cx="438" cy="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 type="triangle" w="sm" len="sm"/>
              </a:ln>
            </p:spPr>
            <p:txBody>
              <a:bodyPr anchor="ctr"/>
              <a:lstStyle/>
              <a:p>
                <a:pPr>
                  <a:defRPr/>
                </a:pPr>
                <a:endParaRPr lang="ko-KR" altLang="en-US" sz="900">
                  <a:latin typeface="+mn-ea"/>
                  <a:ea typeface="+mn-ea"/>
                </a:endParaRPr>
              </a:p>
            </p:txBody>
          </p:sp>
          <p:sp>
            <p:nvSpPr>
              <p:cNvPr id="78" name="Line 87"/>
              <p:cNvSpPr>
                <a:spLocks noChangeShapeType="1"/>
              </p:cNvSpPr>
              <p:nvPr/>
            </p:nvSpPr>
            <p:spPr bwMode="auto">
              <a:xfrm flipH="1">
                <a:off x="1407" y="5500"/>
                <a:ext cx="438" cy="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 type="triangle" w="sm" len="sm"/>
              </a:ln>
            </p:spPr>
            <p:txBody>
              <a:bodyPr anchor="ctr"/>
              <a:lstStyle/>
              <a:p>
                <a:pPr>
                  <a:defRPr/>
                </a:pPr>
                <a:endParaRPr lang="ko-KR" altLang="en-US" sz="900">
                  <a:latin typeface="+mn-ea"/>
                  <a:ea typeface="+mn-ea"/>
                </a:endParaRPr>
              </a:p>
            </p:txBody>
          </p:sp>
        </p:grpSp>
        <p:grpSp>
          <p:nvGrpSpPr>
            <p:cNvPr id="46230" name="Group 88"/>
            <p:cNvGrpSpPr>
              <a:grpSpLocks/>
            </p:cNvGrpSpPr>
            <p:nvPr/>
          </p:nvGrpSpPr>
          <p:grpSpPr bwMode="auto">
            <a:xfrm>
              <a:off x="2223982" y="5201839"/>
              <a:ext cx="719137" cy="111146"/>
              <a:chOff x="1407" y="5500"/>
              <a:chExt cx="438" cy="65"/>
            </a:xfrm>
          </p:grpSpPr>
          <p:sp>
            <p:nvSpPr>
              <p:cNvPr id="80" name="Line 89"/>
              <p:cNvSpPr>
                <a:spLocks noChangeShapeType="1"/>
              </p:cNvSpPr>
              <p:nvPr/>
            </p:nvSpPr>
            <p:spPr bwMode="auto">
              <a:xfrm>
                <a:off x="1407" y="5564"/>
                <a:ext cx="438" cy="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 type="triangle" w="sm" len="sm"/>
              </a:ln>
            </p:spPr>
            <p:txBody>
              <a:bodyPr anchor="ctr"/>
              <a:lstStyle/>
              <a:p>
                <a:pPr>
                  <a:defRPr/>
                </a:pPr>
                <a:endParaRPr lang="ko-KR" altLang="en-US" sz="900">
                  <a:latin typeface="+mn-ea"/>
                  <a:ea typeface="+mn-ea"/>
                </a:endParaRPr>
              </a:p>
            </p:txBody>
          </p:sp>
          <p:sp>
            <p:nvSpPr>
              <p:cNvPr id="81" name="Line 90"/>
              <p:cNvSpPr>
                <a:spLocks noChangeShapeType="1"/>
              </p:cNvSpPr>
              <p:nvPr/>
            </p:nvSpPr>
            <p:spPr bwMode="auto">
              <a:xfrm flipH="1">
                <a:off x="1407" y="5500"/>
                <a:ext cx="438" cy="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 type="triangle" w="sm" len="sm"/>
              </a:ln>
            </p:spPr>
            <p:txBody>
              <a:bodyPr anchor="ctr"/>
              <a:lstStyle/>
              <a:p>
                <a:pPr>
                  <a:defRPr/>
                </a:pPr>
                <a:endParaRPr lang="ko-KR" altLang="en-US" sz="900">
                  <a:latin typeface="+mn-ea"/>
                  <a:ea typeface="+mn-ea"/>
                </a:endParaRPr>
              </a:p>
            </p:txBody>
          </p:sp>
        </p:grpSp>
        <p:grpSp>
          <p:nvGrpSpPr>
            <p:cNvPr id="46231" name="Group 91"/>
            <p:cNvGrpSpPr>
              <a:grpSpLocks/>
            </p:cNvGrpSpPr>
            <p:nvPr/>
          </p:nvGrpSpPr>
          <p:grpSpPr bwMode="auto">
            <a:xfrm>
              <a:off x="2223982" y="3908026"/>
              <a:ext cx="719137" cy="111146"/>
              <a:chOff x="1407" y="5500"/>
              <a:chExt cx="438" cy="65"/>
            </a:xfrm>
          </p:grpSpPr>
          <p:sp>
            <p:nvSpPr>
              <p:cNvPr id="83" name="Line 92"/>
              <p:cNvSpPr>
                <a:spLocks noChangeShapeType="1"/>
              </p:cNvSpPr>
              <p:nvPr/>
            </p:nvSpPr>
            <p:spPr bwMode="auto">
              <a:xfrm>
                <a:off x="1407" y="5564"/>
                <a:ext cx="438" cy="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 type="triangle" w="sm" len="sm"/>
              </a:ln>
            </p:spPr>
            <p:txBody>
              <a:bodyPr anchor="ctr"/>
              <a:lstStyle/>
              <a:p>
                <a:pPr>
                  <a:defRPr/>
                </a:pPr>
                <a:endParaRPr lang="ko-KR" altLang="en-US" sz="900">
                  <a:latin typeface="+mn-ea"/>
                  <a:ea typeface="+mn-ea"/>
                </a:endParaRPr>
              </a:p>
            </p:txBody>
          </p:sp>
          <p:sp>
            <p:nvSpPr>
              <p:cNvPr id="84" name="Line 93"/>
              <p:cNvSpPr>
                <a:spLocks noChangeShapeType="1"/>
              </p:cNvSpPr>
              <p:nvPr/>
            </p:nvSpPr>
            <p:spPr bwMode="auto">
              <a:xfrm flipH="1">
                <a:off x="1407" y="5500"/>
                <a:ext cx="438" cy="1"/>
              </a:xfrm>
              <a:prstGeom prst="line">
                <a:avLst/>
              </a:prstGeom>
              <a:noFill/>
              <a:ln w="9525">
                <a:solidFill>
                  <a:srgbClr val="5F5F5F"/>
                </a:solidFill>
                <a:round/>
                <a:headEnd/>
                <a:tailEnd type="triangle" w="sm" len="sm"/>
              </a:ln>
            </p:spPr>
            <p:txBody>
              <a:bodyPr anchor="ctr"/>
              <a:lstStyle/>
              <a:p>
                <a:pPr>
                  <a:defRPr/>
                </a:pPr>
                <a:endParaRPr lang="ko-KR" altLang="en-US" sz="900">
                  <a:latin typeface="+mn-ea"/>
                  <a:ea typeface="+mn-ea"/>
                </a:endParaRPr>
              </a:p>
            </p:txBody>
          </p:sp>
        </p:grpSp>
        <p:sp>
          <p:nvSpPr>
            <p:cNvPr id="85" name="Rectangle 95"/>
            <p:cNvSpPr>
              <a:spLocks noChangeArrowheads="1"/>
            </p:cNvSpPr>
            <p:nvPr/>
          </p:nvSpPr>
          <p:spPr bwMode="auto">
            <a:xfrm>
              <a:off x="2256376" y="4031922"/>
              <a:ext cx="641456" cy="23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defTabSz="762000" latinLnBrk="0">
                <a:spcBef>
                  <a:spcPct val="50000"/>
                </a:spcBef>
                <a:buClr>
                  <a:schemeClr val="tx1"/>
                </a:buClr>
                <a:buSzPct val="80000"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  <a:ea typeface="+mn-ea"/>
                </a:rPr>
                <a:t>승인</a:t>
              </a:r>
            </a:p>
          </p:txBody>
        </p:sp>
        <p:sp>
          <p:nvSpPr>
            <p:cNvPr id="86" name="Rectangle 96"/>
            <p:cNvSpPr>
              <a:spLocks noChangeArrowheads="1"/>
            </p:cNvSpPr>
            <p:nvPr/>
          </p:nvSpPr>
          <p:spPr bwMode="auto">
            <a:xfrm>
              <a:off x="2149154" y="4956073"/>
              <a:ext cx="778776" cy="295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defTabSz="762000" latinLnBrk="0">
                <a:spcBef>
                  <a:spcPct val="50000"/>
                </a:spcBef>
                <a:buClr>
                  <a:schemeClr val="tx1"/>
                </a:buClr>
                <a:buSzPct val="80000"/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선정요청</a:t>
              </a:r>
            </a:p>
          </p:txBody>
        </p:sp>
        <p:sp>
          <p:nvSpPr>
            <p:cNvPr id="87" name="Rectangle 97"/>
            <p:cNvSpPr>
              <a:spLocks noChangeArrowheads="1"/>
            </p:cNvSpPr>
            <p:nvPr/>
          </p:nvSpPr>
          <p:spPr bwMode="auto">
            <a:xfrm>
              <a:off x="2096483" y="5274256"/>
              <a:ext cx="823922" cy="295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defTabSz="762000" latinLnBrk="0">
                <a:spcBef>
                  <a:spcPct val="50000"/>
                </a:spcBef>
                <a:buClr>
                  <a:schemeClr val="tx1"/>
                </a:buClr>
                <a:buSzPct val="80000"/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확정통보</a:t>
              </a:r>
            </a:p>
          </p:txBody>
        </p:sp>
        <p:sp>
          <p:nvSpPr>
            <p:cNvPr id="88" name="Rectangle 98"/>
            <p:cNvSpPr>
              <a:spLocks noChangeArrowheads="1"/>
            </p:cNvSpPr>
            <p:nvPr/>
          </p:nvSpPr>
          <p:spPr bwMode="auto">
            <a:xfrm>
              <a:off x="2149154" y="5598519"/>
              <a:ext cx="788181" cy="2958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defTabSz="762000" latinLnBrk="0">
                <a:spcBef>
                  <a:spcPct val="50000"/>
                </a:spcBef>
                <a:buClr>
                  <a:schemeClr val="tx1"/>
                </a:buClr>
                <a:buSzPct val="80000"/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협조요청</a:t>
              </a:r>
            </a:p>
          </p:txBody>
        </p:sp>
        <p:sp>
          <p:nvSpPr>
            <p:cNvPr id="89" name="Rectangle 99"/>
            <p:cNvSpPr>
              <a:spLocks noChangeArrowheads="1"/>
            </p:cNvSpPr>
            <p:nvPr/>
          </p:nvSpPr>
          <p:spPr bwMode="auto">
            <a:xfrm>
              <a:off x="2256376" y="5971422"/>
              <a:ext cx="641456" cy="23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defTabSz="762000" latinLnBrk="0">
                <a:spcBef>
                  <a:spcPct val="50000"/>
                </a:spcBef>
                <a:buClr>
                  <a:schemeClr val="tx1"/>
                </a:buClr>
                <a:buSzPct val="80000"/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협조</a:t>
              </a:r>
            </a:p>
          </p:txBody>
        </p:sp>
        <p:sp>
          <p:nvSpPr>
            <p:cNvPr id="90" name="Rectangle 100"/>
            <p:cNvSpPr>
              <a:spLocks noChangeArrowheads="1"/>
            </p:cNvSpPr>
            <p:nvPr/>
          </p:nvSpPr>
          <p:spPr bwMode="auto">
            <a:xfrm>
              <a:off x="2149154" y="6236914"/>
              <a:ext cx="793825" cy="2938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defTabSz="762000" latinLnBrk="0">
                <a:spcBef>
                  <a:spcPct val="50000"/>
                </a:spcBef>
                <a:buClr>
                  <a:schemeClr val="tx1"/>
                </a:buClr>
                <a:buSzPct val="80000"/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결과보고</a:t>
              </a:r>
            </a:p>
          </p:txBody>
        </p:sp>
        <p:sp>
          <p:nvSpPr>
            <p:cNvPr id="91" name="Line 92"/>
            <p:cNvSpPr>
              <a:spLocks noChangeShapeType="1"/>
            </p:cNvSpPr>
            <p:nvPr/>
          </p:nvSpPr>
          <p:spPr bwMode="auto">
            <a:xfrm>
              <a:off x="2205587" y="4621676"/>
              <a:ext cx="720461" cy="0"/>
            </a:xfrm>
            <a:prstGeom prst="line">
              <a:avLst/>
            </a:prstGeom>
            <a:noFill/>
            <a:ln w="9525">
              <a:solidFill>
                <a:srgbClr val="5F5F5F"/>
              </a:solidFill>
              <a:round/>
              <a:headEnd/>
              <a:tailEnd type="triangle" w="sm" len="sm"/>
            </a:ln>
          </p:spPr>
          <p:txBody>
            <a:bodyPr anchor="ctr"/>
            <a:lstStyle/>
            <a:p>
              <a:pPr>
                <a:defRPr/>
              </a:pPr>
              <a:endParaRPr lang="ko-KR" altLang="en-US" sz="900">
                <a:latin typeface="+mn-ea"/>
                <a:ea typeface="+mn-ea"/>
              </a:endParaRPr>
            </a:p>
          </p:txBody>
        </p:sp>
        <p:sp>
          <p:nvSpPr>
            <p:cNvPr id="92" name="Rectangle 95"/>
            <p:cNvSpPr>
              <a:spLocks noChangeArrowheads="1"/>
            </p:cNvSpPr>
            <p:nvPr/>
          </p:nvSpPr>
          <p:spPr bwMode="auto">
            <a:xfrm>
              <a:off x="2045693" y="4609516"/>
              <a:ext cx="942432" cy="2310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 anchor="ctr">
              <a:spAutoFit/>
            </a:bodyPr>
            <a:lstStyle/>
            <a:p>
              <a:pPr algn="ctr" defTabSz="762000" latinLnBrk="0">
                <a:spcBef>
                  <a:spcPct val="50000"/>
                </a:spcBef>
                <a:buClr>
                  <a:schemeClr val="tx1"/>
                </a:buClr>
                <a:buSzPct val="80000"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  <a:ea typeface="+mn-ea"/>
                </a:rPr>
                <a:t>장소 선정</a:t>
              </a:r>
            </a:p>
          </p:txBody>
        </p:sp>
        <p:sp>
          <p:nvSpPr>
            <p:cNvPr id="93" name="Rectangle 69"/>
            <p:cNvSpPr>
              <a:spLocks noChangeArrowheads="1"/>
            </p:cNvSpPr>
            <p:nvPr/>
          </p:nvSpPr>
          <p:spPr bwMode="auto">
            <a:xfrm>
              <a:off x="2847042" y="3835337"/>
              <a:ext cx="1313008" cy="253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57150" bIns="57150">
              <a:spAutoFit/>
            </a:bodyPr>
            <a:lstStyle/>
            <a:p>
              <a:pPr algn="ctr" eaLnBrk="0" latinLnBrk="0" hangingPunct="0">
                <a:buClr>
                  <a:schemeClr val="tx1"/>
                </a:buClr>
                <a:buSzPct val="80000"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  <a:ea typeface="+mn-ea"/>
                </a:rPr>
                <a:t>교육훈련계획수립</a:t>
              </a:r>
              <a:endParaRPr lang="ko-KR" altLang="en-US" sz="900" baseline="300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4" name="Rectangle 70"/>
            <p:cNvSpPr>
              <a:spLocks noChangeArrowheads="1"/>
            </p:cNvSpPr>
            <p:nvPr/>
          </p:nvSpPr>
          <p:spPr bwMode="auto">
            <a:xfrm>
              <a:off x="2935454" y="5752545"/>
              <a:ext cx="1136185" cy="253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57150" bIns="57150">
              <a:spAutoFit/>
            </a:bodyPr>
            <a:lstStyle/>
            <a:p>
              <a:pPr algn="ctr" eaLnBrk="0" latinLnBrk="0" hangingPunct="0">
                <a:buClr>
                  <a:schemeClr val="tx1"/>
                </a:buClr>
                <a:buSzPct val="80000"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  <a:ea typeface="+mn-ea"/>
                </a:rPr>
                <a:t>교육훈련 실시</a:t>
              </a:r>
              <a:endParaRPr lang="ko-KR" altLang="en-US" sz="900" baseline="300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5" name="Rectangle 71"/>
            <p:cNvSpPr>
              <a:spLocks noChangeArrowheads="1"/>
            </p:cNvSpPr>
            <p:nvPr/>
          </p:nvSpPr>
          <p:spPr bwMode="auto">
            <a:xfrm>
              <a:off x="2935454" y="6326086"/>
              <a:ext cx="1136185" cy="3911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57150" bIns="57150">
              <a:spAutoFit/>
            </a:bodyPr>
            <a:lstStyle/>
            <a:p>
              <a:pPr algn="ctr" eaLnBrk="0" latinLnBrk="0" hangingPunct="0">
                <a:buClr>
                  <a:schemeClr val="tx1"/>
                </a:buClr>
                <a:buSzPct val="80000"/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교육훈련 평가</a:t>
              </a:r>
            </a:p>
            <a:p>
              <a:pPr algn="ctr" eaLnBrk="0" latinLnBrk="0" hangingPunct="0">
                <a:buClr>
                  <a:schemeClr val="tx1"/>
                </a:buClr>
                <a:buSzPct val="80000"/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및 결과보고서</a:t>
              </a:r>
              <a:endParaRPr lang="ko-KR" altLang="en-US" sz="900" baseline="30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6" name="Rectangle 72"/>
            <p:cNvSpPr>
              <a:spLocks noChangeArrowheads="1"/>
            </p:cNvSpPr>
            <p:nvPr/>
          </p:nvSpPr>
          <p:spPr bwMode="auto">
            <a:xfrm>
              <a:off x="2788728" y="4392665"/>
              <a:ext cx="1493594" cy="500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57150" bIns="57150">
              <a:spAutoFit/>
            </a:bodyPr>
            <a:lstStyle/>
            <a:p>
              <a:pPr algn="ctr" eaLnBrk="0" latinLnBrk="0" hangingPunct="0">
                <a:buClr>
                  <a:schemeClr val="tx1"/>
                </a:buClr>
                <a:buSzPct val="80000"/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교육훈련 준비</a:t>
              </a:r>
            </a:p>
            <a:p>
              <a:pPr algn="ctr" eaLnBrk="0" latinLnBrk="0" hangingPunct="0">
                <a:buClr>
                  <a:schemeClr val="tx1"/>
                </a:buClr>
                <a:buSzPct val="80000"/>
                <a:defRPr/>
              </a:pPr>
              <a:r>
                <a:rPr lang="en-US" altLang="ko-KR" sz="900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일정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강사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교재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  <a:endParaRPr lang="en-US" altLang="ko-KR" sz="900" baseline="30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7" name="Rectangle 73"/>
            <p:cNvSpPr>
              <a:spLocks noChangeArrowheads="1"/>
            </p:cNvSpPr>
            <p:nvPr/>
          </p:nvSpPr>
          <p:spPr bwMode="auto">
            <a:xfrm>
              <a:off x="2935454" y="5035112"/>
              <a:ext cx="1136185" cy="393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57150" bIns="57150">
              <a:spAutoFit/>
            </a:bodyPr>
            <a:lstStyle/>
            <a:p>
              <a:pPr algn="ctr" eaLnBrk="0" latinLnBrk="0" hangingPunct="0">
                <a:buClr>
                  <a:schemeClr val="tx1"/>
                </a:buClr>
                <a:buSzPct val="80000"/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과정별 교육</a:t>
              </a:r>
            </a:p>
            <a:p>
              <a:pPr algn="ctr" eaLnBrk="0" latinLnBrk="0" hangingPunct="0">
                <a:buClr>
                  <a:schemeClr val="tx1"/>
                </a:buClr>
                <a:buSzPct val="80000"/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대상자 선정</a:t>
              </a:r>
            </a:p>
          </p:txBody>
        </p:sp>
        <p:sp>
          <p:nvSpPr>
            <p:cNvPr id="98" name="Rectangle 74"/>
            <p:cNvSpPr>
              <a:spLocks noChangeArrowheads="1"/>
            </p:cNvSpPr>
            <p:nvPr/>
          </p:nvSpPr>
          <p:spPr bwMode="auto">
            <a:xfrm>
              <a:off x="1122073" y="3756298"/>
              <a:ext cx="1036486" cy="393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57150" bIns="57150">
              <a:spAutoFit/>
            </a:bodyPr>
            <a:lstStyle/>
            <a:p>
              <a:pPr algn="ctr" eaLnBrk="0" latinLnBrk="0" hangingPunct="0">
                <a:buClr>
                  <a:schemeClr val="tx1"/>
                </a:buClr>
                <a:buSzPct val="80000"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  <a:ea typeface="+mn-ea"/>
                </a:rPr>
                <a:t>교육훈련계획</a:t>
              </a:r>
            </a:p>
            <a:p>
              <a:pPr algn="ctr" eaLnBrk="0" latinLnBrk="0" hangingPunct="0">
                <a:buClr>
                  <a:schemeClr val="tx1"/>
                </a:buClr>
                <a:buSzPct val="80000"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  <a:ea typeface="+mn-ea"/>
                </a:rPr>
                <a:t>검토</a:t>
              </a:r>
              <a:r>
                <a:rPr lang="en-US" altLang="ko-KR" sz="900">
                  <a:solidFill>
                    <a:schemeClr val="tx1"/>
                  </a:solidFill>
                  <a:latin typeface="+mn-ea"/>
                  <a:ea typeface="+mn-ea"/>
                </a:rPr>
                <a:t>/</a:t>
              </a:r>
              <a:r>
                <a:rPr lang="ko-KR" altLang="en-US" sz="900">
                  <a:solidFill>
                    <a:schemeClr val="tx1"/>
                  </a:solidFill>
                  <a:latin typeface="+mn-ea"/>
                  <a:ea typeface="+mn-ea"/>
                </a:rPr>
                <a:t>승인</a:t>
              </a:r>
              <a:endParaRPr lang="ko-KR" altLang="en-US" sz="900" baseline="300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9" name="Rectangle 75"/>
            <p:cNvSpPr>
              <a:spLocks noChangeArrowheads="1"/>
            </p:cNvSpPr>
            <p:nvPr/>
          </p:nvSpPr>
          <p:spPr bwMode="auto">
            <a:xfrm>
              <a:off x="1122073" y="5033086"/>
              <a:ext cx="1036486" cy="393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57150" bIns="57150">
              <a:spAutoFit/>
            </a:bodyPr>
            <a:lstStyle/>
            <a:p>
              <a:pPr algn="ctr" eaLnBrk="0" latinLnBrk="0" hangingPunct="0">
                <a:buClr>
                  <a:schemeClr val="tx1"/>
                </a:buClr>
                <a:buSzPct val="80000"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  <a:ea typeface="+mn-ea"/>
                </a:rPr>
                <a:t>과정별 교육</a:t>
              </a:r>
            </a:p>
            <a:p>
              <a:pPr algn="ctr" eaLnBrk="0" latinLnBrk="0" hangingPunct="0">
                <a:buClr>
                  <a:schemeClr val="tx1"/>
                </a:buClr>
                <a:buSzPct val="80000"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  <a:ea typeface="+mn-ea"/>
                </a:rPr>
                <a:t>대상자 확정</a:t>
              </a:r>
              <a:endParaRPr lang="ko-KR" altLang="en-US" sz="900" baseline="300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0" name="Rectangle 76"/>
            <p:cNvSpPr>
              <a:spLocks noChangeArrowheads="1"/>
            </p:cNvSpPr>
            <p:nvPr/>
          </p:nvSpPr>
          <p:spPr bwMode="auto">
            <a:xfrm>
              <a:off x="1122073" y="5675532"/>
              <a:ext cx="1036486" cy="393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57150" bIns="57150">
              <a:spAutoFit/>
            </a:bodyPr>
            <a:lstStyle/>
            <a:p>
              <a:pPr algn="ctr" eaLnBrk="0" latinLnBrk="0" hangingPunct="0">
                <a:buClr>
                  <a:schemeClr val="tx1"/>
                </a:buClr>
                <a:buSzPct val="80000"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  <a:ea typeface="+mn-ea"/>
                </a:rPr>
                <a:t>교육훈련</a:t>
              </a:r>
            </a:p>
            <a:p>
              <a:pPr algn="ctr" eaLnBrk="0" latinLnBrk="0" hangingPunct="0">
                <a:buClr>
                  <a:schemeClr val="tx1"/>
                </a:buClr>
                <a:buSzPct val="80000"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  <a:ea typeface="+mn-ea"/>
                </a:rPr>
                <a:t>실시협조</a:t>
              </a:r>
              <a:endParaRPr lang="ko-KR" altLang="en-US" sz="900" baseline="300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1" name="Rectangle 77"/>
            <p:cNvSpPr>
              <a:spLocks noChangeArrowheads="1"/>
            </p:cNvSpPr>
            <p:nvPr/>
          </p:nvSpPr>
          <p:spPr bwMode="auto">
            <a:xfrm>
              <a:off x="1122073" y="6405125"/>
              <a:ext cx="1036486" cy="253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57150" bIns="57150">
              <a:spAutoFit/>
            </a:bodyPr>
            <a:lstStyle/>
            <a:p>
              <a:pPr algn="ctr" eaLnBrk="0" latinLnBrk="0" hangingPunct="0">
                <a:buClr>
                  <a:schemeClr val="tx1"/>
                </a:buClr>
                <a:buSzPct val="80000"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+mn-ea"/>
                  <a:ea typeface="+mn-ea"/>
                </a:rPr>
                <a:t>교육결과 승인</a:t>
              </a:r>
              <a:endParaRPr lang="ko-KR" altLang="en-US" sz="900" baseline="3000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02" name="Rectangle 72"/>
            <p:cNvSpPr>
              <a:spLocks noChangeArrowheads="1"/>
            </p:cNvSpPr>
            <p:nvPr/>
          </p:nvSpPr>
          <p:spPr bwMode="auto">
            <a:xfrm>
              <a:off x="1082569" y="4431171"/>
              <a:ext cx="1265981" cy="393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tIns="57150" bIns="57150">
              <a:spAutoFit/>
            </a:bodyPr>
            <a:lstStyle/>
            <a:p>
              <a:pPr algn="ctr" eaLnBrk="0" latinLnBrk="0" hangingPunct="0">
                <a:buClr>
                  <a:schemeClr val="tx1"/>
                </a:buClr>
                <a:buSzPct val="80000"/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교육훈련 준비</a:t>
              </a:r>
            </a:p>
            <a:p>
              <a:pPr algn="ctr" eaLnBrk="0" latinLnBrk="0" hangingPunct="0">
                <a:buClr>
                  <a:schemeClr val="tx1"/>
                </a:buClr>
                <a:buSzPct val="80000"/>
                <a:defRPr/>
              </a:pPr>
              <a:r>
                <a:rPr lang="en-US" altLang="ko-KR" sz="900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장소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일정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  <a:endParaRPr lang="en-US" altLang="ko-KR" sz="900" baseline="30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6110" name="그룹 258"/>
          <p:cNvGrpSpPr>
            <a:grpSpLocks/>
          </p:cNvGrpSpPr>
          <p:nvPr/>
        </p:nvGrpSpPr>
        <p:grpSpPr bwMode="auto">
          <a:xfrm>
            <a:off x="273050" y="866775"/>
            <a:ext cx="4589463" cy="2741613"/>
            <a:chOff x="6663745" y="1541487"/>
            <a:chExt cx="6164262" cy="2857500"/>
          </a:xfrm>
        </p:grpSpPr>
        <p:sp>
          <p:nvSpPr>
            <p:cNvPr id="207" name="Rectangle 145"/>
            <p:cNvSpPr>
              <a:spLocks noChangeArrowheads="1"/>
            </p:cNvSpPr>
            <p:nvPr/>
          </p:nvSpPr>
          <p:spPr bwMode="auto">
            <a:xfrm>
              <a:off x="6663745" y="1541487"/>
              <a:ext cx="6164262" cy="2857500"/>
            </a:xfrm>
            <a:prstGeom prst="rect">
              <a:avLst/>
            </a:prstGeom>
            <a:noFill/>
            <a:ln w="12700" algn="ctr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+mn-ea"/>
              </a:endParaRPr>
            </a:p>
          </p:txBody>
        </p:sp>
        <p:sp>
          <p:nvSpPr>
            <p:cNvPr id="208" name="AutoShape 146"/>
            <p:cNvSpPr>
              <a:spLocks noChangeArrowheads="1"/>
            </p:cNvSpPr>
            <p:nvPr/>
          </p:nvSpPr>
          <p:spPr bwMode="auto">
            <a:xfrm>
              <a:off x="10668063" y="1629181"/>
              <a:ext cx="2113035" cy="2685420"/>
            </a:xfrm>
            <a:prstGeom prst="roundRect">
              <a:avLst>
                <a:gd name="adj" fmla="val 0"/>
              </a:avLst>
            </a:prstGeom>
            <a:solidFill>
              <a:srgbClr val="EBF3E1"/>
            </a:solidFill>
            <a:ln w="28575" algn="ctr">
              <a:pattFill prst="dkUpDiag">
                <a:fgClr>
                  <a:schemeClr val="bg1"/>
                </a:fgClr>
                <a:bgClr>
                  <a:srgbClr val="8EB765"/>
                </a:bgClr>
              </a:pattFill>
              <a:round/>
              <a:headEnd/>
              <a:tailEnd/>
            </a:ln>
          </p:spPr>
          <p:txBody>
            <a:bodyPr lIns="0" tIns="35995" rIns="0" bIns="45714" anchor="ctr"/>
            <a:lstStyle/>
            <a:p>
              <a:pPr>
                <a:defRPr/>
              </a:pPr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+mn-ea"/>
              </a:endParaRPr>
            </a:p>
          </p:txBody>
        </p:sp>
        <p:sp>
          <p:nvSpPr>
            <p:cNvPr id="209" name="AutoShape 147"/>
            <p:cNvSpPr>
              <a:spLocks noChangeArrowheads="1"/>
            </p:cNvSpPr>
            <p:nvPr/>
          </p:nvSpPr>
          <p:spPr bwMode="auto">
            <a:xfrm>
              <a:off x="6708522" y="1629181"/>
              <a:ext cx="3844400" cy="2682111"/>
            </a:xfrm>
            <a:prstGeom prst="roundRect">
              <a:avLst>
                <a:gd name="adj" fmla="val 0"/>
              </a:avLst>
            </a:prstGeom>
            <a:solidFill>
              <a:srgbClr val="EFEED1"/>
            </a:solidFill>
            <a:ln w="28575" algn="ctr">
              <a:pattFill prst="dkUpDiag">
                <a:fgClr>
                  <a:schemeClr val="bg1"/>
                </a:fgClr>
                <a:bgClr>
                  <a:srgbClr val="BAA762"/>
                </a:bgClr>
              </a:pattFill>
              <a:round/>
              <a:headEnd/>
              <a:tailEnd/>
            </a:ln>
          </p:spPr>
          <p:txBody>
            <a:bodyPr lIns="0" tIns="35995" rIns="0" bIns="45714" anchor="ctr"/>
            <a:lstStyle/>
            <a:p>
              <a:pPr algn="ctr"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  <a:t>ㅋ</a:t>
              </a:r>
            </a:p>
          </p:txBody>
        </p:sp>
        <p:sp>
          <p:nvSpPr>
            <p:cNvPr id="210" name="Text Box 148"/>
            <p:cNvSpPr txBox="1">
              <a:spLocks noChangeArrowheads="1"/>
            </p:cNvSpPr>
            <p:nvPr/>
          </p:nvSpPr>
          <p:spPr bwMode="auto">
            <a:xfrm>
              <a:off x="10269337" y="4056484"/>
              <a:ext cx="825170" cy="271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latinLnBrk="0">
                <a:buClr>
                  <a:schemeClr val="tx1"/>
                </a:buClr>
                <a:buSzPct val="80000"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  <a:t>교육 대상자</a:t>
              </a:r>
            </a:p>
          </p:txBody>
        </p:sp>
        <p:sp>
          <p:nvSpPr>
            <p:cNvPr id="211" name="Text Box 149"/>
            <p:cNvSpPr txBox="1">
              <a:spLocks noChangeArrowheads="1"/>
            </p:cNvSpPr>
            <p:nvPr/>
          </p:nvSpPr>
          <p:spPr bwMode="auto">
            <a:xfrm>
              <a:off x="11167003" y="3510465"/>
              <a:ext cx="665254" cy="271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latinLnBrk="0">
                <a:buClr>
                  <a:schemeClr val="tx1"/>
                </a:buClr>
                <a:buSzPct val="80000"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  <a:t>교육소집</a:t>
              </a:r>
            </a:p>
          </p:txBody>
        </p:sp>
        <p:sp>
          <p:nvSpPr>
            <p:cNvPr id="212" name="Line 150"/>
            <p:cNvSpPr>
              <a:spLocks noChangeShapeType="1"/>
            </p:cNvSpPr>
            <p:nvPr/>
          </p:nvSpPr>
          <p:spPr bwMode="auto">
            <a:xfrm>
              <a:off x="11787481" y="2319150"/>
              <a:ext cx="0" cy="327611"/>
            </a:xfrm>
            <a:prstGeom prst="line">
              <a:avLst/>
            </a:prstGeom>
            <a:noFill/>
            <a:ln w="9525">
              <a:solidFill>
                <a:srgbClr val="336699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900">
                <a:latin typeface="Century Gothic" pitchFamily="34" charset="0"/>
                <a:ea typeface="+mn-ea"/>
              </a:endParaRPr>
            </a:p>
          </p:txBody>
        </p:sp>
        <p:sp>
          <p:nvSpPr>
            <p:cNvPr id="213" name="Rectangle 151" descr="그림3"/>
            <p:cNvSpPr>
              <a:spLocks noChangeArrowheads="1"/>
            </p:cNvSpPr>
            <p:nvPr/>
          </p:nvSpPr>
          <p:spPr bwMode="auto">
            <a:xfrm>
              <a:off x="10949516" y="2094124"/>
              <a:ext cx="1673797" cy="362359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6350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+mn-ea"/>
              </a:endParaRPr>
            </a:p>
          </p:txBody>
        </p:sp>
        <p:sp>
          <p:nvSpPr>
            <p:cNvPr id="214" name="Rectangle 152" descr="그림3"/>
            <p:cNvSpPr>
              <a:spLocks noChangeArrowheads="1"/>
            </p:cNvSpPr>
            <p:nvPr/>
          </p:nvSpPr>
          <p:spPr bwMode="auto">
            <a:xfrm>
              <a:off x="11252292" y="2605397"/>
              <a:ext cx="1068245" cy="362358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6350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+mn-ea"/>
              </a:endParaRPr>
            </a:p>
          </p:txBody>
        </p:sp>
        <p:sp>
          <p:nvSpPr>
            <p:cNvPr id="215" name="Freeform 153"/>
            <p:cNvSpPr>
              <a:spLocks/>
            </p:cNvSpPr>
            <p:nvPr/>
          </p:nvSpPr>
          <p:spPr bwMode="auto">
            <a:xfrm rot="12254059" flipV="1">
              <a:off x="11898357" y="3096814"/>
              <a:ext cx="379536" cy="618822"/>
            </a:xfrm>
            <a:custGeom>
              <a:avLst/>
              <a:gdLst>
                <a:gd name="T0" fmla="*/ 2147483647 w 640"/>
                <a:gd name="T1" fmla="*/ 873297057 h 816"/>
                <a:gd name="T2" fmla="*/ 2147483647 w 640"/>
                <a:gd name="T3" fmla="*/ 2147483647 h 816"/>
                <a:gd name="T4" fmla="*/ 2147483647 w 640"/>
                <a:gd name="T5" fmla="*/ 2147483647 h 816"/>
                <a:gd name="T6" fmla="*/ 2147483647 w 640"/>
                <a:gd name="T7" fmla="*/ 2147483647 h 816"/>
                <a:gd name="T8" fmla="*/ 2147483647 w 640"/>
                <a:gd name="T9" fmla="*/ 2147483647 h 816"/>
                <a:gd name="T10" fmla="*/ 2147483647 w 640"/>
                <a:gd name="T11" fmla="*/ 2147483647 h 816"/>
                <a:gd name="T12" fmla="*/ 2147483647 w 640"/>
                <a:gd name="T13" fmla="*/ 2147483647 h 816"/>
                <a:gd name="T14" fmla="*/ 2147483647 w 640"/>
                <a:gd name="T15" fmla="*/ 873297057 h 8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0" h="816">
                  <a:moveTo>
                    <a:pt x="556" y="2"/>
                  </a:moveTo>
                  <a:cubicBezTo>
                    <a:pt x="563" y="4"/>
                    <a:pt x="274" y="6"/>
                    <a:pt x="137" y="257"/>
                  </a:cubicBezTo>
                  <a:cubicBezTo>
                    <a:pt x="0" y="508"/>
                    <a:pt x="306" y="720"/>
                    <a:pt x="300" y="720"/>
                  </a:cubicBezTo>
                  <a:cubicBezTo>
                    <a:pt x="304" y="725"/>
                    <a:pt x="246" y="780"/>
                    <a:pt x="240" y="816"/>
                  </a:cubicBezTo>
                  <a:cubicBezTo>
                    <a:pt x="444" y="786"/>
                    <a:pt x="632" y="757"/>
                    <a:pt x="640" y="750"/>
                  </a:cubicBezTo>
                  <a:cubicBezTo>
                    <a:pt x="538" y="606"/>
                    <a:pt x="527" y="387"/>
                    <a:pt x="527" y="387"/>
                  </a:cubicBezTo>
                  <a:cubicBezTo>
                    <a:pt x="522" y="388"/>
                    <a:pt x="478" y="510"/>
                    <a:pt x="466" y="486"/>
                  </a:cubicBezTo>
                  <a:cubicBezTo>
                    <a:pt x="28" y="92"/>
                    <a:pt x="557" y="0"/>
                    <a:pt x="556" y="2"/>
                  </a:cubicBezTo>
                  <a:close/>
                </a:path>
              </a:pathLst>
            </a:custGeom>
            <a:gradFill rotWithShape="0">
              <a:gsLst>
                <a:gs pos="0">
                  <a:srgbClr val="90D7E6"/>
                </a:gs>
                <a:gs pos="100000">
                  <a:srgbClr val="21B0CD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25400" dir="5400000" algn="ctr" rotWithShape="0">
                <a:srgbClr val="3586BD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900">
                <a:latin typeface="Century Gothic" pitchFamily="34" charset="0"/>
                <a:ea typeface="+mn-ea"/>
              </a:endParaRPr>
            </a:p>
          </p:txBody>
        </p:sp>
        <p:sp>
          <p:nvSpPr>
            <p:cNvPr id="216" name="Freeform 154"/>
            <p:cNvSpPr>
              <a:spLocks/>
            </p:cNvSpPr>
            <p:nvPr/>
          </p:nvSpPr>
          <p:spPr bwMode="auto">
            <a:xfrm rot="12725500" flipH="1" flipV="1">
              <a:off x="10868492" y="2911498"/>
              <a:ext cx="379536" cy="731335"/>
            </a:xfrm>
            <a:custGeom>
              <a:avLst/>
              <a:gdLst>
                <a:gd name="T0" fmla="*/ 2147483647 w 640"/>
                <a:gd name="T1" fmla="*/ 1443014851 h 816"/>
                <a:gd name="T2" fmla="*/ 2147483647 w 640"/>
                <a:gd name="T3" fmla="*/ 2147483647 h 816"/>
                <a:gd name="T4" fmla="*/ 2147483647 w 640"/>
                <a:gd name="T5" fmla="*/ 2147483647 h 816"/>
                <a:gd name="T6" fmla="*/ 2147483647 w 640"/>
                <a:gd name="T7" fmla="*/ 2147483647 h 816"/>
                <a:gd name="T8" fmla="*/ 2147483647 w 640"/>
                <a:gd name="T9" fmla="*/ 2147483647 h 816"/>
                <a:gd name="T10" fmla="*/ 2147483647 w 640"/>
                <a:gd name="T11" fmla="*/ 2147483647 h 816"/>
                <a:gd name="T12" fmla="*/ 2147483647 w 640"/>
                <a:gd name="T13" fmla="*/ 2147483647 h 816"/>
                <a:gd name="T14" fmla="*/ 2147483647 w 640"/>
                <a:gd name="T15" fmla="*/ 1443014851 h 8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0" h="816">
                  <a:moveTo>
                    <a:pt x="556" y="2"/>
                  </a:moveTo>
                  <a:cubicBezTo>
                    <a:pt x="563" y="4"/>
                    <a:pt x="274" y="6"/>
                    <a:pt x="137" y="257"/>
                  </a:cubicBezTo>
                  <a:cubicBezTo>
                    <a:pt x="0" y="508"/>
                    <a:pt x="306" y="720"/>
                    <a:pt x="300" y="720"/>
                  </a:cubicBezTo>
                  <a:cubicBezTo>
                    <a:pt x="304" y="725"/>
                    <a:pt x="246" y="780"/>
                    <a:pt x="240" y="816"/>
                  </a:cubicBezTo>
                  <a:cubicBezTo>
                    <a:pt x="444" y="786"/>
                    <a:pt x="632" y="757"/>
                    <a:pt x="640" y="750"/>
                  </a:cubicBezTo>
                  <a:cubicBezTo>
                    <a:pt x="538" y="606"/>
                    <a:pt x="527" y="387"/>
                    <a:pt x="527" y="387"/>
                  </a:cubicBezTo>
                  <a:cubicBezTo>
                    <a:pt x="522" y="388"/>
                    <a:pt x="478" y="510"/>
                    <a:pt x="466" y="486"/>
                  </a:cubicBezTo>
                  <a:cubicBezTo>
                    <a:pt x="28" y="92"/>
                    <a:pt x="557" y="0"/>
                    <a:pt x="556" y="2"/>
                  </a:cubicBezTo>
                  <a:close/>
                </a:path>
              </a:pathLst>
            </a:custGeom>
            <a:gradFill rotWithShape="0">
              <a:gsLst>
                <a:gs pos="0">
                  <a:srgbClr val="90D7E6"/>
                </a:gs>
                <a:gs pos="100000">
                  <a:srgbClr val="21B0CD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25400" dir="5400000" algn="ctr" rotWithShape="0">
                <a:srgbClr val="3586BD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900">
                <a:latin typeface="Century Gothic" pitchFamily="34" charset="0"/>
                <a:ea typeface="+mn-ea"/>
              </a:endParaRPr>
            </a:p>
          </p:txBody>
        </p:sp>
        <p:sp>
          <p:nvSpPr>
            <p:cNvPr id="217" name="Freeform 155"/>
            <p:cNvSpPr>
              <a:spLocks/>
            </p:cNvSpPr>
            <p:nvPr/>
          </p:nvSpPr>
          <p:spPr bwMode="auto">
            <a:xfrm>
              <a:off x="7375908" y="2494538"/>
              <a:ext cx="2403018" cy="322648"/>
            </a:xfrm>
            <a:custGeom>
              <a:avLst/>
              <a:gdLst>
                <a:gd name="T0" fmla="*/ 2147483647 w 1541"/>
                <a:gd name="T1" fmla="*/ 2147483647 h 245"/>
                <a:gd name="T2" fmla="*/ 0 w 1541"/>
                <a:gd name="T3" fmla="*/ 2147483647 h 245"/>
                <a:gd name="T4" fmla="*/ 0 w 1541"/>
                <a:gd name="T5" fmla="*/ 0 h 245"/>
                <a:gd name="T6" fmla="*/ 2147483647 w 1541"/>
                <a:gd name="T7" fmla="*/ 0 h 245"/>
                <a:gd name="T8" fmla="*/ 2147483647 w 1541"/>
                <a:gd name="T9" fmla="*/ 2147483647 h 2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541"/>
                <a:gd name="T16" fmla="*/ 0 h 245"/>
                <a:gd name="T17" fmla="*/ 1541 w 1541"/>
                <a:gd name="T18" fmla="*/ 245 h 2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541" h="245">
                  <a:moveTo>
                    <a:pt x="24" y="245"/>
                  </a:moveTo>
                  <a:lnTo>
                    <a:pt x="0" y="235"/>
                  </a:lnTo>
                  <a:lnTo>
                    <a:pt x="0" y="0"/>
                  </a:lnTo>
                  <a:lnTo>
                    <a:pt x="1541" y="0"/>
                  </a:lnTo>
                  <a:lnTo>
                    <a:pt x="1541" y="240"/>
                  </a:lnTo>
                </a:path>
              </a:pathLst>
            </a:custGeom>
            <a:noFill/>
            <a:ln w="9525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900">
                <a:latin typeface="Century Gothic" pitchFamily="34" charset="0"/>
                <a:ea typeface="+mn-ea"/>
              </a:endParaRPr>
            </a:p>
          </p:txBody>
        </p:sp>
        <p:sp>
          <p:nvSpPr>
            <p:cNvPr id="218" name="Text Box 156"/>
            <p:cNvSpPr txBox="1">
              <a:spLocks noChangeArrowheads="1"/>
            </p:cNvSpPr>
            <p:nvPr/>
          </p:nvSpPr>
          <p:spPr bwMode="auto">
            <a:xfrm>
              <a:off x="9531588" y="3388024"/>
              <a:ext cx="665254" cy="2713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latinLnBrk="0">
                <a:buClr>
                  <a:schemeClr val="tx1"/>
                </a:buClr>
                <a:buSzPct val="80000"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  <a:t>교육실시</a:t>
              </a:r>
            </a:p>
          </p:txBody>
        </p:sp>
        <p:sp>
          <p:nvSpPr>
            <p:cNvPr id="219" name="Rectangle 157" descr="그림3"/>
            <p:cNvSpPr>
              <a:spLocks noChangeArrowheads="1"/>
            </p:cNvSpPr>
            <p:nvPr/>
          </p:nvSpPr>
          <p:spPr bwMode="auto">
            <a:xfrm>
              <a:off x="6957992" y="2590505"/>
              <a:ext cx="727089" cy="1231025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6350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+mn-ea"/>
              </a:endParaRPr>
            </a:p>
          </p:txBody>
        </p:sp>
        <p:grpSp>
          <p:nvGrpSpPr>
            <p:cNvPr id="46173" name="Group 158"/>
            <p:cNvGrpSpPr>
              <a:grpSpLocks/>
            </p:cNvGrpSpPr>
            <p:nvPr/>
          </p:nvGrpSpPr>
          <p:grpSpPr bwMode="auto">
            <a:xfrm>
              <a:off x="7743245" y="2400325"/>
              <a:ext cx="376237" cy="179387"/>
              <a:chOff x="864" y="1848"/>
              <a:chExt cx="1536" cy="473"/>
            </a:xfrm>
          </p:grpSpPr>
          <p:sp>
            <p:nvSpPr>
              <p:cNvPr id="221" name="Freeform 159"/>
              <p:cNvSpPr>
                <a:spLocks/>
              </p:cNvSpPr>
              <p:nvPr/>
            </p:nvSpPr>
            <p:spPr bwMode="auto">
              <a:xfrm rot="5525887" flipV="1">
                <a:off x="1409" y="1326"/>
                <a:ext cx="445" cy="1541"/>
              </a:xfrm>
              <a:custGeom>
                <a:avLst/>
                <a:gdLst>
                  <a:gd name="T0" fmla="*/ 190 w 640"/>
                  <a:gd name="T1" fmla="*/ 15 h 816"/>
                  <a:gd name="T2" fmla="*/ 47 w 640"/>
                  <a:gd name="T3" fmla="*/ 1715 h 816"/>
                  <a:gd name="T4" fmla="*/ 103 w 640"/>
                  <a:gd name="T5" fmla="*/ 4802 h 816"/>
                  <a:gd name="T6" fmla="*/ 83 w 640"/>
                  <a:gd name="T7" fmla="*/ 5442 h 816"/>
                  <a:gd name="T8" fmla="*/ 220 w 640"/>
                  <a:gd name="T9" fmla="*/ 5003 h 816"/>
                  <a:gd name="T10" fmla="*/ 181 w 640"/>
                  <a:gd name="T11" fmla="*/ 2579 h 816"/>
                  <a:gd name="T12" fmla="*/ 160 w 640"/>
                  <a:gd name="T13" fmla="*/ 3241 h 816"/>
                  <a:gd name="T14" fmla="*/ 190 w 640"/>
                  <a:gd name="T15" fmla="*/ 15 h 8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40" h="816">
                    <a:moveTo>
                      <a:pt x="556" y="2"/>
                    </a:moveTo>
                    <a:cubicBezTo>
                      <a:pt x="563" y="4"/>
                      <a:pt x="274" y="6"/>
                      <a:pt x="137" y="257"/>
                    </a:cubicBezTo>
                    <a:cubicBezTo>
                      <a:pt x="0" y="508"/>
                      <a:pt x="306" y="720"/>
                      <a:pt x="300" y="720"/>
                    </a:cubicBezTo>
                    <a:cubicBezTo>
                      <a:pt x="304" y="725"/>
                      <a:pt x="246" y="780"/>
                      <a:pt x="240" y="816"/>
                    </a:cubicBezTo>
                    <a:cubicBezTo>
                      <a:pt x="444" y="786"/>
                      <a:pt x="632" y="757"/>
                      <a:pt x="640" y="750"/>
                    </a:cubicBezTo>
                    <a:cubicBezTo>
                      <a:pt x="538" y="606"/>
                      <a:pt x="527" y="387"/>
                      <a:pt x="527" y="387"/>
                    </a:cubicBezTo>
                    <a:cubicBezTo>
                      <a:pt x="522" y="388"/>
                      <a:pt x="478" y="510"/>
                      <a:pt x="466" y="486"/>
                    </a:cubicBezTo>
                    <a:cubicBezTo>
                      <a:pt x="28" y="92"/>
                      <a:pt x="557" y="0"/>
                      <a:pt x="556" y="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ACB8B"/>
                  </a:gs>
                  <a:gs pos="100000">
                    <a:srgbClr val="D69718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25400" dir="5400000" algn="ctr" rotWithShape="0">
                  <a:srgbClr val="B88114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900">
                  <a:latin typeface="Century Gothic" pitchFamily="34" charset="0"/>
                  <a:ea typeface="+mn-ea"/>
                </a:endParaRPr>
              </a:p>
            </p:txBody>
          </p:sp>
          <p:sp>
            <p:nvSpPr>
              <p:cNvPr id="222" name="Freeform 160"/>
              <p:cNvSpPr>
                <a:spLocks/>
              </p:cNvSpPr>
              <p:nvPr/>
            </p:nvSpPr>
            <p:spPr bwMode="auto">
              <a:xfrm rot="5525887" flipV="1">
                <a:off x="1409" y="1300"/>
                <a:ext cx="445" cy="1541"/>
              </a:xfrm>
              <a:custGeom>
                <a:avLst/>
                <a:gdLst>
                  <a:gd name="T0" fmla="*/ 190 w 640"/>
                  <a:gd name="T1" fmla="*/ 15 h 816"/>
                  <a:gd name="T2" fmla="*/ 47 w 640"/>
                  <a:gd name="T3" fmla="*/ 1715 h 816"/>
                  <a:gd name="T4" fmla="*/ 103 w 640"/>
                  <a:gd name="T5" fmla="*/ 4802 h 816"/>
                  <a:gd name="T6" fmla="*/ 83 w 640"/>
                  <a:gd name="T7" fmla="*/ 5442 h 816"/>
                  <a:gd name="T8" fmla="*/ 220 w 640"/>
                  <a:gd name="T9" fmla="*/ 5003 h 816"/>
                  <a:gd name="T10" fmla="*/ 181 w 640"/>
                  <a:gd name="T11" fmla="*/ 2579 h 816"/>
                  <a:gd name="T12" fmla="*/ 160 w 640"/>
                  <a:gd name="T13" fmla="*/ 3241 h 816"/>
                  <a:gd name="T14" fmla="*/ 190 w 640"/>
                  <a:gd name="T15" fmla="*/ 15 h 8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40" h="816">
                    <a:moveTo>
                      <a:pt x="556" y="2"/>
                    </a:moveTo>
                    <a:cubicBezTo>
                      <a:pt x="563" y="4"/>
                      <a:pt x="274" y="6"/>
                      <a:pt x="137" y="257"/>
                    </a:cubicBezTo>
                    <a:cubicBezTo>
                      <a:pt x="0" y="508"/>
                      <a:pt x="306" y="720"/>
                      <a:pt x="300" y="720"/>
                    </a:cubicBezTo>
                    <a:cubicBezTo>
                      <a:pt x="304" y="725"/>
                      <a:pt x="246" y="780"/>
                      <a:pt x="240" y="816"/>
                    </a:cubicBezTo>
                    <a:cubicBezTo>
                      <a:pt x="444" y="786"/>
                      <a:pt x="632" y="757"/>
                      <a:pt x="640" y="750"/>
                    </a:cubicBezTo>
                    <a:cubicBezTo>
                      <a:pt x="538" y="606"/>
                      <a:pt x="527" y="387"/>
                      <a:pt x="527" y="387"/>
                    </a:cubicBezTo>
                    <a:cubicBezTo>
                      <a:pt x="522" y="388"/>
                      <a:pt x="478" y="510"/>
                      <a:pt x="466" y="486"/>
                    </a:cubicBezTo>
                    <a:cubicBezTo>
                      <a:pt x="28" y="92"/>
                      <a:pt x="557" y="0"/>
                      <a:pt x="556" y="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ACB8B"/>
                  </a:gs>
                  <a:gs pos="100000">
                    <a:srgbClr val="D69718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25400" dir="5400000" algn="ctr" rotWithShape="0">
                  <a:srgbClr val="B88114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900">
                  <a:latin typeface="Century Gothic" pitchFamily="34" charset="0"/>
                  <a:ea typeface="+mn-ea"/>
                </a:endParaRPr>
              </a:p>
            </p:txBody>
          </p:sp>
        </p:grpSp>
        <p:grpSp>
          <p:nvGrpSpPr>
            <p:cNvPr id="46174" name="Group 161"/>
            <p:cNvGrpSpPr>
              <a:grpSpLocks/>
            </p:cNvGrpSpPr>
            <p:nvPr/>
          </p:nvGrpSpPr>
          <p:grpSpPr bwMode="auto">
            <a:xfrm>
              <a:off x="8944982" y="2400325"/>
              <a:ext cx="376238" cy="179387"/>
              <a:chOff x="4748" y="3979"/>
              <a:chExt cx="312" cy="222"/>
            </a:xfrm>
          </p:grpSpPr>
          <p:sp>
            <p:nvSpPr>
              <p:cNvPr id="224" name="Freeform 162"/>
              <p:cNvSpPr>
                <a:spLocks/>
              </p:cNvSpPr>
              <p:nvPr/>
            </p:nvSpPr>
            <p:spPr bwMode="auto">
              <a:xfrm rot="-5525887" flipH="1" flipV="1">
                <a:off x="4798" y="3943"/>
                <a:ext cx="209" cy="306"/>
              </a:xfrm>
              <a:custGeom>
                <a:avLst/>
                <a:gdLst>
                  <a:gd name="T0" fmla="*/ 20 w 640"/>
                  <a:gd name="T1" fmla="*/ 0 h 816"/>
                  <a:gd name="T2" fmla="*/ 5 w 640"/>
                  <a:gd name="T3" fmla="*/ 14 h 816"/>
                  <a:gd name="T4" fmla="*/ 11 w 640"/>
                  <a:gd name="T5" fmla="*/ 40 h 816"/>
                  <a:gd name="T6" fmla="*/ 9 w 640"/>
                  <a:gd name="T7" fmla="*/ 46 h 816"/>
                  <a:gd name="T8" fmla="*/ 23 w 640"/>
                  <a:gd name="T9" fmla="*/ 42 h 816"/>
                  <a:gd name="T10" fmla="*/ 19 w 640"/>
                  <a:gd name="T11" fmla="*/ 22 h 816"/>
                  <a:gd name="T12" fmla="*/ 16 w 640"/>
                  <a:gd name="T13" fmla="*/ 27 h 816"/>
                  <a:gd name="T14" fmla="*/ 20 w 640"/>
                  <a:gd name="T15" fmla="*/ 0 h 8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40" h="816">
                    <a:moveTo>
                      <a:pt x="556" y="2"/>
                    </a:moveTo>
                    <a:cubicBezTo>
                      <a:pt x="563" y="4"/>
                      <a:pt x="274" y="6"/>
                      <a:pt x="137" y="257"/>
                    </a:cubicBezTo>
                    <a:cubicBezTo>
                      <a:pt x="0" y="508"/>
                      <a:pt x="306" y="720"/>
                      <a:pt x="300" y="720"/>
                    </a:cubicBezTo>
                    <a:cubicBezTo>
                      <a:pt x="304" y="725"/>
                      <a:pt x="246" y="780"/>
                      <a:pt x="240" y="816"/>
                    </a:cubicBezTo>
                    <a:cubicBezTo>
                      <a:pt x="444" y="786"/>
                      <a:pt x="632" y="757"/>
                      <a:pt x="640" y="750"/>
                    </a:cubicBezTo>
                    <a:cubicBezTo>
                      <a:pt x="538" y="606"/>
                      <a:pt x="527" y="387"/>
                      <a:pt x="527" y="387"/>
                    </a:cubicBezTo>
                    <a:cubicBezTo>
                      <a:pt x="522" y="388"/>
                      <a:pt x="478" y="510"/>
                      <a:pt x="466" y="486"/>
                    </a:cubicBezTo>
                    <a:cubicBezTo>
                      <a:pt x="28" y="92"/>
                      <a:pt x="557" y="0"/>
                      <a:pt x="556" y="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ACB8B"/>
                  </a:gs>
                  <a:gs pos="100000">
                    <a:srgbClr val="D69718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25400" dir="5400000" algn="ctr" rotWithShape="0">
                  <a:srgbClr val="B88114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900">
                  <a:latin typeface="Century Gothic" pitchFamily="34" charset="0"/>
                  <a:ea typeface="+mn-ea"/>
                </a:endParaRPr>
              </a:p>
            </p:txBody>
          </p:sp>
          <p:sp>
            <p:nvSpPr>
              <p:cNvPr id="225" name="Freeform 163"/>
              <p:cNvSpPr>
                <a:spLocks/>
              </p:cNvSpPr>
              <p:nvPr/>
            </p:nvSpPr>
            <p:spPr bwMode="auto">
              <a:xfrm rot="-5525887" flipH="1" flipV="1">
                <a:off x="4804" y="3926"/>
                <a:ext cx="199" cy="304"/>
              </a:xfrm>
              <a:custGeom>
                <a:avLst/>
                <a:gdLst>
                  <a:gd name="T0" fmla="*/ 20 w 640"/>
                  <a:gd name="T1" fmla="*/ 0 h 816"/>
                  <a:gd name="T2" fmla="*/ 5 w 640"/>
                  <a:gd name="T3" fmla="*/ 14 h 816"/>
                  <a:gd name="T4" fmla="*/ 11 w 640"/>
                  <a:gd name="T5" fmla="*/ 40 h 816"/>
                  <a:gd name="T6" fmla="*/ 9 w 640"/>
                  <a:gd name="T7" fmla="*/ 46 h 816"/>
                  <a:gd name="T8" fmla="*/ 23 w 640"/>
                  <a:gd name="T9" fmla="*/ 42 h 816"/>
                  <a:gd name="T10" fmla="*/ 19 w 640"/>
                  <a:gd name="T11" fmla="*/ 22 h 816"/>
                  <a:gd name="T12" fmla="*/ 16 w 640"/>
                  <a:gd name="T13" fmla="*/ 27 h 816"/>
                  <a:gd name="T14" fmla="*/ 20 w 640"/>
                  <a:gd name="T15" fmla="*/ 0 h 81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640" h="816">
                    <a:moveTo>
                      <a:pt x="556" y="2"/>
                    </a:moveTo>
                    <a:cubicBezTo>
                      <a:pt x="563" y="4"/>
                      <a:pt x="274" y="6"/>
                      <a:pt x="137" y="257"/>
                    </a:cubicBezTo>
                    <a:cubicBezTo>
                      <a:pt x="0" y="508"/>
                      <a:pt x="306" y="720"/>
                      <a:pt x="300" y="720"/>
                    </a:cubicBezTo>
                    <a:cubicBezTo>
                      <a:pt x="304" y="725"/>
                      <a:pt x="246" y="780"/>
                      <a:pt x="240" y="816"/>
                    </a:cubicBezTo>
                    <a:cubicBezTo>
                      <a:pt x="444" y="786"/>
                      <a:pt x="632" y="757"/>
                      <a:pt x="640" y="750"/>
                    </a:cubicBezTo>
                    <a:cubicBezTo>
                      <a:pt x="538" y="606"/>
                      <a:pt x="527" y="387"/>
                      <a:pt x="527" y="387"/>
                    </a:cubicBezTo>
                    <a:cubicBezTo>
                      <a:pt x="522" y="388"/>
                      <a:pt x="478" y="510"/>
                      <a:pt x="466" y="486"/>
                    </a:cubicBezTo>
                    <a:cubicBezTo>
                      <a:pt x="28" y="92"/>
                      <a:pt x="557" y="0"/>
                      <a:pt x="556" y="2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EACB8B"/>
                  </a:gs>
                  <a:gs pos="100000">
                    <a:srgbClr val="D69718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  <a:effectLst>
                <a:outerShdw dist="25400" dir="5400000" algn="ctr" rotWithShape="0">
                  <a:srgbClr val="B88114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900">
                  <a:latin typeface="Century Gothic" pitchFamily="34" charset="0"/>
                  <a:ea typeface="+mn-ea"/>
                </a:endParaRPr>
              </a:p>
            </p:txBody>
          </p:sp>
        </p:grpSp>
        <p:sp>
          <p:nvSpPr>
            <p:cNvPr id="226" name="Freeform 164"/>
            <p:cNvSpPr>
              <a:spLocks/>
            </p:cNvSpPr>
            <p:nvPr/>
          </p:nvSpPr>
          <p:spPr bwMode="auto">
            <a:xfrm rot="17090947">
              <a:off x="9695872" y="3438019"/>
              <a:ext cx="296173" cy="927518"/>
            </a:xfrm>
            <a:custGeom>
              <a:avLst/>
              <a:gdLst>
                <a:gd name="T0" fmla="*/ 2147483647 w 640"/>
                <a:gd name="T1" fmla="*/ 2147483647 h 816"/>
                <a:gd name="T2" fmla="*/ 2147483647 w 640"/>
                <a:gd name="T3" fmla="*/ 2147483647 h 816"/>
                <a:gd name="T4" fmla="*/ 2147483647 w 640"/>
                <a:gd name="T5" fmla="*/ 2147483647 h 816"/>
                <a:gd name="T6" fmla="*/ 2147483647 w 640"/>
                <a:gd name="T7" fmla="*/ 2147483647 h 816"/>
                <a:gd name="T8" fmla="*/ 2147483647 w 640"/>
                <a:gd name="T9" fmla="*/ 2147483647 h 816"/>
                <a:gd name="T10" fmla="*/ 2147483647 w 640"/>
                <a:gd name="T11" fmla="*/ 2147483647 h 816"/>
                <a:gd name="T12" fmla="*/ 2147483647 w 640"/>
                <a:gd name="T13" fmla="*/ 2147483647 h 816"/>
                <a:gd name="T14" fmla="*/ 2147483647 w 640"/>
                <a:gd name="T15" fmla="*/ 2147483647 h 81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640" h="816">
                  <a:moveTo>
                    <a:pt x="556" y="2"/>
                  </a:moveTo>
                  <a:cubicBezTo>
                    <a:pt x="563" y="4"/>
                    <a:pt x="274" y="6"/>
                    <a:pt x="137" y="257"/>
                  </a:cubicBezTo>
                  <a:cubicBezTo>
                    <a:pt x="0" y="508"/>
                    <a:pt x="306" y="720"/>
                    <a:pt x="300" y="720"/>
                  </a:cubicBezTo>
                  <a:cubicBezTo>
                    <a:pt x="304" y="725"/>
                    <a:pt x="246" y="780"/>
                    <a:pt x="240" y="816"/>
                  </a:cubicBezTo>
                  <a:cubicBezTo>
                    <a:pt x="444" y="786"/>
                    <a:pt x="632" y="757"/>
                    <a:pt x="640" y="750"/>
                  </a:cubicBezTo>
                  <a:cubicBezTo>
                    <a:pt x="538" y="606"/>
                    <a:pt x="527" y="387"/>
                    <a:pt x="527" y="387"/>
                  </a:cubicBezTo>
                  <a:cubicBezTo>
                    <a:pt x="522" y="388"/>
                    <a:pt x="478" y="510"/>
                    <a:pt x="466" y="486"/>
                  </a:cubicBezTo>
                  <a:cubicBezTo>
                    <a:pt x="28" y="92"/>
                    <a:pt x="557" y="0"/>
                    <a:pt x="556" y="2"/>
                  </a:cubicBezTo>
                  <a:close/>
                </a:path>
              </a:pathLst>
            </a:custGeom>
            <a:gradFill rotWithShape="0">
              <a:gsLst>
                <a:gs pos="0">
                  <a:srgbClr val="90D7E6"/>
                </a:gs>
                <a:gs pos="100000">
                  <a:srgbClr val="21B0CD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dist="25400" dir="5400000" algn="ctr" rotWithShape="0">
                <a:srgbClr val="3586BD"/>
              </a:outerShdw>
            </a:effectLst>
          </p:spPr>
          <p:txBody>
            <a:bodyPr/>
            <a:lstStyle/>
            <a:p>
              <a:pPr>
                <a:defRPr/>
              </a:pPr>
              <a:endParaRPr lang="ko-KR" altLang="en-US" sz="900">
                <a:latin typeface="Century Gothic" pitchFamily="34" charset="0"/>
                <a:ea typeface="+mn-ea"/>
              </a:endParaRPr>
            </a:p>
          </p:txBody>
        </p:sp>
        <p:sp>
          <p:nvSpPr>
            <p:cNvPr id="227" name="Rectangle 165" descr="그림3"/>
            <p:cNvSpPr>
              <a:spLocks noChangeArrowheads="1"/>
            </p:cNvSpPr>
            <p:nvPr/>
          </p:nvSpPr>
          <p:spPr bwMode="auto">
            <a:xfrm>
              <a:off x="9201092" y="2706328"/>
              <a:ext cx="1147137" cy="402069"/>
            </a:xfrm>
            <a:prstGeom prst="rect">
              <a:avLst/>
            </a:prstGeom>
            <a:blipFill dpi="0" rotWithShape="1">
              <a:blip r:embed="rId3" cstate="print"/>
              <a:srcRect/>
              <a:stretch>
                <a:fillRect/>
              </a:stretch>
            </a:blipFill>
            <a:ln w="6350" algn="ctr">
              <a:solidFill>
                <a:srgbClr val="B2B2B2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>
                <a:defRPr/>
              </a:pPr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+mn-ea"/>
              </a:endParaRPr>
            </a:p>
          </p:txBody>
        </p:sp>
        <p:sp>
          <p:nvSpPr>
            <p:cNvPr id="228" name="AutoShape 166"/>
            <p:cNvSpPr>
              <a:spLocks noChangeArrowheads="1"/>
            </p:cNvSpPr>
            <p:nvPr/>
          </p:nvSpPr>
          <p:spPr bwMode="auto">
            <a:xfrm>
              <a:off x="10877021" y="2147072"/>
              <a:ext cx="1761218" cy="259773"/>
            </a:xfrm>
            <a:prstGeom prst="roundRect">
              <a:avLst>
                <a:gd name="adj" fmla="val 3458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algn="ctr" defTabSz="855663" fontAlgn="t" latinLnBrk="0">
                <a:lnSpc>
                  <a:spcPct val="90000"/>
                </a:lnSpc>
                <a:buClr>
                  <a:schemeClr val="tx1"/>
                </a:buClr>
                <a:buSzPct val="80000"/>
                <a:defRPr/>
              </a:pPr>
              <a:r>
                <a:rPr lang="en-US" altLang="ko-KR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  <a:t>LGU+</a:t>
              </a:r>
              <a:r>
                <a:rPr lang="ko-KR" altLang="en-US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  <a:t> 데이터플랫폼 개발팀</a:t>
              </a:r>
            </a:p>
          </p:txBody>
        </p:sp>
        <p:sp>
          <p:nvSpPr>
            <p:cNvPr id="229" name="AutoShape 167"/>
            <p:cNvSpPr>
              <a:spLocks noChangeArrowheads="1"/>
            </p:cNvSpPr>
            <p:nvPr/>
          </p:nvSpPr>
          <p:spPr bwMode="auto">
            <a:xfrm>
              <a:off x="11454854" y="2655035"/>
              <a:ext cx="665254" cy="259772"/>
            </a:xfrm>
            <a:prstGeom prst="roundRect">
              <a:avLst>
                <a:gd name="adj" fmla="val 3458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defTabSz="855663" fontAlgn="t" latinLnBrk="0">
                <a:lnSpc>
                  <a:spcPct val="90000"/>
                </a:lnSpc>
                <a:buClr>
                  <a:schemeClr val="tx1"/>
                </a:buClr>
                <a:buSzPct val="80000"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  <a:t>교육담당</a:t>
              </a:r>
            </a:p>
          </p:txBody>
        </p:sp>
        <p:sp>
          <p:nvSpPr>
            <p:cNvPr id="230" name="AutoShape 168"/>
            <p:cNvSpPr>
              <a:spLocks noChangeArrowheads="1"/>
            </p:cNvSpPr>
            <p:nvPr/>
          </p:nvSpPr>
          <p:spPr bwMode="auto">
            <a:xfrm>
              <a:off x="7834337" y="2626907"/>
              <a:ext cx="1317715" cy="1535472"/>
            </a:xfrm>
            <a:prstGeom prst="roundRect">
              <a:avLst>
                <a:gd name="adj" fmla="val 5380"/>
              </a:avLst>
            </a:prstGeom>
            <a:solidFill>
              <a:schemeClr val="bg1"/>
            </a:solidFill>
            <a:ln w="19050" algn="ctr">
              <a:pattFill prst="dkUpDiag">
                <a:fgClr>
                  <a:schemeClr val="bg1"/>
                </a:fgClr>
                <a:bgClr>
                  <a:srgbClr val="BAA762"/>
                </a:bgClr>
              </a:pattFill>
              <a:round/>
              <a:headEnd/>
              <a:tailEnd/>
            </a:ln>
          </p:spPr>
          <p:txBody>
            <a:bodyPr lIns="0" tIns="35995" rIns="0" bIns="45714" anchor="ctr"/>
            <a:lstStyle/>
            <a:p>
              <a:pPr>
                <a:defRPr/>
              </a:pPr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+mn-ea"/>
              </a:endParaRPr>
            </a:p>
          </p:txBody>
        </p:sp>
        <p:sp>
          <p:nvSpPr>
            <p:cNvPr id="231" name="Text Box 171"/>
            <p:cNvSpPr txBox="1">
              <a:spLocks noChangeArrowheads="1"/>
            </p:cNvSpPr>
            <p:nvPr/>
          </p:nvSpPr>
          <p:spPr bwMode="auto">
            <a:xfrm>
              <a:off x="11262954" y="3065377"/>
              <a:ext cx="823039" cy="3259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eaLnBrk="0" latinLnBrk="0" hangingPunct="0">
                <a:buSzPct val="80000"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  <a:t>교육방법</a:t>
              </a:r>
              <a:r>
                <a:rPr lang="en-US" altLang="ko-KR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  <a:t>, </a:t>
              </a:r>
              <a:r>
                <a:rPr lang="ko-KR" altLang="en-US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  <a:t>시기</a:t>
              </a:r>
              <a:br>
                <a:rPr lang="ko-KR" altLang="en-US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</a:br>
              <a:r>
                <a:rPr lang="ko-KR" altLang="en-US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  <a:t>장소</a:t>
              </a:r>
              <a:r>
                <a:rPr lang="en-US" altLang="ko-KR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  <a:t>, </a:t>
              </a:r>
              <a:r>
                <a:rPr lang="ko-KR" altLang="en-US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  <a:t>내용 협의</a:t>
              </a:r>
            </a:p>
          </p:txBody>
        </p:sp>
        <p:sp>
          <p:nvSpPr>
            <p:cNvPr id="232" name="Line 178"/>
            <p:cNvSpPr>
              <a:spLocks noChangeShapeType="1"/>
            </p:cNvSpPr>
            <p:nvPr/>
          </p:nvSpPr>
          <p:spPr bwMode="auto">
            <a:xfrm>
              <a:off x="8412169" y="1918736"/>
              <a:ext cx="0" cy="936505"/>
            </a:xfrm>
            <a:prstGeom prst="line">
              <a:avLst/>
            </a:prstGeom>
            <a:noFill/>
            <a:ln w="9525">
              <a:solidFill>
                <a:srgbClr val="663300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ko-KR" altLang="en-US" sz="900">
                <a:latin typeface="Century Gothic" pitchFamily="34" charset="0"/>
                <a:ea typeface="+mn-ea"/>
              </a:endParaRPr>
            </a:p>
          </p:txBody>
        </p:sp>
        <p:grpSp>
          <p:nvGrpSpPr>
            <p:cNvPr id="46182" name="Group 179"/>
            <p:cNvGrpSpPr>
              <a:grpSpLocks/>
            </p:cNvGrpSpPr>
            <p:nvPr/>
          </p:nvGrpSpPr>
          <p:grpSpPr bwMode="auto">
            <a:xfrm>
              <a:off x="8082970" y="1747862"/>
              <a:ext cx="1000125" cy="322263"/>
              <a:chOff x="255" y="3442"/>
              <a:chExt cx="1613" cy="169"/>
            </a:xfrm>
          </p:grpSpPr>
          <p:grpSp>
            <p:nvGrpSpPr>
              <p:cNvPr id="46204" name="Group 180"/>
              <p:cNvGrpSpPr>
                <a:grpSpLocks/>
              </p:cNvGrpSpPr>
              <p:nvPr/>
            </p:nvGrpSpPr>
            <p:grpSpPr bwMode="auto">
              <a:xfrm>
                <a:off x="255" y="3442"/>
                <a:ext cx="1613" cy="169"/>
                <a:chOff x="3001" y="1130"/>
                <a:chExt cx="907" cy="169"/>
              </a:xfrm>
            </p:grpSpPr>
            <p:sp>
              <p:nvSpPr>
                <p:cNvPr id="236" name="AutoShape 181"/>
                <p:cNvSpPr>
                  <a:spLocks noChangeArrowheads="1"/>
                </p:cNvSpPr>
                <p:nvPr/>
              </p:nvSpPr>
              <p:spPr bwMode="auto">
                <a:xfrm>
                  <a:off x="3009" y="1130"/>
                  <a:ext cx="907" cy="167"/>
                </a:xfrm>
                <a:prstGeom prst="roundRect">
                  <a:avLst>
                    <a:gd name="adj" fmla="val 7102"/>
                  </a:avLst>
                </a:prstGeom>
                <a:gradFill rotWithShape="1">
                  <a:gsLst>
                    <a:gs pos="0">
                      <a:srgbClr val="D3B467"/>
                    </a:gs>
                    <a:gs pos="100000">
                      <a:srgbClr val="EFE2AB"/>
                    </a:gs>
                  </a:gsLst>
                  <a:lin ang="5400000" scaled="1"/>
                </a:gradFill>
                <a:ln w="12700" algn="ctr">
                  <a:solidFill>
                    <a:srgbClr val="D0BE7E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+mn-ea"/>
                  </a:endParaRPr>
                </a:p>
              </p:txBody>
            </p:sp>
            <p:sp>
              <p:nvSpPr>
                <p:cNvPr id="237" name="AutoShape 182"/>
                <p:cNvSpPr>
                  <a:spLocks noChangeArrowheads="1"/>
                </p:cNvSpPr>
                <p:nvPr/>
              </p:nvSpPr>
              <p:spPr bwMode="auto">
                <a:xfrm>
                  <a:off x="3013" y="1136"/>
                  <a:ext cx="886" cy="27"/>
                </a:xfrm>
                <a:prstGeom prst="roundRect">
                  <a:avLst>
                    <a:gd name="adj" fmla="val 14815"/>
                  </a:avLst>
                </a:prstGeom>
                <a:gradFill rotWithShape="1">
                  <a:gsLst>
                    <a:gs pos="0">
                      <a:srgbClr val="EFE2AB"/>
                    </a:gs>
                    <a:gs pos="100000">
                      <a:srgbClr val="DBC181"/>
                    </a:gs>
                  </a:gsLst>
                  <a:lin ang="5400000" scaled="1"/>
                </a:gradFill>
                <a:ln w="12700" algn="ctr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+mn-ea"/>
                  </a:endParaRPr>
                </a:p>
              </p:txBody>
            </p:sp>
          </p:grpSp>
          <p:sp>
            <p:nvSpPr>
              <p:cNvPr id="235" name="Rectangle 183"/>
              <p:cNvSpPr>
                <a:spLocks noChangeArrowheads="1"/>
              </p:cNvSpPr>
              <p:nvPr/>
            </p:nvSpPr>
            <p:spPr bwMode="auto">
              <a:xfrm>
                <a:off x="397" y="3483"/>
                <a:ext cx="1341" cy="8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latinLnBrk="0">
                  <a:defRPr/>
                </a:pP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+mn-ea"/>
                  </a:rPr>
                  <a:t>프로젝트관리자</a:t>
                </a:r>
              </a:p>
            </p:txBody>
          </p:sp>
        </p:grpSp>
        <p:grpSp>
          <p:nvGrpSpPr>
            <p:cNvPr id="46183" name="Group 187"/>
            <p:cNvGrpSpPr>
              <a:grpSpLocks/>
            </p:cNvGrpSpPr>
            <p:nvPr/>
          </p:nvGrpSpPr>
          <p:grpSpPr bwMode="auto">
            <a:xfrm>
              <a:off x="7943270" y="3640162"/>
              <a:ext cx="1169987" cy="284163"/>
              <a:chOff x="1137" y="3063"/>
              <a:chExt cx="610" cy="170"/>
            </a:xfrm>
          </p:grpSpPr>
          <p:sp>
            <p:nvSpPr>
              <p:cNvPr id="239" name="Rectangle 188" descr="그림3"/>
              <p:cNvSpPr>
                <a:spLocks noChangeArrowheads="1"/>
              </p:cNvSpPr>
              <p:nvPr/>
            </p:nvSpPr>
            <p:spPr bwMode="auto">
              <a:xfrm>
                <a:off x="1162" y="3063"/>
                <a:ext cx="550" cy="170"/>
              </a:xfrm>
              <a:prstGeom prst="rect">
                <a:avLst/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6350" algn="ctr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ko-KR" altLang="en-US" sz="900">
                  <a:solidFill>
                    <a:schemeClr val="tx1"/>
                  </a:solidFill>
                  <a:latin typeface="Century Gothic" pitchFamily="34" charset="0"/>
                  <a:ea typeface="+mn-ea"/>
                </a:endParaRPr>
              </a:p>
            </p:txBody>
          </p:sp>
          <p:sp>
            <p:nvSpPr>
              <p:cNvPr id="240" name="AutoShape 189"/>
              <p:cNvSpPr>
                <a:spLocks noChangeArrowheads="1"/>
              </p:cNvSpPr>
              <p:nvPr/>
            </p:nvSpPr>
            <p:spPr bwMode="auto">
              <a:xfrm>
                <a:off x="1137" y="3071"/>
                <a:ext cx="610" cy="156"/>
              </a:xfrm>
              <a:prstGeom prst="roundRect">
                <a:avLst>
                  <a:gd name="adj" fmla="val 345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defTabSz="855663" fontAlgn="t" latinLnBrk="0">
                  <a:lnSpc>
                    <a:spcPct val="90000"/>
                  </a:lnSpc>
                  <a:buClr>
                    <a:schemeClr val="tx1"/>
                  </a:buClr>
                  <a:buSzPct val="80000"/>
                  <a:defRPr/>
                </a:pP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+mn-ea"/>
                  </a:rPr>
                  <a:t>기술지원 팀</a:t>
                </a:r>
              </a:p>
            </p:txBody>
          </p:sp>
        </p:grpSp>
        <p:sp>
          <p:nvSpPr>
            <p:cNvPr id="241" name="AutoShape 190"/>
            <p:cNvSpPr>
              <a:spLocks noChangeArrowheads="1"/>
            </p:cNvSpPr>
            <p:nvPr/>
          </p:nvSpPr>
          <p:spPr bwMode="auto">
            <a:xfrm>
              <a:off x="7066736" y="2626907"/>
              <a:ext cx="518130" cy="1065564"/>
            </a:xfrm>
            <a:prstGeom prst="roundRect">
              <a:avLst>
                <a:gd name="adj" fmla="val 3458"/>
              </a:avLst>
            </a:prstGeom>
            <a:noFill/>
            <a:ln w="63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defTabSz="855663" fontAlgn="t" latinLnBrk="0">
                <a:buClr>
                  <a:schemeClr val="tx1"/>
                </a:buClr>
                <a:buSzPct val="80000"/>
                <a:defRPr/>
              </a:pPr>
              <a:r>
                <a:rPr lang="ko-KR" altLang="en-US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  <a:t>사업관리부문</a:t>
              </a:r>
              <a:br>
                <a:rPr lang="ko-KR" altLang="en-US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</a:br>
              <a:r>
                <a:rPr lang="en-US" altLang="ko-KR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  <a:t>(</a:t>
              </a:r>
              <a:r>
                <a:rPr lang="ko-KR" altLang="en-US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  <a:t>교육담당</a:t>
              </a:r>
              <a:r>
                <a:rPr lang="en-US" altLang="ko-KR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  <a:t>)</a:t>
              </a:r>
              <a:endParaRPr lang="ko-KR" altLang="en-US" sz="900">
                <a:solidFill>
                  <a:schemeClr val="tx1"/>
                </a:solidFill>
                <a:latin typeface="Century Gothic" pitchFamily="34" charset="0"/>
                <a:ea typeface="+mn-ea"/>
              </a:endParaRPr>
            </a:p>
          </p:txBody>
        </p:sp>
        <p:sp>
          <p:nvSpPr>
            <p:cNvPr id="242" name="AutoShape 191"/>
            <p:cNvSpPr>
              <a:spLocks noChangeArrowheads="1"/>
            </p:cNvSpPr>
            <p:nvPr/>
          </p:nvSpPr>
          <p:spPr bwMode="auto">
            <a:xfrm>
              <a:off x="9213886" y="2742729"/>
              <a:ext cx="1119419" cy="335885"/>
            </a:xfrm>
            <a:prstGeom prst="roundRect">
              <a:avLst>
                <a:gd name="adj" fmla="val 3458"/>
              </a:avLst>
            </a:prstGeom>
            <a:noFill/>
            <a:ln w="6350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 defTabSz="855663" fontAlgn="t" latinLnBrk="0">
                <a:buClr>
                  <a:schemeClr val="tx1"/>
                </a:buClr>
                <a:buSzPct val="80000"/>
                <a:defRPr/>
              </a:pPr>
              <a:r>
                <a:rPr lang="en-US" altLang="ko-KR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  <a:t>H/W </a:t>
              </a:r>
              <a:r>
                <a:rPr lang="ko-KR" altLang="en-US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  <a:t>및</a:t>
              </a:r>
            </a:p>
            <a:p>
              <a:pPr algn="ctr" defTabSz="855663" fontAlgn="t" latinLnBrk="0">
                <a:buClr>
                  <a:schemeClr val="tx1"/>
                </a:buClr>
                <a:buSzPct val="80000"/>
                <a:defRPr/>
              </a:pPr>
              <a:r>
                <a:rPr lang="en-US" altLang="ko-KR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  <a:t>S/W </a:t>
              </a:r>
              <a:r>
                <a:rPr lang="ko-KR" altLang="en-US" sz="900">
                  <a:solidFill>
                    <a:schemeClr val="tx1"/>
                  </a:solidFill>
                  <a:latin typeface="Century Gothic" pitchFamily="34" charset="0"/>
                  <a:ea typeface="+mn-ea"/>
                </a:rPr>
                <a:t>공급업체</a:t>
              </a:r>
              <a:endParaRPr lang="en-US" sz="900">
                <a:solidFill>
                  <a:schemeClr val="tx1"/>
                </a:solidFill>
                <a:latin typeface="Century Gothic" pitchFamily="34" charset="0"/>
                <a:ea typeface="+mn-ea"/>
              </a:endParaRPr>
            </a:p>
          </p:txBody>
        </p:sp>
        <p:grpSp>
          <p:nvGrpSpPr>
            <p:cNvPr id="46186" name="Group 192"/>
            <p:cNvGrpSpPr>
              <a:grpSpLocks/>
            </p:cNvGrpSpPr>
            <p:nvPr/>
          </p:nvGrpSpPr>
          <p:grpSpPr bwMode="auto">
            <a:xfrm flipH="1">
              <a:off x="10389607" y="3530625"/>
              <a:ext cx="638175" cy="512762"/>
              <a:chOff x="3702" y="3787"/>
              <a:chExt cx="294" cy="239"/>
            </a:xfrm>
          </p:grpSpPr>
          <p:pic>
            <p:nvPicPr>
              <p:cNvPr id="46199" name="Picture 193" descr="사람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769" y="3787"/>
                <a:ext cx="149" cy="1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200" name="Picture 194" descr="사람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702" y="3833"/>
                <a:ext cx="186" cy="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6201" name="Picture 195" descr="사람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778" y="3838"/>
                <a:ext cx="218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46187" name="Group 196"/>
            <p:cNvGrpSpPr>
              <a:grpSpLocks/>
            </p:cNvGrpSpPr>
            <p:nvPr/>
          </p:nvGrpSpPr>
          <p:grpSpPr bwMode="auto">
            <a:xfrm>
              <a:off x="7949620" y="2708300"/>
              <a:ext cx="1165225" cy="287337"/>
              <a:chOff x="-739" y="2770"/>
              <a:chExt cx="811" cy="169"/>
            </a:xfrm>
          </p:grpSpPr>
          <p:sp>
            <p:nvSpPr>
              <p:cNvPr id="248" name="Rectangle 197" descr="그림3"/>
              <p:cNvSpPr>
                <a:spLocks noChangeArrowheads="1"/>
              </p:cNvSpPr>
              <p:nvPr/>
            </p:nvSpPr>
            <p:spPr bwMode="auto">
              <a:xfrm>
                <a:off x="-717" y="2770"/>
                <a:ext cx="717" cy="169"/>
              </a:xfrm>
              <a:prstGeom prst="rect">
                <a:avLst/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6350" algn="ctr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ko-KR" altLang="en-US" sz="900">
                  <a:solidFill>
                    <a:schemeClr val="tx1"/>
                  </a:solidFill>
                  <a:latin typeface="Century Gothic" pitchFamily="34" charset="0"/>
                  <a:ea typeface="+mn-ea"/>
                </a:endParaRPr>
              </a:p>
            </p:txBody>
          </p:sp>
          <p:sp>
            <p:nvSpPr>
              <p:cNvPr id="249" name="AutoShape 198"/>
              <p:cNvSpPr>
                <a:spLocks noChangeArrowheads="1"/>
              </p:cNvSpPr>
              <p:nvPr/>
            </p:nvSpPr>
            <p:spPr bwMode="auto">
              <a:xfrm>
                <a:off x="-739" y="2778"/>
                <a:ext cx="813" cy="161"/>
              </a:xfrm>
              <a:prstGeom prst="roundRect">
                <a:avLst>
                  <a:gd name="adj" fmla="val 345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defTabSz="855663" fontAlgn="t" latinLnBrk="0">
                  <a:lnSpc>
                    <a:spcPct val="90000"/>
                  </a:lnSpc>
                  <a:buClr>
                    <a:schemeClr val="tx1"/>
                  </a:buClr>
                  <a:buSzPct val="80000"/>
                  <a:defRPr/>
                </a:pP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+mn-ea"/>
                  </a:rPr>
                  <a:t>단말분석 개발</a:t>
                </a:r>
                <a:endParaRPr lang="en-US" altLang="ko-KR" sz="900">
                  <a:solidFill>
                    <a:schemeClr val="tx1"/>
                  </a:solidFill>
                  <a:latin typeface="Century Gothic" pitchFamily="34" charset="0"/>
                  <a:ea typeface="+mn-ea"/>
                </a:endParaRPr>
              </a:p>
            </p:txBody>
          </p:sp>
        </p:grpSp>
        <p:grpSp>
          <p:nvGrpSpPr>
            <p:cNvPr id="46188" name="Group 199"/>
            <p:cNvGrpSpPr>
              <a:grpSpLocks/>
            </p:cNvGrpSpPr>
            <p:nvPr/>
          </p:nvGrpSpPr>
          <p:grpSpPr bwMode="auto">
            <a:xfrm>
              <a:off x="7927395" y="3108810"/>
              <a:ext cx="1157287" cy="410596"/>
              <a:chOff x="-855" y="2987"/>
              <a:chExt cx="800" cy="213"/>
            </a:xfrm>
          </p:grpSpPr>
          <p:sp>
            <p:nvSpPr>
              <p:cNvPr id="251" name="Rectangle 200" descr="그림3"/>
              <p:cNvSpPr>
                <a:spLocks noChangeArrowheads="1"/>
              </p:cNvSpPr>
              <p:nvPr/>
            </p:nvSpPr>
            <p:spPr bwMode="auto">
              <a:xfrm>
                <a:off x="-810" y="3004"/>
                <a:ext cx="715" cy="169"/>
              </a:xfrm>
              <a:prstGeom prst="rect">
                <a:avLst/>
              </a:prstGeom>
              <a:blipFill dpi="0" rotWithShape="1">
                <a:blip r:embed="rId3" cstate="print"/>
                <a:srcRect/>
                <a:stretch>
                  <a:fillRect/>
                </a:stretch>
              </a:blipFill>
              <a:ln w="6350" algn="ctr">
                <a:solidFill>
                  <a:srgbClr val="B2B2B2"/>
                </a:solidFill>
                <a:miter lim="800000"/>
                <a:headEnd/>
                <a:tailEnd/>
              </a:ln>
            </p:spPr>
            <p:txBody>
              <a:bodyPr anchor="ctr"/>
              <a:lstStyle/>
              <a:p>
                <a:pPr>
                  <a:defRPr/>
                </a:pPr>
                <a:endParaRPr lang="ko-KR" altLang="en-US" sz="900">
                  <a:solidFill>
                    <a:schemeClr val="tx1"/>
                  </a:solidFill>
                  <a:latin typeface="Century Gothic" pitchFamily="34" charset="0"/>
                  <a:ea typeface="+mn-ea"/>
                </a:endParaRPr>
              </a:p>
            </p:txBody>
          </p:sp>
          <p:sp>
            <p:nvSpPr>
              <p:cNvPr id="252" name="AutoShape 201"/>
              <p:cNvSpPr>
                <a:spLocks noChangeArrowheads="1"/>
              </p:cNvSpPr>
              <p:nvPr/>
            </p:nvSpPr>
            <p:spPr bwMode="auto">
              <a:xfrm>
                <a:off x="-853" y="2987"/>
                <a:ext cx="796" cy="213"/>
              </a:xfrm>
              <a:prstGeom prst="roundRect">
                <a:avLst>
                  <a:gd name="adj" fmla="val 3458"/>
                </a:avLst>
              </a:prstGeom>
              <a:noFill/>
              <a:ln w="9525">
                <a:noFill/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algn="ctr" defTabSz="855663" fontAlgn="t" latinLnBrk="0">
                  <a:lnSpc>
                    <a:spcPct val="90000"/>
                  </a:lnSpc>
                  <a:buClr>
                    <a:schemeClr val="tx1"/>
                  </a:buClr>
                  <a:buSzPct val="80000"/>
                  <a:defRPr/>
                </a:pP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+mn-ea"/>
                  </a:rPr>
                  <a:t>모바일 웹</a:t>
                </a:r>
                <a:r>
                  <a:rPr lang="en-US" altLang="ko-KR" sz="900">
                    <a:solidFill>
                      <a:schemeClr val="tx1"/>
                    </a:solidFill>
                    <a:latin typeface="Century Gothic" pitchFamily="34" charset="0"/>
                    <a:ea typeface="+mn-ea"/>
                  </a:rPr>
                  <a:t>/</a:t>
                </a:r>
                <a:r>
                  <a:rPr lang="ko-KR" altLang="en-US" sz="900">
                    <a:solidFill>
                      <a:schemeClr val="tx1"/>
                    </a:solidFill>
                    <a:latin typeface="Century Gothic" pitchFamily="34" charset="0"/>
                    <a:ea typeface="+mn-ea"/>
                  </a:rPr>
                  <a:t>앱분석 개발</a:t>
                </a:r>
              </a:p>
            </p:txBody>
          </p:sp>
        </p:grpSp>
        <p:cxnSp>
          <p:nvCxnSpPr>
            <p:cNvPr id="46189" name="AutoShape 205"/>
            <p:cNvCxnSpPr>
              <a:cxnSpLocks noChangeShapeType="1"/>
              <a:endCxn id="252" idx="1"/>
            </p:cNvCxnSpPr>
            <p:nvPr/>
          </p:nvCxnSpPr>
          <p:spPr bwMode="auto">
            <a:xfrm rot="5400000">
              <a:off x="7730544" y="3052788"/>
              <a:ext cx="457200" cy="63500"/>
            </a:xfrm>
            <a:prstGeom prst="bentConnector4">
              <a:avLst>
                <a:gd name="adj1" fmla="val 27588"/>
                <a:gd name="adj2" fmla="val 470745"/>
              </a:avLst>
            </a:prstGeom>
            <a:noFill/>
            <a:ln w="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6190" name="Group 41"/>
            <p:cNvGrpSpPr>
              <a:grpSpLocks/>
            </p:cNvGrpSpPr>
            <p:nvPr/>
          </p:nvGrpSpPr>
          <p:grpSpPr bwMode="auto">
            <a:xfrm>
              <a:off x="6798682" y="1693887"/>
              <a:ext cx="1039813" cy="258763"/>
              <a:chOff x="793" y="3294"/>
              <a:chExt cx="862" cy="172"/>
            </a:xfrm>
          </p:grpSpPr>
          <p:sp>
            <p:nvSpPr>
              <p:cNvPr id="255" name="Rectangle 42"/>
              <p:cNvSpPr>
                <a:spLocks noChangeArrowheads="1"/>
              </p:cNvSpPr>
              <p:nvPr/>
            </p:nvSpPr>
            <p:spPr bwMode="auto">
              <a:xfrm>
                <a:off x="791" y="3294"/>
                <a:ext cx="864" cy="172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>
                  <a:defRPr/>
                </a:pPr>
                <a:endParaRPr lang="ko-KR" altLang="en-US" sz="900">
                  <a:solidFill>
                    <a:schemeClr val="tx1"/>
                  </a:solidFill>
                  <a:latin typeface="Century Gothic" pitchFamily="34" charset="0"/>
                  <a:ea typeface="+mn-ea"/>
                </a:endParaRPr>
              </a:p>
            </p:txBody>
          </p:sp>
          <p:pic>
            <p:nvPicPr>
              <p:cNvPr id="46194" name="Picture 43" descr="유프레스토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5" y="3342"/>
                <a:ext cx="700" cy="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257" name="Picture 39"/>
            <p:cNvPicPr>
              <a:picLocks noChangeAspect="1" noChangeArrowheads="1"/>
            </p:cNvPicPr>
            <p:nvPr/>
          </p:nvPicPr>
          <p:blipFill>
            <a:blip r:embed="rId8"/>
            <a:srcRect/>
            <a:stretch>
              <a:fillRect/>
            </a:stretch>
          </p:blipFill>
          <p:spPr bwMode="auto">
            <a:xfrm>
              <a:off x="10755485" y="1680474"/>
              <a:ext cx="929650" cy="3061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prstShdw prst="shdw17" dist="17961" dir="2700000">
                <a:schemeClr val="accent1">
                  <a:gamma/>
                  <a:shade val="60000"/>
                  <a:invGamma/>
                </a:schemeClr>
              </a:prstShdw>
            </a:effectLst>
          </p:spPr>
        </p:pic>
        <p:cxnSp>
          <p:nvCxnSpPr>
            <p:cNvPr id="46192" name="AutoShape 206"/>
            <p:cNvCxnSpPr>
              <a:cxnSpLocks noChangeShapeType="1"/>
              <a:stCxn id="252" idx="1"/>
              <a:endCxn id="240" idx="1"/>
            </p:cNvCxnSpPr>
            <p:nvPr/>
          </p:nvCxnSpPr>
          <p:spPr bwMode="auto">
            <a:xfrm rot="10800000" flipH="1" flipV="1">
              <a:off x="7927394" y="3313137"/>
              <a:ext cx="15875" cy="469943"/>
            </a:xfrm>
            <a:prstGeom prst="bentConnector3">
              <a:avLst>
                <a:gd name="adj1" fmla="val -1482972"/>
              </a:avLst>
            </a:prstGeom>
            <a:noFill/>
            <a:ln w="0">
              <a:solidFill>
                <a:srgbClr val="8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aphicFrame>
        <p:nvGraphicFramePr>
          <p:cNvPr id="262" name="표 261"/>
          <p:cNvGraphicFramePr>
            <a:graphicFrameLocks noGrp="1"/>
          </p:cNvGraphicFramePr>
          <p:nvPr/>
        </p:nvGraphicFramePr>
        <p:xfrm>
          <a:off x="273050" y="3833813"/>
          <a:ext cx="9271000" cy="2339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08194"/>
                <a:gridCol w="1083239"/>
                <a:gridCol w="3114312"/>
                <a:gridCol w="744728"/>
                <a:gridCol w="1083239"/>
                <a:gridCol w="1112859"/>
                <a:gridCol w="1324429"/>
              </a:tblGrid>
              <a:tr h="2371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구분</a:t>
                      </a:r>
                      <a:endParaRPr lang="ko-KR" altLang="en-US" sz="9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과정 명</a:t>
                      </a:r>
                      <a:endParaRPr lang="ko-KR" altLang="en-US" sz="9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교육내용</a:t>
                      </a:r>
                      <a:endParaRPr lang="ko-KR" altLang="en-US" sz="9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기간</a:t>
                      </a:r>
                      <a:endParaRPr lang="ko-KR" altLang="en-US" sz="9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대상</a:t>
                      </a:r>
                      <a:endParaRPr lang="ko-KR" altLang="en-US" sz="9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교육장소</a:t>
                      </a:r>
                      <a:endParaRPr lang="ko-KR" altLang="en-US" sz="9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교육방법</a:t>
                      </a:r>
                      <a:endParaRPr lang="ko-KR" altLang="en-US" sz="9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21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H/W</a:t>
                      </a:r>
                      <a:endParaRPr lang="ko-KR" altLang="en-US" sz="9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서버</a:t>
                      </a:r>
                      <a:endParaRPr lang="ko-KR" altLang="en-US" sz="900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itchFamily="2" charset="2"/>
                        <a:buChar char="v"/>
                      </a:pPr>
                      <a:r>
                        <a:rPr lang="ko-KR" altLang="en-US" sz="900" u="none" strike="noStrike" kern="1200" baseline="0" dirty="0" smtClean="0">
                          <a:latin typeface="Century Gothic" pitchFamily="34" charset="0"/>
                          <a:ea typeface="+mn-ea"/>
                        </a:rPr>
                        <a:t>시스템 별 명령어</a:t>
                      </a:r>
                      <a:r>
                        <a:rPr lang="en-US" altLang="ko-KR" sz="900" u="none" strike="noStrike" kern="1200" baseline="0" dirty="0" smtClean="0">
                          <a:latin typeface="Century Gothic" pitchFamily="34" charset="0"/>
                          <a:ea typeface="+mn-ea"/>
                        </a:rPr>
                        <a:t>, </a:t>
                      </a:r>
                      <a:r>
                        <a:rPr lang="ko-KR" altLang="en-US" sz="900" u="none" strike="noStrike" kern="1200" baseline="0" dirty="0" smtClean="0">
                          <a:latin typeface="Century Gothic" pitchFamily="34" charset="0"/>
                          <a:ea typeface="+mn-ea"/>
                        </a:rPr>
                        <a:t>시스템관리</a:t>
                      </a:r>
                    </a:p>
                    <a:p>
                      <a:pPr marL="171450" indent="-1714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itchFamily="2" charset="2"/>
                        <a:buChar char="v"/>
                      </a:pPr>
                      <a:r>
                        <a:rPr lang="ko-KR" altLang="en-US" sz="900" u="none" strike="noStrike" kern="1200" baseline="0" dirty="0" smtClean="0">
                          <a:latin typeface="Century Gothic" pitchFamily="34" charset="0"/>
                          <a:ea typeface="+mn-ea"/>
                        </a:rPr>
                        <a:t>장애 해결 및 복구방법</a:t>
                      </a:r>
                    </a:p>
                    <a:p>
                      <a:pPr marL="171450" indent="-1714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itchFamily="2" charset="2"/>
                        <a:buChar char="v"/>
                      </a:pPr>
                      <a:r>
                        <a:rPr lang="ko-KR" altLang="en-US" sz="900" u="none" strike="noStrike" kern="1200" baseline="0" dirty="0" smtClean="0">
                          <a:latin typeface="Century Gothic" pitchFamily="34" charset="0"/>
                          <a:ea typeface="+mn-ea"/>
                        </a:rPr>
                        <a:t>시스템 별 성능관리</a:t>
                      </a:r>
                    </a:p>
                    <a:p>
                      <a:pPr marL="171450" indent="-171450" algn="l">
                        <a:spcBef>
                          <a:spcPts val="200"/>
                        </a:spcBef>
                        <a:spcAft>
                          <a:spcPts val="200"/>
                        </a:spcAft>
                        <a:buFont typeface="Wingdings" pitchFamily="2" charset="2"/>
                        <a:buChar char="v"/>
                      </a:pPr>
                      <a:r>
                        <a:rPr lang="en-US" altLang="ko-KR" sz="900" u="none" strike="noStrike" kern="1200" baseline="0" dirty="0" smtClean="0">
                          <a:latin typeface="Century Gothic" pitchFamily="34" charset="0"/>
                          <a:ea typeface="+mn-ea"/>
                        </a:rPr>
                        <a:t>RAID </a:t>
                      </a:r>
                      <a:r>
                        <a:rPr lang="ko-KR" altLang="en-US" sz="900" u="none" strike="noStrike" kern="1200" baseline="0" dirty="0" smtClean="0">
                          <a:latin typeface="Century Gothic" pitchFamily="34" charset="0"/>
                          <a:ea typeface="+mn-ea"/>
                        </a:rPr>
                        <a:t>구성 및 파일관리</a:t>
                      </a:r>
                      <a:endParaRPr lang="ko-KR" altLang="en-US" sz="900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1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일</a:t>
                      </a:r>
                      <a:endParaRPr lang="ko-KR" altLang="en-US" sz="900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시스템</a:t>
                      </a:r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/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 err="1" smtClean="0">
                          <a:latin typeface="Century Gothic" pitchFamily="34" charset="0"/>
                          <a:ea typeface="+mn-ea"/>
                        </a:rPr>
                        <a:t>운용자</a:t>
                      </a:r>
                      <a:endParaRPr lang="ko-KR" altLang="en-US" sz="900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국사 </a:t>
                      </a:r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/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/>
                      <a:r>
                        <a:rPr lang="en-US" altLang="ko-KR" sz="900" u="none" strike="noStrike" kern="1200" baseline="0" dirty="0" smtClean="0">
                          <a:latin typeface="Century Gothic" pitchFamily="34" charset="0"/>
                          <a:ea typeface="+mn-ea"/>
                        </a:rPr>
                        <a:t>On-Site</a:t>
                      </a:r>
                      <a:endParaRPr lang="en-US" altLang="ko-KR" sz="900" b="0" i="0" u="none" strike="noStrike" kern="120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집합교육 </a:t>
                      </a:r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/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현장교육</a:t>
                      </a:r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21751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스토리지</a:t>
                      </a:r>
                      <a:endParaRPr lang="ko-KR" altLang="en-US" sz="900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ko-KR" altLang="en-US" sz="900" u="none" strike="noStrike" kern="1200" baseline="0" dirty="0" smtClean="0">
                          <a:latin typeface="Century Gothic" pitchFamily="34" charset="0"/>
                          <a:ea typeface="+mn-ea"/>
                        </a:rPr>
                        <a:t>기본 동작 및 운영방법</a:t>
                      </a:r>
                      <a:endParaRPr lang="en-US" altLang="ko-KR" sz="900" u="none" strike="noStrike" kern="1200" baseline="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ko-KR" altLang="en-US" sz="900" u="none" strike="noStrike" kern="1200" baseline="0" dirty="0" smtClean="0">
                          <a:latin typeface="Century Gothic" pitchFamily="34" charset="0"/>
                          <a:ea typeface="+mn-ea"/>
                        </a:rPr>
                        <a:t>시스템 운영 절차 및 구성</a:t>
                      </a:r>
                      <a:endParaRPr lang="en-US" altLang="ko-KR" sz="900" u="none" strike="noStrike" kern="1200" baseline="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v"/>
                        <a:tabLst/>
                        <a:defRPr/>
                      </a:pP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관리방안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장애 대책</a:t>
                      </a:r>
                      <a:endParaRPr lang="ko-KR" altLang="en-US" sz="900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1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일</a:t>
                      </a:r>
                      <a:endParaRPr lang="ko-KR" altLang="en-US" sz="900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시스템</a:t>
                      </a:r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 err="1" smtClean="0">
                          <a:latin typeface="Century Gothic" pitchFamily="34" charset="0"/>
                          <a:ea typeface="+mn-ea"/>
                        </a:rPr>
                        <a:t>운용자</a:t>
                      </a:r>
                      <a:endParaRPr lang="ko-KR" altLang="en-US" sz="900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국사 </a:t>
                      </a:r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/>
                      <a:r>
                        <a:rPr lang="en-US" altLang="ko-KR" sz="900" u="none" strike="noStrike" kern="1200" baseline="0" dirty="0" smtClean="0">
                          <a:latin typeface="Century Gothic" pitchFamily="34" charset="0"/>
                          <a:ea typeface="+mn-ea"/>
                        </a:rPr>
                        <a:t>On-Site</a:t>
                      </a:r>
                      <a:endParaRPr lang="en-US" altLang="ko-KR" sz="900" b="0" i="0" u="none" strike="noStrike" kern="120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집합교육 </a:t>
                      </a:r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현장교육</a:t>
                      </a:r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S/W</a:t>
                      </a:r>
                      <a:endParaRPr lang="ko-KR" altLang="en-US" sz="9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DBMS</a:t>
                      </a:r>
                      <a:endParaRPr lang="ko-KR" altLang="en-US" sz="900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itchFamily="2" charset="2"/>
                        <a:buChar char="v"/>
                      </a:pPr>
                      <a:r>
                        <a:rPr lang="en-US" altLang="ko-KR" sz="900" u="none" strike="noStrike" kern="1200" baseline="0" dirty="0" smtClean="0">
                          <a:latin typeface="Century Gothic" pitchFamily="34" charset="0"/>
                          <a:ea typeface="+mn-ea"/>
                        </a:rPr>
                        <a:t>DBMS/NoSQL</a:t>
                      </a:r>
                      <a:r>
                        <a:rPr lang="ko-KR" altLang="en-US" sz="900" u="none" strike="noStrike" kern="1200" baseline="0" dirty="0" smtClean="0">
                          <a:latin typeface="Century Gothic" pitchFamily="34" charset="0"/>
                          <a:ea typeface="+mn-ea"/>
                        </a:rPr>
                        <a:t>의 논리적 구조</a:t>
                      </a:r>
                      <a:endParaRPr lang="en-US" altLang="ko-KR" sz="900" u="none" strike="noStrike" kern="1200" baseline="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marL="171450" indent="-171450" latinLnBrk="1">
                        <a:buFont typeface="Wingdings" pitchFamily="2" charset="2"/>
                        <a:buChar char="v"/>
                      </a:pPr>
                      <a:r>
                        <a:rPr lang="ko-KR" altLang="en-US" sz="900" u="none" strike="noStrike" kern="1200" baseline="0" dirty="0" smtClean="0">
                          <a:latin typeface="Century Gothic" pitchFamily="34" charset="0"/>
                          <a:ea typeface="+mn-ea"/>
                        </a:rPr>
                        <a:t>백업 및 복구</a:t>
                      </a:r>
                      <a:endParaRPr lang="ko-KR" altLang="en-US" sz="900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1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일</a:t>
                      </a:r>
                      <a:endParaRPr lang="ko-KR" altLang="en-US" sz="900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시스템</a:t>
                      </a:r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 err="1" smtClean="0">
                          <a:latin typeface="Century Gothic" pitchFamily="34" charset="0"/>
                          <a:ea typeface="+mn-ea"/>
                        </a:rPr>
                        <a:t>운용자</a:t>
                      </a:r>
                      <a:endParaRPr lang="ko-KR" altLang="en-US" sz="900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국사 </a:t>
                      </a:r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/>
                      <a:r>
                        <a:rPr lang="en-US" altLang="ko-KR" sz="900" u="none" strike="noStrike" kern="1200" baseline="0" dirty="0" smtClean="0">
                          <a:latin typeface="Century Gothic" pitchFamily="34" charset="0"/>
                          <a:ea typeface="+mn-ea"/>
                        </a:rPr>
                        <a:t>On-Site</a:t>
                      </a:r>
                      <a:endParaRPr lang="en-US" altLang="ko-KR" sz="900" b="0" i="0" u="none" strike="noStrike" kern="120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집합교육 </a:t>
                      </a:r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현장교육</a:t>
                      </a:r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945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백업</a:t>
                      </a:r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S/W</a:t>
                      </a:r>
                      <a:endParaRPr lang="ko-KR" altLang="en-US" sz="900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Wingdings" pitchFamily="2" charset="2"/>
                        <a:buChar char="v"/>
                      </a:pP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백업 구성 및 환경</a:t>
                      </a:r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marL="171450" indent="-171450" latinLnBrk="1">
                        <a:buFont typeface="Wingdings" pitchFamily="2" charset="2"/>
                        <a:buChar char="v"/>
                      </a:pP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장애처리</a:t>
                      </a:r>
                      <a:endParaRPr lang="ko-KR" altLang="en-US" sz="900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smtClean="0">
                          <a:latin typeface="Century Gothic" pitchFamily="34" charset="0"/>
                          <a:ea typeface="+mn-ea"/>
                        </a:rPr>
                        <a:t>1</a:t>
                      </a:r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일</a:t>
                      </a:r>
                      <a:endParaRPr lang="ko-KR" altLang="en-US" sz="900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시스템</a:t>
                      </a:r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 err="1" smtClean="0">
                          <a:latin typeface="Century Gothic" pitchFamily="34" charset="0"/>
                          <a:ea typeface="+mn-ea"/>
                        </a:rPr>
                        <a:t>운용자</a:t>
                      </a:r>
                      <a:endParaRPr lang="ko-KR" altLang="en-US" sz="900" dirty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국사 </a:t>
                      </a:r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/>
                      <a:r>
                        <a:rPr lang="en-US" altLang="ko-KR" sz="900" u="none" strike="noStrike" kern="1200" baseline="0" dirty="0" smtClean="0">
                          <a:latin typeface="Century Gothic" pitchFamily="34" charset="0"/>
                          <a:ea typeface="+mn-ea"/>
                        </a:rPr>
                        <a:t>On-Site</a:t>
                      </a:r>
                      <a:endParaRPr lang="en-US" altLang="ko-KR" sz="900" b="0" i="0" u="none" strike="noStrike" kern="1200" baseline="0" dirty="0" smtClean="0">
                        <a:solidFill>
                          <a:schemeClr val="tx1"/>
                        </a:solidFill>
                        <a:latin typeface="Century Gothic" pitchFamily="34" charset="0"/>
                        <a:ea typeface="+mn-ea"/>
                        <a:cs typeface="+mn-cs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집합교육 </a:t>
                      </a:r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900" dirty="0" smtClean="0">
                          <a:latin typeface="Century Gothic" pitchFamily="34" charset="0"/>
                          <a:ea typeface="+mn-ea"/>
                        </a:rPr>
                        <a:t>현장교육</a:t>
                      </a:r>
                      <a:endParaRPr lang="en-US" altLang="ko-KR" sz="900" dirty="0" smtClean="0">
                        <a:latin typeface="Century Gothic" pitchFamily="34" charset="0"/>
                        <a:ea typeface="+mn-ea"/>
                      </a:endParaRPr>
                    </a:p>
                  </a:txBody>
                  <a:tcPr marT="45714" marB="45714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263" name="Text Box 4"/>
          <p:cNvSpPr txBox="1">
            <a:spLocks noChangeArrowheads="1"/>
          </p:cNvSpPr>
          <p:nvPr/>
        </p:nvSpPr>
        <p:spPr bwMode="auto">
          <a:xfrm>
            <a:off x="273050" y="3563938"/>
            <a:ext cx="906463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000" dirty="0">
                <a:solidFill>
                  <a:schemeClr val="tx1"/>
                </a:solidFill>
                <a:latin typeface="맑은 고딕"/>
                <a:ea typeface="맑은 고딕"/>
              </a:rPr>
              <a:t>○</a:t>
            </a:r>
            <a:r>
              <a:rPr lang="en-US" altLang="ko-KR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교육 내용</a:t>
            </a:r>
            <a:endParaRPr lang="en-US" altLang="ko-KR" sz="10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 txBox="1"/>
          <p:nvPr/>
        </p:nvSpPr>
        <p:spPr bwMode="auto">
          <a:xfrm>
            <a:off x="4817985" y="1493784"/>
            <a:ext cx="5445605" cy="936000"/>
          </a:xfrm>
          <a:prstGeom prst="roundRect">
            <a:avLst>
              <a:gd name="adj" fmla="val 39229"/>
            </a:avLst>
          </a:prstGeom>
          <a:gradFill flip="none" rotWithShape="1">
            <a:gsLst>
              <a:gs pos="0">
                <a:schemeClr val="accent4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endParaRPr lang="ko-KR" alt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itchFamily="34" charset="0"/>
              <a:ea typeface="+mn-ea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583238" y="1592263"/>
            <a:ext cx="41941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algn="r">
              <a:spcBef>
                <a:spcPts val="0"/>
              </a:spcBef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Century Gothic" pitchFamily="34" charset="0"/>
                <a:ea typeface="+mn-ea"/>
              </a:rPr>
              <a:t>7. </a:t>
            </a:r>
            <a:r>
              <a:rPr lang="ko-KR" altLang="en-US" sz="2600" b="1" dirty="0" smtClean="0">
                <a:solidFill>
                  <a:schemeClr val="bg1"/>
                </a:solidFill>
                <a:latin typeface="Century Gothic" pitchFamily="34" charset="0"/>
                <a:ea typeface="+mn-ea"/>
              </a:rPr>
              <a:t>프로젝트 수행 계획</a:t>
            </a:r>
            <a:endParaRPr lang="ko-KR" altLang="en-US" sz="2000" dirty="0">
              <a:solidFill>
                <a:schemeClr val="bg1"/>
              </a:solidFill>
              <a:latin typeface="Century Gothic" pitchFamily="34" charset="0"/>
              <a:ea typeface="+mn-ea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201"/>
          <p:cNvSpPr>
            <a:spLocks noChangeArrowheads="1"/>
          </p:cNvSpPr>
          <p:nvPr/>
        </p:nvSpPr>
        <p:spPr bwMode="auto">
          <a:xfrm>
            <a:off x="100013" y="2933700"/>
            <a:ext cx="4808537" cy="763588"/>
          </a:xfrm>
          <a:prstGeom prst="rect">
            <a:avLst/>
          </a:prstGeom>
          <a:gradFill rotWithShape="1">
            <a:gsLst>
              <a:gs pos="0">
                <a:srgbClr val="3A93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98425" y="111125"/>
            <a:ext cx="4860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프로젝트 수행 계획</a:t>
            </a:r>
            <a:endParaRPr lang="ko-KR" altLang="en-US" sz="2000" b="1" dirty="0">
              <a:solidFill>
                <a:schemeClr val="tx1"/>
              </a:solidFill>
              <a:latin typeface="Century Gothic" pitchFamily="34" charset="0"/>
              <a:ea typeface="+mn-ea"/>
              <a:cs typeface="Arial Unicode MS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7.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프로젝트 수행계획</a:t>
            </a:r>
          </a:p>
        </p:txBody>
      </p:sp>
      <p:sp>
        <p:nvSpPr>
          <p:cNvPr id="79" name="Rectangle 201"/>
          <p:cNvSpPr>
            <a:spLocks noChangeArrowheads="1"/>
          </p:cNvSpPr>
          <p:nvPr/>
        </p:nvSpPr>
        <p:spPr bwMode="auto">
          <a:xfrm>
            <a:off x="114300" y="2176463"/>
            <a:ext cx="4808538" cy="762000"/>
          </a:xfrm>
          <a:prstGeom prst="rect">
            <a:avLst/>
          </a:prstGeom>
          <a:gradFill rotWithShape="1">
            <a:gsLst>
              <a:gs pos="0">
                <a:srgbClr val="3A93C0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81" name="Oval 203"/>
          <p:cNvSpPr>
            <a:spLocks noChangeArrowheads="1"/>
          </p:cNvSpPr>
          <p:nvPr/>
        </p:nvSpPr>
        <p:spPr bwMode="auto">
          <a:xfrm>
            <a:off x="1863725" y="2168525"/>
            <a:ext cx="1303338" cy="1573213"/>
          </a:xfrm>
          <a:prstGeom prst="ellipse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anchor="ctr"/>
          <a:lstStyle/>
          <a:p>
            <a:pPr>
              <a:defRPr/>
            </a:pPr>
            <a:endParaRPr lang="ko-KR" altLang="en-US" sz="800">
              <a:latin typeface="+mn-ea"/>
              <a:ea typeface="+mn-ea"/>
            </a:endParaRPr>
          </a:p>
        </p:txBody>
      </p:sp>
      <p:sp>
        <p:nvSpPr>
          <p:cNvPr id="82" name="Text Box 204"/>
          <p:cNvSpPr txBox="1">
            <a:spLocks noChangeArrowheads="1"/>
          </p:cNvSpPr>
          <p:nvPr/>
        </p:nvSpPr>
        <p:spPr bwMode="auto">
          <a:xfrm>
            <a:off x="173038" y="2979738"/>
            <a:ext cx="1689100" cy="4921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85725" indent="-85725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9pPr>
          </a:lstStyle>
          <a:p>
            <a:pPr eaLnBrk="1" latinLnBrk="0" hangingPunct="1">
              <a:buSzPct val="80000"/>
              <a:buFontTx/>
              <a:buChar char="•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개선단계 </a:t>
            </a:r>
            <a:r>
              <a:rPr lang="en-US" altLang="ko-KR" sz="800" dirty="0" smtClean="0">
                <a:latin typeface="+mn-ea"/>
                <a:ea typeface="+mn-ea"/>
              </a:rPr>
              <a:t>: </a:t>
            </a:r>
            <a:r>
              <a:rPr lang="ko-KR" altLang="en-US" sz="800" dirty="0" smtClean="0">
                <a:latin typeface="+mn-ea"/>
                <a:ea typeface="+mn-ea"/>
              </a:rPr>
              <a:t>개발</a:t>
            </a:r>
            <a:r>
              <a:rPr lang="en-US" altLang="ko-KR" sz="800" dirty="0" smtClean="0">
                <a:latin typeface="+mn-ea"/>
                <a:ea typeface="+mn-ea"/>
              </a:rPr>
              <a:t>/</a:t>
            </a:r>
            <a:r>
              <a:rPr lang="ko-KR" altLang="en-US" sz="800" dirty="0" smtClean="0">
                <a:latin typeface="+mn-ea"/>
                <a:ea typeface="+mn-ea"/>
              </a:rPr>
              <a:t>시험단계 문제</a:t>
            </a:r>
            <a:endParaRPr lang="en-US" altLang="ko-KR" sz="800" dirty="0" smtClean="0">
              <a:latin typeface="+mn-ea"/>
              <a:ea typeface="+mn-ea"/>
            </a:endParaRPr>
          </a:p>
          <a:p>
            <a:pPr marL="0" indent="0" eaLnBrk="1" latinLnBrk="0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  이슈사항 개선진행 사항 해결</a:t>
            </a:r>
          </a:p>
          <a:p>
            <a:pPr marL="0" indent="0" eaLnBrk="1" latinLnBrk="0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 </a:t>
            </a:r>
            <a:r>
              <a:rPr lang="en-US" altLang="ko-KR" sz="800" dirty="0" smtClean="0">
                <a:latin typeface="+mn-ea"/>
                <a:ea typeface="+mn-ea"/>
              </a:rPr>
              <a:t>- </a:t>
            </a:r>
            <a:r>
              <a:rPr lang="ko-KR" altLang="en-US" sz="800" dirty="0" smtClean="0">
                <a:latin typeface="+mn-ea"/>
                <a:ea typeface="+mn-ea"/>
              </a:rPr>
              <a:t>문제해결 개선사항 보고서 작성</a:t>
            </a:r>
            <a:endParaRPr lang="en-US" altLang="ko-KR" sz="800" dirty="0" smtClean="0">
              <a:latin typeface="+mn-ea"/>
              <a:ea typeface="+mn-ea"/>
            </a:endParaRPr>
          </a:p>
          <a:p>
            <a:pPr marL="0" indent="0" eaLnBrk="1" latinLnBrk="0" hangingPunct="1">
              <a:buSzPct val="80000"/>
              <a:defRPr/>
            </a:pPr>
            <a:r>
              <a:rPr lang="en-US" altLang="ko-KR" sz="800" dirty="0" smtClean="0">
                <a:latin typeface="+mn-ea"/>
                <a:ea typeface="+mn-ea"/>
              </a:rPr>
              <a:t> - </a:t>
            </a:r>
            <a:r>
              <a:rPr lang="ko-KR" altLang="en-US" sz="800" dirty="0" smtClean="0">
                <a:latin typeface="+mn-ea"/>
                <a:ea typeface="+mn-ea"/>
              </a:rPr>
              <a:t>개발프로세서</a:t>
            </a:r>
            <a:r>
              <a:rPr lang="en-US" altLang="ko-KR" sz="800" dirty="0" smtClean="0">
                <a:latin typeface="+mn-ea"/>
                <a:ea typeface="+mn-ea"/>
              </a:rPr>
              <a:t>/</a:t>
            </a:r>
            <a:r>
              <a:rPr lang="ko-KR" altLang="en-US" sz="800" dirty="0" smtClean="0">
                <a:latin typeface="+mn-ea"/>
                <a:ea typeface="+mn-ea"/>
              </a:rPr>
              <a:t>관리프로세서 개선</a:t>
            </a:r>
            <a:r>
              <a:rPr lang="en-US" altLang="ko-KR" sz="800" dirty="0" smtClean="0">
                <a:latin typeface="+mn-ea"/>
                <a:ea typeface="+mn-ea"/>
              </a:rPr>
              <a:t> </a:t>
            </a:r>
            <a:endParaRPr lang="ko-KR" altLang="en-US" sz="800" dirty="0" smtClean="0">
              <a:latin typeface="+mn-ea"/>
              <a:ea typeface="+mn-ea"/>
            </a:endParaRPr>
          </a:p>
        </p:txBody>
      </p:sp>
      <p:sp>
        <p:nvSpPr>
          <p:cNvPr id="83" name="Text Box 205"/>
          <p:cNvSpPr txBox="1">
            <a:spLocks noChangeArrowheads="1"/>
          </p:cNvSpPr>
          <p:nvPr/>
        </p:nvSpPr>
        <p:spPr bwMode="auto">
          <a:xfrm>
            <a:off x="173038" y="2198688"/>
            <a:ext cx="1841500" cy="4921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85725" indent="-85725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9pPr>
          </a:lstStyle>
          <a:p>
            <a:pPr eaLnBrk="1" latinLnBrk="0" hangingPunct="1">
              <a:buSzPct val="80000"/>
              <a:buFontTx/>
              <a:buChar char="•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계획단계 </a:t>
            </a:r>
            <a:r>
              <a:rPr lang="en-US" altLang="ko-KR" sz="800" dirty="0" smtClean="0">
                <a:latin typeface="+mn-ea"/>
                <a:ea typeface="+mn-ea"/>
              </a:rPr>
              <a:t>: </a:t>
            </a:r>
            <a:r>
              <a:rPr lang="ko-KR" altLang="en-US" sz="800" dirty="0" smtClean="0">
                <a:latin typeface="+mn-ea"/>
                <a:ea typeface="+mn-ea"/>
              </a:rPr>
              <a:t>전체 개발계획서 검토</a:t>
            </a:r>
            <a:r>
              <a:rPr lang="en-US" altLang="ko-KR" sz="800" dirty="0" smtClean="0">
                <a:latin typeface="+mn-ea"/>
                <a:ea typeface="+mn-ea"/>
              </a:rPr>
              <a:t>, </a:t>
            </a:r>
            <a:r>
              <a:rPr lang="ko-KR" altLang="en-US" sz="800" dirty="0" smtClean="0">
                <a:latin typeface="+mn-ea"/>
                <a:ea typeface="+mn-ea"/>
              </a:rPr>
              <a:t>승인</a:t>
            </a:r>
          </a:p>
          <a:p>
            <a:pPr eaLnBrk="1" latinLnBrk="0" hangingPunct="1">
              <a:buSzPct val="80000"/>
              <a:buFontTx/>
              <a:buChar char="•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단위</a:t>
            </a:r>
            <a:r>
              <a:rPr lang="en-US" altLang="ko-KR" sz="800" dirty="0" smtClean="0">
                <a:latin typeface="+mn-ea"/>
                <a:ea typeface="+mn-ea"/>
              </a:rPr>
              <a:t>/</a:t>
            </a:r>
            <a:r>
              <a:rPr lang="ko-KR" altLang="en-US" sz="800" dirty="0" smtClean="0">
                <a:latin typeface="+mn-ea"/>
                <a:ea typeface="+mn-ea"/>
              </a:rPr>
              <a:t>통합</a:t>
            </a:r>
            <a:r>
              <a:rPr lang="en-US" altLang="ko-KR" sz="800" dirty="0" smtClean="0">
                <a:latin typeface="+mn-ea"/>
                <a:ea typeface="+mn-ea"/>
              </a:rPr>
              <a:t>/</a:t>
            </a:r>
            <a:r>
              <a:rPr lang="ko-KR" altLang="en-US" sz="800" dirty="0" smtClean="0">
                <a:latin typeface="+mn-ea"/>
                <a:ea typeface="+mn-ea"/>
              </a:rPr>
              <a:t>시스템</a:t>
            </a:r>
            <a:r>
              <a:rPr lang="en-US" altLang="ko-KR" sz="800" dirty="0" smtClean="0">
                <a:latin typeface="+mn-ea"/>
                <a:ea typeface="+mn-ea"/>
              </a:rPr>
              <a:t>/</a:t>
            </a:r>
            <a:r>
              <a:rPr lang="ko-KR" altLang="en-US" sz="800" dirty="0" smtClean="0">
                <a:latin typeface="+mn-ea"/>
                <a:ea typeface="+mn-ea"/>
              </a:rPr>
              <a:t>사용자승인시험  계획서 개발</a:t>
            </a:r>
            <a:r>
              <a:rPr lang="en-US" altLang="ko-KR" sz="800" dirty="0" smtClean="0">
                <a:latin typeface="+mn-ea"/>
                <a:ea typeface="+mn-ea"/>
              </a:rPr>
              <a:t>,</a:t>
            </a:r>
            <a:r>
              <a:rPr lang="ko-KR" altLang="en-US" sz="800" dirty="0" smtClean="0">
                <a:latin typeface="+mn-ea"/>
                <a:ea typeface="+mn-ea"/>
              </a:rPr>
              <a:t>검토</a:t>
            </a:r>
            <a:r>
              <a:rPr lang="en-US" altLang="ko-KR" sz="800" dirty="0" smtClean="0">
                <a:latin typeface="+mn-ea"/>
                <a:ea typeface="+mn-ea"/>
              </a:rPr>
              <a:t>,</a:t>
            </a:r>
            <a:r>
              <a:rPr lang="ko-KR" altLang="en-US" sz="800" dirty="0" smtClean="0">
                <a:latin typeface="+mn-ea"/>
                <a:ea typeface="+mn-ea"/>
              </a:rPr>
              <a:t>승인</a:t>
            </a:r>
            <a:endParaRPr lang="en-US" altLang="ko-KR" sz="800" dirty="0" smtClean="0">
              <a:latin typeface="+mn-ea"/>
              <a:ea typeface="+mn-ea"/>
            </a:endParaRPr>
          </a:p>
          <a:p>
            <a:pPr eaLnBrk="1" latinLnBrk="0" hangingPunct="1">
              <a:buSzPct val="80000"/>
              <a:buFontTx/>
              <a:buChar char="•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개발인력 선정</a:t>
            </a:r>
          </a:p>
        </p:txBody>
      </p:sp>
      <p:sp>
        <p:nvSpPr>
          <p:cNvPr id="84" name="Text Box 206"/>
          <p:cNvSpPr txBox="1">
            <a:spLocks noChangeArrowheads="1"/>
          </p:cNvSpPr>
          <p:nvPr/>
        </p:nvSpPr>
        <p:spPr bwMode="auto">
          <a:xfrm>
            <a:off x="3201988" y="2979738"/>
            <a:ext cx="1679575" cy="4921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114300" indent="-114300" eaLnBrk="0" hangingPunct="0">
              <a:tabLst>
                <a:tab pos="95250" algn="l"/>
              </a:tabLs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1pPr>
            <a:lvl2pPr marL="742950" indent="-285750" eaLnBrk="0" hangingPunct="0">
              <a:tabLst>
                <a:tab pos="95250" algn="l"/>
              </a:tabLs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2pPr>
            <a:lvl3pPr marL="1143000" indent="-228600" eaLnBrk="0" hangingPunct="0">
              <a:tabLst>
                <a:tab pos="95250" algn="l"/>
              </a:tabLs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3pPr>
            <a:lvl4pPr marL="1600200" indent="-228600" eaLnBrk="0" hangingPunct="0">
              <a:tabLst>
                <a:tab pos="95250" algn="l"/>
              </a:tabLs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4pPr>
            <a:lvl5pPr marL="2057400" indent="-228600" eaLnBrk="0" hangingPunct="0">
              <a:tabLst>
                <a:tab pos="95250" algn="l"/>
              </a:tabLs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" algn="l"/>
              </a:tabLs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" algn="l"/>
              </a:tabLs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" algn="l"/>
              </a:tabLs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5250" algn="l"/>
              </a:tabLs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9pPr>
          </a:lstStyle>
          <a:p>
            <a:pPr eaLnBrk="1" latinLnBrk="0" hangingPunct="1">
              <a:buSzPct val="80000"/>
              <a:buFontTx/>
              <a:buChar char="•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진단단계 </a:t>
            </a:r>
            <a:r>
              <a:rPr lang="en-US" altLang="ko-KR" sz="800" dirty="0" smtClean="0">
                <a:latin typeface="+mn-ea"/>
                <a:ea typeface="+mn-ea"/>
              </a:rPr>
              <a:t>: </a:t>
            </a:r>
            <a:r>
              <a:rPr lang="ko-KR" altLang="en-US" sz="800" dirty="0" smtClean="0">
                <a:latin typeface="+mn-ea"/>
                <a:ea typeface="+mn-ea"/>
              </a:rPr>
              <a:t>개발 실행 및 관리상태 점검</a:t>
            </a:r>
          </a:p>
          <a:p>
            <a:pPr eaLnBrk="1" latinLnBrk="0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  </a:t>
            </a:r>
            <a:r>
              <a:rPr lang="en-US" altLang="ko-KR" sz="800" dirty="0" smtClean="0">
                <a:latin typeface="+mn-ea"/>
                <a:ea typeface="+mn-ea"/>
              </a:rPr>
              <a:t>- </a:t>
            </a:r>
            <a:r>
              <a:rPr lang="ko-KR" altLang="en-US" sz="800" dirty="0" smtClean="0">
                <a:latin typeface="+mn-ea"/>
                <a:ea typeface="+mn-ea"/>
              </a:rPr>
              <a:t>개발진행 진척 관리</a:t>
            </a:r>
          </a:p>
          <a:p>
            <a:pPr eaLnBrk="1" latinLnBrk="0" hangingPunct="1">
              <a:buSzPct val="80000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  </a:t>
            </a:r>
            <a:r>
              <a:rPr lang="en-US" altLang="ko-KR" sz="800" dirty="0" smtClean="0">
                <a:latin typeface="+mn-ea"/>
                <a:ea typeface="+mn-ea"/>
              </a:rPr>
              <a:t>- </a:t>
            </a:r>
            <a:r>
              <a:rPr lang="ko-KR" altLang="en-US" sz="800" dirty="0" smtClean="0">
                <a:latin typeface="+mn-ea"/>
                <a:ea typeface="+mn-ea"/>
              </a:rPr>
              <a:t>문제</a:t>
            </a:r>
            <a:r>
              <a:rPr lang="en-US" altLang="ko-KR" sz="800" dirty="0" smtClean="0">
                <a:latin typeface="+mn-ea"/>
                <a:ea typeface="+mn-ea"/>
              </a:rPr>
              <a:t>/</a:t>
            </a:r>
            <a:r>
              <a:rPr lang="ko-KR" altLang="en-US" sz="800" dirty="0" smtClean="0">
                <a:latin typeface="+mn-ea"/>
                <a:ea typeface="+mn-ea"/>
              </a:rPr>
              <a:t>이슈사항 발생여부 확인</a:t>
            </a:r>
          </a:p>
        </p:txBody>
      </p:sp>
      <p:sp>
        <p:nvSpPr>
          <p:cNvPr id="85" name="Text Box 207"/>
          <p:cNvSpPr txBox="1">
            <a:spLocks noChangeArrowheads="1"/>
          </p:cNvSpPr>
          <p:nvPr/>
        </p:nvSpPr>
        <p:spPr bwMode="auto">
          <a:xfrm>
            <a:off x="3165475" y="2168525"/>
            <a:ext cx="1757363" cy="492125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 marL="85725" indent="-85725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1pPr>
            <a:lvl2pPr marL="266700" indent="-762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9pPr>
          </a:lstStyle>
          <a:p>
            <a:pPr eaLnBrk="1" latinLnBrk="0" hangingPunct="1">
              <a:buSzPct val="80000"/>
              <a:buFontTx/>
              <a:buChar char="•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실행단계 </a:t>
            </a:r>
            <a:r>
              <a:rPr lang="en-US" altLang="ko-KR" sz="800" dirty="0" smtClean="0">
                <a:latin typeface="+mn-ea"/>
                <a:ea typeface="+mn-ea"/>
              </a:rPr>
              <a:t>: </a:t>
            </a:r>
            <a:r>
              <a:rPr lang="ko-KR" altLang="en-US" sz="800" dirty="0" smtClean="0">
                <a:latin typeface="+mn-ea"/>
                <a:ea typeface="+mn-ea"/>
              </a:rPr>
              <a:t>설계서작성</a:t>
            </a:r>
            <a:r>
              <a:rPr lang="en-US" altLang="ko-KR" sz="800" dirty="0" smtClean="0">
                <a:latin typeface="+mn-ea"/>
                <a:ea typeface="+mn-ea"/>
              </a:rPr>
              <a:t> </a:t>
            </a:r>
            <a:r>
              <a:rPr lang="ko-KR" altLang="en-US" sz="800" dirty="0" smtClean="0">
                <a:latin typeface="+mn-ea"/>
                <a:ea typeface="+mn-ea"/>
              </a:rPr>
              <a:t>검토</a:t>
            </a:r>
            <a:r>
              <a:rPr lang="en-US" altLang="ko-KR" sz="800" dirty="0" smtClean="0">
                <a:latin typeface="+mn-ea"/>
                <a:ea typeface="+mn-ea"/>
              </a:rPr>
              <a:t>, </a:t>
            </a:r>
            <a:r>
              <a:rPr lang="ko-KR" altLang="en-US" sz="800" dirty="0" smtClean="0">
                <a:latin typeface="+mn-ea"/>
                <a:ea typeface="+mn-ea"/>
              </a:rPr>
              <a:t>승인</a:t>
            </a:r>
          </a:p>
          <a:p>
            <a:pPr marL="361950" lvl="1" indent="-171450" eaLnBrk="1" latinLnBrk="0" hangingPunct="1">
              <a:buSzPct val="80000"/>
              <a:buFontTx/>
              <a:buChar char="-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상위 설계서 개발</a:t>
            </a:r>
            <a:endParaRPr lang="en-US" altLang="ko-KR" sz="800" dirty="0" smtClean="0">
              <a:latin typeface="+mn-ea"/>
              <a:ea typeface="+mn-ea"/>
            </a:endParaRPr>
          </a:p>
          <a:p>
            <a:pPr marL="361950" lvl="1" indent="-171450" eaLnBrk="1" latinLnBrk="0" hangingPunct="1">
              <a:buSzPct val="80000"/>
              <a:buFontTx/>
              <a:buChar char="-"/>
              <a:defRPr/>
            </a:pPr>
            <a:r>
              <a:rPr lang="ko-KR" altLang="en-US" sz="800" dirty="0" smtClean="0">
                <a:latin typeface="+mn-ea"/>
                <a:ea typeface="+mn-ea"/>
              </a:rPr>
              <a:t>상세 설계서 개발</a:t>
            </a:r>
          </a:p>
          <a:p>
            <a:pPr lvl="1" eaLnBrk="1" latinLnBrk="0" hangingPunct="1">
              <a:buSzPct val="80000"/>
              <a:defRPr/>
            </a:pPr>
            <a:r>
              <a:rPr lang="en-US" altLang="ko-KR" sz="800" dirty="0" smtClean="0">
                <a:latin typeface="+mn-ea"/>
                <a:ea typeface="+mn-ea"/>
              </a:rPr>
              <a:t>- </a:t>
            </a:r>
            <a:r>
              <a:rPr lang="ko-KR" altLang="en-US" sz="800" dirty="0" smtClean="0">
                <a:latin typeface="+mn-ea"/>
                <a:ea typeface="+mn-ea"/>
              </a:rPr>
              <a:t> 개인별 개발부분 배정</a:t>
            </a:r>
          </a:p>
        </p:txBody>
      </p:sp>
      <p:pic>
        <p:nvPicPr>
          <p:cNvPr id="48139" name="Picture 208" descr="원4개화살표"/>
          <p:cNvPicPr>
            <a:picLocks noChangeAspect="1" noChangeArrowheads="1"/>
          </p:cNvPicPr>
          <p:nvPr/>
        </p:nvPicPr>
        <p:blipFill>
          <a:blip r:embed="rId3">
            <a:lum bright="36000" contrast="-72000"/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325" y="2192338"/>
            <a:ext cx="1398588" cy="153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7" name="Text Box 210"/>
          <p:cNvSpPr txBox="1">
            <a:spLocks noChangeArrowheads="1"/>
          </p:cNvSpPr>
          <p:nvPr/>
        </p:nvSpPr>
        <p:spPr bwMode="auto">
          <a:xfrm>
            <a:off x="2705100" y="3321050"/>
            <a:ext cx="192088" cy="2460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9pPr>
          </a:lstStyle>
          <a:p>
            <a:pPr algn="ctr" eaLnBrk="1" latinLnBrk="0" hangingPunct="1">
              <a:buSzPct val="80000"/>
              <a:defRPr/>
            </a:pPr>
            <a:r>
              <a:rPr lang="ko-KR" altLang="en-US" sz="800" dirty="0" smtClean="0">
                <a:solidFill>
                  <a:schemeClr val="tx2"/>
                </a:solidFill>
                <a:latin typeface="+mn-ea"/>
                <a:ea typeface="+mn-ea"/>
              </a:rPr>
              <a:t>진단</a:t>
            </a:r>
          </a:p>
        </p:txBody>
      </p:sp>
      <p:sp>
        <p:nvSpPr>
          <p:cNvPr id="88" name="Text Box 211"/>
          <p:cNvSpPr txBox="1">
            <a:spLocks noChangeArrowheads="1"/>
          </p:cNvSpPr>
          <p:nvPr/>
        </p:nvSpPr>
        <p:spPr bwMode="auto">
          <a:xfrm>
            <a:off x="2862263" y="2678113"/>
            <a:ext cx="192087" cy="24606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9pPr>
          </a:lstStyle>
          <a:p>
            <a:pPr algn="ctr" eaLnBrk="1" latinLnBrk="0" hangingPunct="1">
              <a:buSzPct val="80000"/>
              <a:defRPr/>
            </a:pPr>
            <a:r>
              <a:rPr lang="ko-KR" altLang="en-US" sz="800" dirty="0" smtClean="0">
                <a:solidFill>
                  <a:schemeClr val="tx2"/>
                </a:solidFill>
                <a:latin typeface="+mn-ea"/>
                <a:ea typeface="+mn-ea"/>
              </a:rPr>
              <a:t>실행</a:t>
            </a:r>
          </a:p>
        </p:txBody>
      </p:sp>
      <p:sp>
        <p:nvSpPr>
          <p:cNvPr id="89" name="Text Box 212"/>
          <p:cNvSpPr txBox="1">
            <a:spLocks noChangeArrowheads="1"/>
          </p:cNvSpPr>
          <p:nvPr/>
        </p:nvSpPr>
        <p:spPr bwMode="auto">
          <a:xfrm>
            <a:off x="2189163" y="2362200"/>
            <a:ext cx="192087" cy="2460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9pPr>
          </a:lstStyle>
          <a:p>
            <a:pPr algn="ctr" eaLnBrk="1" latinLnBrk="0" hangingPunct="1">
              <a:buSzPct val="80000"/>
              <a:defRPr/>
            </a:pPr>
            <a:r>
              <a:rPr lang="ko-KR" altLang="en-US" sz="800" dirty="0" smtClean="0">
                <a:solidFill>
                  <a:schemeClr val="tx2"/>
                </a:solidFill>
                <a:latin typeface="+mn-ea"/>
                <a:ea typeface="+mn-ea"/>
              </a:rPr>
              <a:t>계획</a:t>
            </a:r>
          </a:p>
        </p:txBody>
      </p:sp>
      <p:sp>
        <p:nvSpPr>
          <p:cNvPr id="90" name="Text Box 213"/>
          <p:cNvSpPr txBox="1">
            <a:spLocks noChangeArrowheads="1"/>
          </p:cNvSpPr>
          <p:nvPr/>
        </p:nvSpPr>
        <p:spPr bwMode="auto">
          <a:xfrm>
            <a:off x="1985963" y="3063875"/>
            <a:ext cx="192087" cy="2460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9pPr>
          </a:lstStyle>
          <a:p>
            <a:pPr algn="ctr" eaLnBrk="1" latinLnBrk="0" hangingPunct="1">
              <a:buSzPct val="80000"/>
              <a:defRPr/>
            </a:pPr>
            <a:r>
              <a:rPr lang="ko-KR" altLang="en-US" sz="800" dirty="0" smtClean="0">
                <a:solidFill>
                  <a:schemeClr val="tx2"/>
                </a:solidFill>
                <a:latin typeface="+mn-ea"/>
                <a:ea typeface="+mn-ea"/>
              </a:rPr>
              <a:t>개선</a:t>
            </a:r>
          </a:p>
        </p:txBody>
      </p:sp>
      <p:grpSp>
        <p:nvGrpSpPr>
          <p:cNvPr id="48144" name="Group 105"/>
          <p:cNvGrpSpPr>
            <a:grpSpLocks/>
          </p:cNvGrpSpPr>
          <p:nvPr/>
        </p:nvGrpSpPr>
        <p:grpSpPr bwMode="auto">
          <a:xfrm>
            <a:off x="73025" y="773113"/>
            <a:ext cx="5014913" cy="1079500"/>
            <a:chOff x="317" y="-2958"/>
            <a:chExt cx="3726" cy="1141"/>
          </a:xfrm>
        </p:grpSpPr>
        <p:sp>
          <p:nvSpPr>
            <p:cNvPr id="48260" name="AutoShape 106"/>
            <p:cNvSpPr>
              <a:spLocks/>
            </p:cNvSpPr>
            <p:nvPr/>
          </p:nvSpPr>
          <p:spPr bwMode="auto">
            <a:xfrm rot="5400000" flipV="1">
              <a:off x="1609" y="-4250"/>
              <a:ext cx="1141" cy="3726"/>
            </a:xfrm>
            <a:prstGeom prst="leftBracket">
              <a:avLst>
                <a:gd name="adj" fmla="val 163278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93" name="AutoShape 107"/>
            <p:cNvSpPr>
              <a:spLocks/>
            </p:cNvSpPr>
            <p:nvPr/>
          </p:nvSpPr>
          <p:spPr bwMode="auto">
            <a:xfrm rot="5400000" flipV="1">
              <a:off x="1643" y="-4126"/>
              <a:ext cx="1079" cy="3491"/>
            </a:xfrm>
            <a:prstGeom prst="leftBracket">
              <a:avLst>
                <a:gd name="adj" fmla="val 161667"/>
              </a:avLst>
            </a:prstGeom>
            <a:gradFill rotWithShape="1">
              <a:gsLst>
                <a:gs pos="0">
                  <a:srgbClr val="A0C3D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>
              <a:outerShdw dist="38100" dir="16200000" algn="ctr" rotWithShape="0">
                <a:srgbClr val="A0C3DC"/>
              </a:outerShdw>
            </a:effectLst>
          </p:spPr>
          <p:txBody>
            <a:bodyPr vert="eaVert" wrap="none" anchor="ctr"/>
            <a:lstStyle/>
            <a:p>
              <a:pPr algn="ctr" latinLnBrk="0">
                <a:defRPr/>
              </a:pPr>
              <a:endParaRPr lang="ko-KR" altLang="ko-KR" i="1">
                <a:latin typeface="나눔고딕 ExtraBold" pitchFamily="50" charset="-127"/>
                <a:ea typeface="나눔고딕 ExtraBold" pitchFamily="50" charset="-127"/>
              </a:endParaRPr>
            </a:p>
          </p:txBody>
        </p:sp>
        <p:sp>
          <p:nvSpPr>
            <p:cNvPr id="48262" name="AutoShape 108"/>
            <p:cNvSpPr>
              <a:spLocks/>
            </p:cNvSpPr>
            <p:nvPr/>
          </p:nvSpPr>
          <p:spPr bwMode="auto">
            <a:xfrm rot="5400000" flipV="1">
              <a:off x="1634" y="-3918"/>
              <a:ext cx="1092" cy="3066"/>
            </a:xfrm>
            <a:prstGeom prst="leftBracket">
              <a:avLst>
                <a:gd name="adj" fmla="val 140385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en-US">
                <a:latin typeface="나눔고딕" pitchFamily="50" charset="-127"/>
                <a:ea typeface="나눔고딕" pitchFamily="50" charset="-127"/>
              </a:endParaRPr>
            </a:p>
          </p:txBody>
        </p:sp>
      </p:grpSp>
      <p:sp>
        <p:nvSpPr>
          <p:cNvPr id="95" name="Text Box 109"/>
          <p:cNvSpPr txBox="1">
            <a:spLocks noChangeArrowheads="1"/>
          </p:cNvSpPr>
          <p:nvPr/>
        </p:nvSpPr>
        <p:spPr bwMode="auto">
          <a:xfrm>
            <a:off x="1311275" y="949325"/>
            <a:ext cx="2484438" cy="6937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defRPr/>
            </a:pPr>
            <a:r>
              <a:rPr lang="ko-KR" altLang="en-US" sz="1000" b="1" dirty="0" smtClean="0">
                <a:latin typeface="+mn-ea"/>
                <a:ea typeface="+mn-ea"/>
              </a:rPr>
              <a:t>체계적인 수행 방법론을 통한</a:t>
            </a:r>
            <a:r>
              <a:rPr lang="en-US" altLang="ko-KR" sz="1000" b="1" dirty="0" smtClean="0">
                <a:latin typeface="+mn-ea"/>
                <a:ea typeface="+mn-ea"/>
              </a:rPr>
              <a:t/>
            </a:r>
            <a:br>
              <a:rPr lang="en-US" altLang="ko-KR" sz="1000" b="1" dirty="0" smtClean="0">
                <a:latin typeface="+mn-ea"/>
                <a:ea typeface="+mn-ea"/>
              </a:rPr>
            </a:br>
            <a:r>
              <a:rPr lang="ko-KR" altLang="en-US" sz="1000" b="1" dirty="0" smtClean="0">
                <a:latin typeface="+mn-ea"/>
                <a:ea typeface="+mn-ea"/>
              </a:rPr>
              <a:t>단말 사용 패턴 분석 서버 프로젝트 구축</a:t>
            </a:r>
            <a:endParaRPr lang="en-US" altLang="ko-KR" sz="1000" b="1" dirty="0" smtClean="0">
              <a:latin typeface="+mn-ea"/>
              <a:ea typeface="+mn-ea"/>
            </a:endParaRPr>
          </a:p>
          <a:p>
            <a:pPr algn="ctr" eaLnBrk="1" latinLnBrk="0" hangingPunct="1">
              <a:lnSpc>
                <a:spcPct val="110000"/>
              </a:lnSpc>
              <a:defRPr/>
            </a:pPr>
            <a:endParaRPr lang="en-US" altLang="ko-KR" sz="1000" b="1" dirty="0" smtClean="0">
              <a:latin typeface="+mn-ea"/>
              <a:ea typeface="+mn-ea"/>
            </a:endParaRPr>
          </a:p>
          <a:p>
            <a:pPr algn="ctr" eaLnBrk="1" latinLnBrk="0" hangingPunct="1">
              <a:lnSpc>
                <a:spcPct val="110000"/>
              </a:lnSpc>
              <a:defRPr/>
            </a:pPr>
            <a:r>
              <a:rPr lang="ko-KR" altLang="en-US" sz="1000" b="1" dirty="0" smtClean="0">
                <a:latin typeface="+mn-ea"/>
                <a:ea typeface="+mn-ea"/>
              </a:rPr>
              <a:t>안정적</a:t>
            </a:r>
            <a:r>
              <a:rPr lang="en-US" altLang="ko-KR" sz="1000" b="1" dirty="0" smtClean="0">
                <a:latin typeface="+mn-ea"/>
                <a:ea typeface="+mn-ea"/>
              </a:rPr>
              <a:t>, </a:t>
            </a:r>
            <a:r>
              <a:rPr lang="ko-KR" altLang="en-US" sz="1000" b="1" dirty="0" smtClean="0">
                <a:latin typeface="+mn-ea"/>
                <a:ea typeface="+mn-ea"/>
              </a:rPr>
              <a:t>효율적인 운용 서비스 수준의 운영</a:t>
            </a:r>
          </a:p>
        </p:txBody>
      </p:sp>
      <p:sp>
        <p:nvSpPr>
          <p:cNvPr id="96" name="Rectangle 111"/>
          <p:cNvSpPr>
            <a:spLocks noChangeArrowheads="1"/>
          </p:cNvSpPr>
          <p:nvPr/>
        </p:nvSpPr>
        <p:spPr bwMode="auto">
          <a:xfrm>
            <a:off x="1033463" y="1401763"/>
            <a:ext cx="3052762" cy="46037"/>
          </a:xfrm>
          <a:prstGeom prst="rect">
            <a:avLst/>
          </a:prstGeom>
          <a:gradFill rotWithShape="1">
            <a:gsLst>
              <a:gs pos="0">
                <a:srgbClr val="FBFBFB"/>
              </a:gs>
              <a:gs pos="50000">
                <a:srgbClr val="C0C0C0"/>
              </a:gs>
              <a:gs pos="100000">
                <a:srgbClr val="FBFBFB"/>
              </a:gs>
            </a:gsLst>
            <a:lin ang="0" scaled="1"/>
          </a:gradFill>
          <a:ln w="6350" algn="ctr">
            <a:noFill/>
            <a:prstDash val="dash"/>
            <a:miter lim="800000"/>
            <a:headEnd/>
            <a:tailEnd/>
          </a:ln>
        </p:spPr>
        <p:txBody>
          <a:bodyPr wrap="none" lIns="0" tIns="35995" rIns="0" bIns="45714" anchor="ctr"/>
          <a:lstStyle/>
          <a:p>
            <a:pPr>
              <a:defRPr/>
            </a:pPr>
            <a:endParaRPr lang="ko-KR" altLang="en-US">
              <a:latin typeface="+mn-ea"/>
              <a:ea typeface="+mn-ea"/>
            </a:endParaRPr>
          </a:p>
        </p:txBody>
      </p:sp>
      <p:grpSp>
        <p:nvGrpSpPr>
          <p:cNvPr id="48147" name="Group 53"/>
          <p:cNvGrpSpPr>
            <a:grpSpLocks/>
          </p:cNvGrpSpPr>
          <p:nvPr/>
        </p:nvGrpSpPr>
        <p:grpSpPr bwMode="auto">
          <a:xfrm>
            <a:off x="382588" y="1717675"/>
            <a:ext cx="4294187" cy="404813"/>
            <a:chOff x="498" y="4002"/>
            <a:chExt cx="3261" cy="421"/>
          </a:xfrm>
        </p:grpSpPr>
        <p:grpSp>
          <p:nvGrpSpPr>
            <p:cNvPr id="48255" name="Group 54"/>
            <p:cNvGrpSpPr>
              <a:grpSpLocks/>
            </p:cNvGrpSpPr>
            <p:nvPr/>
          </p:nvGrpSpPr>
          <p:grpSpPr bwMode="auto">
            <a:xfrm>
              <a:off x="498" y="4002"/>
              <a:ext cx="3261" cy="421"/>
              <a:chOff x="860" y="1224"/>
              <a:chExt cx="2600" cy="408"/>
            </a:xfrm>
          </p:grpSpPr>
          <p:sp>
            <p:nvSpPr>
              <p:cNvPr id="48257" name="Freeform 55"/>
              <p:cNvSpPr>
                <a:spLocks/>
              </p:cNvSpPr>
              <p:nvPr/>
            </p:nvSpPr>
            <p:spPr bwMode="auto">
              <a:xfrm>
                <a:off x="860" y="1424"/>
                <a:ext cx="944" cy="208"/>
              </a:xfrm>
              <a:custGeom>
                <a:avLst/>
                <a:gdLst>
                  <a:gd name="T0" fmla="*/ 764 w 944"/>
                  <a:gd name="T1" fmla="*/ 208 h 208"/>
                  <a:gd name="T2" fmla="*/ 944 w 944"/>
                  <a:gd name="T3" fmla="*/ 0 h 208"/>
                  <a:gd name="T4" fmla="*/ 0 w 944"/>
                  <a:gd name="T5" fmla="*/ 208 h 208"/>
                  <a:gd name="T6" fmla="*/ 764 w 944"/>
                  <a:gd name="T7" fmla="*/ 208 h 2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4"/>
                  <a:gd name="T13" fmla="*/ 0 h 208"/>
                  <a:gd name="T14" fmla="*/ 944 w 944"/>
                  <a:gd name="T15" fmla="*/ 208 h 2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4" h="208">
                    <a:moveTo>
                      <a:pt x="764" y="208"/>
                    </a:moveTo>
                    <a:lnTo>
                      <a:pt x="944" y="0"/>
                    </a:lnTo>
                    <a:lnTo>
                      <a:pt x="0" y="208"/>
                    </a:lnTo>
                    <a:lnTo>
                      <a:pt x="764" y="20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8258" name="Freeform 56"/>
              <p:cNvSpPr>
                <a:spLocks/>
              </p:cNvSpPr>
              <p:nvPr/>
            </p:nvSpPr>
            <p:spPr bwMode="auto">
              <a:xfrm>
                <a:off x="2528" y="1420"/>
                <a:ext cx="932" cy="212"/>
              </a:xfrm>
              <a:custGeom>
                <a:avLst/>
                <a:gdLst>
                  <a:gd name="T0" fmla="*/ 180 w 932"/>
                  <a:gd name="T1" fmla="*/ 212 h 212"/>
                  <a:gd name="T2" fmla="*/ 0 w 932"/>
                  <a:gd name="T3" fmla="*/ 0 h 212"/>
                  <a:gd name="T4" fmla="*/ 932 w 932"/>
                  <a:gd name="T5" fmla="*/ 212 h 212"/>
                  <a:gd name="T6" fmla="*/ 180 w 932"/>
                  <a:gd name="T7" fmla="*/ 212 h 2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2"/>
                  <a:gd name="T13" fmla="*/ 0 h 212"/>
                  <a:gd name="T14" fmla="*/ 932 w 932"/>
                  <a:gd name="T15" fmla="*/ 212 h 2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2" h="212">
                    <a:moveTo>
                      <a:pt x="180" y="212"/>
                    </a:moveTo>
                    <a:lnTo>
                      <a:pt x="0" y="0"/>
                    </a:lnTo>
                    <a:lnTo>
                      <a:pt x="932" y="212"/>
                    </a:lnTo>
                    <a:lnTo>
                      <a:pt x="180" y="21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2" name="Freeform 57"/>
              <p:cNvSpPr>
                <a:spLocks/>
              </p:cNvSpPr>
              <p:nvPr/>
            </p:nvSpPr>
            <p:spPr bwMode="auto">
              <a:xfrm>
                <a:off x="1440" y="1222"/>
                <a:ext cx="1449" cy="408"/>
              </a:xfrm>
              <a:custGeom>
                <a:avLst/>
                <a:gdLst>
                  <a:gd name="T0" fmla="*/ 211 w 1445"/>
                  <a:gd name="T1" fmla="*/ 408 h 408"/>
                  <a:gd name="T2" fmla="*/ 388 w 1445"/>
                  <a:gd name="T3" fmla="*/ 184 h 408"/>
                  <a:gd name="T4" fmla="*/ 0 w 1445"/>
                  <a:gd name="T5" fmla="*/ 264 h 408"/>
                  <a:gd name="T6" fmla="*/ 727 w 1445"/>
                  <a:gd name="T7" fmla="*/ 0 h 408"/>
                  <a:gd name="T8" fmla="*/ 1447 w 1445"/>
                  <a:gd name="T9" fmla="*/ 264 h 408"/>
                  <a:gd name="T10" fmla="*/ 1063 w 1445"/>
                  <a:gd name="T11" fmla="*/ 182 h 408"/>
                  <a:gd name="T12" fmla="*/ 1247 w 1445"/>
                  <a:gd name="T13" fmla="*/ 408 h 408"/>
                  <a:gd name="T14" fmla="*/ 211 w 1445"/>
                  <a:gd name="T15" fmla="*/ 408 h 4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45" h="408">
                    <a:moveTo>
                      <a:pt x="211" y="408"/>
                    </a:moveTo>
                    <a:lnTo>
                      <a:pt x="388" y="184"/>
                    </a:lnTo>
                    <a:lnTo>
                      <a:pt x="0" y="264"/>
                    </a:lnTo>
                    <a:lnTo>
                      <a:pt x="725" y="0"/>
                    </a:lnTo>
                    <a:lnTo>
                      <a:pt x="1445" y="264"/>
                    </a:lnTo>
                    <a:lnTo>
                      <a:pt x="1061" y="182"/>
                    </a:lnTo>
                    <a:lnTo>
                      <a:pt x="1245" y="408"/>
                    </a:lnTo>
                    <a:lnTo>
                      <a:pt x="211" y="40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25400" dir="16200000" algn="ctr" rotWithShape="0">
                  <a:schemeClr val="bg1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99" name="Text Box 58"/>
            <p:cNvSpPr txBox="1">
              <a:spLocks noChangeArrowheads="1"/>
            </p:cNvSpPr>
            <p:nvPr/>
          </p:nvSpPr>
          <p:spPr bwMode="auto">
            <a:xfrm>
              <a:off x="1672" y="4118"/>
              <a:ext cx="914" cy="256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9pPr>
            </a:lstStyle>
            <a:p>
              <a:pPr algn="ctr" eaLnBrk="1" latinLnBrk="0" hangingPunct="1">
                <a:defRPr/>
              </a:pPr>
              <a:r>
                <a:rPr lang="ko-KR" altLang="en-US" sz="1000" i="1" dirty="0" smtClean="0">
                  <a:solidFill>
                    <a:srgbClr val="5F5F5F"/>
                  </a:solidFill>
                  <a:latin typeface="+mn-ea"/>
                  <a:ea typeface="+mn-ea"/>
                </a:rPr>
                <a:t>기대 효과</a:t>
              </a:r>
            </a:p>
          </p:txBody>
        </p:sp>
      </p:grpSp>
      <p:grpSp>
        <p:nvGrpSpPr>
          <p:cNvPr id="48148" name="Group 53"/>
          <p:cNvGrpSpPr>
            <a:grpSpLocks/>
          </p:cNvGrpSpPr>
          <p:nvPr/>
        </p:nvGrpSpPr>
        <p:grpSpPr bwMode="auto">
          <a:xfrm>
            <a:off x="401638" y="3648075"/>
            <a:ext cx="4294187" cy="500063"/>
            <a:chOff x="498" y="4002"/>
            <a:chExt cx="3261" cy="421"/>
          </a:xfrm>
        </p:grpSpPr>
        <p:grpSp>
          <p:nvGrpSpPr>
            <p:cNvPr id="48250" name="Group 54"/>
            <p:cNvGrpSpPr>
              <a:grpSpLocks/>
            </p:cNvGrpSpPr>
            <p:nvPr/>
          </p:nvGrpSpPr>
          <p:grpSpPr bwMode="auto">
            <a:xfrm>
              <a:off x="498" y="4002"/>
              <a:ext cx="3261" cy="421"/>
              <a:chOff x="860" y="1224"/>
              <a:chExt cx="2600" cy="408"/>
            </a:xfrm>
          </p:grpSpPr>
          <p:sp>
            <p:nvSpPr>
              <p:cNvPr id="48252" name="Freeform 55"/>
              <p:cNvSpPr>
                <a:spLocks/>
              </p:cNvSpPr>
              <p:nvPr/>
            </p:nvSpPr>
            <p:spPr bwMode="auto">
              <a:xfrm>
                <a:off x="860" y="1424"/>
                <a:ext cx="944" cy="208"/>
              </a:xfrm>
              <a:custGeom>
                <a:avLst/>
                <a:gdLst>
                  <a:gd name="T0" fmla="*/ 764 w 944"/>
                  <a:gd name="T1" fmla="*/ 208 h 208"/>
                  <a:gd name="T2" fmla="*/ 944 w 944"/>
                  <a:gd name="T3" fmla="*/ 0 h 208"/>
                  <a:gd name="T4" fmla="*/ 0 w 944"/>
                  <a:gd name="T5" fmla="*/ 208 h 208"/>
                  <a:gd name="T6" fmla="*/ 764 w 944"/>
                  <a:gd name="T7" fmla="*/ 208 h 2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4"/>
                  <a:gd name="T13" fmla="*/ 0 h 208"/>
                  <a:gd name="T14" fmla="*/ 944 w 944"/>
                  <a:gd name="T15" fmla="*/ 208 h 2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4" h="208">
                    <a:moveTo>
                      <a:pt x="764" y="208"/>
                    </a:moveTo>
                    <a:lnTo>
                      <a:pt x="944" y="0"/>
                    </a:lnTo>
                    <a:lnTo>
                      <a:pt x="0" y="208"/>
                    </a:lnTo>
                    <a:lnTo>
                      <a:pt x="764" y="20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48253" name="Freeform 56"/>
              <p:cNvSpPr>
                <a:spLocks/>
              </p:cNvSpPr>
              <p:nvPr/>
            </p:nvSpPr>
            <p:spPr bwMode="auto">
              <a:xfrm>
                <a:off x="2528" y="1420"/>
                <a:ext cx="932" cy="212"/>
              </a:xfrm>
              <a:custGeom>
                <a:avLst/>
                <a:gdLst>
                  <a:gd name="T0" fmla="*/ 180 w 932"/>
                  <a:gd name="T1" fmla="*/ 212 h 212"/>
                  <a:gd name="T2" fmla="*/ 0 w 932"/>
                  <a:gd name="T3" fmla="*/ 0 h 212"/>
                  <a:gd name="T4" fmla="*/ 932 w 932"/>
                  <a:gd name="T5" fmla="*/ 212 h 212"/>
                  <a:gd name="T6" fmla="*/ 180 w 932"/>
                  <a:gd name="T7" fmla="*/ 212 h 2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2"/>
                  <a:gd name="T13" fmla="*/ 0 h 212"/>
                  <a:gd name="T14" fmla="*/ 932 w 932"/>
                  <a:gd name="T15" fmla="*/ 212 h 2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2" h="212">
                    <a:moveTo>
                      <a:pt x="180" y="212"/>
                    </a:moveTo>
                    <a:lnTo>
                      <a:pt x="0" y="0"/>
                    </a:lnTo>
                    <a:lnTo>
                      <a:pt x="932" y="212"/>
                    </a:lnTo>
                    <a:lnTo>
                      <a:pt x="180" y="21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08" name="Freeform 57"/>
              <p:cNvSpPr>
                <a:spLocks/>
              </p:cNvSpPr>
              <p:nvPr/>
            </p:nvSpPr>
            <p:spPr bwMode="auto">
              <a:xfrm>
                <a:off x="1439" y="1224"/>
                <a:ext cx="1449" cy="407"/>
              </a:xfrm>
              <a:custGeom>
                <a:avLst/>
                <a:gdLst>
                  <a:gd name="T0" fmla="*/ 211 w 1445"/>
                  <a:gd name="T1" fmla="*/ 408 h 408"/>
                  <a:gd name="T2" fmla="*/ 388 w 1445"/>
                  <a:gd name="T3" fmla="*/ 184 h 408"/>
                  <a:gd name="T4" fmla="*/ 0 w 1445"/>
                  <a:gd name="T5" fmla="*/ 264 h 408"/>
                  <a:gd name="T6" fmla="*/ 727 w 1445"/>
                  <a:gd name="T7" fmla="*/ 0 h 408"/>
                  <a:gd name="T8" fmla="*/ 1447 w 1445"/>
                  <a:gd name="T9" fmla="*/ 264 h 408"/>
                  <a:gd name="T10" fmla="*/ 1063 w 1445"/>
                  <a:gd name="T11" fmla="*/ 182 h 408"/>
                  <a:gd name="T12" fmla="*/ 1247 w 1445"/>
                  <a:gd name="T13" fmla="*/ 408 h 408"/>
                  <a:gd name="T14" fmla="*/ 211 w 1445"/>
                  <a:gd name="T15" fmla="*/ 408 h 4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45" h="408">
                    <a:moveTo>
                      <a:pt x="211" y="408"/>
                    </a:moveTo>
                    <a:lnTo>
                      <a:pt x="388" y="184"/>
                    </a:lnTo>
                    <a:lnTo>
                      <a:pt x="0" y="264"/>
                    </a:lnTo>
                    <a:lnTo>
                      <a:pt x="725" y="0"/>
                    </a:lnTo>
                    <a:lnTo>
                      <a:pt x="1445" y="264"/>
                    </a:lnTo>
                    <a:lnTo>
                      <a:pt x="1061" y="182"/>
                    </a:lnTo>
                    <a:lnTo>
                      <a:pt x="1245" y="408"/>
                    </a:lnTo>
                    <a:lnTo>
                      <a:pt x="211" y="40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25400" dir="16200000" algn="ctr" rotWithShape="0">
                  <a:schemeClr val="bg1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/>
              </a:p>
            </p:txBody>
          </p:sp>
        </p:grpSp>
        <p:sp>
          <p:nvSpPr>
            <p:cNvPr id="105" name="Text Box 58"/>
            <p:cNvSpPr txBox="1">
              <a:spLocks noChangeArrowheads="1"/>
            </p:cNvSpPr>
            <p:nvPr/>
          </p:nvSpPr>
          <p:spPr bwMode="auto">
            <a:xfrm>
              <a:off x="1672" y="4118"/>
              <a:ext cx="914" cy="171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9pPr>
            </a:lstStyle>
            <a:p>
              <a:pPr algn="ctr" eaLnBrk="1" latinLnBrk="0" hangingPunct="1">
                <a:defRPr/>
              </a:pPr>
              <a:endParaRPr lang="ko-KR" altLang="en-US" i="1" dirty="0" smtClean="0">
                <a:solidFill>
                  <a:srgbClr val="5F5F5F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8149" name="Group 40"/>
          <p:cNvGrpSpPr>
            <a:grpSpLocks/>
          </p:cNvGrpSpPr>
          <p:nvPr/>
        </p:nvGrpSpPr>
        <p:grpSpPr bwMode="auto">
          <a:xfrm>
            <a:off x="47625" y="4452938"/>
            <a:ext cx="5033963" cy="365125"/>
            <a:chOff x="328" y="4560"/>
            <a:chExt cx="3609" cy="361"/>
          </a:xfrm>
        </p:grpSpPr>
        <p:sp>
          <p:nvSpPr>
            <p:cNvPr id="110" name="Freeform 41"/>
            <p:cNvSpPr>
              <a:spLocks/>
            </p:cNvSpPr>
            <p:nvPr/>
          </p:nvSpPr>
          <p:spPr bwMode="auto">
            <a:xfrm>
              <a:off x="342" y="4565"/>
              <a:ext cx="3591" cy="356"/>
            </a:xfrm>
            <a:custGeom>
              <a:avLst/>
              <a:gdLst>
                <a:gd name="T0" fmla="*/ 0 w 3747"/>
                <a:gd name="T1" fmla="*/ 2 h 447"/>
                <a:gd name="T2" fmla="*/ 136 w 3747"/>
                <a:gd name="T3" fmla="*/ 2 h 447"/>
                <a:gd name="T4" fmla="*/ 549 w 3747"/>
                <a:gd name="T5" fmla="*/ 0 h 447"/>
                <a:gd name="T6" fmla="*/ 691 w 3747"/>
                <a:gd name="T7" fmla="*/ 2 h 447"/>
                <a:gd name="T8" fmla="*/ 691 w 3747"/>
                <a:gd name="T9" fmla="*/ 2 h 447"/>
                <a:gd name="T10" fmla="*/ 0 w 3747"/>
                <a:gd name="T11" fmla="*/ 2 h 447"/>
                <a:gd name="T12" fmla="*/ 0 w 3747"/>
                <a:gd name="T13" fmla="*/ 2 h 44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747"/>
                <a:gd name="T22" fmla="*/ 0 h 447"/>
                <a:gd name="T23" fmla="*/ 3747 w 3747"/>
                <a:gd name="T24" fmla="*/ 447 h 44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747" h="447">
                  <a:moveTo>
                    <a:pt x="0" y="107"/>
                  </a:moveTo>
                  <a:lnTo>
                    <a:pt x="740" y="13"/>
                  </a:lnTo>
                  <a:lnTo>
                    <a:pt x="2974" y="0"/>
                  </a:lnTo>
                  <a:lnTo>
                    <a:pt x="3747" y="127"/>
                  </a:lnTo>
                  <a:lnTo>
                    <a:pt x="3747" y="447"/>
                  </a:lnTo>
                  <a:lnTo>
                    <a:pt x="0" y="447"/>
                  </a:lnTo>
                  <a:lnTo>
                    <a:pt x="0" y="107"/>
                  </a:lnTo>
                  <a:close/>
                </a:path>
              </a:pathLst>
            </a:custGeom>
            <a:noFill/>
            <a:ln>
              <a:noFill/>
            </a:ln>
            <a:extLst/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111" name="Freeform 42"/>
            <p:cNvSpPr>
              <a:spLocks/>
            </p:cNvSpPr>
            <p:nvPr/>
          </p:nvSpPr>
          <p:spPr bwMode="auto">
            <a:xfrm>
              <a:off x="421" y="4778"/>
              <a:ext cx="987" cy="133"/>
            </a:xfrm>
            <a:custGeom>
              <a:avLst/>
              <a:gdLst>
                <a:gd name="T0" fmla="*/ 0 w 1027"/>
                <a:gd name="T1" fmla="*/ 2 h 169"/>
                <a:gd name="T2" fmla="*/ 89 w 1027"/>
                <a:gd name="T3" fmla="*/ 2 h 169"/>
                <a:gd name="T4" fmla="*/ 187 w 1027"/>
                <a:gd name="T5" fmla="*/ 0 h 169"/>
                <a:gd name="T6" fmla="*/ 127 w 1027"/>
                <a:gd name="T7" fmla="*/ 2 h 169"/>
                <a:gd name="T8" fmla="*/ 0 w 1027"/>
                <a:gd name="T9" fmla="*/ 2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7"/>
                <a:gd name="T16" fmla="*/ 0 h 169"/>
                <a:gd name="T17" fmla="*/ 1027 w 1027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7" h="169">
                  <a:moveTo>
                    <a:pt x="0" y="169"/>
                  </a:moveTo>
                  <a:lnTo>
                    <a:pt x="487" y="3"/>
                  </a:lnTo>
                  <a:lnTo>
                    <a:pt x="1027" y="0"/>
                  </a:lnTo>
                  <a:lnTo>
                    <a:pt x="700" y="169"/>
                  </a:lnTo>
                  <a:lnTo>
                    <a:pt x="0" y="169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/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112" name="Freeform 43"/>
            <p:cNvSpPr>
              <a:spLocks/>
            </p:cNvSpPr>
            <p:nvPr/>
          </p:nvSpPr>
          <p:spPr bwMode="auto">
            <a:xfrm>
              <a:off x="1203" y="4635"/>
              <a:ext cx="529" cy="58"/>
            </a:xfrm>
            <a:custGeom>
              <a:avLst/>
              <a:gdLst>
                <a:gd name="T0" fmla="*/ 0 w 554"/>
                <a:gd name="T1" fmla="*/ 2 h 73"/>
                <a:gd name="T2" fmla="*/ 39 w 554"/>
                <a:gd name="T3" fmla="*/ 0 h 73"/>
                <a:gd name="T4" fmla="*/ 107 w 554"/>
                <a:gd name="T5" fmla="*/ 2 h 73"/>
                <a:gd name="T6" fmla="*/ 78 w 554"/>
                <a:gd name="T7" fmla="*/ 2 h 73"/>
                <a:gd name="T8" fmla="*/ 0 w 554"/>
                <a:gd name="T9" fmla="*/ 2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4"/>
                <a:gd name="T16" fmla="*/ 0 h 73"/>
                <a:gd name="T17" fmla="*/ 554 w 554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4" h="73">
                  <a:moveTo>
                    <a:pt x="0" y="72"/>
                  </a:moveTo>
                  <a:lnTo>
                    <a:pt x="203" y="0"/>
                  </a:lnTo>
                  <a:lnTo>
                    <a:pt x="554" y="3"/>
                  </a:lnTo>
                  <a:lnTo>
                    <a:pt x="403" y="73"/>
                  </a:lnTo>
                  <a:lnTo>
                    <a:pt x="0" y="72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/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113" name="Freeform 44"/>
            <p:cNvSpPr>
              <a:spLocks/>
            </p:cNvSpPr>
            <p:nvPr/>
          </p:nvSpPr>
          <p:spPr bwMode="auto">
            <a:xfrm>
              <a:off x="1533" y="4565"/>
              <a:ext cx="364" cy="36"/>
            </a:xfrm>
            <a:custGeom>
              <a:avLst/>
              <a:gdLst>
                <a:gd name="T0" fmla="*/ 0 w 554"/>
                <a:gd name="T1" fmla="*/ 1 h 72"/>
                <a:gd name="T2" fmla="*/ 1 w 554"/>
                <a:gd name="T3" fmla="*/ 0 h 72"/>
                <a:gd name="T4" fmla="*/ 1 w 554"/>
                <a:gd name="T5" fmla="*/ 1 h 72"/>
                <a:gd name="T6" fmla="*/ 1 w 554"/>
                <a:gd name="T7" fmla="*/ 1 h 72"/>
                <a:gd name="T8" fmla="*/ 0 w 554"/>
                <a:gd name="T9" fmla="*/ 1 h 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4"/>
                <a:gd name="T16" fmla="*/ 0 h 72"/>
                <a:gd name="T17" fmla="*/ 554 w 554"/>
                <a:gd name="T18" fmla="*/ 72 h 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4" h="72">
                  <a:moveTo>
                    <a:pt x="0" y="72"/>
                  </a:moveTo>
                  <a:lnTo>
                    <a:pt x="203" y="0"/>
                  </a:lnTo>
                  <a:lnTo>
                    <a:pt x="554" y="3"/>
                  </a:lnTo>
                  <a:lnTo>
                    <a:pt x="378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/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114" name="Freeform 45"/>
            <p:cNvSpPr>
              <a:spLocks/>
            </p:cNvSpPr>
            <p:nvPr/>
          </p:nvSpPr>
          <p:spPr bwMode="auto">
            <a:xfrm>
              <a:off x="2782" y="4778"/>
              <a:ext cx="888" cy="133"/>
            </a:xfrm>
            <a:custGeom>
              <a:avLst/>
              <a:gdLst>
                <a:gd name="T0" fmla="*/ 173 w 926"/>
                <a:gd name="T1" fmla="*/ 2 h 169"/>
                <a:gd name="T2" fmla="*/ 93 w 926"/>
                <a:gd name="T3" fmla="*/ 2 h 169"/>
                <a:gd name="T4" fmla="*/ 0 w 926"/>
                <a:gd name="T5" fmla="*/ 0 h 169"/>
                <a:gd name="T6" fmla="*/ 53 w 926"/>
                <a:gd name="T7" fmla="*/ 2 h 169"/>
                <a:gd name="T8" fmla="*/ 173 w 926"/>
                <a:gd name="T9" fmla="*/ 2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26"/>
                <a:gd name="T16" fmla="*/ 0 h 169"/>
                <a:gd name="T17" fmla="*/ 926 w 926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26" h="169">
                  <a:moveTo>
                    <a:pt x="926" y="169"/>
                  </a:moveTo>
                  <a:lnTo>
                    <a:pt x="499" y="3"/>
                  </a:lnTo>
                  <a:lnTo>
                    <a:pt x="0" y="0"/>
                  </a:lnTo>
                  <a:lnTo>
                    <a:pt x="286" y="169"/>
                  </a:lnTo>
                  <a:lnTo>
                    <a:pt x="926" y="169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/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115" name="Freeform 46"/>
            <p:cNvSpPr>
              <a:spLocks/>
            </p:cNvSpPr>
            <p:nvPr/>
          </p:nvSpPr>
          <p:spPr bwMode="auto">
            <a:xfrm>
              <a:off x="2460" y="4629"/>
              <a:ext cx="530" cy="58"/>
            </a:xfrm>
            <a:custGeom>
              <a:avLst/>
              <a:gdLst>
                <a:gd name="T0" fmla="*/ 99 w 554"/>
                <a:gd name="T1" fmla="*/ 2 h 75"/>
                <a:gd name="T2" fmla="*/ 62 w 554"/>
                <a:gd name="T3" fmla="*/ 0 h 75"/>
                <a:gd name="T4" fmla="*/ 0 w 554"/>
                <a:gd name="T5" fmla="*/ 2 h 75"/>
                <a:gd name="T6" fmla="*/ 28 w 554"/>
                <a:gd name="T7" fmla="*/ 2 h 75"/>
                <a:gd name="T8" fmla="*/ 99 w 554"/>
                <a:gd name="T9" fmla="*/ 2 h 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54"/>
                <a:gd name="T16" fmla="*/ 0 h 75"/>
                <a:gd name="T17" fmla="*/ 554 w 554"/>
                <a:gd name="T18" fmla="*/ 75 h 7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54" h="75">
                  <a:moveTo>
                    <a:pt x="554" y="72"/>
                  </a:moveTo>
                  <a:lnTo>
                    <a:pt x="351" y="0"/>
                  </a:lnTo>
                  <a:lnTo>
                    <a:pt x="0" y="3"/>
                  </a:lnTo>
                  <a:lnTo>
                    <a:pt x="149" y="75"/>
                  </a:lnTo>
                  <a:lnTo>
                    <a:pt x="554" y="72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/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116" name="Freeform 47"/>
            <p:cNvSpPr>
              <a:spLocks/>
            </p:cNvSpPr>
            <p:nvPr/>
          </p:nvSpPr>
          <p:spPr bwMode="auto">
            <a:xfrm>
              <a:off x="2344" y="4565"/>
              <a:ext cx="362" cy="39"/>
            </a:xfrm>
            <a:custGeom>
              <a:avLst/>
              <a:gdLst>
                <a:gd name="T0" fmla="*/ 58 w 380"/>
                <a:gd name="T1" fmla="*/ 2 h 50"/>
                <a:gd name="T2" fmla="*/ 36 w 380"/>
                <a:gd name="T3" fmla="*/ 0 h 50"/>
                <a:gd name="T4" fmla="*/ 0 w 380"/>
                <a:gd name="T5" fmla="*/ 2 h 50"/>
                <a:gd name="T6" fmla="*/ 10 w 380"/>
                <a:gd name="T7" fmla="*/ 2 h 50"/>
                <a:gd name="T8" fmla="*/ 58 w 380"/>
                <a:gd name="T9" fmla="*/ 2 h 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80"/>
                <a:gd name="T16" fmla="*/ 0 h 50"/>
                <a:gd name="T17" fmla="*/ 380 w 380"/>
                <a:gd name="T18" fmla="*/ 50 h 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80" h="50">
                  <a:moveTo>
                    <a:pt x="380" y="47"/>
                  </a:moveTo>
                  <a:lnTo>
                    <a:pt x="241" y="0"/>
                  </a:lnTo>
                  <a:lnTo>
                    <a:pt x="0" y="2"/>
                  </a:lnTo>
                  <a:lnTo>
                    <a:pt x="78" y="50"/>
                  </a:lnTo>
                  <a:lnTo>
                    <a:pt x="380" y="47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/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117" name="Freeform 48"/>
            <p:cNvSpPr>
              <a:spLocks/>
            </p:cNvSpPr>
            <p:nvPr/>
          </p:nvSpPr>
          <p:spPr bwMode="auto">
            <a:xfrm>
              <a:off x="1698" y="4778"/>
              <a:ext cx="624" cy="133"/>
            </a:xfrm>
            <a:custGeom>
              <a:avLst/>
              <a:gdLst>
                <a:gd name="T0" fmla="*/ 22 w 653"/>
                <a:gd name="T1" fmla="*/ 0 h 169"/>
                <a:gd name="T2" fmla="*/ 101 w 653"/>
                <a:gd name="T3" fmla="*/ 2 h 169"/>
                <a:gd name="T4" fmla="*/ 112 w 653"/>
                <a:gd name="T5" fmla="*/ 2 h 169"/>
                <a:gd name="T6" fmla="*/ 0 w 653"/>
                <a:gd name="T7" fmla="*/ 2 h 169"/>
                <a:gd name="T8" fmla="*/ 22 w 653"/>
                <a:gd name="T9" fmla="*/ 0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3"/>
                <a:gd name="T16" fmla="*/ 0 h 169"/>
                <a:gd name="T17" fmla="*/ 653 w 653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3" h="169">
                  <a:moveTo>
                    <a:pt x="125" y="0"/>
                  </a:moveTo>
                  <a:lnTo>
                    <a:pt x="593" y="3"/>
                  </a:lnTo>
                  <a:lnTo>
                    <a:pt x="653" y="169"/>
                  </a:lnTo>
                  <a:lnTo>
                    <a:pt x="0" y="163"/>
                  </a:lnTo>
                  <a:lnTo>
                    <a:pt x="125" y="0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xtLst/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118" name="Freeform 49"/>
            <p:cNvSpPr>
              <a:spLocks/>
            </p:cNvSpPr>
            <p:nvPr/>
          </p:nvSpPr>
          <p:spPr bwMode="auto">
            <a:xfrm>
              <a:off x="1887" y="4629"/>
              <a:ext cx="332" cy="64"/>
            </a:xfrm>
            <a:custGeom>
              <a:avLst/>
              <a:gdLst>
                <a:gd name="T0" fmla="*/ 1 w 653"/>
                <a:gd name="T1" fmla="*/ 0 h 169"/>
                <a:gd name="T2" fmla="*/ 1 w 653"/>
                <a:gd name="T3" fmla="*/ 0 h 169"/>
                <a:gd name="T4" fmla="*/ 1 w 653"/>
                <a:gd name="T5" fmla="*/ 0 h 169"/>
                <a:gd name="T6" fmla="*/ 0 w 653"/>
                <a:gd name="T7" fmla="*/ 0 h 169"/>
                <a:gd name="T8" fmla="*/ 1 w 653"/>
                <a:gd name="T9" fmla="*/ 0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3"/>
                <a:gd name="T16" fmla="*/ 0 h 169"/>
                <a:gd name="T17" fmla="*/ 653 w 653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3" h="169">
                  <a:moveTo>
                    <a:pt x="125" y="0"/>
                  </a:moveTo>
                  <a:lnTo>
                    <a:pt x="593" y="3"/>
                  </a:lnTo>
                  <a:lnTo>
                    <a:pt x="653" y="169"/>
                  </a:lnTo>
                  <a:lnTo>
                    <a:pt x="0" y="163"/>
                  </a:lnTo>
                  <a:lnTo>
                    <a:pt x="125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/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119" name="Freeform 50"/>
            <p:cNvSpPr>
              <a:spLocks noChangeAspect="1"/>
            </p:cNvSpPr>
            <p:nvPr/>
          </p:nvSpPr>
          <p:spPr bwMode="auto">
            <a:xfrm>
              <a:off x="1989" y="4565"/>
              <a:ext cx="167" cy="35"/>
            </a:xfrm>
            <a:custGeom>
              <a:avLst/>
              <a:gdLst>
                <a:gd name="T0" fmla="*/ 0 w 653"/>
                <a:gd name="T1" fmla="*/ 0 h 169"/>
                <a:gd name="T2" fmla="*/ 0 w 653"/>
                <a:gd name="T3" fmla="*/ 0 h 169"/>
                <a:gd name="T4" fmla="*/ 0 w 653"/>
                <a:gd name="T5" fmla="*/ 0 h 169"/>
                <a:gd name="T6" fmla="*/ 0 w 653"/>
                <a:gd name="T7" fmla="*/ 0 h 169"/>
                <a:gd name="T8" fmla="*/ 0 w 653"/>
                <a:gd name="T9" fmla="*/ 0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3"/>
                <a:gd name="T16" fmla="*/ 0 h 169"/>
                <a:gd name="T17" fmla="*/ 653 w 653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3" h="169">
                  <a:moveTo>
                    <a:pt x="125" y="0"/>
                  </a:moveTo>
                  <a:lnTo>
                    <a:pt x="593" y="3"/>
                  </a:lnTo>
                  <a:lnTo>
                    <a:pt x="653" y="169"/>
                  </a:lnTo>
                  <a:lnTo>
                    <a:pt x="0" y="163"/>
                  </a:lnTo>
                  <a:lnTo>
                    <a:pt x="125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/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 sz="800">
                <a:latin typeface="+mn-ea"/>
                <a:ea typeface="+mn-ea"/>
              </a:endParaRPr>
            </a:p>
          </p:txBody>
        </p:sp>
        <p:grpSp>
          <p:nvGrpSpPr>
            <p:cNvPr id="48237" name="Group 51"/>
            <p:cNvGrpSpPr>
              <a:grpSpLocks/>
            </p:cNvGrpSpPr>
            <p:nvPr/>
          </p:nvGrpSpPr>
          <p:grpSpPr bwMode="auto">
            <a:xfrm>
              <a:off x="1394" y="4616"/>
              <a:ext cx="596" cy="191"/>
              <a:chOff x="1433" y="5189"/>
              <a:chExt cx="623" cy="240"/>
            </a:xfrm>
          </p:grpSpPr>
          <p:sp>
            <p:nvSpPr>
              <p:cNvPr id="131" name="Freeform 52"/>
              <p:cNvSpPr>
                <a:spLocks/>
              </p:cNvSpPr>
              <p:nvPr/>
            </p:nvSpPr>
            <p:spPr bwMode="auto">
              <a:xfrm>
                <a:off x="1437" y="5306"/>
                <a:ext cx="534" cy="110"/>
              </a:xfrm>
              <a:custGeom>
                <a:avLst/>
                <a:gdLst>
                  <a:gd name="T0" fmla="*/ 214 w 540"/>
                  <a:gd name="T1" fmla="*/ 0 h 122"/>
                  <a:gd name="T2" fmla="*/ 540 w 540"/>
                  <a:gd name="T3" fmla="*/ 0 h 122"/>
                  <a:gd name="T4" fmla="*/ 447 w 540"/>
                  <a:gd name="T5" fmla="*/ 120 h 122"/>
                  <a:gd name="T6" fmla="*/ 0 w 540"/>
                  <a:gd name="T7" fmla="*/ 122 h 122"/>
                  <a:gd name="T8" fmla="*/ 214 w 540"/>
                  <a:gd name="T9" fmla="*/ 0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0"/>
                  <a:gd name="T16" fmla="*/ 0 h 122"/>
                  <a:gd name="T17" fmla="*/ 540 w 540"/>
                  <a:gd name="T18" fmla="*/ 122 h 1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0" h="122">
                    <a:moveTo>
                      <a:pt x="214" y="0"/>
                    </a:moveTo>
                    <a:lnTo>
                      <a:pt x="540" y="0"/>
                    </a:lnTo>
                    <a:lnTo>
                      <a:pt x="447" y="120"/>
                    </a:lnTo>
                    <a:lnTo>
                      <a:pt x="0" y="122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E3E8E9"/>
              </a:solidFill>
              <a:ln>
                <a:noFill/>
              </a:ln>
              <a:extLst/>
            </p:spPr>
            <p:txBody>
              <a:bodyPr wrap="none" lIns="90000" tIns="0" rIns="90000" bIns="0" anchor="ctr"/>
              <a:lstStyle/>
              <a:p>
                <a:pPr>
                  <a:defRPr/>
                </a:pPr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132" name="Freeform 53"/>
              <p:cNvSpPr>
                <a:spLocks noChangeAspect="1"/>
              </p:cNvSpPr>
              <p:nvPr/>
            </p:nvSpPr>
            <p:spPr bwMode="auto">
              <a:xfrm>
                <a:off x="1746" y="5186"/>
                <a:ext cx="306" cy="61"/>
              </a:xfrm>
              <a:custGeom>
                <a:avLst/>
                <a:gdLst>
                  <a:gd name="T0" fmla="*/ 1 w 540"/>
                  <a:gd name="T1" fmla="*/ 0 h 122"/>
                  <a:gd name="T2" fmla="*/ 1 w 540"/>
                  <a:gd name="T3" fmla="*/ 0 h 122"/>
                  <a:gd name="T4" fmla="*/ 1 w 540"/>
                  <a:gd name="T5" fmla="*/ 0 h 122"/>
                  <a:gd name="T6" fmla="*/ 0 w 540"/>
                  <a:gd name="T7" fmla="*/ 0 h 122"/>
                  <a:gd name="T8" fmla="*/ 1 w 540"/>
                  <a:gd name="T9" fmla="*/ 0 h 12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40"/>
                  <a:gd name="T16" fmla="*/ 0 h 122"/>
                  <a:gd name="T17" fmla="*/ 540 w 540"/>
                  <a:gd name="T18" fmla="*/ 122 h 12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40" h="122">
                    <a:moveTo>
                      <a:pt x="214" y="0"/>
                    </a:moveTo>
                    <a:lnTo>
                      <a:pt x="540" y="0"/>
                    </a:lnTo>
                    <a:lnTo>
                      <a:pt x="447" y="120"/>
                    </a:lnTo>
                    <a:lnTo>
                      <a:pt x="0" y="122"/>
                    </a:lnTo>
                    <a:lnTo>
                      <a:pt x="214" y="0"/>
                    </a:lnTo>
                    <a:close/>
                  </a:path>
                </a:pathLst>
              </a:custGeom>
              <a:solidFill>
                <a:srgbClr val="E3E8E9"/>
              </a:solidFill>
              <a:ln>
                <a:noFill/>
              </a:ln>
              <a:extLst/>
            </p:spPr>
            <p:txBody>
              <a:bodyPr wrap="none" lIns="90000" tIns="0" rIns="90000" bIns="0" anchor="ctr"/>
              <a:lstStyle/>
              <a:p>
                <a:pPr>
                  <a:defRPr/>
                </a:pPr>
                <a:endParaRPr lang="ko-KR" altLang="en-US" sz="800">
                  <a:latin typeface="+mn-ea"/>
                  <a:ea typeface="+mn-ea"/>
                </a:endParaRPr>
              </a:p>
            </p:txBody>
          </p:sp>
        </p:grpSp>
        <p:sp>
          <p:nvSpPr>
            <p:cNvPr id="121" name="Freeform 54"/>
            <p:cNvSpPr>
              <a:spLocks/>
            </p:cNvSpPr>
            <p:nvPr/>
          </p:nvSpPr>
          <p:spPr bwMode="auto">
            <a:xfrm>
              <a:off x="2214" y="4684"/>
              <a:ext cx="587" cy="94"/>
            </a:xfrm>
            <a:custGeom>
              <a:avLst/>
              <a:gdLst>
                <a:gd name="T0" fmla="*/ 73 w 613"/>
                <a:gd name="T1" fmla="*/ 0 h 124"/>
                <a:gd name="T2" fmla="*/ 0 w 613"/>
                <a:gd name="T3" fmla="*/ 0 h 124"/>
                <a:gd name="T4" fmla="*/ 11 w 613"/>
                <a:gd name="T5" fmla="*/ 2 h 124"/>
                <a:gd name="T6" fmla="*/ 114 w 613"/>
                <a:gd name="T7" fmla="*/ 2 h 124"/>
                <a:gd name="T8" fmla="*/ 73 w 613"/>
                <a:gd name="T9" fmla="*/ 0 h 1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13"/>
                <a:gd name="T16" fmla="*/ 0 h 124"/>
                <a:gd name="T17" fmla="*/ 613 w 613"/>
                <a:gd name="T18" fmla="*/ 124 h 1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13" h="124">
                  <a:moveTo>
                    <a:pt x="393" y="0"/>
                  </a:moveTo>
                  <a:lnTo>
                    <a:pt x="0" y="0"/>
                  </a:lnTo>
                  <a:lnTo>
                    <a:pt x="40" y="120"/>
                  </a:lnTo>
                  <a:lnTo>
                    <a:pt x="613" y="124"/>
                  </a:lnTo>
                  <a:lnTo>
                    <a:pt x="393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/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122" name="Freeform 55"/>
            <p:cNvSpPr>
              <a:spLocks noChangeAspect="1"/>
            </p:cNvSpPr>
            <p:nvPr/>
          </p:nvSpPr>
          <p:spPr bwMode="auto">
            <a:xfrm>
              <a:off x="2162" y="4595"/>
              <a:ext cx="338" cy="44"/>
            </a:xfrm>
            <a:custGeom>
              <a:avLst/>
              <a:gdLst>
                <a:gd name="T0" fmla="*/ 46 w 354"/>
                <a:gd name="T1" fmla="*/ 0 h 53"/>
                <a:gd name="T2" fmla="*/ 0 w 354"/>
                <a:gd name="T3" fmla="*/ 2 h 53"/>
                <a:gd name="T4" fmla="*/ 11 w 354"/>
                <a:gd name="T5" fmla="*/ 2 h 53"/>
                <a:gd name="T6" fmla="*/ 65 w 354"/>
                <a:gd name="T7" fmla="*/ 2 h 53"/>
                <a:gd name="T8" fmla="*/ 46 w 354"/>
                <a:gd name="T9" fmla="*/ 0 h 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53"/>
                <a:gd name="T17" fmla="*/ 354 w 354"/>
                <a:gd name="T18" fmla="*/ 53 h 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53">
                  <a:moveTo>
                    <a:pt x="247" y="0"/>
                  </a:moveTo>
                  <a:lnTo>
                    <a:pt x="0" y="6"/>
                  </a:lnTo>
                  <a:lnTo>
                    <a:pt x="14" y="53"/>
                  </a:lnTo>
                  <a:lnTo>
                    <a:pt x="354" y="53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/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123" name="Freeform 56"/>
            <p:cNvSpPr>
              <a:spLocks/>
            </p:cNvSpPr>
            <p:nvPr/>
          </p:nvSpPr>
          <p:spPr bwMode="auto">
            <a:xfrm>
              <a:off x="342" y="4684"/>
              <a:ext cx="889" cy="97"/>
            </a:xfrm>
            <a:custGeom>
              <a:avLst/>
              <a:gdLst>
                <a:gd name="T0" fmla="*/ 82 w 927"/>
                <a:gd name="T1" fmla="*/ 0 h 127"/>
                <a:gd name="T2" fmla="*/ 182 w 927"/>
                <a:gd name="T3" fmla="*/ 0 h 127"/>
                <a:gd name="T4" fmla="*/ 114 w 927"/>
                <a:gd name="T5" fmla="*/ 2 h 127"/>
                <a:gd name="T6" fmla="*/ 0 w 927"/>
                <a:gd name="T7" fmla="*/ 2 h 127"/>
                <a:gd name="T8" fmla="*/ 0 w 927"/>
                <a:gd name="T9" fmla="*/ 2 h 127"/>
                <a:gd name="T10" fmla="*/ 82 w 927"/>
                <a:gd name="T11" fmla="*/ 0 h 12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927"/>
                <a:gd name="T19" fmla="*/ 0 h 127"/>
                <a:gd name="T20" fmla="*/ 927 w 927"/>
                <a:gd name="T21" fmla="*/ 127 h 127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927" h="127">
                  <a:moveTo>
                    <a:pt x="414" y="0"/>
                  </a:moveTo>
                  <a:lnTo>
                    <a:pt x="927" y="0"/>
                  </a:lnTo>
                  <a:lnTo>
                    <a:pt x="580" y="127"/>
                  </a:lnTo>
                  <a:lnTo>
                    <a:pt x="0" y="120"/>
                  </a:lnTo>
                  <a:lnTo>
                    <a:pt x="0" y="93"/>
                  </a:lnTo>
                  <a:lnTo>
                    <a:pt x="414" y="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124" name="Freeform 57"/>
            <p:cNvSpPr>
              <a:spLocks noChangeAspect="1"/>
            </p:cNvSpPr>
            <p:nvPr/>
          </p:nvSpPr>
          <p:spPr bwMode="auto">
            <a:xfrm>
              <a:off x="990" y="4598"/>
              <a:ext cx="559" cy="44"/>
            </a:xfrm>
            <a:custGeom>
              <a:avLst/>
              <a:gdLst>
                <a:gd name="T0" fmla="*/ 40 w 585"/>
                <a:gd name="T1" fmla="*/ 0 h 51"/>
                <a:gd name="T2" fmla="*/ 98 w 585"/>
                <a:gd name="T3" fmla="*/ 0 h 51"/>
                <a:gd name="T4" fmla="*/ 74 w 585"/>
                <a:gd name="T5" fmla="*/ 2 h 51"/>
                <a:gd name="T6" fmla="*/ 0 w 585"/>
                <a:gd name="T7" fmla="*/ 2 h 51"/>
                <a:gd name="T8" fmla="*/ 40 w 585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5"/>
                <a:gd name="T16" fmla="*/ 0 h 51"/>
                <a:gd name="T17" fmla="*/ 585 w 585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5" h="51">
                  <a:moveTo>
                    <a:pt x="232" y="0"/>
                  </a:moveTo>
                  <a:lnTo>
                    <a:pt x="585" y="0"/>
                  </a:lnTo>
                  <a:lnTo>
                    <a:pt x="435" y="50"/>
                  </a:lnTo>
                  <a:lnTo>
                    <a:pt x="0" y="5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/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125" name="Freeform 58"/>
            <p:cNvSpPr>
              <a:spLocks/>
            </p:cNvSpPr>
            <p:nvPr/>
          </p:nvSpPr>
          <p:spPr bwMode="auto">
            <a:xfrm>
              <a:off x="2953" y="4686"/>
              <a:ext cx="980" cy="100"/>
            </a:xfrm>
            <a:custGeom>
              <a:avLst/>
              <a:gdLst>
                <a:gd name="T0" fmla="*/ 93 w 1021"/>
                <a:gd name="T1" fmla="*/ 0 h 127"/>
                <a:gd name="T2" fmla="*/ 0 w 1021"/>
                <a:gd name="T3" fmla="*/ 0 h 127"/>
                <a:gd name="T4" fmla="*/ 63 w 1021"/>
                <a:gd name="T5" fmla="*/ 2 h 127"/>
                <a:gd name="T6" fmla="*/ 183 w 1021"/>
                <a:gd name="T7" fmla="*/ 2 h 127"/>
                <a:gd name="T8" fmla="*/ 93 w 1021"/>
                <a:gd name="T9" fmla="*/ 0 h 1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21"/>
                <a:gd name="T16" fmla="*/ 0 h 127"/>
                <a:gd name="T17" fmla="*/ 1021 w 1021"/>
                <a:gd name="T18" fmla="*/ 127 h 1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21" h="127">
                  <a:moveTo>
                    <a:pt x="513" y="0"/>
                  </a:moveTo>
                  <a:lnTo>
                    <a:pt x="0" y="0"/>
                  </a:lnTo>
                  <a:lnTo>
                    <a:pt x="347" y="127"/>
                  </a:lnTo>
                  <a:lnTo>
                    <a:pt x="1021" y="122"/>
                  </a:lnTo>
                  <a:lnTo>
                    <a:pt x="513" y="0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/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126" name="Freeform 59"/>
            <p:cNvSpPr>
              <a:spLocks noChangeAspect="1"/>
            </p:cNvSpPr>
            <p:nvPr/>
          </p:nvSpPr>
          <p:spPr bwMode="auto">
            <a:xfrm flipH="1">
              <a:off x="2644" y="4591"/>
              <a:ext cx="559" cy="44"/>
            </a:xfrm>
            <a:custGeom>
              <a:avLst/>
              <a:gdLst>
                <a:gd name="T0" fmla="*/ 40 w 585"/>
                <a:gd name="T1" fmla="*/ 0 h 51"/>
                <a:gd name="T2" fmla="*/ 98 w 585"/>
                <a:gd name="T3" fmla="*/ 0 h 51"/>
                <a:gd name="T4" fmla="*/ 74 w 585"/>
                <a:gd name="T5" fmla="*/ 2 h 51"/>
                <a:gd name="T6" fmla="*/ 0 w 585"/>
                <a:gd name="T7" fmla="*/ 2 h 51"/>
                <a:gd name="T8" fmla="*/ 40 w 585"/>
                <a:gd name="T9" fmla="*/ 0 h 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85"/>
                <a:gd name="T16" fmla="*/ 0 h 51"/>
                <a:gd name="T17" fmla="*/ 585 w 585"/>
                <a:gd name="T18" fmla="*/ 51 h 5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85" h="51">
                  <a:moveTo>
                    <a:pt x="232" y="0"/>
                  </a:moveTo>
                  <a:lnTo>
                    <a:pt x="585" y="0"/>
                  </a:lnTo>
                  <a:lnTo>
                    <a:pt x="435" y="50"/>
                  </a:lnTo>
                  <a:lnTo>
                    <a:pt x="0" y="51"/>
                  </a:lnTo>
                  <a:lnTo>
                    <a:pt x="232" y="0"/>
                  </a:lnTo>
                  <a:close/>
                </a:path>
              </a:pathLst>
            </a:custGeom>
            <a:solidFill>
              <a:srgbClr val="E3E8E9"/>
            </a:solidFill>
            <a:ln>
              <a:noFill/>
            </a:ln>
            <a:extLst/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127" name="Freeform 60"/>
            <p:cNvSpPr>
              <a:spLocks/>
            </p:cNvSpPr>
            <p:nvPr/>
          </p:nvSpPr>
          <p:spPr bwMode="auto">
            <a:xfrm>
              <a:off x="328" y="4629"/>
              <a:ext cx="703" cy="55"/>
            </a:xfrm>
            <a:custGeom>
              <a:avLst/>
              <a:gdLst>
                <a:gd name="T0" fmla="*/ 10 w 736"/>
                <a:gd name="T1" fmla="*/ 1 h 88"/>
                <a:gd name="T2" fmla="*/ 0 w 736"/>
                <a:gd name="T3" fmla="*/ 1 h 88"/>
                <a:gd name="T4" fmla="*/ 27 w 736"/>
                <a:gd name="T5" fmla="*/ 0 h 88"/>
                <a:gd name="T6" fmla="*/ 123 w 736"/>
                <a:gd name="T7" fmla="*/ 1 h 88"/>
                <a:gd name="T8" fmla="*/ 71 w 736"/>
                <a:gd name="T9" fmla="*/ 1 h 88"/>
                <a:gd name="T10" fmla="*/ 10 w 736"/>
                <a:gd name="T11" fmla="*/ 1 h 8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736"/>
                <a:gd name="T19" fmla="*/ 0 h 88"/>
                <a:gd name="T20" fmla="*/ 736 w 736"/>
                <a:gd name="T21" fmla="*/ 88 h 8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736" h="88">
                  <a:moveTo>
                    <a:pt x="10" y="88"/>
                  </a:moveTo>
                  <a:lnTo>
                    <a:pt x="0" y="33"/>
                  </a:lnTo>
                  <a:lnTo>
                    <a:pt x="156" y="0"/>
                  </a:lnTo>
                  <a:lnTo>
                    <a:pt x="736" y="9"/>
                  </a:lnTo>
                  <a:lnTo>
                    <a:pt x="423" y="88"/>
                  </a:lnTo>
                  <a:lnTo>
                    <a:pt x="10" y="88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18900000" scaled="1"/>
            </a:gradFill>
            <a:ln>
              <a:noFill/>
            </a:ln>
            <a:extLst/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128" name="Freeform 61"/>
            <p:cNvSpPr>
              <a:spLocks/>
            </p:cNvSpPr>
            <p:nvPr/>
          </p:nvSpPr>
          <p:spPr bwMode="auto">
            <a:xfrm>
              <a:off x="704" y="4565"/>
              <a:ext cx="603" cy="39"/>
            </a:xfrm>
            <a:custGeom>
              <a:avLst/>
              <a:gdLst>
                <a:gd name="T0" fmla="*/ 0 w 628"/>
                <a:gd name="T1" fmla="*/ 1 h 69"/>
                <a:gd name="T2" fmla="*/ 63 w 628"/>
                <a:gd name="T3" fmla="*/ 1 h 69"/>
                <a:gd name="T4" fmla="*/ 128 w 628"/>
                <a:gd name="T5" fmla="*/ 0 h 69"/>
                <a:gd name="T6" fmla="*/ 105 w 628"/>
                <a:gd name="T7" fmla="*/ 1 h 69"/>
                <a:gd name="T8" fmla="*/ 0 w 628"/>
                <a:gd name="T9" fmla="*/ 1 h 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28"/>
                <a:gd name="T16" fmla="*/ 0 h 69"/>
                <a:gd name="T17" fmla="*/ 628 w 628"/>
                <a:gd name="T18" fmla="*/ 69 h 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28" h="69">
                  <a:moveTo>
                    <a:pt x="0" y="69"/>
                  </a:moveTo>
                  <a:lnTo>
                    <a:pt x="306" y="3"/>
                  </a:lnTo>
                  <a:lnTo>
                    <a:pt x="628" y="0"/>
                  </a:lnTo>
                  <a:lnTo>
                    <a:pt x="508" y="62"/>
                  </a:lnTo>
                  <a:lnTo>
                    <a:pt x="0" y="69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/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129" name="Freeform 62"/>
            <p:cNvSpPr>
              <a:spLocks/>
            </p:cNvSpPr>
            <p:nvPr/>
          </p:nvSpPr>
          <p:spPr bwMode="auto">
            <a:xfrm>
              <a:off x="3135" y="4624"/>
              <a:ext cx="802" cy="61"/>
            </a:xfrm>
            <a:custGeom>
              <a:avLst/>
              <a:gdLst>
                <a:gd name="T0" fmla="*/ 158 w 837"/>
                <a:gd name="T1" fmla="*/ 2 h 75"/>
                <a:gd name="T2" fmla="*/ 158 w 837"/>
                <a:gd name="T3" fmla="*/ 2 h 75"/>
                <a:gd name="T4" fmla="*/ 103 w 837"/>
                <a:gd name="T5" fmla="*/ 0 h 75"/>
                <a:gd name="T6" fmla="*/ 0 w 837"/>
                <a:gd name="T7" fmla="*/ 0 h 75"/>
                <a:gd name="T8" fmla="*/ 59 w 837"/>
                <a:gd name="T9" fmla="*/ 2 h 75"/>
                <a:gd name="T10" fmla="*/ 158 w 837"/>
                <a:gd name="T11" fmla="*/ 2 h 7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37"/>
                <a:gd name="T19" fmla="*/ 0 h 75"/>
                <a:gd name="T20" fmla="*/ 837 w 837"/>
                <a:gd name="T21" fmla="*/ 75 h 7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37" h="75">
                  <a:moveTo>
                    <a:pt x="837" y="75"/>
                  </a:moveTo>
                  <a:lnTo>
                    <a:pt x="837" y="42"/>
                  </a:lnTo>
                  <a:lnTo>
                    <a:pt x="546" y="0"/>
                  </a:lnTo>
                  <a:lnTo>
                    <a:pt x="0" y="0"/>
                  </a:lnTo>
                  <a:lnTo>
                    <a:pt x="313" y="73"/>
                  </a:lnTo>
                  <a:lnTo>
                    <a:pt x="837" y="75"/>
                  </a:lnTo>
                  <a:close/>
                </a:path>
              </a:pathLst>
            </a:custGeom>
            <a:gradFill rotWithShape="0">
              <a:gsLst>
                <a:gs pos="0">
                  <a:srgbClr val="E3E8E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/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 sz="800">
                <a:latin typeface="+mn-ea"/>
                <a:ea typeface="+mn-ea"/>
              </a:endParaRPr>
            </a:p>
          </p:txBody>
        </p:sp>
        <p:sp>
          <p:nvSpPr>
            <p:cNvPr id="130" name="Freeform 63"/>
            <p:cNvSpPr>
              <a:spLocks/>
            </p:cNvSpPr>
            <p:nvPr/>
          </p:nvSpPr>
          <p:spPr bwMode="auto">
            <a:xfrm>
              <a:off x="2813" y="4560"/>
              <a:ext cx="610" cy="31"/>
            </a:xfrm>
            <a:custGeom>
              <a:avLst/>
              <a:gdLst>
                <a:gd name="T0" fmla="*/ 125 w 636"/>
                <a:gd name="T1" fmla="*/ 2 h 40"/>
                <a:gd name="T2" fmla="*/ 73 w 636"/>
                <a:gd name="T3" fmla="*/ 0 h 40"/>
                <a:gd name="T4" fmla="*/ 0 w 636"/>
                <a:gd name="T5" fmla="*/ 2 h 40"/>
                <a:gd name="T6" fmla="*/ 32 w 636"/>
                <a:gd name="T7" fmla="*/ 2 h 40"/>
                <a:gd name="T8" fmla="*/ 125 w 636"/>
                <a:gd name="T9" fmla="*/ 2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6"/>
                <a:gd name="T16" fmla="*/ 0 h 40"/>
                <a:gd name="T17" fmla="*/ 636 w 636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6" h="40">
                  <a:moveTo>
                    <a:pt x="636" y="40"/>
                  </a:moveTo>
                  <a:lnTo>
                    <a:pt x="369" y="0"/>
                  </a:lnTo>
                  <a:lnTo>
                    <a:pt x="0" y="3"/>
                  </a:lnTo>
                  <a:lnTo>
                    <a:pt x="157" y="37"/>
                  </a:lnTo>
                  <a:lnTo>
                    <a:pt x="636" y="40"/>
                  </a:lnTo>
                  <a:close/>
                </a:path>
              </a:pathLst>
            </a:custGeom>
            <a:gradFill rotWithShape="0">
              <a:gsLst>
                <a:gs pos="0">
                  <a:srgbClr val="FFFFFF"/>
                </a:gs>
                <a:gs pos="100000">
                  <a:srgbClr val="E3E8E9"/>
                </a:gs>
              </a:gsLst>
              <a:lin ang="5400000" scaled="1"/>
            </a:gradFill>
            <a:ln>
              <a:noFill/>
            </a:ln>
            <a:extLst/>
          </p:spPr>
          <p:txBody>
            <a:bodyPr wrap="none" lIns="90000" tIns="0" rIns="90000" bIns="0" anchor="ctr"/>
            <a:lstStyle/>
            <a:p>
              <a:pPr>
                <a:defRPr/>
              </a:pPr>
              <a:endParaRPr lang="ko-KR" altLang="en-US" sz="800">
                <a:latin typeface="+mn-ea"/>
                <a:ea typeface="+mn-ea"/>
              </a:endParaRPr>
            </a:p>
          </p:txBody>
        </p:sp>
      </p:grpSp>
      <p:grpSp>
        <p:nvGrpSpPr>
          <p:cNvPr id="48150" name="그룹 263"/>
          <p:cNvGrpSpPr>
            <a:grpSpLocks/>
          </p:cNvGrpSpPr>
          <p:nvPr/>
        </p:nvGrpSpPr>
        <p:grpSpPr bwMode="auto">
          <a:xfrm>
            <a:off x="3548063" y="4187825"/>
            <a:ext cx="1406525" cy="398463"/>
            <a:chOff x="4655641" y="5994771"/>
            <a:chExt cx="1696205" cy="631013"/>
          </a:xfrm>
        </p:grpSpPr>
        <p:grpSp>
          <p:nvGrpSpPr>
            <p:cNvPr id="48223" name="Group 80"/>
            <p:cNvGrpSpPr>
              <a:grpSpLocks/>
            </p:cNvGrpSpPr>
            <p:nvPr/>
          </p:nvGrpSpPr>
          <p:grpSpPr bwMode="auto">
            <a:xfrm>
              <a:off x="4655641" y="5994771"/>
              <a:ext cx="1696205" cy="631013"/>
              <a:chOff x="146" y="184"/>
              <a:chExt cx="562" cy="329"/>
            </a:xfrm>
          </p:grpSpPr>
          <p:sp>
            <p:nvSpPr>
              <p:cNvPr id="136" name="AutoShape 81"/>
              <p:cNvSpPr>
                <a:spLocks noChangeArrowheads="1"/>
              </p:cNvSpPr>
              <p:nvPr/>
            </p:nvSpPr>
            <p:spPr bwMode="auto">
              <a:xfrm>
                <a:off x="146" y="184"/>
                <a:ext cx="562" cy="329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6350" algn="ctr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137" name="AutoShape 82"/>
              <p:cNvSpPr>
                <a:spLocks noChangeArrowheads="1"/>
              </p:cNvSpPr>
              <p:nvPr/>
            </p:nvSpPr>
            <p:spPr bwMode="auto">
              <a:xfrm flipV="1">
                <a:off x="160" y="193"/>
                <a:ext cx="534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rot="10800000" wrap="none" anchor="ctr"/>
              <a:lstStyle/>
              <a:p>
                <a:pPr algn="ctr" latinLnBrk="0">
                  <a:defRPr/>
                </a:pPr>
                <a:endParaRPr lang="ko-KR" altLang="ko-KR" sz="800">
                  <a:latin typeface="+mn-ea"/>
                  <a:ea typeface="+mn-ea"/>
                </a:endParaRPr>
              </a:p>
            </p:txBody>
          </p:sp>
        </p:grpSp>
        <p:sp>
          <p:nvSpPr>
            <p:cNvPr id="135" name="Rectangle 91"/>
            <p:cNvSpPr>
              <a:spLocks noChangeArrowheads="1"/>
            </p:cNvSpPr>
            <p:nvPr/>
          </p:nvSpPr>
          <p:spPr bwMode="auto">
            <a:xfrm>
              <a:off x="5113195" y="6130527"/>
              <a:ext cx="830872" cy="38967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 anchor="ctr">
              <a:spAutoFit/>
            </a:bodyPr>
            <a:lstStyle/>
            <a:p>
              <a:pPr algn="ctr" latinLnBrk="0">
                <a:buFont typeface="Monotype Sorts"/>
                <a:buNone/>
                <a:defRPr/>
              </a:pPr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전문적인 </a:t>
              </a:r>
              <a:endParaRPr lang="en-US" altLang="ko-KR" sz="800" dirty="0">
                <a:solidFill>
                  <a:srgbClr val="003366"/>
                </a:solidFill>
                <a:latin typeface="+mn-ea"/>
                <a:ea typeface="+mn-ea"/>
              </a:endParaRPr>
            </a:p>
            <a:p>
              <a:pPr algn="ctr" latinLnBrk="0">
                <a:buFont typeface="Monotype Sorts"/>
                <a:buNone/>
                <a:defRPr/>
              </a:pPr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지원 조직 체계 </a:t>
              </a:r>
            </a:p>
          </p:txBody>
        </p:sp>
      </p:grpSp>
      <p:grpSp>
        <p:nvGrpSpPr>
          <p:cNvPr id="48151" name="그룹 264"/>
          <p:cNvGrpSpPr>
            <a:grpSpLocks/>
          </p:cNvGrpSpPr>
          <p:nvPr/>
        </p:nvGrpSpPr>
        <p:grpSpPr bwMode="auto">
          <a:xfrm>
            <a:off x="133350" y="4187825"/>
            <a:ext cx="1408113" cy="398463"/>
            <a:chOff x="4655641" y="5994771"/>
            <a:chExt cx="1696205" cy="631013"/>
          </a:xfrm>
        </p:grpSpPr>
        <p:grpSp>
          <p:nvGrpSpPr>
            <p:cNvPr id="48219" name="Group 80"/>
            <p:cNvGrpSpPr>
              <a:grpSpLocks/>
            </p:cNvGrpSpPr>
            <p:nvPr/>
          </p:nvGrpSpPr>
          <p:grpSpPr bwMode="auto">
            <a:xfrm>
              <a:off x="4655641" y="5994771"/>
              <a:ext cx="1696205" cy="631013"/>
              <a:chOff x="146" y="184"/>
              <a:chExt cx="562" cy="329"/>
            </a:xfrm>
          </p:grpSpPr>
          <p:sp>
            <p:nvSpPr>
              <p:cNvPr id="141" name="AutoShape 81"/>
              <p:cNvSpPr>
                <a:spLocks noChangeArrowheads="1"/>
              </p:cNvSpPr>
              <p:nvPr/>
            </p:nvSpPr>
            <p:spPr bwMode="auto">
              <a:xfrm>
                <a:off x="146" y="184"/>
                <a:ext cx="562" cy="329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6350" algn="ctr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142" name="AutoShape 82"/>
              <p:cNvSpPr>
                <a:spLocks noChangeArrowheads="1"/>
              </p:cNvSpPr>
              <p:nvPr/>
            </p:nvSpPr>
            <p:spPr bwMode="auto">
              <a:xfrm flipV="1">
                <a:off x="160" y="193"/>
                <a:ext cx="534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rot="10800000" wrap="none" anchor="ctr"/>
              <a:lstStyle/>
              <a:p>
                <a:pPr algn="ctr" latinLnBrk="0">
                  <a:defRPr/>
                </a:pPr>
                <a:endParaRPr lang="ko-KR" altLang="ko-KR" sz="800">
                  <a:latin typeface="+mn-ea"/>
                  <a:ea typeface="+mn-ea"/>
                </a:endParaRPr>
              </a:p>
            </p:txBody>
          </p:sp>
        </p:grpSp>
        <p:sp>
          <p:nvSpPr>
            <p:cNvPr id="140" name="Rectangle 91"/>
            <p:cNvSpPr>
              <a:spLocks noChangeArrowheads="1"/>
            </p:cNvSpPr>
            <p:nvPr/>
          </p:nvSpPr>
          <p:spPr bwMode="auto">
            <a:xfrm>
              <a:off x="5156662" y="6130527"/>
              <a:ext cx="745794" cy="38967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 anchor="ctr">
              <a:spAutoFit/>
            </a:bodyPr>
            <a:lstStyle/>
            <a:p>
              <a:pPr algn="ctr" latinLnBrk="0">
                <a:buFont typeface="Monotype Sorts"/>
                <a:buNone/>
                <a:defRPr/>
              </a:pPr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체계적인 </a:t>
              </a:r>
              <a:r>
                <a:rPr lang="en-US" altLang="ko-KR" sz="800" dirty="0">
                  <a:solidFill>
                    <a:srgbClr val="003366"/>
                  </a:solidFill>
                  <a:latin typeface="+mn-ea"/>
                  <a:ea typeface="+mn-ea"/>
                </a:rPr>
                <a:t/>
              </a:r>
              <a:br>
                <a:rPr lang="en-US" altLang="ko-KR" sz="800" dirty="0">
                  <a:solidFill>
                    <a:srgbClr val="003366"/>
                  </a:solidFill>
                  <a:latin typeface="+mn-ea"/>
                  <a:ea typeface="+mn-ea"/>
                </a:rPr>
              </a:br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수행계획 수립</a:t>
              </a:r>
            </a:p>
          </p:txBody>
        </p:sp>
      </p:grpSp>
      <p:grpSp>
        <p:nvGrpSpPr>
          <p:cNvPr id="48152" name="그룹 269"/>
          <p:cNvGrpSpPr>
            <a:grpSpLocks/>
          </p:cNvGrpSpPr>
          <p:nvPr/>
        </p:nvGrpSpPr>
        <p:grpSpPr bwMode="auto">
          <a:xfrm>
            <a:off x="1851025" y="4187825"/>
            <a:ext cx="1408113" cy="398463"/>
            <a:chOff x="4655641" y="5994771"/>
            <a:chExt cx="1696205" cy="631013"/>
          </a:xfrm>
        </p:grpSpPr>
        <p:grpSp>
          <p:nvGrpSpPr>
            <p:cNvPr id="48215" name="Group 80"/>
            <p:cNvGrpSpPr>
              <a:grpSpLocks/>
            </p:cNvGrpSpPr>
            <p:nvPr/>
          </p:nvGrpSpPr>
          <p:grpSpPr bwMode="auto">
            <a:xfrm>
              <a:off x="4655641" y="5994771"/>
              <a:ext cx="1696205" cy="631013"/>
              <a:chOff x="146" y="184"/>
              <a:chExt cx="562" cy="329"/>
            </a:xfrm>
          </p:grpSpPr>
          <p:sp>
            <p:nvSpPr>
              <p:cNvPr id="146" name="AutoShape 81"/>
              <p:cNvSpPr>
                <a:spLocks noChangeArrowheads="1"/>
              </p:cNvSpPr>
              <p:nvPr/>
            </p:nvSpPr>
            <p:spPr bwMode="auto">
              <a:xfrm>
                <a:off x="146" y="184"/>
                <a:ext cx="562" cy="329"/>
              </a:xfrm>
              <a:prstGeom prst="roundRect">
                <a:avLst>
                  <a:gd name="adj" fmla="val 16667"/>
                </a:avLst>
              </a:prstGeom>
              <a:solidFill>
                <a:srgbClr val="DDDDDD"/>
              </a:solidFill>
              <a:ln w="6350" algn="ctr">
                <a:solidFill>
                  <a:srgbClr val="80808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ko-KR" altLang="en-US" sz="800">
                  <a:latin typeface="+mn-ea"/>
                  <a:ea typeface="+mn-ea"/>
                </a:endParaRPr>
              </a:p>
            </p:txBody>
          </p:sp>
          <p:sp>
            <p:nvSpPr>
              <p:cNvPr id="147" name="AutoShape 82"/>
              <p:cNvSpPr>
                <a:spLocks noChangeArrowheads="1"/>
              </p:cNvSpPr>
              <p:nvPr/>
            </p:nvSpPr>
            <p:spPr bwMode="auto">
              <a:xfrm flipV="1">
                <a:off x="160" y="193"/>
                <a:ext cx="534" cy="8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>
                <a:noFill/>
              </a:ln>
              <a:extLst/>
            </p:spPr>
            <p:txBody>
              <a:bodyPr rot="10800000" wrap="none" anchor="ctr"/>
              <a:lstStyle/>
              <a:p>
                <a:pPr algn="ctr" latinLnBrk="0">
                  <a:defRPr/>
                </a:pPr>
                <a:endParaRPr lang="ko-KR" altLang="ko-KR" sz="800">
                  <a:latin typeface="+mn-ea"/>
                  <a:ea typeface="+mn-ea"/>
                </a:endParaRPr>
              </a:p>
            </p:txBody>
          </p:sp>
        </p:grpSp>
        <p:sp>
          <p:nvSpPr>
            <p:cNvPr id="145" name="Rectangle 91"/>
            <p:cNvSpPr>
              <a:spLocks noChangeArrowheads="1"/>
            </p:cNvSpPr>
            <p:nvPr/>
          </p:nvSpPr>
          <p:spPr bwMode="auto">
            <a:xfrm>
              <a:off x="5273312" y="6130527"/>
              <a:ext cx="510582" cy="389670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lIns="0" tIns="0" rIns="0" bIns="0" anchor="ctr">
              <a:spAutoFit/>
            </a:bodyPr>
            <a:lstStyle/>
            <a:p>
              <a:pPr algn="ctr" latinLnBrk="0">
                <a:buFont typeface="Monotype Sorts"/>
                <a:buNone/>
                <a:defRPr/>
              </a:pPr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다양한 </a:t>
              </a:r>
              <a:endParaRPr lang="en-US" altLang="ko-KR" sz="800" dirty="0">
                <a:solidFill>
                  <a:srgbClr val="003366"/>
                </a:solidFill>
                <a:latin typeface="+mn-ea"/>
                <a:ea typeface="+mn-ea"/>
              </a:endParaRPr>
            </a:p>
            <a:p>
              <a:pPr algn="ctr" latinLnBrk="0">
                <a:buFont typeface="Monotype Sorts"/>
                <a:buNone/>
                <a:defRPr/>
              </a:pPr>
              <a:r>
                <a:rPr lang="ko-KR" altLang="en-US" sz="800" dirty="0">
                  <a:solidFill>
                    <a:srgbClr val="003366"/>
                  </a:solidFill>
                  <a:latin typeface="+mn-ea"/>
                  <a:ea typeface="+mn-ea"/>
                </a:rPr>
                <a:t>수행 경험</a:t>
              </a:r>
            </a:p>
          </p:txBody>
        </p:sp>
      </p:grpSp>
      <p:sp>
        <p:nvSpPr>
          <p:cNvPr id="148" name="Text Box 68"/>
          <p:cNvSpPr txBox="1">
            <a:spLocks noChangeArrowheads="1"/>
          </p:cNvSpPr>
          <p:nvPr/>
        </p:nvSpPr>
        <p:spPr bwMode="auto">
          <a:xfrm>
            <a:off x="1298575" y="4772025"/>
            <a:ext cx="2617788" cy="2159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lang="ko-KR" altLang="en-US" sz="800" dirty="0" smtClean="0">
                <a:solidFill>
                  <a:schemeClr val="bg1"/>
                </a:solidFill>
                <a:latin typeface="+mn-ea"/>
                <a:ea typeface="+mn-ea"/>
              </a:rPr>
              <a:t>수행 계획 </a:t>
            </a:r>
          </a:p>
        </p:txBody>
      </p:sp>
      <p:grpSp>
        <p:nvGrpSpPr>
          <p:cNvPr id="48154" name="그룹 279"/>
          <p:cNvGrpSpPr>
            <a:grpSpLocks/>
          </p:cNvGrpSpPr>
          <p:nvPr/>
        </p:nvGrpSpPr>
        <p:grpSpPr bwMode="auto">
          <a:xfrm>
            <a:off x="160338" y="4778375"/>
            <a:ext cx="1612900" cy="1485900"/>
            <a:chOff x="476672" y="7617296"/>
            <a:chExt cx="1944215" cy="1800200"/>
          </a:xfrm>
        </p:grpSpPr>
        <p:sp>
          <p:nvSpPr>
            <p:cNvPr id="150" name="AutoShape 63"/>
            <p:cNvSpPr>
              <a:spLocks noChangeArrowheads="1"/>
            </p:cNvSpPr>
            <p:nvPr/>
          </p:nvSpPr>
          <p:spPr bwMode="auto">
            <a:xfrm>
              <a:off x="476672" y="7617296"/>
              <a:ext cx="1944215" cy="1800200"/>
            </a:xfrm>
            <a:prstGeom prst="roundRect">
              <a:avLst>
                <a:gd name="adj" fmla="val 5176"/>
              </a:avLst>
            </a:prstGeom>
            <a:solidFill>
              <a:srgbClr val="FFFFFF"/>
            </a:solidFill>
            <a:ln w="9525" algn="ctr">
              <a:noFill/>
              <a:round/>
              <a:headEnd/>
              <a:tailEnd/>
            </a:ln>
            <a:effectLst>
              <a:outerShdw dist="12700" dir="5400000" algn="ctr" rotWithShape="0">
                <a:srgbClr val="336699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ko-KR" altLang="en-US" sz="800" dirty="0">
                <a:latin typeface="+mn-ea"/>
                <a:ea typeface="+mn-ea"/>
              </a:endParaRPr>
            </a:p>
          </p:txBody>
        </p:sp>
        <p:sp>
          <p:nvSpPr>
            <p:cNvPr id="151" name="Rectangle 69"/>
            <p:cNvSpPr>
              <a:spLocks noChangeArrowheads="1"/>
            </p:cNvSpPr>
            <p:nvPr/>
          </p:nvSpPr>
          <p:spPr bwMode="auto">
            <a:xfrm>
              <a:off x="537907" y="7732693"/>
              <a:ext cx="1821745" cy="1521323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826983"/>
              </a:prstShdw>
            </a:effectLst>
            <a:extLst/>
          </p:spPr>
          <p:txBody>
            <a:bodyPr lIns="0" tIns="0" rIns="0" bIns="0">
              <a:spAutoFit/>
            </a:bodyPr>
            <a:lstStyle/>
            <a:p>
              <a:pPr marL="95250" indent="-95250" eaLnBrk="0" latinLnBrk="0" hangingPunct="0">
                <a:lnSpc>
                  <a:spcPct val="120000"/>
                </a:lnSpc>
                <a:spcBef>
                  <a:spcPct val="30000"/>
                </a:spcBef>
                <a:buClr>
                  <a:schemeClr val="tx1"/>
                </a:buClr>
                <a:buSzPct val="80000"/>
                <a:buFontTx/>
                <a:buChar char="•"/>
                <a:defRPr/>
              </a:pPr>
              <a:r>
                <a:rPr lang="ko-KR" altLang="en-US" sz="800" dirty="0">
                  <a:latin typeface="+mn-ea"/>
                  <a:ea typeface="+mn-ea"/>
                </a:rPr>
                <a:t>기존 시스템 인프라의 공동 활용 및 병행운영을 고려한 개발수행 일정 수립</a:t>
              </a:r>
            </a:p>
            <a:p>
              <a:pPr marL="95250" indent="-95250" eaLnBrk="0" latinLnBrk="0" hangingPunct="0">
                <a:lnSpc>
                  <a:spcPct val="120000"/>
                </a:lnSpc>
                <a:spcBef>
                  <a:spcPct val="30000"/>
                </a:spcBef>
                <a:buClr>
                  <a:schemeClr val="tx1"/>
                </a:buClr>
                <a:buSzPct val="80000"/>
                <a:buFontTx/>
                <a:buChar char="•"/>
                <a:defRPr/>
              </a:pPr>
              <a:r>
                <a:rPr lang="ko-KR" altLang="en-US" sz="800" dirty="0">
                  <a:latin typeface="+mn-ea"/>
                  <a:ea typeface="+mn-ea"/>
                </a:rPr>
                <a:t>개발 및 테스트 일정을 고려한 일정 수립</a:t>
              </a:r>
            </a:p>
            <a:p>
              <a:pPr marL="95250" indent="-95250" eaLnBrk="0" latinLnBrk="0" hangingPunct="0">
                <a:lnSpc>
                  <a:spcPct val="120000"/>
                </a:lnSpc>
                <a:spcBef>
                  <a:spcPct val="30000"/>
                </a:spcBef>
                <a:buClr>
                  <a:schemeClr val="tx1"/>
                </a:buClr>
                <a:buSzPct val="80000"/>
                <a:buFontTx/>
                <a:buChar char="•"/>
                <a:defRPr/>
              </a:pPr>
              <a:r>
                <a:rPr lang="ko-KR" altLang="en-US" sz="800" dirty="0">
                  <a:latin typeface="+mn-ea"/>
                  <a:ea typeface="+mn-ea"/>
                </a:rPr>
                <a:t>각각의 시스템에서 도입되는 하드웨어 및 소프트웨어의 설치 일정에 대한 계획 수립</a:t>
              </a:r>
            </a:p>
          </p:txBody>
        </p:sp>
      </p:grpSp>
      <p:grpSp>
        <p:nvGrpSpPr>
          <p:cNvPr id="48155" name="그룹 280"/>
          <p:cNvGrpSpPr>
            <a:grpSpLocks/>
          </p:cNvGrpSpPr>
          <p:nvPr/>
        </p:nvGrpSpPr>
        <p:grpSpPr bwMode="auto">
          <a:xfrm>
            <a:off x="1803400" y="4778375"/>
            <a:ext cx="1612900" cy="1485900"/>
            <a:chOff x="476672" y="7617296"/>
            <a:chExt cx="1944215" cy="1800200"/>
          </a:xfrm>
        </p:grpSpPr>
        <p:sp>
          <p:nvSpPr>
            <p:cNvPr id="153" name="AutoShape 63"/>
            <p:cNvSpPr>
              <a:spLocks noChangeArrowheads="1"/>
            </p:cNvSpPr>
            <p:nvPr/>
          </p:nvSpPr>
          <p:spPr bwMode="auto">
            <a:xfrm>
              <a:off x="476672" y="7617296"/>
              <a:ext cx="1944215" cy="1800200"/>
            </a:xfrm>
            <a:prstGeom prst="roundRect">
              <a:avLst>
                <a:gd name="adj" fmla="val 5176"/>
              </a:avLst>
            </a:prstGeom>
            <a:solidFill>
              <a:srgbClr val="FFFFFF"/>
            </a:solidFill>
            <a:ln w="9525" algn="ctr">
              <a:noFill/>
              <a:round/>
              <a:headEnd/>
              <a:tailEnd/>
            </a:ln>
            <a:effectLst>
              <a:outerShdw dist="12700" dir="5400000" algn="ctr" rotWithShape="0">
                <a:srgbClr val="336699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ko-KR" altLang="en-US" sz="800" dirty="0">
                <a:latin typeface="+mn-ea"/>
                <a:ea typeface="+mn-ea"/>
              </a:endParaRPr>
            </a:p>
          </p:txBody>
        </p:sp>
        <p:sp>
          <p:nvSpPr>
            <p:cNvPr id="154" name="Rectangle 69"/>
            <p:cNvSpPr>
              <a:spLocks noChangeArrowheads="1"/>
            </p:cNvSpPr>
            <p:nvPr/>
          </p:nvSpPr>
          <p:spPr bwMode="auto">
            <a:xfrm>
              <a:off x="537907" y="7725000"/>
              <a:ext cx="1882980" cy="116359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826983"/>
              </a:prstShdw>
            </a:effectLst>
            <a:extLst/>
          </p:spPr>
          <p:txBody>
            <a:bodyPr lIns="0" tIns="0" rIns="0" bIns="0">
              <a:spAutoFit/>
            </a:bodyPr>
            <a:lstStyle/>
            <a:p>
              <a:pPr marL="98425" indent="-98425" eaLnBrk="0" latinLnBrk="0" hangingPunct="0">
                <a:lnSpc>
                  <a:spcPct val="120000"/>
                </a:lnSpc>
                <a:spcBef>
                  <a:spcPct val="30000"/>
                </a:spcBef>
                <a:buClr>
                  <a:schemeClr val="tx1"/>
                </a:buClr>
                <a:buSzPct val="80000"/>
                <a:buFontTx/>
                <a:buChar char="•"/>
                <a:defRPr/>
              </a:pPr>
              <a:r>
                <a:rPr lang="ko-KR" altLang="en-US" sz="800" dirty="0">
                  <a:latin typeface="+mn-ea"/>
                  <a:ea typeface="+mn-ea"/>
                </a:rPr>
                <a:t>각 시스템 별 상세 개발 계획서 및 사전 체크 리스트 작성</a:t>
              </a:r>
            </a:p>
            <a:p>
              <a:pPr marL="98425" indent="-98425" eaLnBrk="0" latinLnBrk="0" hangingPunct="0">
                <a:lnSpc>
                  <a:spcPct val="120000"/>
                </a:lnSpc>
                <a:spcBef>
                  <a:spcPct val="30000"/>
                </a:spcBef>
                <a:buClr>
                  <a:schemeClr val="tx1"/>
                </a:buClr>
                <a:buSzPct val="80000"/>
                <a:buFontTx/>
                <a:buChar char="•"/>
                <a:defRPr/>
              </a:pPr>
              <a:r>
                <a:rPr lang="ko-KR" altLang="en-US" sz="800" dirty="0">
                  <a:latin typeface="+mn-ea"/>
                  <a:ea typeface="+mn-ea"/>
                </a:rPr>
                <a:t>사전에 설치 시나리오 작성 및 검토를 통한 충분한 준비 수행</a:t>
              </a:r>
            </a:p>
            <a:p>
              <a:pPr marL="98425" indent="-98425" eaLnBrk="0" latinLnBrk="0" hangingPunct="0">
                <a:lnSpc>
                  <a:spcPct val="120000"/>
                </a:lnSpc>
                <a:spcBef>
                  <a:spcPct val="30000"/>
                </a:spcBef>
                <a:buClr>
                  <a:schemeClr val="tx1"/>
                </a:buClr>
                <a:buSzPct val="80000"/>
                <a:buFontTx/>
                <a:buChar char="•"/>
                <a:defRPr/>
              </a:pPr>
              <a:r>
                <a:rPr lang="ko-KR" altLang="en-US" sz="800" dirty="0">
                  <a:latin typeface="+mn-ea"/>
                  <a:ea typeface="+mn-ea"/>
                </a:rPr>
                <a:t>개발완료에 따른 기능검증</a:t>
              </a:r>
              <a:r>
                <a:rPr lang="en-US" altLang="ko-KR" sz="800" dirty="0">
                  <a:latin typeface="+mn-ea"/>
                  <a:ea typeface="+mn-ea"/>
                </a:rPr>
                <a:t>,</a:t>
              </a:r>
              <a:r>
                <a:rPr lang="ko-KR" altLang="en-US" sz="800" dirty="0">
                  <a:latin typeface="+mn-ea"/>
                  <a:ea typeface="+mn-ea"/>
                </a:rPr>
                <a:t> 시스템성능 검증 수행</a:t>
              </a:r>
              <a:endParaRPr lang="en-US" altLang="ko-KR" sz="800" dirty="0">
                <a:latin typeface="+mn-ea"/>
                <a:ea typeface="+mn-ea"/>
              </a:endParaRPr>
            </a:p>
          </p:txBody>
        </p:sp>
      </p:grpSp>
      <p:grpSp>
        <p:nvGrpSpPr>
          <p:cNvPr id="48156" name="그룹 283"/>
          <p:cNvGrpSpPr>
            <a:grpSpLocks/>
          </p:cNvGrpSpPr>
          <p:nvPr/>
        </p:nvGrpSpPr>
        <p:grpSpPr bwMode="auto">
          <a:xfrm>
            <a:off x="3446463" y="4778375"/>
            <a:ext cx="1627187" cy="1485900"/>
            <a:chOff x="476672" y="7617296"/>
            <a:chExt cx="1961805" cy="1800200"/>
          </a:xfrm>
        </p:grpSpPr>
        <p:sp>
          <p:nvSpPr>
            <p:cNvPr id="156" name="AutoShape 63"/>
            <p:cNvSpPr>
              <a:spLocks noChangeArrowheads="1"/>
            </p:cNvSpPr>
            <p:nvPr/>
          </p:nvSpPr>
          <p:spPr bwMode="auto">
            <a:xfrm>
              <a:off x="476672" y="7617296"/>
              <a:ext cx="1944580" cy="1800200"/>
            </a:xfrm>
            <a:prstGeom prst="roundRect">
              <a:avLst>
                <a:gd name="adj" fmla="val 5176"/>
              </a:avLst>
            </a:prstGeom>
            <a:solidFill>
              <a:srgbClr val="FFFFFF"/>
            </a:solidFill>
            <a:ln w="9525" algn="ctr">
              <a:noFill/>
              <a:round/>
              <a:headEnd/>
              <a:tailEnd/>
            </a:ln>
            <a:effectLst>
              <a:outerShdw dist="12700" dir="5400000" algn="ctr" rotWithShape="0">
                <a:srgbClr val="336699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ko-KR" altLang="en-US" sz="800" dirty="0">
                <a:latin typeface="+mn-ea"/>
                <a:ea typeface="+mn-ea"/>
              </a:endParaRPr>
            </a:p>
          </p:txBody>
        </p:sp>
        <p:sp>
          <p:nvSpPr>
            <p:cNvPr id="157" name="Rectangle 69"/>
            <p:cNvSpPr>
              <a:spLocks noChangeArrowheads="1"/>
            </p:cNvSpPr>
            <p:nvPr/>
          </p:nvSpPr>
          <p:spPr bwMode="auto">
            <a:xfrm>
              <a:off x="537919" y="7732693"/>
              <a:ext cx="1900558" cy="850094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826983"/>
              </a:prstShdw>
            </a:effectLst>
            <a:extLst/>
          </p:spPr>
          <p:txBody>
            <a:bodyPr lIns="0" tIns="0" rIns="0" bIns="0">
              <a:spAutoFit/>
            </a:bodyPr>
            <a:lstStyle/>
            <a:p>
              <a:pPr marL="98425" indent="-98425" eaLnBrk="0" latinLnBrk="0" hangingPunct="0">
                <a:lnSpc>
                  <a:spcPct val="120000"/>
                </a:lnSpc>
                <a:spcBef>
                  <a:spcPct val="30000"/>
                </a:spcBef>
                <a:buClr>
                  <a:schemeClr val="tx1"/>
                </a:buClr>
                <a:buSzPct val="80000"/>
                <a:buFontTx/>
                <a:buChar char="•"/>
                <a:defRPr/>
              </a:pPr>
              <a:r>
                <a:rPr lang="ko-KR" altLang="en-US" sz="800" dirty="0">
                  <a:latin typeface="+mn-ea"/>
                  <a:ea typeface="+mn-ea"/>
                </a:rPr>
                <a:t>하드웨어 공급업체 </a:t>
              </a:r>
              <a:r>
                <a:rPr lang="ko-KR" altLang="en-US" sz="800" dirty="0" err="1">
                  <a:latin typeface="+mn-ea"/>
                  <a:ea typeface="+mn-ea"/>
                </a:rPr>
                <a:t>전담팀</a:t>
              </a:r>
              <a:r>
                <a:rPr lang="ko-KR" altLang="en-US" sz="800" dirty="0">
                  <a:latin typeface="+mn-ea"/>
                  <a:ea typeface="+mn-ea"/>
                </a:rPr>
                <a:t> 구성</a:t>
              </a:r>
            </a:p>
            <a:p>
              <a:pPr marL="98425" indent="-98425" eaLnBrk="0" latinLnBrk="0" hangingPunct="0">
                <a:lnSpc>
                  <a:spcPct val="120000"/>
                </a:lnSpc>
                <a:spcBef>
                  <a:spcPct val="30000"/>
                </a:spcBef>
                <a:buClr>
                  <a:schemeClr val="tx1"/>
                </a:buClr>
                <a:buSzPct val="80000"/>
                <a:buFontTx/>
                <a:buChar char="•"/>
                <a:defRPr/>
              </a:pPr>
              <a:r>
                <a:rPr lang="ko-KR" altLang="en-US" sz="800" dirty="0">
                  <a:latin typeface="+mn-ea"/>
                  <a:ea typeface="+mn-ea"/>
                </a:rPr>
                <a:t>개발 </a:t>
              </a:r>
              <a:r>
                <a:rPr lang="ko-KR" altLang="en-US" sz="800" dirty="0" err="1">
                  <a:latin typeface="+mn-ea"/>
                  <a:ea typeface="+mn-ea"/>
                </a:rPr>
                <a:t>전담팀</a:t>
              </a:r>
              <a:r>
                <a:rPr lang="ko-KR" altLang="en-US" sz="800" dirty="0">
                  <a:latin typeface="+mn-ea"/>
                  <a:ea typeface="+mn-ea"/>
                </a:rPr>
                <a:t> 구성</a:t>
              </a:r>
              <a:endParaRPr lang="en-US" altLang="ko-KR" sz="800" dirty="0">
                <a:latin typeface="+mn-ea"/>
                <a:ea typeface="+mn-ea"/>
              </a:endParaRPr>
            </a:p>
            <a:p>
              <a:pPr marL="98425" indent="-98425" eaLnBrk="0" latinLnBrk="0" hangingPunct="0">
                <a:lnSpc>
                  <a:spcPct val="120000"/>
                </a:lnSpc>
                <a:spcBef>
                  <a:spcPct val="30000"/>
                </a:spcBef>
                <a:buClr>
                  <a:schemeClr val="tx1"/>
                </a:buClr>
                <a:buSzPct val="80000"/>
                <a:buFontTx/>
                <a:buChar char="•"/>
                <a:defRPr/>
              </a:pPr>
              <a:r>
                <a:rPr lang="ko-KR" altLang="en-US" sz="800" dirty="0">
                  <a:latin typeface="+mn-ea"/>
                  <a:ea typeface="+mn-ea"/>
                </a:rPr>
                <a:t>개발지원 </a:t>
              </a:r>
              <a:r>
                <a:rPr lang="ko-KR" altLang="en-US" sz="800" dirty="0" err="1">
                  <a:latin typeface="+mn-ea"/>
                  <a:ea typeface="+mn-ea"/>
                </a:rPr>
                <a:t>전담팀</a:t>
              </a:r>
              <a:r>
                <a:rPr lang="ko-KR" altLang="en-US" sz="800" dirty="0">
                  <a:latin typeface="+mn-ea"/>
                  <a:ea typeface="+mn-ea"/>
                </a:rPr>
                <a:t> 구성</a:t>
              </a:r>
              <a:endParaRPr lang="en-US" altLang="ko-KR" sz="800" dirty="0">
                <a:latin typeface="+mn-ea"/>
                <a:ea typeface="+mn-ea"/>
              </a:endParaRPr>
            </a:p>
            <a:p>
              <a:pPr marL="98425" indent="-98425" eaLnBrk="0" latinLnBrk="0" hangingPunct="0">
                <a:lnSpc>
                  <a:spcPct val="120000"/>
                </a:lnSpc>
                <a:spcBef>
                  <a:spcPct val="30000"/>
                </a:spcBef>
                <a:buClr>
                  <a:schemeClr val="tx1"/>
                </a:buClr>
                <a:buSzPct val="80000"/>
                <a:buFontTx/>
                <a:buChar char="•"/>
                <a:defRPr/>
              </a:pPr>
              <a:r>
                <a:rPr lang="ko-KR" altLang="en-US" sz="800" dirty="0">
                  <a:latin typeface="+mn-ea"/>
                  <a:ea typeface="+mn-ea"/>
                </a:rPr>
                <a:t>사업관리 </a:t>
              </a:r>
              <a:r>
                <a:rPr lang="ko-KR" altLang="en-US" sz="800" dirty="0" err="1">
                  <a:latin typeface="+mn-ea"/>
                  <a:ea typeface="+mn-ea"/>
                </a:rPr>
                <a:t>지원팀</a:t>
              </a:r>
              <a:r>
                <a:rPr lang="ko-KR" altLang="en-US" sz="800" dirty="0">
                  <a:latin typeface="+mn-ea"/>
                  <a:ea typeface="+mn-ea"/>
                </a:rPr>
                <a:t> 구성</a:t>
              </a:r>
            </a:p>
          </p:txBody>
        </p:sp>
      </p:grpSp>
      <p:grpSp>
        <p:nvGrpSpPr>
          <p:cNvPr id="48157" name="Group 105"/>
          <p:cNvGrpSpPr>
            <a:grpSpLocks/>
          </p:cNvGrpSpPr>
          <p:nvPr/>
        </p:nvGrpSpPr>
        <p:grpSpPr bwMode="auto">
          <a:xfrm>
            <a:off x="5178425" y="917575"/>
            <a:ext cx="4521200" cy="900113"/>
            <a:chOff x="317" y="-2958"/>
            <a:chExt cx="3726" cy="1141"/>
          </a:xfrm>
        </p:grpSpPr>
        <p:sp>
          <p:nvSpPr>
            <p:cNvPr id="160" name="AutoShape 106"/>
            <p:cNvSpPr>
              <a:spLocks/>
            </p:cNvSpPr>
            <p:nvPr/>
          </p:nvSpPr>
          <p:spPr bwMode="auto">
            <a:xfrm rot="5400000" flipV="1">
              <a:off x="1609" y="-4250"/>
              <a:ext cx="1141" cy="3726"/>
            </a:xfrm>
            <a:prstGeom prst="leftBracket">
              <a:avLst>
                <a:gd name="adj" fmla="val 163278"/>
              </a:avLst>
            </a:prstGeom>
            <a:gradFill rotWithShape="1">
              <a:gsLst>
                <a:gs pos="0">
                  <a:srgbClr val="DDDDDD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000">
                <a:latin typeface="+mn-ea"/>
                <a:ea typeface="+mn-ea"/>
              </a:endParaRPr>
            </a:p>
          </p:txBody>
        </p:sp>
        <p:sp>
          <p:nvSpPr>
            <p:cNvPr id="161" name="AutoShape 108"/>
            <p:cNvSpPr>
              <a:spLocks/>
            </p:cNvSpPr>
            <p:nvPr/>
          </p:nvSpPr>
          <p:spPr bwMode="auto">
            <a:xfrm rot="5400000" flipV="1">
              <a:off x="1634" y="-3919"/>
              <a:ext cx="1093" cy="3068"/>
            </a:xfrm>
            <a:prstGeom prst="leftBracket">
              <a:avLst>
                <a:gd name="adj" fmla="val 140385"/>
              </a:avLst>
            </a:pr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1000">
                <a:latin typeface="+mn-ea"/>
                <a:ea typeface="+mn-ea"/>
              </a:endParaRPr>
            </a:p>
          </p:txBody>
        </p:sp>
      </p:grpSp>
      <p:sp>
        <p:nvSpPr>
          <p:cNvPr id="162" name="Text Box 109"/>
          <p:cNvSpPr txBox="1">
            <a:spLocks noChangeArrowheads="1"/>
          </p:cNvSpPr>
          <p:nvPr/>
        </p:nvSpPr>
        <p:spPr bwMode="auto">
          <a:xfrm>
            <a:off x="5840413" y="1093788"/>
            <a:ext cx="3367087" cy="508000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9pPr>
          </a:lstStyle>
          <a:p>
            <a:pPr algn="ctr" eaLnBrk="1" latinLnBrk="0" hangingPunct="1">
              <a:lnSpc>
                <a:spcPct val="110000"/>
              </a:lnSpc>
              <a:defRPr/>
            </a:pPr>
            <a:r>
              <a:rPr lang="ko-KR" altLang="en-US" sz="1000" b="1" dirty="0" smtClean="0">
                <a:latin typeface="+mn-ea"/>
                <a:ea typeface="+mn-ea"/>
              </a:rPr>
              <a:t>기술이전 및 유지보수를 고려한</a:t>
            </a:r>
            <a:endParaRPr lang="en-US" altLang="ko-KR" sz="1000" b="1" dirty="0" smtClean="0">
              <a:latin typeface="+mn-ea"/>
              <a:ea typeface="+mn-ea"/>
            </a:endParaRPr>
          </a:p>
          <a:p>
            <a:pPr algn="ctr" eaLnBrk="1" latinLnBrk="0" hangingPunct="1">
              <a:lnSpc>
                <a:spcPct val="110000"/>
              </a:lnSpc>
              <a:defRPr/>
            </a:pPr>
            <a:r>
              <a:rPr lang="ko-KR" altLang="en-US" sz="1000" b="1" dirty="0" smtClean="0">
                <a:latin typeface="+mn-ea"/>
                <a:ea typeface="+mn-ea"/>
              </a:rPr>
              <a:t/>
            </a:r>
            <a:br>
              <a:rPr lang="ko-KR" altLang="en-US" sz="1000" b="1" dirty="0" smtClean="0">
                <a:latin typeface="+mn-ea"/>
                <a:ea typeface="+mn-ea"/>
              </a:rPr>
            </a:br>
            <a:r>
              <a:rPr lang="ko-KR" altLang="en-US" sz="1000" b="1" dirty="0" smtClean="0">
                <a:latin typeface="+mn-ea"/>
                <a:ea typeface="+mn-ea"/>
              </a:rPr>
              <a:t>충실한 문서 작성 및 관리</a:t>
            </a:r>
          </a:p>
        </p:txBody>
      </p:sp>
      <p:sp>
        <p:nvSpPr>
          <p:cNvPr id="163" name="Rectangle 111"/>
          <p:cNvSpPr>
            <a:spLocks noChangeArrowheads="1"/>
          </p:cNvSpPr>
          <p:nvPr/>
        </p:nvSpPr>
        <p:spPr bwMode="auto">
          <a:xfrm>
            <a:off x="5692775" y="1314450"/>
            <a:ext cx="3598863" cy="46038"/>
          </a:xfrm>
          <a:prstGeom prst="rect">
            <a:avLst/>
          </a:prstGeom>
          <a:gradFill rotWithShape="1">
            <a:gsLst>
              <a:gs pos="0">
                <a:srgbClr val="FBFBFB"/>
              </a:gs>
              <a:gs pos="50000">
                <a:srgbClr val="C0C0C0"/>
              </a:gs>
              <a:gs pos="100000">
                <a:srgbClr val="FBFBFB"/>
              </a:gs>
            </a:gsLst>
            <a:lin ang="0" scaled="1"/>
          </a:gradFill>
          <a:ln w="6350" algn="ctr">
            <a:noFill/>
            <a:prstDash val="dash"/>
            <a:miter lim="800000"/>
            <a:headEnd/>
            <a:tailEnd/>
          </a:ln>
        </p:spPr>
        <p:txBody>
          <a:bodyPr wrap="none" lIns="0" tIns="35995" rIns="0" bIns="45714" anchor="ctr"/>
          <a:lstStyle/>
          <a:p>
            <a:pPr>
              <a:defRPr/>
            </a:pPr>
            <a:endParaRPr lang="ko-KR" altLang="en-US" sz="1000">
              <a:latin typeface="+mn-ea"/>
              <a:ea typeface="+mn-ea"/>
            </a:endParaRPr>
          </a:p>
        </p:txBody>
      </p:sp>
      <p:grpSp>
        <p:nvGrpSpPr>
          <p:cNvPr id="48160" name="그룹 139"/>
          <p:cNvGrpSpPr>
            <a:grpSpLocks noChangeAspect="1"/>
          </p:cNvGrpSpPr>
          <p:nvPr/>
        </p:nvGrpSpPr>
        <p:grpSpPr bwMode="auto">
          <a:xfrm>
            <a:off x="7042150" y="1673225"/>
            <a:ext cx="852488" cy="852488"/>
            <a:chOff x="8037512" y="3944888"/>
            <a:chExt cx="1258888" cy="1149350"/>
          </a:xfrm>
        </p:grpSpPr>
        <p:grpSp>
          <p:nvGrpSpPr>
            <p:cNvPr id="48203" name="Group 73"/>
            <p:cNvGrpSpPr>
              <a:grpSpLocks/>
            </p:cNvGrpSpPr>
            <p:nvPr/>
          </p:nvGrpSpPr>
          <p:grpSpPr bwMode="auto">
            <a:xfrm>
              <a:off x="8037512" y="3944888"/>
              <a:ext cx="1258888" cy="1149350"/>
              <a:chOff x="6120" y="3083"/>
              <a:chExt cx="1130" cy="1205"/>
            </a:xfrm>
          </p:grpSpPr>
          <p:pic>
            <p:nvPicPr>
              <p:cNvPr id="48205" name="Picture 74" descr="z304"/>
              <p:cNvPicPr>
                <a:picLocks noChangeAspect="1" noChangeArrowheads="1"/>
              </p:cNvPicPr>
              <p:nvPr/>
            </p:nvPicPr>
            <p:blipFill>
              <a:blip r:embed="rId4">
                <a:lum bright="42000" contrast="-12000"/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0" y="3083"/>
                <a:ext cx="1130" cy="1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206" name="Picture 75" descr="z304"/>
              <p:cNvPicPr>
                <a:picLocks noChangeAspect="1" noChangeArrowheads="1"/>
              </p:cNvPicPr>
              <p:nvPr/>
            </p:nvPicPr>
            <p:blipFill>
              <a:blip r:embed="rId5">
                <a:lum bright="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1" y="3158"/>
                <a:ext cx="988" cy="1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66" name="Text Box 122"/>
            <p:cNvSpPr txBox="1">
              <a:spLocks noChangeArrowheads="1"/>
            </p:cNvSpPr>
            <p:nvPr/>
          </p:nvSpPr>
          <p:spPr bwMode="auto">
            <a:xfrm>
              <a:off x="8168793" y="4342987"/>
              <a:ext cx="954129" cy="314627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9pPr>
            </a:lstStyle>
            <a:p>
              <a:pPr algn="ctr" eaLnBrk="1" latinLnBrk="0" hangingPunct="1">
                <a:lnSpc>
                  <a:spcPct val="110000"/>
                </a:lnSpc>
                <a:defRPr/>
              </a:pPr>
              <a:r>
                <a:rPr kumimoji="0" lang="ko-KR" altLang="en-US" sz="900" dirty="0" smtClean="0">
                  <a:solidFill>
                    <a:schemeClr val="bg1"/>
                  </a:solidFill>
                  <a:latin typeface="+mn-ea"/>
                  <a:ea typeface="+mn-ea"/>
                </a:rPr>
                <a:t>문서개정</a:t>
              </a:r>
              <a:endParaRPr kumimoji="0" lang="en-US" altLang="ko-KR" sz="9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8161" name="그룹 139"/>
          <p:cNvGrpSpPr>
            <a:grpSpLocks noChangeAspect="1"/>
          </p:cNvGrpSpPr>
          <p:nvPr/>
        </p:nvGrpSpPr>
        <p:grpSpPr bwMode="auto">
          <a:xfrm>
            <a:off x="6078538" y="2889250"/>
            <a:ext cx="852487" cy="850900"/>
            <a:chOff x="8037512" y="3944888"/>
            <a:chExt cx="1258888" cy="1149350"/>
          </a:xfrm>
        </p:grpSpPr>
        <p:grpSp>
          <p:nvGrpSpPr>
            <p:cNvPr id="48199" name="Group 73"/>
            <p:cNvGrpSpPr>
              <a:grpSpLocks/>
            </p:cNvGrpSpPr>
            <p:nvPr/>
          </p:nvGrpSpPr>
          <p:grpSpPr bwMode="auto">
            <a:xfrm>
              <a:off x="8037512" y="3944888"/>
              <a:ext cx="1258888" cy="1149350"/>
              <a:chOff x="6120" y="3083"/>
              <a:chExt cx="1130" cy="1205"/>
            </a:xfrm>
          </p:grpSpPr>
          <p:pic>
            <p:nvPicPr>
              <p:cNvPr id="48201" name="Picture 74" descr="z304"/>
              <p:cNvPicPr>
                <a:picLocks noChangeAspect="1" noChangeArrowheads="1"/>
              </p:cNvPicPr>
              <p:nvPr/>
            </p:nvPicPr>
            <p:blipFill>
              <a:blip r:embed="rId4">
                <a:lum bright="42000" contrast="-12000"/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0" y="3083"/>
                <a:ext cx="1130" cy="1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202" name="Picture 75" descr="z304"/>
              <p:cNvPicPr>
                <a:picLocks noChangeAspect="1" noChangeArrowheads="1"/>
              </p:cNvPicPr>
              <p:nvPr/>
            </p:nvPicPr>
            <p:blipFill>
              <a:blip r:embed="rId5">
                <a:lum bright="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1" y="3158"/>
                <a:ext cx="988" cy="1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1" name="Text Box 122"/>
            <p:cNvSpPr txBox="1">
              <a:spLocks noChangeArrowheads="1"/>
            </p:cNvSpPr>
            <p:nvPr/>
          </p:nvSpPr>
          <p:spPr bwMode="auto">
            <a:xfrm>
              <a:off x="8168793" y="4240803"/>
              <a:ext cx="954129" cy="51892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9pPr>
            </a:lstStyle>
            <a:p>
              <a:pPr algn="ctr" eaLnBrk="1" latinLnBrk="0" hangingPunct="1">
                <a:lnSpc>
                  <a:spcPct val="110000"/>
                </a:lnSpc>
                <a:defRPr/>
              </a:pPr>
              <a:r>
                <a:rPr kumimoji="0" lang="ko-KR" altLang="en-US" sz="900" dirty="0" smtClean="0">
                  <a:solidFill>
                    <a:schemeClr val="bg1"/>
                  </a:solidFill>
                  <a:latin typeface="+mn-ea"/>
                  <a:ea typeface="+mn-ea"/>
                </a:rPr>
                <a:t>문서승인</a:t>
              </a:r>
              <a:endParaRPr kumimoji="0" lang="en-US" altLang="ko-KR" sz="90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 eaLnBrk="1" latinLnBrk="0" hangingPunct="1">
                <a:lnSpc>
                  <a:spcPct val="110000"/>
                </a:lnSpc>
                <a:defRPr/>
              </a:pPr>
              <a:r>
                <a:rPr kumimoji="0" lang="ko-KR" altLang="en-US" sz="900" dirty="0" smtClean="0">
                  <a:solidFill>
                    <a:schemeClr val="bg1"/>
                  </a:solidFill>
                  <a:latin typeface="+mn-ea"/>
                  <a:ea typeface="+mn-ea"/>
                </a:rPr>
                <a:t>및 관리</a:t>
              </a:r>
              <a:endParaRPr kumimoji="0" lang="en-US" altLang="ko-KR" sz="9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48162" name="그룹 139"/>
          <p:cNvGrpSpPr>
            <a:grpSpLocks noChangeAspect="1"/>
          </p:cNvGrpSpPr>
          <p:nvPr/>
        </p:nvGrpSpPr>
        <p:grpSpPr bwMode="auto">
          <a:xfrm>
            <a:off x="7988300" y="2849563"/>
            <a:ext cx="852488" cy="849312"/>
            <a:chOff x="8037512" y="3944888"/>
            <a:chExt cx="1258888" cy="1149350"/>
          </a:xfrm>
        </p:grpSpPr>
        <p:grpSp>
          <p:nvGrpSpPr>
            <p:cNvPr id="48195" name="Group 73"/>
            <p:cNvGrpSpPr>
              <a:grpSpLocks/>
            </p:cNvGrpSpPr>
            <p:nvPr/>
          </p:nvGrpSpPr>
          <p:grpSpPr bwMode="auto">
            <a:xfrm>
              <a:off x="8037512" y="3944888"/>
              <a:ext cx="1258888" cy="1149350"/>
              <a:chOff x="6120" y="3083"/>
              <a:chExt cx="1130" cy="1205"/>
            </a:xfrm>
          </p:grpSpPr>
          <p:pic>
            <p:nvPicPr>
              <p:cNvPr id="48197" name="Picture 74" descr="z304"/>
              <p:cNvPicPr>
                <a:picLocks noChangeAspect="1" noChangeArrowheads="1"/>
              </p:cNvPicPr>
              <p:nvPr/>
            </p:nvPicPr>
            <p:blipFill>
              <a:blip r:embed="rId4">
                <a:lum bright="42000" contrast="-12000"/>
                <a:grayscl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20" y="3083"/>
                <a:ext cx="1130" cy="1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48198" name="Picture 75" descr="z304"/>
              <p:cNvPicPr>
                <a:picLocks noChangeAspect="1" noChangeArrowheads="1"/>
              </p:cNvPicPr>
              <p:nvPr/>
            </p:nvPicPr>
            <p:blipFill>
              <a:blip r:embed="rId5">
                <a:lum bright="6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91" y="3158"/>
                <a:ext cx="988" cy="10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176" name="Text Box 122"/>
            <p:cNvSpPr txBox="1">
              <a:spLocks noChangeArrowheads="1"/>
            </p:cNvSpPr>
            <p:nvPr/>
          </p:nvSpPr>
          <p:spPr bwMode="auto">
            <a:xfrm>
              <a:off x="8253187" y="4239207"/>
              <a:ext cx="785340" cy="519893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 wrap="none" anchor="ctr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9pPr>
            </a:lstStyle>
            <a:p>
              <a:pPr algn="ctr" eaLnBrk="1" latinLnBrk="0" hangingPunct="1">
                <a:lnSpc>
                  <a:spcPct val="110000"/>
                </a:lnSpc>
                <a:defRPr/>
              </a:pPr>
              <a:r>
                <a:rPr kumimoji="0" lang="ko-KR" altLang="en-US" sz="900" dirty="0" smtClean="0">
                  <a:solidFill>
                    <a:schemeClr val="bg1"/>
                  </a:solidFill>
                  <a:latin typeface="+mn-ea"/>
                  <a:ea typeface="+mn-ea"/>
                </a:rPr>
                <a:t>문서</a:t>
              </a:r>
              <a:endParaRPr kumimoji="0" lang="en-US" altLang="ko-KR" sz="900" dirty="0" smtClean="0">
                <a:solidFill>
                  <a:schemeClr val="bg1"/>
                </a:solidFill>
                <a:latin typeface="+mn-ea"/>
                <a:ea typeface="+mn-ea"/>
              </a:endParaRPr>
            </a:p>
            <a:p>
              <a:pPr algn="ctr" eaLnBrk="1" latinLnBrk="0" hangingPunct="1">
                <a:lnSpc>
                  <a:spcPct val="110000"/>
                </a:lnSpc>
                <a:defRPr/>
              </a:pPr>
              <a:r>
                <a:rPr kumimoji="0" lang="ko-KR" altLang="en-US" sz="900" dirty="0" smtClean="0">
                  <a:solidFill>
                    <a:schemeClr val="bg1"/>
                  </a:solidFill>
                  <a:latin typeface="+mn-ea"/>
                  <a:ea typeface="+mn-ea"/>
                </a:rPr>
                <a:t>표준화</a:t>
              </a:r>
              <a:endParaRPr kumimoji="0" lang="en-US" altLang="ko-KR" sz="900" dirty="0" smtClean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79" name="위쪽/아래쪽 화살표 178"/>
          <p:cNvSpPr/>
          <p:nvPr/>
        </p:nvSpPr>
        <p:spPr bwMode="auto">
          <a:xfrm rot="8100000">
            <a:off x="7947421" y="2335623"/>
            <a:ext cx="216000" cy="612000"/>
          </a:xfrm>
          <a:prstGeom prst="upDownArrow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endParaRPr lang="ko-KR" altLang="en-US" sz="900">
              <a:latin typeface="+mn-ea"/>
            </a:endParaRPr>
          </a:p>
        </p:txBody>
      </p:sp>
      <p:sp>
        <p:nvSpPr>
          <p:cNvPr id="180" name="왼쪽/오른쪽 화살표 179"/>
          <p:cNvSpPr/>
          <p:nvPr/>
        </p:nvSpPr>
        <p:spPr bwMode="auto">
          <a:xfrm>
            <a:off x="6970699" y="3122990"/>
            <a:ext cx="972000" cy="216000"/>
          </a:xfrm>
          <a:prstGeom prst="leftRightArrow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endParaRPr lang="ko-KR" altLang="en-US" sz="900">
              <a:latin typeface="+mn-ea"/>
            </a:endParaRPr>
          </a:p>
        </p:txBody>
      </p:sp>
      <p:sp>
        <p:nvSpPr>
          <p:cNvPr id="181" name="위쪽/아래쪽 화살표 180"/>
          <p:cNvSpPr/>
          <p:nvPr/>
        </p:nvSpPr>
        <p:spPr bwMode="auto">
          <a:xfrm rot="2700000">
            <a:off x="6757742" y="2280073"/>
            <a:ext cx="216000" cy="684000"/>
          </a:xfrm>
          <a:prstGeom prst="upDownArrow">
            <a:avLst/>
          </a:prstGeom>
          <a:gradFill flip="none" rotWithShape="1">
            <a:gsLst>
              <a:gs pos="0">
                <a:srgbClr val="0070C0">
                  <a:tint val="66000"/>
                  <a:satMod val="160000"/>
                </a:srgbClr>
              </a:gs>
              <a:gs pos="50000">
                <a:srgbClr val="0070C0">
                  <a:tint val="44500"/>
                  <a:satMod val="160000"/>
                </a:srgbClr>
              </a:gs>
              <a:gs pos="100000">
                <a:srgbClr val="0070C0">
                  <a:tint val="23500"/>
                  <a:satMod val="16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endParaRPr lang="ko-KR" altLang="en-US" sz="900">
              <a:latin typeface="+mn-ea"/>
            </a:endParaRPr>
          </a:p>
        </p:txBody>
      </p:sp>
      <p:sp>
        <p:nvSpPr>
          <p:cNvPr id="182" name="Text Box 68"/>
          <p:cNvSpPr txBox="1">
            <a:spLocks noChangeArrowheads="1"/>
          </p:cNvSpPr>
          <p:nvPr/>
        </p:nvSpPr>
        <p:spPr bwMode="auto">
          <a:xfrm>
            <a:off x="6907213" y="773113"/>
            <a:ext cx="1300162" cy="2460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lang="ko-KR" altLang="en-US" sz="1000" b="1" dirty="0" smtClean="0">
                <a:solidFill>
                  <a:schemeClr val="bg1"/>
                </a:solidFill>
                <a:latin typeface="+mn-ea"/>
                <a:ea typeface="+mn-ea"/>
              </a:rPr>
              <a:t>기술이전 목표</a:t>
            </a:r>
          </a:p>
        </p:txBody>
      </p:sp>
      <p:sp>
        <p:nvSpPr>
          <p:cNvPr id="183" name="Text Box 68"/>
          <p:cNvSpPr txBox="1">
            <a:spLocks noChangeArrowheads="1"/>
          </p:cNvSpPr>
          <p:nvPr/>
        </p:nvSpPr>
        <p:spPr bwMode="auto">
          <a:xfrm>
            <a:off x="5872163" y="1763713"/>
            <a:ext cx="1373187" cy="5080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9pPr>
          </a:lstStyle>
          <a:p>
            <a:pPr marL="171450" indent="-171450" eaLnBrk="1" latinLnBrk="0" hangingPunct="1">
              <a:buFont typeface="Wingdings" pitchFamily="2" charset="2"/>
              <a:buChar char="v"/>
              <a:defRPr/>
            </a:pPr>
            <a:r>
              <a:rPr lang="ko-KR" altLang="en-US" sz="900" b="1" dirty="0" smtClean="0">
                <a:latin typeface="+mn-ea"/>
                <a:ea typeface="+mn-ea"/>
              </a:rPr>
              <a:t>문서 변경관리 절차를 통한 문서개정</a:t>
            </a:r>
          </a:p>
        </p:txBody>
      </p:sp>
      <p:sp>
        <p:nvSpPr>
          <p:cNvPr id="184" name="Text Box 68"/>
          <p:cNvSpPr txBox="1">
            <a:spLocks noChangeArrowheads="1"/>
          </p:cNvSpPr>
          <p:nvPr/>
        </p:nvSpPr>
        <p:spPr bwMode="auto">
          <a:xfrm>
            <a:off x="5287963" y="2438400"/>
            <a:ext cx="1484312" cy="5080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9pPr>
          </a:lstStyle>
          <a:p>
            <a:pPr marL="171450" indent="-171450" eaLnBrk="1" latinLnBrk="0" hangingPunct="1">
              <a:buFont typeface="Wingdings" pitchFamily="2" charset="2"/>
              <a:buChar char="v"/>
              <a:defRPr/>
            </a:pPr>
            <a:r>
              <a:rPr lang="ko-KR" altLang="en-US" sz="900" b="1" dirty="0" smtClean="0">
                <a:latin typeface="+mn-ea"/>
                <a:ea typeface="+mn-ea"/>
              </a:rPr>
              <a:t>승인권 자에 의한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eaLnBrk="1" latinLnBrk="0" hangingPunct="1">
              <a:defRPr/>
            </a:pPr>
            <a:r>
              <a:rPr lang="en-US" altLang="ko-KR" sz="900" b="1" dirty="0" smtClean="0">
                <a:latin typeface="+mn-ea"/>
                <a:ea typeface="+mn-ea"/>
              </a:rPr>
              <a:t>    </a:t>
            </a:r>
            <a:r>
              <a:rPr lang="ko-KR" altLang="en-US" sz="900" b="1" dirty="0" smtClean="0">
                <a:latin typeface="+mn-ea"/>
                <a:ea typeface="+mn-ea"/>
              </a:rPr>
              <a:t>승인 및 문서관리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eaLnBrk="1" latinLnBrk="0" hangingPunct="1">
              <a:defRPr/>
            </a:pPr>
            <a:r>
              <a:rPr lang="en-US" altLang="ko-KR" sz="900" b="1" dirty="0" smtClean="0">
                <a:latin typeface="+mn-ea"/>
                <a:ea typeface="+mn-ea"/>
              </a:rPr>
              <a:t>    </a:t>
            </a:r>
            <a:r>
              <a:rPr lang="ko-KR" altLang="en-US" sz="900" b="1" dirty="0" smtClean="0">
                <a:latin typeface="+mn-ea"/>
                <a:ea typeface="+mn-ea"/>
              </a:rPr>
              <a:t>지침에 따른 관리</a:t>
            </a:r>
          </a:p>
        </p:txBody>
      </p:sp>
      <p:sp>
        <p:nvSpPr>
          <p:cNvPr id="186" name="Text Box 68"/>
          <p:cNvSpPr txBox="1">
            <a:spLocks noChangeArrowheads="1"/>
          </p:cNvSpPr>
          <p:nvPr/>
        </p:nvSpPr>
        <p:spPr bwMode="auto">
          <a:xfrm>
            <a:off x="8148638" y="2349500"/>
            <a:ext cx="1684337" cy="508000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9pPr>
          </a:lstStyle>
          <a:p>
            <a:pPr marL="171450" indent="-171450" eaLnBrk="1" latinLnBrk="0" hangingPunct="1">
              <a:buFont typeface="Wingdings" pitchFamily="2" charset="2"/>
              <a:buChar char="v"/>
              <a:defRPr/>
            </a:pPr>
            <a:r>
              <a:rPr lang="ko-KR" altLang="en-US" sz="900" b="1" dirty="0" err="1" smtClean="0">
                <a:latin typeface="+mn-ea"/>
                <a:ea typeface="+mn-ea"/>
              </a:rPr>
              <a:t>고객사</a:t>
            </a:r>
            <a:r>
              <a:rPr lang="ko-KR" altLang="en-US" sz="900" b="1" dirty="0" smtClean="0">
                <a:latin typeface="+mn-ea"/>
                <a:ea typeface="+mn-ea"/>
              </a:rPr>
              <a:t> 또는 제안사의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eaLnBrk="1" latinLnBrk="0" hangingPunct="1">
              <a:defRPr/>
            </a:pPr>
            <a:r>
              <a:rPr lang="en-US" altLang="ko-KR" sz="900" b="1" dirty="0" smtClean="0">
                <a:latin typeface="+mn-ea"/>
                <a:ea typeface="+mn-ea"/>
              </a:rPr>
              <a:t>    </a:t>
            </a:r>
            <a:r>
              <a:rPr lang="ko-KR" altLang="en-US" sz="900" b="1" dirty="0" smtClean="0">
                <a:latin typeface="+mn-ea"/>
                <a:ea typeface="+mn-ea"/>
              </a:rPr>
              <a:t>표준화 된 문서에 따른</a:t>
            </a:r>
            <a:endParaRPr lang="en-US" altLang="ko-KR" sz="900" b="1" dirty="0" smtClean="0">
              <a:latin typeface="+mn-ea"/>
              <a:ea typeface="+mn-ea"/>
            </a:endParaRPr>
          </a:p>
          <a:p>
            <a:pPr eaLnBrk="1" latinLnBrk="0" hangingPunct="1">
              <a:defRPr/>
            </a:pPr>
            <a:r>
              <a:rPr lang="en-US" altLang="ko-KR" sz="900" b="1" dirty="0" smtClean="0">
                <a:latin typeface="+mn-ea"/>
                <a:ea typeface="+mn-ea"/>
              </a:rPr>
              <a:t>    </a:t>
            </a:r>
            <a:r>
              <a:rPr lang="ko-KR" altLang="en-US" sz="900" b="1" dirty="0" smtClean="0">
                <a:latin typeface="+mn-ea"/>
                <a:ea typeface="+mn-ea"/>
              </a:rPr>
              <a:t>산출물 작성</a:t>
            </a:r>
          </a:p>
        </p:txBody>
      </p:sp>
      <p:sp>
        <p:nvSpPr>
          <p:cNvPr id="188" name="직사각형 187"/>
          <p:cNvSpPr/>
          <p:nvPr/>
        </p:nvSpPr>
        <p:spPr bwMode="auto">
          <a:xfrm>
            <a:off x="5043488" y="684213"/>
            <a:ext cx="88900" cy="562451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9" name="모서리가 둥근 직사각형 188"/>
          <p:cNvSpPr/>
          <p:nvPr/>
        </p:nvSpPr>
        <p:spPr bwMode="auto">
          <a:xfrm>
            <a:off x="5232400" y="3803650"/>
            <a:ext cx="4491038" cy="255588"/>
          </a:xfrm>
          <a:prstGeom prst="roundRect">
            <a:avLst/>
          </a:prstGeom>
          <a:gradFill flip="none" rotWithShape="1">
            <a:gsLst>
              <a:gs pos="0">
                <a:srgbClr val="0066FF">
                  <a:tint val="66000"/>
                  <a:satMod val="160000"/>
                </a:srgbClr>
              </a:gs>
              <a:gs pos="50000">
                <a:srgbClr val="0066FF">
                  <a:tint val="44500"/>
                  <a:satMod val="160000"/>
                </a:srgbClr>
              </a:gs>
              <a:gs pos="100000">
                <a:srgbClr val="0066FF">
                  <a:tint val="23500"/>
                  <a:satMod val="160000"/>
                </a:srgbClr>
              </a:gs>
            </a:gsLst>
            <a:lin ang="5400000" scaled="1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+mn-ea"/>
                <a:ea typeface="+mn-ea"/>
              </a:rPr>
              <a:t>운영관리 산출물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  <a:ea typeface="+mn-ea"/>
              </a:rPr>
              <a:t>문서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  <a:ea typeface="+mn-ea"/>
              </a:rPr>
              <a:t>, CD)</a:t>
            </a:r>
            <a:endParaRPr lang="ko-KR" altLang="en-US" sz="9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48178" name="Group 60"/>
          <p:cNvGrpSpPr>
            <a:grpSpLocks/>
          </p:cNvGrpSpPr>
          <p:nvPr/>
        </p:nvGrpSpPr>
        <p:grpSpPr bwMode="auto">
          <a:xfrm>
            <a:off x="5222875" y="4103688"/>
            <a:ext cx="4537075" cy="1709737"/>
            <a:chOff x="504" y="4503"/>
            <a:chExt cx="3312" cy="862"/>
          </a:xfrm>
        </p:grpSpPr>
        <p:sp>
          <p:nvSpPr>
            <p:cNvPr id="193" name="AutoShape 61"/>
            <p:cNvSpPr>
              <a:spLocks noChangeArrowheads="1"/>
            </p:cNvSpPr>
            <p:nvPr/>
          </p:nvSpPr>
          <p:spPr bwMode="auto">
            <a:xfrm>
              <a:off x="504" y="4503"/>
              <a:ext cx="3312" cy="862"/>
            </a:xfrm>
            <a:prstGeom prst="roundRect">
              <a:avLst>
                <a:gd name="adj" fmla="val 4852"/>
              </a:avLst>
            </a:prstGeom>
            <a:gradFill rotWithShape="1">
              <a:gsLst>
                <a:gs pos="0">
                  <a:srgbClr val="3A93C0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900">
                <a:latin typeface="+mn-ea"/>
                <a:ea typeface="+mn-ea"/>
              </a:endParaRPr>
            </a:p>
          </p:txBody>
        </p:sp>
        <p:sp>
          <p:nvSpPr>
            <p:cNvPr id="194" name="AutoShape 62"/>
            <p:cNvSpPr>
              <a:spLocks noChangeArrowheads="1"/>
            </p:cNvSpPr>
            <p:nvPr/>
          </p:nvSpPr>
          <p:spPr bwMode="auto">
            <a:xfrm>
              <a:off x="523" y="4514"/>
              <a:ext cx="3270" cy="36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1AEDF"/>
                </a:gs>
                <a:gs pos="100000">
                  <a:srgbClr val="3A93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900">
                <a:latin typeface="+mn-ea"/>
                <a:ea typeface="+mn-ea"/>
              </a:endParaRPr>
            </a:p>
          </p:txBody>
        </p:sp>
      </p:grpSp>
      <p:sp>
        <p:nvSpPr>
          <p:cNvPr id="192" name="AutoShape 78"/>
          <p:cNvSpPr>
            <a:spLocks noChangeArrowheads="1"/>
          </p:cNvSpPr>
          <p:nvPr/>
        </p:nvSpPr>
        <p:spPr bwMode="auto">
          <a:xfrm>
            <a:off x="5391150" y="4419600"/>
            <a:ext cx="1227138" cy="2698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altLang="ko-KR" sz="900" b="1" dirty="0">
                <a:latin typeface="+mn-ea"/>
              </a:rPr>
              <a:t>MS-Office</a:t>
            </a:r>
            <a:endParaRPr lang="ko-KR" altLang="en-US" sz="900" b="1" dirty="0">
              <a:latin typeface="+mn-ea"/>
            </a:endParaRPr>
          </a:p>
        </p:txBody>
      </p:sp>
      <p:sp>
        <p:nvSpPr>
          <p:cNvPr id="195" name="AutoShape 78"/>
          <p:cNvSpPr>
            <a:spLocks noChangeArrowheads="1"/>
          </p:cNvSpPr>
          <p:nvPr/>
        </p:nvSpPr>
        <p:spPr bwMode="auto">
          <a:xfrm flipH="1">
            <a:off x="6932613" y="4387850"/>
            <a:ext cx="1216025" cy="2571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sz="900" b="1" dirty="0">
                <a:latin typeface="+mn-ea"/>
              </a:rPr>
              <a:t>산출물</a:t>
            </a:r>
            <a:endParaRPr lang="en-US" altLang="ko-KR" sz="900" b="1" dirty="0">
              <a:latin typeface="+mn-ea"/>
            </a:endParaRPr>
          </a:p>
          <a:p>
            <a:pPr algn="ctr">
              <a:defRPr/>
            </a:pPr>
            <a:r>
              <a:rPr lang="ko-KR" altLang="en-US" sz="900" b="1" dirty="0">
                <a:latin typeface="+mn-ea"/>
              </a:rPr>
              <a:t>작성표준</a:t>
            </a:r>
          </a:p>
        </p:txBody>
      </p:sp>
      <p:sp>
        <p:nvSpPr>
          <p:cNvPr id="196" name="AutoShape 78"/>
          <p:cNvSpPr>
            <a:spLocks noChangeArrowheads="1"/>
          </p:cNvSpPr>
          <p:nvPr/>
        </p:nvSpPr>
        <p:spPr bwMode="auto">
          <a:xfrm flipH="1">
            <a:off x="8462963" y="4375150"/>
            <a:ext cx="1216025" cy="2698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sz="900" b="1" dirty="0">
                <a:latin typeface="+mn-ea"/>
              </a:rPr>
              <a:t>버전관리</a:t>
            </a:r>
            <a:endParaRPr lang="en-US" altLang="ko-KR" sz="900" b="1" dirty="0">
              <a:latin typeface="+mn-ea"/>
            </a:endParaRPr>
          </a:p>
          <a:p>
            <a:pPr algn="ctr">
              <a:defRPr/>
            </a:pPr>
            <a:r>
              <a:rPr lang="ko-KR" altLang="en-US" sz="900" b="1" dirty="0">
                <a:latin typeface="+mn-ea"/>
              </a:rPr>
              <a:t>배포관리</a:t>
            </a:r>
          </a:p>
        </p:txBody>
      </p:sp>
      <p:sp>
        <p:nvSpPr>
          <p:cNvPr id="198" name="AutoShape 81"/>
          <p:cNvSpPr>
            <a:spLocks noChangeArrowheads="1"/>
          </p:cNvSpPr>
          <p:nvPr/>
        </p:nvSpPr>
        <p:spPr bwMode="auto">
          <a:xfrm>
            <a:off x="5380038" y="4779963"/>
            <a:ext cx="1238250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sz="900" b="1" dirty="0">
                <a:latin typeface="+mn-ea"/>
              </a:rPr>
              <a:t>사업 수행</a:t>
            </a:r>
            <a:endParaRPr lang="en-US" altLang="ko-KR" sz="900" b="1" dirty="0">
              <a:latin typeface="+mn-ea"/>
            </a:endParaRPr>
          </a:p>
          <a:p>
            <a:pPr algn="ctr">
              <a:defRPr/>
            </a:pPr>
            <a:r>
              <a:rPr lang="ko-KR" altLang="en-US" sz="900" b="1" dirty="0">
                <a:latin typeface="+mn-ea"/>
              </a:rPr>
              <a:t>계획서</a:t>
            </a:r>
          </a:p>
        </p:txBody>
      </p:sp>
      <p:sp>
        <p:nvSpPr>
          <p:cNvPr id="199" name="AutoShape 81"/>
          <p:cNvSpPr>
            <a:spLocks noChangeArrowheads="1"/>
          </p:cNvSpPr>
          <p:nvPr/>
        </p:nvSpPr>
        <p:spPr bwMode="auto">
          <a:xfrm>
            <a:off x="6932613" y="4779963"/>
            <a:ext cx="1216025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sz="900" b="1" dirty="0">
                <a:latin typeface="+mn-ea"/>
              </a:rPr>
              <a:t>주간 분석</a:t>
            </a:r>
            <a:endParaRPr lang="en-US" altLang="ko-KR" sz="900" b="1" dirty="0">
              <a:latin typeface="+mn-ea"/>
            </a:endParaRPr>
          </a:p>
          <a:p>
            <a:pPr algn="ctr">
              <a:defRPr/>
            </a:pPr>
            <a:r>
              <a:rPr lang="ko-KR" altLang="en-US" sz="900" b="1" dirty="0">
                <a:latin typeface="+mn-ea"/>
              </a:rPr>
              <a:t>계획서</a:t>
            </a:r>
          </a:p>
        </p:txBody>
      </p:sp>
      <p:sp>
        <p:nvSpPr>
          <p:cNvPr id="200" name="AutoShape 81"/>
          <p:cNvSpPr>
            <a:spLocks noChangeArrowheads="1"/>
          </p:cNvSpPr>
          <p:nvPr/>
        </p:nvSpPr>
        <p:spPr bwMode="auto">
          <a:xfrm>
            <a:off x="8462963" y="4779963"/>
            <a:ext cx="1216025" cy="360362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ko-KR" altLang="en-US" sz="900" b="1" dirty="0">
                <a:latin typeface="+mn-ea"/>
              </a:rPr>
              <a:t>월간 분석</a:t>
            </a:r>
            <a:endParaRPr lang="en-US" altLang="ko-KR" sz="900" b="1" dirty="0">
              <a:latin typeface="+mn-ea"/>
            </a:endParaRPr>
          </a:p>
          <a:p>
            <a:pPr algn="ctr">
              <a:defRPr/>
            </a:pPr>
            <a:r>
              <a:rPr lang="ko-KR" altLang="en-US" sz="900" b="1" dirty="0">
                <a:latin typeface="+mn-ea"/>
              </a:rPr>
              <a:t>계획서</a:t>
            </a:r>
          </a:p>
        </p:txBody>
      </p:sp>
      <p:grpSp>
        <p:nvGrpSpPr>
          <p:cNvPr id="48185" name="Group 60"/>
          <p:cNvGrpSpPr>
            <a:grpSpLocks/>
          </p:cNvGrpSpPr>
          <p:nvPr/>
        </p:nvGrpSpPr>
        <p:grpSpPr bwMode="auto">
          <a:xfrm>
            <a:off x="5216525" y="5273675"/>
            <a:ext cx="4551363" cy="973138"/>
            <a:chOff x="504" y="4503"/>
            <a:chExt cx="3312" cy="862"/>
          </a:xfrm>
        </p:grpSpPr>
        <p:sp>
          <p:nvSpPr>
            <p:cNvPr id="202" name="AutoShape 61"/>
            <p:cNvSpPr>
              <a:spLocks noChangeArrowheads="1"/>
            </p:cNvSpPr>
            <p:nvPr/>
          </p:nvSpPr>
          <p:spPr bwMode="auto">
            <a:xfrm>
              <a:off x="504" y="4503"/>
              <a:ext cx="3312" cy="862"/>
            </a:xfrm>
            <a:prstGeom prst="roundRect">
              <a:avLst>
                <a:gd name="adj" fmla="val 4852"/>
              </a:avLst>
            </a:prstGeom>
            <a:gradFill rotWithShape="1">
              <a:gsLst>
                <a:gs pos="0">
                  <a:srgbClr val="3A93C0"/>
                </a:gs>
                <a:gs pos="100000">
                  <a:srgbClr val="FFFFFF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900">
                <a:latin typeface="+mn-ea"/>
                <a:ea typeface="+mn-ea"/>
              </a:endParaRPr>
            </a:p>
          </p:txBody>
        </p:sp>
        <p:sp>
          <p:nvSpPr>
            <p:cNvPr id="203" name="AutoShape 62"/>
            <p:cNvSpPr>
              <a:spLocks noChangeArrowheads="1"/>
            </p:cNvSpPr>
            <p:nvPr/>
          </p:nvSpPr>
          <p:spPr bwMode="auto">
            <a:xfrm>
              <a:off x="522" y="4514"/>
              <a:ext cx="3267" cy="3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41AEDF"/>
                </a:gs>
                <a:gs pos="100000">
                  <a:srgbClr val="3A93C0"/>
                </a:gs>
              </a:gsLst>
              <a:lin ang="5400000" scaled="1"/>
            </a:gra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ko-KR" altLang="en-US" sz="900">
                <a:latin typeface="+mn-ea"/>
                <a:ea typeface="+mn-ea"/>
              </a:endParaRPr>
            </a:p>
          </p:txBody>
        </p:sp>
      </p:grpSp>
      <p:sp>
        <p:nvSpPr>
          <p:cNvPr id="204" name="Text Box 68"/>
          <p:cNvSpPr txBox="1">
            <a:spLocks noChangeArrowheads="1"/>
          </p:cNvSpPr>
          <p:nvPr/>
        </p:nvSpPr>
        <p:spPr bwMode="auto">
          <a:xfrm>
            <a:off x="5873750" y="5275263"/>
            <a:ext cx="3219450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lang="ko-KR" altLang="en-US" sz="900" b="1" smtClean="0">
                <a:solidFill>
                  <a:schemeClr val="bg1"/>
                </a:solidFill>
                <a:latin typeface="+mn-ea"/>
                <a:ea typeface="+mn-ea"/>
              </a:rPr>
              <a:t>관리 원칙</a:t>
            </a:r>
            <a:endParaRPr lang="ko-KR" altLang="en-US" sz="900" b="1" dirty="0" smtClean="0">
              <a:solidFill>
                <a:schemeClr val="bg1"/>
              </a:solidFill>
              <a:latin typeface="+mn-ea"/>
              <a:ea typeface="+mn-ea"/>
            </a:endParaRPr>
          </a:p>
        </p:txBody>
      </p:sp>
      <p:grpSp>
        <p:nvGrpSpPr>
          <p:cNvPr id="48187" name="그룹 81"/>
          <p:cNvGrpSpPr>
            <a:grpSpLocks/>
          </p:cNvGrpSpPr>
          <p:nvPr/>
        </p:nvGrpSpPr>
        <p:grpSpPr bwMode="auto">
          <a:xfrm>
            <a:off x="5287963" y="5527675"/>
            <a:ext cx="4445000" cy="765175"/>
            <a:chOff x="476672" y="7419967"/>
            <a:chExt cx="1944215" cy="1016540"/>
          </a:xfrm>
        </p:grpSpPr>
        <p:sp>
          <p:nvSpPr>
            <p:cNvPr id="206" name="AutoShape 63"/>
            <p:cNvSpPr>
              <a:spLocks noChangeArrowheads="1"/>
            </p:cNvSpPr>
            <p:nvPr/>
          </p:nvSpPr>
          <p:spPr bwMode="auto">
            <a:xfrm>
              <a:off x="476672" y="7419967"/>
              <a:ext cx="1944215" cy="1016540"/>
            </a:xfrm>
            <a:prstGeom prst="roundRect">
              <a:avLst>
                <a:gd name="adj" fmla="val 5176"/>
              </a:avLst>
            </a:prstGeom>
            <a:solidFill>
              <a:srgbClr val="FFFFFF"/>
            </a:solidFill>
            <a:ln w="9525" algn="ctr">
              <a:noFill/>
              <a:round/>
              <a:headEnd/>
              <a:tailEnd/>
            </a:ln>
            <a:effectLst>
              <a:outerShdw dist="12700" dir="5400000" algn="ctr" rotWithShape="0">
                <a:srgbClr val="336699">
                  <a:alpha val="50000"/>
                </a:srgbClr>
              </a:outerShdw>
            </a:effectLst>
          </p:spPr>
          <p:txBody>
            <a:bodyPr anchor="ctr"/>
            <a:lstStyle/>
            <a:p>
              <a:pPr>
                <a:defRPr/>
              </a:pPr>
              <a:endParaRPr lang="ko-KR" altLang="en-US" sz="900">
                <a:latin typeface="+mn-ea"/>
                <a:ea typeface="+mn-ea"/>
              </a:endParaRPr>
            </a:p>
          </p:txBody>
        </p:sp>
        <p:sp>
          <p:nvSpPr>
            <p:cNvPr id="207" name="Rectangle 69"/>
            <p:cNvSpPr>
              <a:spLocks noChangeArrowheads="1"/>
            </p:cNvSpPr>
            <p:nvPr/>
          </p:nvSpPr>
          <p:spPr bwMode="auto">
            <a:xfrm>
              <a:off x="500974" y="7504327"/>
              <a:ext cx="1895610" cy="738151"/>
            </a:xfrm>
            <a:prstGeom prst="rect">
              <a:avLst/>
            </a:prstGeom>
            <a:noFill/>
            <a:ln>
              <a:noFill/>
            </a:ln>
            <a:effectLst>
              <a:prstShdw prst="shdw17" dist="17961" dir="2700000">
                <a:srgbClr val="826983"/>
              </a:prstShdw>
            </a:effectLst>
            <a:extLst/>
          </p:spPr>
          <p:txBody>
            <a:bodyPr lIns="0" tIns="0" rIns="0" bIns="0">
              <a:spAutoFit/>
            </a:bodyPr>
            <a:lstStyle/>
            <a:p>
              <a:pPr marL="171450" indent="-171450" defTabSz="473075" eaLnBrk="0" latinLnBrk="0" hangingPunct="0">
                <a:lnSpc>
                  <a:spcPct val="110000"/>
                </a:lnSpc>
                <a:spcBef>
                  <a:spcPct val="40000"/>
                </a:spcBef>
                <a:buSzPct val="80000"/>
                <a:buFont typeface="Wingdings" pitchFamily="2" charset="2"/>
                <a:buChar char="v"/>
                <a:tabLst>
                  <a:tab pos="0" algn="l"/>
                </a:tabLst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공식 산출물은 각 단계 수행절차 단위로 관리</a:t>
              </a:r>
              <a:endParaRPr lang="en-US" altLang="ko-KR" sz="9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marL="171450" indent="-171450" defTabSz="473075" eaLnBrk="0" latinLnBrk="0" hangingPunct="0">
                <a:lnSpc>
                  <a:spcPct val="110000"/>
                </a:lnSpc>
                <a:spcBef>
                  <a:spcPct val="40000"/>
                </a:spcBef>
                <a:buSzPct val="80000"/>
                <a:buFont typeface="Wingdings" pitchFamily="2" charset="2"/>
                <a:buChar char="v"/>
                <a:tabLst>
                  <a:tab pos="0" algn="l"/>
                </a:tabLst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제안사의 사업 수행조직과 고객협의를 거쳐 공식 산출물 확정</a:t>
              </a:r>
              <a:endParaRPr lang="en-US" altLang="ko-KR" sz="9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marL="171450" indent="-171450" defTabSz="473075" eaLnBrk="0" latinLnBrk="0" hangingPunct="0">
                <a:lnSpc>
                  <a:spcPct val="110000"/>
                </a:lnSpc>
                <a:spcBef>
                  <a:spcPct val="40000"/>
                </a:spcBef>
                <a:buSzPct val="80000"/>
                <a:buFont typeface="Wingdings" pitchFamily="2" charset="2"/>
                <a:buChar char="v"/>
                <a:tabLst>
                  <a:tab pos="0" algn="l"/>
                </a:tabLst>
                <a:defRPr/>
              </a:pP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모든 문서는 지정된 장소에 통합관리 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  <a:ea typeface="+mn-ea"/>
                </a:rPr>
                <a:t>–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정보공유</a:t>
              </a:r>
              <a:r>
                <a:rPr lang="en-US" altLang="ko-KR" sz="900" dirty="0">
                  <a:solidFill>
                    <a:schemeClr val="tx1"/>
                  </a:solidFill>
                  <a:latin typeface="+mn-ea"/>
                  <a:ea typeface="+mn-ea"/>
                </a:rPr>
                <a:t>, </a:t>
              </a:r>
              <a:r>
                <a:rPr lang="ko-KR" altLang="en-US" sz="900" dirty="0">
                  <a:solidFill>
                    <a:schemeClr val="tx1"/>
                  </a:solidFill>
                  <a:latin typeface="+mn-ea"/>
                  <a:ea typeface="+mn-ea"/>
                </a:rPr>
                <a:t>변경관리 용이성 확보</a:t>
              </a:r>
            </a:p>
          </p:txBody>
        </p:sp>
      </p:grpSp>
      <p:sp>
        <p:nvSpPr>
          <p:cNvPr id="208" name="Text Box 68"/>
          <p:cNvSpPr txBox="1">
            <a:spLocks noChangeArrowheads="1"/>
          </p:cNvSpPr>
          <p:nvPr/>
        </p:nvSpPr>
        <p:spPr bwMode="auto">
          <a:xfrm>
            <a:off x="5873750" y="4105275"/>
            <a:ext cx="3219450" cy="230188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산돌고딕 L" pitchFamily="50" charset="-127"/>
                <a:ea typeface="산돌고딕 L" pitchFamily="50" charset="-127"/>
              </a:defRPr>
            </a:lvl9pPr>
          </a:lstStyle>
          <a:p>
            <a:pPr algn="ctr" eaLnBrk="1" latinLnBrk="0" hangingPunct="1">
              <a:defRPr/>
            </a:pPr>
            <a:r>
              <a:rPr lang="ko-KR" altLang="en-US" sz="900" b="1" dirty="0" smtClean="0">
                <a:solidFill>
                  <a:schemeClr val="bg1"/>
                </a:solidFill>
                <a:latin typeface="+mn-ea"/>
                <a:ea typeface="+mn-ea"/>
              </a:rPr>
              <a:t>기법 및 방법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 bwMode="auto">
          <a:xfrm>
            <a:off x="138113" y="2754313"/>
            <a:ext cx="4822825" cy="18351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endParaRPr lang="ko-KR" altLang="en-US" sz="1000" dirty="0">
              <a:latin typeface="+mn-ea"/>
            </a:endParaRPr>
          </a:p>
        </p:txBody>
      </p:sp>
      <p:sp>
        <p:nvSpPr>
          <p:cNvPr id="16" name="한쪽 모서리가 둥근 사각형 15"/>
          <p:cNvSpPr/>
          <p:nvPr/>
        </p:nvSpPr>
        <p:spPr bwMode="auto">
          <a:xfrm>
            <a:off x="190935" y="2861745"/>
            <a:ext cx="1038683" cy="1477328"/>
          </a:xfrm>
          <a:prstGeom prst="round1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프로젝트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진행 차질 시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latin typeface="+mn-ea"/>
            </a:endParaRPr>
          </a:p>
          <a:p>
            <a:pPr algn="ctr">
              <a:defRPr/>
            </a:pPr>
            <a:endParaRPr lang="en-US" altLang="ko-KR" sz="1000" dirty="0">
              <a:latin typeface="+mn-ea"/>
            </a:endParaRPr>
          </a:p>
          <a:p>
            <a:pPr algn="ctr">
              <a:defRPr/>
            </a:pPr>
            <a:endParaRPr lang="en-US" altLang="ko-KR" sz="1000" dirty="0">
              <a:latin typeface="+mn-ea"/>
            </a:endParaRPr>
          </a:p>
          <a:p>
            <a:pPr algn="ctr">
              <a:defRPr/>
            </a:pPr>
            <a:endParaRPr lang="en-US" altLang="ko-KR" sz="1000" dirty="0">
              <a:latin typeface="+mn-ea"/>
            </a:endParaRPr>
          </a:p>
          <a:p>
            <a:pPr algn="ctr">
              <a:defRPr/>
            </a:pPr>
            <a:endParaRPr lang="en-US" altLang="ko-KR" sz="1000" dirty="0">
              <a:latin typeface="+mn-ea"/>
            </a:endParaRPr>
          </a:p>
          <a:p>
            <a:pPr algn="ctr">
              <a:defRPr/>
            </a:pPr>
            <a:endParaRPr lang="ko-KR" altLang="en-US" sz="1000" dirty="0">
              <a:latin typeface="+mn-ea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260350" y="3840163"/>
            <a:ext cx="900113" cy="442912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통합 유지보수 통제</a:t>
            </a:r>
          </a:p>
        </p:txBody>
      </p:sp>
      <p:sp>
        <p:nvSpPr>
          <p:cNvPr id="18" name="모서리가 둥근 직사각형 17"/>
          <p:cNvSpPr/>
          <p:nvPr/>
        </p:nvSpPr>
        <p:spPr bwMode="auto">
          <a:xfrm>
            <a:off x="1565050" y="4256900"/>
            <a:ext cx="2631330" cy="272415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개발 사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유프레스토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순서도: 처리 18"/>
          <p:cNvSpPr/>
          <p:nvPr/>
        </p:nvSpPr>
        <p:spPr bwMode="auto">
          <a:xfrm>
            <a:off x="1333486" y="2870950"/>
            <a:ext cx="588587" cy="1323439"/>
          </a:xfrm>
          <a:prstGeom prst="flowChart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진도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및 품질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모니터링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다이아몬드 19"/>
          <p:cNvSpPr/>
          <p:nvPr/>
        </p:nvSpPr>
        <p:spPr bwMode="auto">
          <a:xfrm>
            <a:off x="2073275" y="2979738"/>
            <a:ext cx="1116013" cy="1100137"/>
          </a:xfrm>
          <a:prstGeom prst="diamond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1000" b="1" dirty="0">
                <a:latin typeface="+mn-ea"/>
              </a:rPr>
              <a:t>실적</a:t>
            </a:r>
            <a:endParaRPr lang="en-US" altLang="ko-KR" sz="1000" b="1" dirty="0">
              <a:latin typeface="+mn-ea"/>
            </a:endParaRPr>
          </a:p>
          <a:p>
            <a:pPr algn="ctr">
              <a:defRPr/>
            </a:pPr>
            <a:r>
              <a:rPr lang="ko-KR" altLang="en-US" sz="1000" b="1" dirty="0">
                <a:latin typeface="+mn-ea"/>
              </a:rPr>
              <a:t>차질발생</a:t>
            </a:r>
          </a:p>
        </p:txBody>
      </p:sp>
      <p:sp>
        <p:nvSpPr>
          <p:cNvPr id="21" name="순서도: 처리 20"/>
          <p:cNvSpPr/>
          <p:nvPr/>
        </p:nvSpPr>
        <p:spPr bwMode="auto">
          <a:xfrm>
            <a:off x="3306984" y="2888456"/>
            <a:ext cx="403004" cy="1188000"/>
          </a:xfrm>
          <a:prstGeom prst="flowChart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원인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분석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순서도: 처리 21"/>
          <p:cNvSpPr/>
          <p:nvPr/>
        </p:nvSpPr>
        <p:spPr bwMode="auto">
          <a:xfrm>
            <a:off x="3852117" y="2907329"/>
            <a:ext cx="403004" cy="1169551"/>
          </a:xfrm>
          <a:prstGeom prst="flowChart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조치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순서도: 처리 22"/>
          <p:cNvSpPr/>
          <p:nvPr/>
        </p:nvSpPr>
        <p:spPr bwMode="auto">
          <a:xfrm>
            <a:off x="4418513" y="2907329"/>
            <a:ext cx="403004" cy="1169551"/>
          </a:xfrm>
          <a:prstGeom prst="flowChart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확인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24" name="직선 화살표 연결선 23"/>
          <p:cNvCxnSpPr/>
          <p:nvPr/>
        </p:nvCxnSpPr>
        <p:spPr bwMode="auto">
          <a:xfrm flipV="1">
            <a:off x="1922463" y="3532188"/>
            <a:ext cx="1651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 bwMode="auto">
          <a:xfrm flipV="1">
            <a:off x="3168650" y="3552825"/>
            <a:ext cx="165100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 bwMode="auto">
          <a:xfrm flipV="1">
            <a:off x="3697288" y="3552825"/>
            <a:ext cx="163512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 bwMode="auto">
          <a:xfrm flipV="1">
            <a:off x="4241800" y="3552825"/>
            <a:ext cx="16351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직사각형 28"/>
          <p:cNvSpPr/>
          <p:nvPr/>
        </p:nvSpPr>
        <p:spPr bwMode="auto">
          <a:xfrm>
            <a:off x="107950" y="1025525"/>
            <a:ext cx="4824413" cy="16208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endParaRPr lang="ko-KR" altLang="en-US" sz="1000" dirty="0">
              <a:latin typeface="+mn-ea"/>
            </a:endParaRPr>
          </a:p>
        </p:txBody>
      </p:sp>
      <p:sp>
        <p:nvSpPr>
          <p:cNvPr id="42" name="한쪽 모서리가 둥근 사각형 41"/>
          <p:cNvSpPr/>
          <p:nvPr/>
        </p:nvSpPr>
        <p:spPr bwMode="auto">
          <a:xfrm>
            <a:off x="190935" y="1110466"/>
            <a:ext cx="1212073" cy="1477328"/>
          </a:xfrm>
          <a:prstGeom prst="round1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정상적 통합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운영 서비스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진행 시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latin typeface="+mn-ea"/>
            </a:endParaRPr>
          </a:p>
          <a:p>
            <a:pPr algn="ctr">
              <a:defRPr/>
            </a:pPr>
            <a:endParaRPr lang="en-US" altLang="ko-KR" sz="1000" dirty="0">
              <a:latin typeface="+mn-ea"/>
            </a:endParaRPr>
          </a:p>
          <a:p>
            <a:pPr algn="ctr">
              <a:defRPr/>
            </a:pPr>
            <a:endParaRPr lang="en-US" altLang="ko-KR" sz="1000" dirty="0">
              <a:latin typeface="+mn-ea"/>
            </a:endParaRPr>
          </a:p>
          <a:p>
            <a:pPr algn="ctr">
              <a:defRPr/>
            </a:pPr>
            <a:endParaRPr lang="en-US" altLang="ko-KR" sz="1000" dirty="0">
              <a:latin typeface="+mn-ea"/>
            </a:endParaRPr>
          </a:p>
          <a:p>
            <a:pPr algn="ctr">
              <a:defRPr/>
            </a:pPr>
            <a:endParaRPr lang="en-US" altLang="ko-KR" sz="1000" dirty="0">
              <a:latin typeface="+mn-ea"/>
            </a:endParaRPr>
          </a:p>
          <a:p>
            <a:pPr algn="ctr">
              <a:defRPr/>
            </a:pPr>
            <a:endParaRPr lang="ko-KR" altLang="en-US" sz="1000" dirty="0">
              <a:latin typeface="+mn-ea"/>
            </a:endParaRPr>
          </a:p>
        </p:txBody>
      </p:sp>
      <p:sp>
        <p:nvSpPr>
          <p:cNvPr id="43" name="모서리가 둥근 직사각형 42"/>
          <p:cNvSpPr/>
          <p:nvPr/>
        </p:nvSpPr>
        <p:spPr bwMode="auto">
          <a:xfrm>
            <a:off x="260350" y="2109788"/>
            <a:ext cx="1049338" cy="407987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정상적 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진행보고</a:t>
            </a: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1575846" y="1080925"/>
            <a:ext cx="3070584" cy="272415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고객 사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(LG U+) PM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5" name="모서리가 둥근 직사각형 44"/>
          <p:cNvSpPr/>
          <p:nvPr/>
        </p:nvSpPr>
        <p:spPr bwMode="auto">
          <a:xfrm>
            <a:off x="1575846" y="2251055"/>
            <a:ext cx="3070584" cy="272415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개발 사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유프레스토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) PM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49190" name="Group 53"/>
          <p:cNvGrpSpPr>
            <a:grpSpLocks/>
          </p:cNvGrpSpPr>
          <p:nvPr/>
        </p:nvGrpSpPr>
        <p:grpSpPr bwMode="auto">
          <a:xfrm>
            <a:off x="1531938" y="1389063"/>
            <a:ext cx="3121025" cy="654050"/>
            <a:chOff x="498" y="4002"/>
            <a:chExt cx="3261" cy="421"/>
          </a:xfrm>
        </p:grpSpPr>
        <p:grpSp>
          <p:nvGrpSpPr>
            <p:cNvPr id="49296" name="Group 54"/>
            <p:cNvGrpSpPr>
              <a:grpSpLocks/>
            </p:cNvGrpSpPr>
            <p:nvPr/>
          </p:nvGrpSpPr>
          <p:grpSpPr bwMode="auto">
            <a:xfrm>
              <a:off x="498" y="4002"/>
              <a:ext cx="3261" cy="421"/>
              <a:chOff x="860" y="1224"/>
              <a:chExt cx="2600" cy="408"/>
            </a:xfrm>
          </p:grpSpPr>
          <p:sp>
            <p:nvSpPr>
              <p:cNvPr id="49" name="Freeform 55"/>
              <p:cNvSpPr>
                <a:spLocks/>
              </p:cNvSpPr>
              <p:nvPr/>
            </p:nvSpPr>
            <p:spPr bwMode="auto">
              <a:xfrm>
                <a:off x="860" y="1424"/>
                <a:ext cx="944" cy="208"/>
              </a:xfrm>
              <a:custGeom>
                <a:avLst/>
                <a:gdLst>
                  <a:gd name="T0" fmla="*/ 764 w 944"/>
                  <a:gd name="T1" fmla="*/ 208 h 208"/>
                  <a:gd name="T2" fmla="*/ 944 w 944"/>
                  <a:gd name="T3" fmla="*/ 0 h 208"/>
                  <a:gd name="T4" fmla="*/ 0 w 944"/>
                  <a:gd name="T5" fmla="*/ 208 h 208"/>
                  <a:gd name="T6" fmla="*/ 764 w 944"/>
                  <a:gd name="T7" fmla="*/ 208 h 20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44"/>
                  <a:gd name="T13" fmla="*/ 0 h 208"/>
                  <a:gd name="T14" fmla="*/ 944 w 944"/>
                  <a:gd name="T15" fmla="*/ 208 h 20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44" h="208">
                    <a:moveTo>
                      <a:pt x="764" y="208"/>
                    </a:moveTo>
                    <a:lnTo>
                      <a:pt x="944" y="0"/>
                    </a:lnTo>
                    <a:lnTo>
                      <a:pt x="0" y="208"/>
                    </a:lnTo>
                    <a:lnTo>
                      <a:pt x="764" y="20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000">
                  <a:latin typeface="+mn-ea"/>
                  <a:ea typeface="+mn-ea"/>
                </a:endParaRPr>
              </a:p>
            </p:txBody>
          </p:sp>
          <p:sp>
            <p:nvSpPr>
              <p:cNvPr id="50" name="Freeform 56"/>
              <p:cNvSpPr>
                <a:spLocks/>
              </p:cNvSpPr>
              <p:nvPr/>
            </p:nvSpPr>
            <p:spPr bwMode="auto">
              <a:xfrm>
                <a:off x="2528" y="1420"/>
                <a:ext cx="932" cy="212"/>
              </a:xfrm>
              <a:custGeom>
                <a:avLst/>
                <a:gdLst>
                  <a:gd name="T0" fmla="*/ 180 w 932"/>
                  <a:gd name="T1" fmla="*/ 212 h 212"/>
                  <a:gd name="T2" fmla="*/ 0 w 932"/>
                  <a:gd name="T3" fmla="*/ 0 h 212"/>
                  <a:gd name="T4" fmla="*/ 932 w 932"/>
                  <a:gd name="T5" fmla="*/ 212 h 212"/>
                  <a:gd name="T6" fmla="*/ 180 w 932"/>
                  <a:gd name="T7" fmla="*/ 212 h 21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932"/>
                  <a:gd name="T13" fmla="*/ 0 h 212"/>
                  <a:gd name="T14" fmla="*/ 932 w 932"/>
                  <a:gd name="T15" fmla="*/ 212 h 21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932" h="212">
                    <a:moveTo>
                      <a:pt x="180" y="212"/>
                    </a:moveTo>
                    <a:lnTo>
                      <a:pt x="0" y="0"/>
                    </a:lnTo>
                    <a:lnTo>
                      <a:pt x="932" y="212"/>
                    </a:lnTo>
                    <a:lnTo>
                      <a:pt x="180" y="21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pPr>
                  <a:defRPr/>
                </a:pPr>
                <a:endParaRPr lang="ko-KR" altLang="en-US" sz="1000">
                  <a:latin typeface="+mn-ea"/>
                  <a:ea typeface="+mn-ea"/>
                </a:endParaRPr>
              </a:p>
            </p:txBody>
          </p:sp>
          <p:sp>
            <p:nvSpPr>
              <p:cNvPr id="51" name="Freeform 57"/>
              <p:cNvSpPr>
                <a:spLocks/>
              </p:cNvSpPr>
              <p:nvPr/>
            </p:nvSpPr>
            <p:spPr bwMode="auto">
              <a:xfrm>
                <a:off x="1441" y="1224"/>
                <a:ext cx="1445" cy="408"/>
              </a:xfrm>
              <a:custGeom>
                <a:avLst/>
                <a:gdLst>
                  <a:gd name="T0" fmla="*/ 211 w 1445"/>
                  <a:gd name="T1" fmla="*/ 408 h 408"/>
                  <a:gd name="T2" fmla="*/ 388 w 1445"/>
                  <a:gd name="T3" fmla="*/ 184 h 408"/>
                  <a:gd name="T4" fmla="*/ 0 w 1445"/>
                  <a:gd name="T5" fmla="*/ 264 h 408"/>
                  <a:gd name="T6" fmla="*/ 727 w 1445"/>
                  <a:gd name="T7" fmla="*/ 0 h 408"/>
                  <a:gd name="T8" fmla="*/ 1447 w 1445"/>
                  <a:gd name="T9" fmla="*/ 264 h 408"/>
                  <a:gd name="T10" fmla="*/ 1063 w 1445"/>
                  <a:gd name="T11" fmla="*/ 182 h 408"/>
                  <a:gd name="T12" fmla="*/ 1247 w 1445"/>
                  <a:gd name="T13" fmla="*/ 408 h 408"/>
                  <a:gd name="T14" fmla="*/ 211 w 1445"/>
                  <a:gd name="T15" fmla="*/ 408 h 408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0" t="0" r="r" b="b"/>
                <a:pathLst>
                  <a:path w="1445" h="408">
                    <a:moveTo>
                      <a:pt x="211" y="408"/>
                    </a:moveTo>
                    <a:lnTo>
                      <a:pt x="388" y="184"/>
                    </a:lnTo>
                    <a:lnTo>
                      <a:pt x="0" y="264"/>
                    </a:lnTo>
                    <a:lnTo>
                      <a:pt x="725" y="0"/>
                    </a:lnTo>
                    <a:lnTo>
                      <a:pt x="1445" y="264"/>
                    </a:lnTo>
                    <a:lnTo>
                      <a:pt x="1061" y="182"/>
                    </a:lnTo>
                    <a:lnTo>
                      <a:pt x="1245" y="408"/>
                    </a:lnTo>
                    <a:lnTo>
                      <a:pt x="211" y="40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DDDDDD"/>
                  </a:gs>
                  <a:gs pos="100000">
                    <a:srgbClr val="FFFFFF"/>
                  </a:gs>
                </a:gsLst>
                <a:lin ang="5400000" scaled="1"/>
              </a:gradFill>
              <a:ln w="9525" cap="flat" cmpd="sng">
                <a:noFill/>
                <a:prstDash val="solid"/>
                <a:round/>
                <a:headEnd/>
                <a:tailEnd/>
              </a:ln>
              <a:effectLst>
                <a:outerShdw dist="25400" dir="16200000" algn="ctr" rotWithShape="0">
                  <a:schemeClr val="bg1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ko-KR" altLang="en-US" sz="1000">
                  <a:latin typeface="+mn-ea"/>
                  <a:ea typeface="+mn-ea"/>
                </a:endParaRPr>
              </a:p>
            </p:txBody>
          </p:sp>
        </p:grpSp>
        <p:sp>
          <p:nvSpPr>
            <p:cNvPr id="48" name="Text Box 58"/>
            <p:cNvSpPr txBox="1">
              <a:spLocks noChangeArrowheads="1"/>
            </p:cNvSpPr>
            <p:nvPr/>
          </p:nvSpPr>
          <p:spPr bwMode="auto">
            <a:xfrm>
              <a:off x="1672" y="4118"/>
              <a:ext cx="914" cy="128"/>
            </a:xfrm>
            <a:prstGeom prst="rect">
              <a:avLst/>
            </a:prstGeom>
            <a:noFill/>
            <a:ln>
              <a:noFill/>
            </a:ln>
            <a:ex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산돌고딕 L" pitchFamily="50" charset="-127"/>
                  <a:ea typeface="산돌고딕 L" pitchFamily="50" charset="-127"/>
                </a:defRPr>
              </a:lvl9pPr>
            </a:lstStyle>
            <a:p>
              <a:pPr algn="ctr" eaLnBrk="1" latinLnBrk="0" hangingPunct="1">
                <a:defRPr/>
              </a:pPr>
              <a:r>
                <a:rPr lang="ko-KR" altLang="en-US" sz="1000" b="1" i="1" dirty="0" smtClean="0">
                  <a:solidFill>
                    <a:srgbClr val="5F5F5F"/>
                  </a:solidFill>
                  <a:latin typeface="+mn-ea"/>
                  <a:ea typeface="+mn-ea"/>
                </a:rPr>
                <a:t>월간보고</a:t>
              </a:r>
            </a:p>
          </p:txBody>
        </p:sp>
      </p:grpSp>
      <p:sp>
        <p:nvSpPr>
          <p:cNvPr id="52" name="직사각형 51"/>
          <p:cNvSpPr/>
          <p:nvPr/>
        </p:nvSpPr>
        <p:spPr bwMode="auto">
          <a:xfrm>
            <a:off x="1341438" y="1620838"/>
            <a:ext cx="1073150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반영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수정</a:t>
            </a:r>
            <a:endParaRPr lang="en-US" altLang="ko-KR" sz="9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요청 및 의견</a:t>
            </a:r>
          </a:p>
        </p:txBody>
      </p:sp>
      <p:sp>
        <p:nvSpPr>
          <p:cNvPr id="53" name="직사각형 52"/>
          <p:cNvSpPr/>
          <p:nvPr/>
        </p:nvSpPr>
        <p:spPr bwMode="auto">
          <a:xfrm>
            <a:off x="3521075" y="1614488"/>
            <a:ext cx="858838" cy="369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지시사항 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</a:p>
          <a:p>
            <a:pPr algn="ctr"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검토의견</a:t>
            </a:r>
          </a:p>
        </p:txBody>
      </p:sp>
      <p:sp>
        <p:nvSpPr>
          <p:cNvPr id="54" name="직사각형 53"/>
          <p:cNvSpPr/>
          <p:nvPr/>
        </p:nvSpPr>
        <p:spPr bwMode="auto">
          <a:xfrm>
            <a:off x="4997450" y="684213"/>
            <a:ext cx="90488" cy="5624512"/>
          </a:xfrm>
          <a:prstGeom prst="rect">
            <a:avLst/>
          </a:prstGeom>
          <a:solidFill>
            <a:schemeClr val="bg1">
              <a:lumMod val="5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2" name="직사각형 91"/>
          <p:cNvSpPr/>
          <p:nvPr/>
        </p:nvSpPr>
        <p:spPr bwMode="auto">
          <a:xfrm>
            <a:off x="92075" y="4716463"/>
            <a:ext cx="4860925" cy="15478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endParaRPr lang="ko-KR" altLang="en-US" sz="1000" dirty="0">
              <a:latin typeface="+mn-ea"/>
            </a:endParaRPr>
          </a:p>
        </p:txBody>
      </p:sp>
      <p:sp>
        <p:nvSpPr>
          <p:cNvPr id="94" name="직사각형 93"/>
          <p:cNvSpPr/>
          <p:nvPr/>
        </p:nvSpPr>
        <p:spPr bwMode="auto">
          <a:xfrm>
            <a:off x="182563" y="5367338"/>
            <a:ext cx="4725987" cy="1968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endParaRPr lang="ko-KR" altLang="en-US" sz="1000" dirty="0">
              <a:latin typeface="+mn-ea"/>
            </a:endParaRPr>
          </a:p>
        </p:txBody>
      </p:sp>
      <p:sp>
        <p:nvSpPr>
          <p:cNvPr id="95" name="한쪽 모서리가 둥근 사각형 94"/>
          <p:cNvSpPr/>
          <p:nvPr/>
        </p:nvSpPr>
        <p:spPr bwMode="auto">
          <a:xfrm>
            <a:off x="182470" y="4786987"/>
            <a:ext cx="1050054" cy="1332000"/>
          </a:xfrm>
          <a:prstGeom prst="round1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주요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돌발상황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발생 시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1000" dirty="0">
              <a:latin typeface="+mn-ea"/>
            </a:endParaRPr>
          </a:p>
          <a:p>
            <a:pPr algn="ctr">
              <a:defRPr/>
            </a:pPr>
            <a:endParaRPr lang="en-US" altLang="ko-KR" sz="1000" dirty="0">
              <a:latin typeface="+mn-ea"/>
            </a:endParaRPr>
          </a:p>
          <a:p>
            <a:pPr algn="ctr">
              <a:defRPr/>
            </a:pPr>
            <a:endParaRPr lang="en-US" altLang="ko-KR" sz="1000" dirty="0">
              <a:latin typeface="+mn-ea"/>
            </a:endParaRPr>
          </a:p>
          <a:p>
            <a:pPr algn="ctr">
              <a:defRPr/>
            </a:pPr>
            <a:endParaRPr lang="en-US" altLang="ko-KR" sz="1000" dirty="0">
              <a:latin typeface="+mn-ea"/>
            </a:endParaRPr>
          </a:p>
          <a:p>
            <a:pPr algn="ctr">
              <a:defRPr/>
            </a:pPr>
            <a:endParaRPr lang="en-US" altLang="ko-KR" sz="1000" dirty="0">
              <a:latin typeface="+mn-ea"/>
            </a:endParaRPr>
          </a:p>
          <a:p>
            <a:pPr algn="ctr">
              <a:defRPr/>
            </a:pPr>
            <a:endParaRPr lang="ko-KR" altLang="en-US" sz="1000" dirty="0">
              <a:latin typeface="+mn-ea"/>
            </a:endParaRPr>
          </a:p>
        </p:txBody>
      </p:sp>
      <p:sp>
        <p:nvSpPr>
          <p:cNvPr id="96" name="모서리가 둥근 직사각형 95"/>
          <p:cNvSpPr/>
          <p:nvPr/>
        </p:nvSpPr>
        <p:spPr bwMode="auto">
          <a:xfrm>
            <a:off x="252413" y="5634038"/>
            <a:ext cx="909637" cy="409575"/>
          </a:xfrm>
          <a:prstGeom prst="round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통합유지보수</a:t>
            </a:r>
            <a:endParaRPr lang="en-US" altLang="ko-KR" sz="9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+mn-ea"/>
              </a:rPr>
              <a:t>통제</a:t>
            </a:r>
          </a:p>
        </p:txBody>
      </p:sp>
      <p:sp>
        <p:nvSpPr>
          <p:cNvPr id="97" name="모서리가 둥근 직사각형 96"/>
          <p:cNvSpPr/>
          <p:nvPr/>
        </p:nvSpPr>
        <p:spPr bwMode="auto">
          <a:xfrm>
            <a:off x="1352600" y="5911476"/>
            <a:ext cx="2463145" cy="217824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개발 사 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000" b="1" dirty="0" err="1">
                <a:solidFill>
                  <a:schemeClr val="tx1"/>
                </a:solidFill>
                <a:latin typeface="+mn-ea"/>
              </a:rPr>
              <a:t>유프레스토</a:t>
            </a: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8" name="순서도: 처리 97"/>
          <p:cNvSpPr/>
          <p:nvPr/>
        </p:nvSpPr>
        <p:spPr bwMode="auto">
          <a:xfrm>
            <a:off x="1346199" y="4785906"/>
            <a:ext cx="595031" cy="984885"/>
          </a:xfrm>
          <a:prstGeom prst="flowChart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문제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상황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인식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99" name="순서도: 처리 98"/>
          <p:cNvSpPr/>
          <p:nvPr/>
        </p:nvSpPr>
        <p:spPr bwMode="auto">
          <a:xfrm>
            <a:off x="4268717" y="4785906"/>
            <a:ext cx="595031" cy="984885"/>
          </a:xfrm>
          <a:prstGeom prst="flowChartProcess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검토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협의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en-US" altLang="ko-KR" sz="8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결정</a:t>
            </a:r>
            <a:endParaRPr lang="en-US" altLang="ko-KR" sz="1000" b="1" dirty="0">
              <a:solidFill>
                <a:schemeClr val="tx1"/>
              </a:solidFill>
              <a:latin typeface="+mn-ea"/>
            </a:endParaRPr>
          </a:p>
          <a:p>
            <a:pPr algn="ctr">
              <a:defRPr/>
            </a:pP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0" name="모서리가 둥근 직사각형 99"/>
          <p:cNvSpPr/>
          <p:nvPr/>
        </p:nvSpPr>
        <p:spPr bwMode="auto">
          <a:xfrm>
            <a:off x="2247577" y="4779150"/>
            <a:ext cx="1554810" cy="217824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변경 요청</a:t>
            </a:r>
          </a:p>
        </p:txBody>
      </p:sp>
      <p:sp>
        <p:nvSpPr>
          <p:cNvPr id="101" name="모서리가 둥근 직사각형 100"/>
          <p:cNvSpPr/>
          <p:nvPr/>
        </p:nvSpPr>
        <p:spPr bwMode="auto">
          <a:xfrm>
            <a:off x="2247577" y="5146391"/>
            <a:ext cx="1554810" cy="217824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의사결정요청</a:t>
            </a:r>
          </a:p>
        </p:txBody>
      </p:sp>
      <p:sp>
        <p:nvSpPr>
          <p:cNvPr id="102" name="모서리가 둥근 직사각형 101"/>
          <p:cNvSpPr/>
          <p:nvPr/>
        </p:nvSpPr>
        <p:spPr bwMode="auto">
          <a:xfrm>
            <a:off x="2247577" y="5506431"/>
            <a:ext cx="1554810" cy="217824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ko-KR" altLang="en-US" sz="1000" b="1" dirty="0">
                <a:solidFill>
                  <a:schemeClr val="tx1"/>
                </a:solidFill>
                <a:latin typeface="+mn-ea"/>
              </a:rPr>
              <a:t>위험관리보고</a:t>
            </a:r>
          </a:p>
        </p:txBody>
      </p:sp>
      <p:sp>
        <p:nvSpPr>
          <p:cNvPr id="103" name="모서리가 둥근 직사각형 102"/>
          <p:cNvSpPr/>
          <p:nvPr/>
        </p:nvSpPr>
        <p:spPr bwMode="auto">
          <a:xfrm>
            <a:off x="4142910" y="5853603"/>
            <a:ext cx="720838" cy="272415"/>
          </a:xfrm>
          <a:prstGeom prst="roundRect">
            <a:avLst/>
          </a:prstGeom>
          <a:ln>
            <a:headEnd/>
            <a:tailEnd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anchor="ctr">
            <a:spAutoFit/>
          </a:bodyPr>
          <a:lstStyle/>
          <a:p>
            <a:pPr algn="ctr">
              <a:defRPr/>
            </a:pPr>
            <a:r>
              <a:rPr lang="en-US" altLang="ko-KR" sz="1000" b="1" dirty="0">
                <a:solidFill>
                  <a:schemeClr val="tx1"/>
                </a:solidFill>
                <a:latin typeface="+mn-ea"/>
              </a:rPr>
              <a:t>LG U+</a:t>
            </a:r>
            <a:endParaRPr lang="ko-KR" altLang="en-US" sz="10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104" name="직선 연결선 103"/>
          <p:cNvCxnSpPr/>
          <p:nvPr/>
        </p:nvCxnSpPr>
        <p:spPr bwMode="auto">
          <a:xfrm>
            <a:off x="3997325" y="4914900"/>
            <a:ext cx="11113" cy="6746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 bwMode="auto">
          <a:xfrm>
            <a:off x="3808413" y="4914900"/>
            <a:ext cx="1889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 bwMode="auto">
          <a:xfrm>
            <a:off x="3808413" y="5589588"/>
            <a:ext cx="188912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직선 화살표 연결선 106"/>
          <p:cNvCxnSpPr/>
          <p:nvPr/>
        </p:nvCxnSpPr>
        <p:spPr bwMode="auto">
          <a:xfrm flipV="1">
            <a:off x="3808413" y="5251450"/>
            <a:ext cx="460375" cy="31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/>
          <p:nvPr/>
        </p:nvCxnSpPr>
        <p:spPr bwMode="auto">
          <a:xfrm>
            <a:off x="1941513" y="5251450"/>
            <a:ext cx="306387" cy="3175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3" name="Rectangle 14"/>
          <p:cNvSpPr>
            <a:spLocks noChangeArrowheads="1"/>
          </p:cNvSpPr>
          <p:nvPr/>
        </p:nvSpPr>
        <p:spPr bwMode="auto">
          <a:xfrm flipH="1">
            <a:off x="8093075" y="1466850"/>
            <a:ext cx="1666875" cy="2322513"/>
          </a:xfrm>
          <a:prstGeom prst="rect">
            <a:avLst/>
          </a:prstGeom>
          <a:solidFill>
            <a:srgbClr val="C39CC8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49227" name="Freeform 9"/>
          <p:cNvSpPr>
            <a:spLocks/>
          </p:cNvSpPr>
          <p:nvPr/>
        </p:nvSpPr>
        <p:spPr bwMode="auto">
          <a:xfrm rot="5400000">
            <a:off x="7302500" y="2214563"/>
            <a:ext cx="1163638" cy="436562"/>
          </a:xfrm>
          <a:custGeom>
            <a:avLst/>
            <a:gdLst>
              <a:gd name="T0" fmla="*/ 2147483647 w 2766"/>
              <a:gd name="T1" fmla="*/ 2147483647 h 2744"/>
              <a:gd name="T2" fmla="*/ 2147483647 w 2766"/>
              <a:gd name="T3" fmla="*/ 2147483647 h 2744"/>
              <a:gd name="T4" fmla="*/ 2147483647 w 2766"/>
              <a:gd name="T5" fmla="*/ 2147483647 h 2744"/>
              <a:gd name="T6" fmla="*/ 2147483647 w 2766"/>
              <a:gd name="T7" fmla="*/ 2147483647 h 2744"/>
              <a:gd name="T8" fmla="*/ 2147483647 w 2766"/>
              <a:gd name="T9" fmla="*/ 2147483647 h 2744"/>
              <a:gd name="T10" fmla="*/ 2147483647 w 2766"/>
              <a:gd name="T11" fmla="*/ 2147483647 h 2744"/>
              <a:gd name="T12" fmla="*/ 2147483647 w 2766"/>
              <a:gd name="T13" fmla="*/ 2147483647 h 2744"/>
              <a:gd name="T14" fmla="*/ 2147483647 w 2766"/>
              <a:gd name="T15" fmla="*/ 2147483647 h 2744"/>
              <a:gd name="T16" fmla="*/ 2147483647 w 2766"/>
              <a:gd name="T17" fmla="*/ 2147483647 h 2744"/>
              <a:gd name="T18" fmla="*/ 2147483647 w 2766"/>
              <a:gd name="T19" fmla="*/ 2147483647 h 2744"/>
              <a:gd name="T20" fmla="*/ 2147483647 w 2766"/>
              <a:gd name="T21" fmla="*/ 2147483647 h 2744"/>
              <a:gd name="T22" fmla="*/ 2147483647 w 2766"/>
              <a:gd name="T23" fmla="*/ 2147483647 h 2744"/>
              <a:gd name="T24" fmla="*/ 2147483647 w 2766"/>
              <a:gd name="T25" fmla="*/ 2147483647 h 2744"/>
              <a:gd name="T26" fmla="*/ 2147483647 w 2766"/>
              <a:gd name="T27" fmla="*/ 2147483647 h 2744"/>
              <a:gd name="T28" fmla="*/ 2147483647 w 2766"/>
              <a:gd name="T29" fmla="*/ 2147483647 h 2744"/>
              <a:gd name="T30" fmla="*/ 2147483647 w 2766"/>
              <a:gd name="T31" fmla="*/ 2147483647 h 2744"/>
              <a:gd name="T32" fmla="*/ 2147483647 w 2766"/>
              <a:gd name="T33" fmla="*/ 2147483647 h 2744"/>
              <a:gd name="T34" fmla="*/ 2147483647 w 2766"/>
              <a:gd name="T35" fmla="*/ 2147483647 h 2744"/>
              <a:gd name="T36" fmla="*/ 2147483647 w 2766"/>
              <a:gd name="T37" fmla="*/ 2147483647 h 2744"/>
              <a:gd name="T38" fmla="*/ 2147483647 w 2766"/>
              <a:gd name="T39" fmla="*/ 2147483647 h 2744"/>
              <a:gd name="T40" fmla="*/ 2147483647 w 2766"/>
              <a:gd name="T41" fmla="*/ 2147483647 h 2744"/>
              <a:gd name="T42" fmla="*/ 2147483647 w 2766"/>
              <a:gd name="T43" fmla="*/ 2147483647 h 2744"/>
              <a:gd name="T44" fmla="*/ 2147483647 w 2766"/>
              <a:gd name="T45" fmla="*/ 2147483647 h 2744"/>
              <a:gd name="T46" fmla="*/ 2147483647 w 2766"/>
              <a:gd name="T47" fmla="*/ 2147483647 h 2744"/>
              <a:gd name="T48" fmla="*/ 2147483647 w 2766"/>
              <a:gd name="T49" fmla="*/ 2147483647 h 2744"/>
              <a:gd name="T50" fmla="*/ 2147483647 w 2766"/>
              <a:gd name="T51" fmla="*/ 2147483647 h 2744"/>
              <a:gd name="T52" fmla="*/ 2147483647 w 2766"/>
              <a:gd name="T53" fmla="*/ 2147483647 h 2744"/>
              <a:gd name="T54" fmla="*/ 2147483647 w 2766"/>
              <a:gd name="T55" fmla="*/ 2147483647 h 2744"/>
              <a:gd name="T56" fmla="*/ 2147483647 w 2766"/>
              <a:gd name="T57" fmla="*/ 2147483647 h 2744"/>
              <a:gd name="T58" fmla="*/ 2147483647 w 2766"/>
              <a:gd name="T59" fmla="*/ 2147483647 h 2744"/>
              <a:gd name="T60" fmla="*/ 2147483647 w 2766"/>
              <a:gd name="T61" fmla="*/ 2147483647 h 2744"/>
              <a:gd name="T62" fmla="*/ 2147483647 w 2766"/>
              <a:gd name="T63" fmla="*/ 2147483647 h 2744"/>
              <a:gd name="T64" fmla="*/ 2147483647 w 2766"/>
              <a:gd name="T65" fmla="*/ 2147483647 h 2744"/>
              <a:gd name="T66" fmla="*/ 2147483647 w 2766"/>
              <a:gd name="T67" fmla="*/ 2147483647 h 2744"/>
              <a:gd name="T68" fmla="*/ 2147483647 w 2766"/>
              <a:gd name="T69" fmla="*/ 2147483647 h 2744"/>
              <a:gd name="T70" fmla="*/ 2147483647 w 2766"/>
              <a:gd name="T71" fmla="*/ 2147483647 h 2744"/>
              <a:gd name="T72" fmla="*/ 2147483647 w 2766"/>
              <a:gd name="T73" fmla="*/ 2147483647 h 2744"/>
              <a:gd name="T74" fmla="*/ 2147483647 w 2766"/>
              <a:gd name="T75" fmla="*/ 2147483647 h 2744"/>
              <a:gd name="T76" fmla="*/ 2147483647 w 2766"/>
              <a:gd name="T77" fmla="*/ 2147483647 h 274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766"/>
              <a:gd name="T118" fmla="*/ 0 h 2744"/>
              <a:gd name="T119" fmla="*/ 2766 w 2766"/>
              <a:gd name="T120" fmla="*/ 2744 h 274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766" h="2744">
                <a:moveTo>
                  <a:pt x="2696" y="2744"/>
                </a:moveTo>
                <a:lnTo>
                  <a:pt x="2281" y="1456"/>
                </a:lnTo>
                <a:lnTo>
                  <a:pt x="2766" y="1456"/>
                </a:lnTo>
                <a:lnTo>
                  <a:pt x="2737" y="1445"/>
                </a:lnTo>
                <a:lnTo>
                  <a:pt x="2707" y="1432"/>
                </a:lnTo>
                <a:lnTo>
                  <a:pt x="2680" y="1419"/>
                </a:lnTo>
                <a:lnTo>
                  <a:pt x="2650" y="1404"/>
                </a:lnTo>
                <a:lnTo>
                  <a:pt x="2622" y="1390"/>
                </a:lnTo>
                <a:lnTo>
                  <a:pt x="2595" y="1375"/>
                </a:lnTo>
                <a:lnTo>
                  <a:pt x="2567" y="1359"/>
                </a:lnTo>
                <a:lnTo>
                  <a:pt x="2539" y="1343"/>
                </a:lnTo>
                <a:lnTo>
                  <a:pt x="2483" y="1308"/>
                </a:lnTo>
                <a:lnTo>
                  <a:pt x="2429" y="1271"/>
                </a:lnTo>
                <a:lnTo>
                  <a:pt x="2375" y="1233"/>
                </a:lnTo>
                <a:lnTo>
                  <a:pt x="2324" y="1193"/>
                </a:lnTo>
                <a:lnTo>
                  <a:pt x="2271" y="1151"/>
                </a:lnTo>
                <a:lnTo>
                  <a:pt x="2221" y="1108"/>
                </a:lnTo>
                <a:lnTo>
                  <a:pt x="2171" y="1063"/>
                </a:lnTo>
                <a:lnTo>
                  <a:pt x="2121" y="1015"/>
                </a:lnTo>
                <a:lnTo>
                  <a:pt x="2075" y="968"/>
                </a:lnTo>
                <a:lnTo>
                  <a:pt x="2028" y="920"/>
                </a:lnTo>
                <a:lnTo>
                  <a:pt x="1981" y="870"/>
                </a:lnTo>
                <a:lnTo>
                  <a:pt x="1937" y="820"/>
                </a:lnTo>
                <a:lnTo>
                  <a:pt x="1893" y="768"/>
                </a:lnTo>
                <a:lnTo>
                  <a:pt x="1850" y="717"/>
                </a:lnTo>
                <a:lnTo>
                  <a:pt x="1808" y="664"/>
                </a:lnTo>
                <a:lnTo>
                  <a:pt x="1768" y="611"/>
                </a:lnTo>
                <a:lnTo>
                  <a:pt x="1729" y="558"/>
                </a:lnTo>
                <a:lnTo>
                  <a:pt x="1691" y="506"/>
                </a:lnTo>
                <a:lnTo>
                  <a:pt x="1654" y="453"/>
                </a:lnTo>
                <a:lnTo>
                  <a:pt x="1619" y="400"/>
                </a:lnTo>
                <a:lnTo>
                  <a:pt x="1584" y="347"/>
                </a:lnTo>
                <a:lnTo>
                  <a:pt x="1551" y="296"/>
                </a:lnTo>
                <a:lnTo>
                  <a:pt x="1519" y="244"/>
                </a:lnTo>
                <a:lnTo>
                  <a:pt x="1490" y="194"/>
                </a:lnTo>
                <a:lnTo>
                  <a:pt x="1461" y="144"/>
                </a:lnTo>
                <a:lnTo>
                  <a:pt x="1433" y="95"/>
                </a:lnTo>
                <a:lnTo>
                  <a:pt x="1408" y="47"/>
                </a:lnTo>
                <a:lnTo>
                  <a:pt x="1383" y="0"/>
                </a:lnTo>
                <a:lnTo>
                  <a:pt x="1358" y="47"/>
                </a:lnTo>
                <a:lnTo>
                  <a:pt x="1332" y="95"/>
                </a:lnTo>
                <a:lnTo>
                  <a:pt x="1305" y="144"/>
                </a:lnTo>
                <a:lnTo>
                  <a:pt x="1276" y="194"/>
                </a:lnTo>
                <a:lnTo>
                  <a:pt x="1245" y="244"/>
                </a:lnTo>
                <a:lnTo>
                  <a:pt x="1215" y="296"/>
                </a:lnTo>
                <a:lnTo>
                  <a:pt x="1182" y="347"/>
                </a:lnTo>
                <a:lnTo>
                  <a:pt x="1147" y="400"/>
                </a:lnTo>
                <a:lnTo>
                  <a:pt x="1112" y="453"/>
                </a:lnTo>
                <a:lnTo>
                  <a:pt x="1075" y="506"/>
                </a:lnTo>
                <a:lnTo>
                  <a:pt x="1037" y="558"/>
                </a:lnTo>
                <a:lnTo>
                  <a:pt x="998" y="611"/>
                </a:lnTo>
                <a:lnTo>
                  <a:pt x="958" y="664"/>
                </a:lnTo>
                <a:lnTo>
                  <a:pt x="916" y="717"/>
                </a:lnTo>
                <a:lnTo>
                  <a:pt x="873" y="768"/>
                </a:lnTo>
                <a:lnTo>
                  <a:pt x="829" y="820"/>
                </a:lnTo>
                <a:lnTo>
                  <a:pt x="785" y="870"/>
                </a:lnTo>
                <a:lnTo>
                  <a:pt x="740" y="920"/>
                </a:lnTo>
                <a:lnTo>
                  <a:pt x="693" y="968"/>
                </a:lnTo>
                <a:lnTo>
                  <a:pt x="645" y="1015"/>
                </a:lnTo>
                <a:lnTo>
                  <a:pt x="595" y="1063"/>
                </a:lnTo>
                <a:lnTo>
                  <a:pt x="545" y="1108"/>
                </a:lnTo>
                <a:lnTo>
                  <a:pt x="495" y="1151"/>
                </a:lnTo>
                <a:lnTo>
                  <a:pt x="442" y="1193"/>
                </a:lnTo>
                <a:lnTo>
                  <a:pt x="391" y="1233"/>
                </a:lnTo>
                <a:lnTo>
                  <a:pt x="337" y="1271"/>
                </a:lnTo>
                <a:lnTo>
                  <a:pt x="283" y="1308"/>
                </a:lnTo>
                <a:lnTo>
                  <a:pt x="227" y="1343"/>
                </a:lnTo>
                <a:lnTo>
                  <a:pt x="199" y="1359"/>
                </a:lnTo>
                <a:lnTo>
                  <a:pt x="171" y="1375"/>
                </a:lnTo>
                <a:lnTo>
                  <a:pt x="144" y="1390"/>
                </a:lnTo>
                <a:lnTo>
                  <a:pt x="116" y="1404"/>
                </a:lnTo>
                <a:lnTo>
                  <a:pt x="86" y="1419"/>
                </a:lnTo>
                <a:lnTo>
                  <a:pt x="59" y="1432"/>
                </a:lnTo>
                <a:lnTo>
                  <a:pt x="29" y="1445"/>
                </a:lnTo>
                <a:lnTo>
                  <a:pt x="0" y="1456"/>
                </a:lnTo>
                <a:lnTo>
                  <a:pt x="485" y="1456"/>
                </a:lnTo>
                <a:lnTo>
                  <a:pt x="70" y="2744"/>
                </a:lnTo>
                <a:lnTo>
                  <a:pt x="2696" y="2744"/>
                </a:lnTo>
                <a:close/>
              </a:path>
            </a:pathLst>
          </a:custGeom>
          <a:gradFill rotWithShape="0">
            <a:gsLst>
              <a:gs pos="0">
                <a:srgbClr val="D4E3E7"/>
              </a:gs>
              <a:gs pos="100000">
                <a:srgbClr val="29718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9228" name="Freeform 13"/>
          <p:cNvSpPr>
            <a:spLocks/>
          </p:cNvSpPr>
          <p:nvPr/>
        </p:nvSpPr>
        <p:spPr bwMode="auto">
          <a:xfrm rot="5400000">
            <a:off x="7269163" y="2259012"/>
            <a:ext cx="1163638" cy="347663"/>
          </a:xfrm>
          <a:custGeom>
            <a:avLst/>
            <a:gdLst>
              <a:gd name="T0" fmla="*/ 2147483647 w 2766"/>
              <a:gd name="T1" fmla="*/ 2147483647 h 2744"/>
              <a:gd name="T2" fmla="*/ 2147483647 w 2766"/>
              <a:gd name="T3" fmla="*/ 2147483647 h 2744"/>
              <a:gd name="T4" fmla="*/ 2147483647 w 2766"/>
              <a:gd name="T5" fmla="*/ 2147483647 h 2744"/>
              <a:gd name="T6" fmla="*/ 2147483647 w 2766"/>
              <a:gd name="T7" fmla="*/ 2147483647 h 2744"/>
              <a:gd name="T8" fmla="*/ 2147483647 w 2766"/>
              <a:gd name="T9" fmla="*/ 2147483647 h 2744"/>
              <a:gd name="T10" fmla="*/ 2147483647 w 2766"/>
              <a:gd name="T11" fmla="*/ 2147483647 h 2744"/>
              <a:gd name="T12" fmla="*/ 2147483647 w 2766"/>
              <a:gd name="T13" fmla="*/ 2147483647 h 2744"/>
              <a:gd name="T14" fmla="*/ 2147483647 w 2766"/>
              <a:gd name="T15" fmla="*/ 2147483647 h 2744"/>
              <a:gd name="T16" fmla="*/ 2147483647 w 2766"/>
              <a:gd name="T17" fmla="*/ 2147483647 h 2744"/>
              <a:gd name="T18" fmla="*/ 2147483647 w 2766"/>
              <a:gd name="T19" fmla="*/ 2147483647 h 2744"/>
              <a:gd name="T20" fmla="*/ 2147483647 w 2766"/>
              <a:gd name="T21" fmla="*/ 2147483647 h 2744"/>
              <a:gd name="T22" fmla="*/ 2147483647 w 2766"/>
              <a:gd name="T23" fmla="*/ 2147483647 h 2744"/>
              <a:gd name="T24" fmla="*/ 2147483647 w 2766"/>
              <a:gd name="T25" fmla="*/ 2147483647 h 2744"/>
              <a:gd name="T26" fmla="*/ 2147483647 w 2766"/>
              <a:gd name="T27" fmla="*/ 2147483647 h 2744"/>
              <a:gd name="T28" fmla="*/ 2147483647 w 2766"/>
              <a:gd name="T29" fmla="*/ 2147483647 h 2744"/>
              <a:gd name="T30" fmla="*/ 2147483647 w 2766"/>
              <a:gd name="T31" fmla="*/ 2147483647 h 2744"/>
              <a:gd name="T32" fmla="*/ 2147483647 w 2766"/>
              <a:gd name="T33" fmla="*/ 2147483647 h 2744"/>
              <a:gd name="T34" fmla="*/ 2147483647 w 2766"/>
              <a:gd name="T35" fmla="*/ 2147483647 h 2744"/>
              <a:gd name="T36" fmla="*/ 2147483647 w 2766"/>
              <a:gd name="T37" fmla="*/ 2147483647 h 2744"/>
              <a:gd name="T38" fmla="*/ 2147483647 w 2766"/>
              <a:gd name="T39" fmla="*/ 2147483647 h 2744"/>
              <a:gd name="T40" fmla="*/ 2147483647 w 2766"/>
              <a:gd name="T41" fmla="*/ 2147483647 h 2744"/>
              <a:gd name="T42" fmla="*/ 2147483647 w 2766"/>
              <a:gd name="T43" fmla="*/ 2147483647 h 2744"/>
              <a:gd name="T44" fmla="*/ 2147483647 w 2766"/>
              <a:gd name="T45" fmla="*/ 2147483647 h 2744"/>
              <a:gd name="T46" fmla="*/ 2147483647 w 2766"/>
              <a:gd name="T47" fmla="*/ 2147483647 h 2744"/>
              <a:gd name="T48" fmla="*/ 2147483647 w 2766"/>
              <a:gd name="T49" fmla="*/ 2147483647 h 2744"/>
              <a:gd name="T50" fmla="*/ 2147483647 w 2766"/>
              <a:gd name="T51" fmla="*/ 2147483647 h 2744"/>
              <a:gd name="T52" fmla="*/ 2147483647 w 2766"/>
              <a:gd name="T53" fmla="*/ 2147483647 h 2744"/>
              <a:gd name="T54" fmla="*/ 2147483647 w 2766"/>
              <a:gd name="T55" fmla="*/ 2147483647 h 2744"/>
              <a:gd name="T56" fmla="*/ 2147483647 w 2766"/>
              <a:gd name="T57" fmla="*/ 2147483647 h 2744"/>
              <a:gd name="T58" fmla="*/ 2147483647 w 2766"/>
              <a:gd name="T59" fmla="*/ 2147483647 h 2744"/>
              <a:gd name="T60" fmla="*/ 2147483647 w 2766"/>
              <a:gd name="T61" fmla="*/ 2147483647 h 2744"/>
              <a:gd name="T62" fmla="*/ 2147483647 w 2766"/>
              <a:gd name="T63" fmla="*/ 2147483647 h 2744"/>
              <a:gd name="T64" fmla="*/ 2147483647 w 2766"/>
              <a:gd name="T65" fmla="*/ 2147483647 h 2744"/>
              <a:gd name="T66" fmla="*/ 2147483647 w 2766"/>
              <a:gd name="T67" fmla="*/ 2147483647 h 2744"/>
              <a:gd name="T68" fmla="*/ 2147483647 w 2766"/>
              <a:gd name="T69" fmla="*/ 2147483647 h 2744"/>
              <a:gd name="T70" fmla="*/ 2147483647 w 2766"/>
              <a:gd name="T71" fmla="*/ 2147483647 h 2744"/>
              <a:gd name="T72" fmla="*/ 2147483647 w 2766"/>
              <a:gd name="T73" fmla="*/ 2147483647 h 2744"/>
              <a:gd name="T74" fmla="*/ 2147483647 w 2766"/>
              <a:gd name="T75" fmla="*/ 2147483647 h 2744"/>
              <a:gd name="T76" fmla="*/ 2147483647 w 2766"/>
              <a:gd name="T77" fmla="*/ 2147483647 h 2744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w 2766"/>
              <a:gd name="T118" fmla="*/ 0 h 2744"/>
              <a:gd name="T119" fmla="*/ 2766 w 2766"/>
              <a:gd name="T120" fmla="*/ 2744 h 2744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T117" t="T118" r="T119" b="T120"/>
            <a:pathLst>
              <a:path w="2766" h="2744">
                <a:moveTo>
                  <a:pt x="2696" y="2744"/>
                </a:moveTo>
                <a:lnTo>
                  <a:pt x="2281" y="1456"/>
                </a:lnTo>
                <a:lnTo>
                  <a:pt x="2766" y="1456"/>
                </a:lnTo>
                <a:lnTo>
                  <a:pt x="2737" y="1445"/>
                </a:lnTo>
                <a:lnTo>
                  <a:pt x="2707" y="1432"/>
                </a:lnTo>
                <a:lnTo>
                  <a:pt x="2680" y="1419"/>
                </a:lnTo>
                <a:lnTo>
                  <a:pt x="2650" y="1404"/>
                </a:lnTo>
                <a:lnTo>
                  <a:pt x="2622" y="1390"/>
                </a:lnTo>
                <a:lnTo>
                  <a:pt x="2595" y="1375"/>
                </a:lnTo>
                <a:lnTo>
                  <a:pt x="2567" y="1359"/>
                </a:lnTo>
                <a:lnTo>
                  <a:pt x="2539" y="1343"/>
                </a:lnTo>
                <a:lnTo>
                  <a:pt x="2483" y="1308"/>
                </a:lnTo>
                <a:lnTo>
                  <a:pt x="2429" y="1271"/>
                </a:lnTo>
                <a:lnTo>
                  <a:pt x="2375" y="1233"/>
                </a:lnTo>
                <a:lnTo>
                  <a:pt x="2324" y="1193"/>
                </a:lnTo>
                <a:lnTo>
                  <a:pt x="2271" y="1151"/>
                </a:lnTo>
                <a:lnTo>
                  <a:pt x="2221" y="1108"/>
                </a:lnTo>
                <a:lnTo>
                  <a:pt x="2171" y="1063"/>
                </a:lnTo>
                <a:lnTo>
                  <a:pt x="2121" y="1015"/>
                </a:lnTo>
                <a:lnTo>
                  <a:pt x="2075" y="968"/>
                </a:lnTo>
                <a:lnTo>
                  <a:pt x="2028" y="920"/>
                </a:lnTo>
                <a:lnTo>
                  <a:pt x="1981" y="870"/>
                </a:lnTo>
                <a:lnTo>
                  <a:pt x="1937" y="820"/>
                </a:lnTo>
                <a:lnTo>
                  <a:pt x="1893" y="768"/>
                </a:lnTo>
                <a:lnTo>
                  <a:pt x="1850" y="717"/>
                </a:lnTo>
                <a:lnTo>
                  <a:pt x="1808" y="664"/>
                </a:lnTo>
                <a:lnTo>
                  <a:pt x="1768" y="611"/>
                </a:lnTo>
                <a:lnTo>
                  <a:pt x="1729" y="558"/>
                </a:lnTo>
                <a:lnTo>
                  <a:pt x="1691" y="506"/>
                </a:lnTo>
                <a:lnTo>
                  <a:pt x="1654" y="453"/>
                </a:lnTo>
                <a:lnTo>
                  <a:pt x="1619" y="400"/>
                </a:lnTo>
                <a:lnTo>
                  <a:pt x="1584" y="347"/>
                </a:lnTo>
                <a:lnTo>
                  <a:pt x="1551" y="296"/>
                </a:lnTo>
                <a:lnTo>
                  <a:pt x="1519" y="244"/>
                </a:lnTo>
                <a:lnTo>
                  <a:pt x="1490" y="194"/>
                </a:lnTo>
                <a:lnTo>
                  <a:pt x="1461" y="144"/>
                </a:lnTo>
                <a:lnTo>
                  <a:pt x="1433" y="95"/>
                </a:lnTo>
                <a:lnTo>
                  <a:pt x="1408" y="47"/>
                </a:lnTo>
                <a:lnTo>
                  <a:pt x="1383" y="0"/>
                </a:lnTo>
                <a:lnTo>
                  <a:pt x="1358" y="47"/>
                </a:lnTo>
                <a:lnTo>
                  <a:pt x="1332" y="95"/>
                </a:lnTo>
                <a:lnTo>
                  <a:pt x="1305" y="144"/>
                </a:lnTo>
                <a:lnTo>
                  <a:pt x="1276" y="194"/>
                </a:lnTo>
                <a:lnTo>
                  <a:pt x="1245" y="244"/>
                </a:lnTo>
                <a:lnTo>
                  <a:pt x="1215" y="296"/>
                </a:lnTo>
                <a:lnTo>
                  <a:pt x="1182" y="347"/>
                </a:lnTo>
                <a:lnTo>
                  <a:pt x="1147" y="400"/>
                </a:lnTo>
                <a:lnTo>
                  <a:pt x="1112" y="453"/>
                </a:lnTo>
                <a:lnTo>
                  <a:pt x="1075" y="506"/>
                </a:lnTo>
                <a:lnTo>
                  <a:pt x="1037" y="558"/>
                </a:lnTo>
                <a:lnTo>
                  <a:pt x="998" y="611"/>
                </a:lnTo>
                <a:lnTo>
                  <a:pt x="958" y="664"/>
                </a:lnTo>
                <a:lnTo>
                  <a:pt x="916" y="717"/>
                </a:lnTo>
                <a:lnTo>
                  <a:pt x="873" y="768"/>
                </a:lnTo>
                <a:lnTo>
                  <a:pt x="829" y="820"/>
                </a:lnTo>
                <a:lnTo>
                  <a:pt x="785" y="870"/>
                </a:lnTo>
                <a:lnTo>
                  <a:pt x="740" y="920"/>
                </a:lnTo>
                <a:lnTo>
                  <a:pt x="693" y="968"/>
                </a:lnTo>
                <a:lnTo>
                  <a:pt x="645" y="1015"/>
                </a:lnTo>
                <a:lnTo>
                  <a:pt x="595" y="1063"/>
                </a:lnTo>
                <a:lnTo>
                  <a:pt x="545" y="1108"/>
                </a:lnTo>
                <a:lnTo>
                  <a:pt x="495" y="1151"/>
                </a:lnTo>
                <a:lnTo>
                  <a:pt x="442" y="1193"/>
                </a:lnTo>
                <a:lnTo>
                  <a:pt x="391" y="1233"/>
                </a:lnTo>
                <a:lnTo>
                  <a:pt x="337" y="1271"/>
                </a:lnTo>
                <a:lnTo>
                  <a:pt x="283" y="1308"/>
                </a:lnTo>
                <a:lnTo>
                  <a:pt x="227" y="1343"/>
                </a:lnTo>
                <a:lnTo>
                  <a:pt x="199" y="1359"/>
                </a:lnTo>
                <a:lnTo>
                  <a:pt x="171" y="1375"/>
                </a:lnTo>
                <a:lnTo>
                  <a:pt x="144" y="1390"/>
                </a:lnTo>
                <a:lnTo>
                  <a:pt x="116" y="1404"/>
                </a:lnTo>
                <a:lnTo>
                  <a:pt x="86" y="1419"/>
                </a:lnTo>
                <a:lnTo>
                  <a:pt x="59" y="1432"/>
                </a:lnTo>
                <a:lnTo>
                  <a:pt x="29" y="1445"/>
                </a:lnTo>
                <a:lnTo>
                  <a:pt x="0" y="1456"/>
                </a:lnTo>
                <a:lnTo>
                  <a:pt x="485" y="1456"/>
                </a:lnTo>
                <a:lnTo>
                  <a:pt x="70" y="2744"/>
                </a:lnTo>
                <a:lnTo>
                  <a:pt x="2696" y="2744"/>
                </a:lnTo>
                <a:close/>
              </a:path>
            </a:pathLst>
          </a:custGeom>
          <a:gradFill rotWithShape="0">
            <a:gsLst>
              <a:gs pos="0">
                <a:srgbClr val="DEEFF5"/>
              </a:gs>
              <a:gs pos="100000">
                <a:srgbClr val="59B1CD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5" name="Rectangle 16"/>
          <p:cNvSpPr>
            <a:spLocks noChangeArrowheads="1"/>
          </p:cNvSpPr>
          <p:nvPr/>
        </p:nvSpPr>
        <p:spPr bwMode="auto">
          <a:xfrm>
            <a:off x="5108575" y="2300288"/>
            <a:ext cx="2770188" cy="228600"/>
          </a:xfrm>
          <a:prstGeom prst="rect">
            <a:avLst/>
          </a:prstGeom>
          <a:gradFill rotWithShape="0">
            <a:gsLst>
              <a:gs pos="0">
                <a:srgbClr val="99CCFF"/>
              </a:gs>
              <a:gs pos="50000">
                <a:srgbClr val="EBF5FF"/>
              </a:gs>
              <a:gs pos="100000">
                <a:srgbClr val="99CCFF"/>
              </a:gs>
            </a:gsLst>
            <a:lin ang="0" scaled="1"/>
          </a:gra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17" name="Oval 18"/>
          <p:cNvSpPr>
            <a:spLocks noChangeArrowheads="1"/>
          </p:cNvSpPr>
          <p:nvPr/>
        </p:nvSpPr>
        <p:spPr bwMode="auto">
          <a:xfrm>
            <a:off x="6977063" y="2128838"/>
            <a:ext cx="658812" cy="730250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18" name="Oval 19"/>
          <p:cNvSpPr>
            <a:spLocks noChangeArrowheads="1"/>
          </p:cNvSpPr>
          <p:nvPr/>
        </p:nvSpPr>
        <p:spPr bwMode="auto">
          <a:xfrm>
            <a:off x="6099175" y="3087688"/>
            <a:ext cx="790575" cy="611187"/>
          </a:xfrm>
          <a:prstGeom prst="ellipse">
            <a:avLst/>
          </a:prstGeom>
          <a:gradFill rotWithShape="0">
            <a:gsLst>
              <a:gs pos="0">
                <a:srgbClr val="FFFFFF"/>
              </a:gs>
              <a:gs pos="100000">
                <a:srgbClr val="CCEC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19" name="Oval 20"/>
          <p:cNvSpPr>
            <a:spLocks noChangeArrowheads="1"/>
          </p:cNvSpPr>
          <p:nvPr/>
        </p:nvSpPr>
        <p:spPr bwMode="auto">
          <a:xfrm>
            <a:off x="5207000" y="2138363"/>
            <a:ext cx="646113" cy="682625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20" name="Oval 21"/>
          <p:cNvSpPr>
            <a:spLocks noChangeArrowheads="1"/>
          </p:cNvSpPr>
          <p:nvPr/>
        </p:nvSpPr>
        <p:spPr bwMode="auto">
          <a:xfrm>
            <a:off x="6173788" y="1104900"/>
            <a:ext cx="665162" cy="703263"/>
          </a:xfrm>
          <a:prstGeom prst="ellipse">
            <a:avLst/>
          </a:prstGeom>
          <a:gradFill rotWithShape="0">
            <a:gsLst>
              <a:gs pos="0">
                <a:srgbClr val="CCECFF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21" name="AutoShape 39"/>
          <p:cNvSpPr>
            <a:spLocks noChangeArrowheads="1"/>
          </p:cNvSpPr>
          <p:nvPr/>
        </p:nvSpPr>
        <p:spPr bwMode="auto">
          <a:xfrm>
            <a:off x="6661150" y="2379663"/>
            <a:ext cx="469900" cy="249237"/>
          </a:xfrm>
          <a:prstGeom prst="rightArrow">
            <a:avLst>
              <a:gd name="adj1" fmla="val 50000"/>
              <a:gd name="adj2" fmla="val 74070"/>
            </a:avLst>
          </a:prstGeom>
          <a:gradFill rotWithShape="0">
            <a:gsLst>
              <a:gs pos="0">
                <a:schemeClr val="bg1">
                  <a:gamma/>
                  <a:shade val="43137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3137"/>
                  <a:invGamma/>
                </a:schemeClr>
              </a:gs>
            </a:gsLst>
            <a:lin ang="5400000" scaled="1"/>
          </a:gradFill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22" name="AutoShape 40"/>
          <p:cNvSpPr>
            <a:spLocks noChangeArrowheads="1"/>
          </p:cNvSpPr>
          <p:nvPr/>
        </p:nvSpPr>
        <p:spPr bwMode="auto">
          <a:xfrm rot="5400000" flipH="1">
            <a:off x="6290469" y="1839119"/>
            <a:ext cx="425450" cy="265112"/>
          </a:xfrm>
          <a:prstGeom prst="rightArrow">
            <a:avLst>
              <a:gd name="adj1" fmla="val 50000"/>
              <a:gd name="adj2" fmla="val 46660"/>
            </a:avLst>
          </a:prstGeom>
          <a:gradFill rotWithShape="0">
            <a:gsLst>
              <a:gs pos="0">
                <a:schemeClr val="bg1">
                  <a:gamma/>
                  <a:shade val="43137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3137"/>
                  <a:invGamma/>
                </a:schemeClr>
              </a:gs>
            </a:gsLst>
            <a:lin ang="0" scaled="1"/>
          </a:gradFill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23" name="AutoShape 41"/>
          <p:cNvSpPr>
            <a:spLocks noChangeArrowheads="1"/>
          </p:cNvSpPr>
          <p:nvPr/>
        </p:nvSpPr>
        <p:spPr bwMode="auto">
          <a:xfrm rot="16200000" flipH="1" flipV="1">
            <a:off x="6318250" y="2932113"/>
            <a:ext cx="369888" cy="265112"/>
          </a:xfrm>
          <a:prstGeom prst="rightArrow">
            <a:avLst>
              <a:gd name="adj1" fmla="val 50000"/>
              <a:gd name="adj2" fmla="val 40589"/>
            </a:avLst>
          </a:prstGeom>
          <a:gradFill rotWithShape="0">
            <a:gsLst>
              <a:gs pos="0">
                <a:schemeClr val="bg1">
                  <a:gamma/>
                  <a:shade val="43137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3137"/>
                  <a:invGamma/>
                </a:schemeClr>
              </a:gs>
            </a:gsLst>
            <a:lin ang="0" scaled="1"/>
          </a:gradFill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24" name="AutoShape 42"/>
          <p:cNvSpPr>
            <a:spLocks noChangeArrowheads="1"/>
          </p:cNvSpPr>
          <p:nvPr/>
        </p:nvSpPr>
        <p:spPr bwMode="auto">
          <a:xfrm flipH="1">
            <a:off x="5851525" y="2379663"/>
            <a:ext cx="465138" cy="249237"/>
          </a:xfrm>
          <a:prstGeom prst="rightArrow">
            <a:avLst>
              <a:gd name="adj1" fmla="val 50000"/>
              <a:gd name="adj2" fmla="val 73214"/>
            </a:avLst>
          </a:prstGeom>
          <a:gradFill rotWithShape="0">
            <a:gsLst>
              <a:gs pos="0">
                <a:schemeClr val="bg1">
                  <a:gamma/>
                  <a:shade val="43137"/>
                  <a:invGamma/>
                </a:schemeClr>
              </a:gs>
              <a:gs pos="50000">
                <a:schemeClr val="bg1"/>
              </a:gs>
              <a:gs pos="100000">
                <a:schemeClr val="bg1">
                  <a:gamma/>
                  <a:shade val="43137"/>
                  <a:invGamma/>
                </a:schemeClr>
              </a:gs>
            </a:gsLst>
            <a:lin ang="5400000" scaled="1"/>
          </a:gradFill>
          <a:ln w="1270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25" name="Oval 43"/>
          <p:cNvSpPr>
            <a:spLocks noChangeArrowheads="1"/>
          </p:cNvSpPr>
          <p:nvPr/>
        </p:nvSpPr>
        <p:spPr bwMode="auto">
          <a:xfrm>
            <a:off x="6094413" y="2087563"/>
            <a:ext cx="836612" cy="857250"/>
          </a:xfrm>
          <a:prstGeom prst="ellipse">
            <a:avLst/>
          </a:prstGeom>
          <a:gradFill rotWithShape="0">
            <a:gsLst>
              <a:gs pos="0">
                <a:schemeClr val="bg1">
                  <a:gamma/>
                  <a:shade val="76078"/>
                  <a:invGamma/>
                </a:schemeClr>
              </a:gs>
              <a:gs pos="100000">
                <a:schemeClr val="bg1"/>
              </a:gs>
            </a:gsLst>
            <a:path path="shape">
              <a:fillToRect l="50000" t="50000" r="50000" b="50000"/>
            </a:path>
          </a:gradFill>
          <a:ln w="317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26" name="Text Box 44"/>
          <p:cNvSpPr txBox="1">
            <a:spLocks noChangeArrowheads="1"/>
          </p:cNvSpPr>
          <p:nvPr/>
        </p:nvSpPr>
        <p:spPr bwMode="auto">
          <a:xfrm>
            <a:off x="6992938" y="2386013"/>
            <a:ext cx="719137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+mn-ea"/>
                <a:ea typeface="+mn-ea"/>
              </a:rPr>
              <a:t>일정확인</a:t>
            </a:r>
          </a:p>
        </p:txBody>
      </p:sp>
      <p:sp>
        <p:nvSpPr>
          <p:cNvPr id="127" name="Text Box 45"/>
          <p:cNvSpPr txBox="1">
            <a:spLocks noChangeArrowheads="1"/>
          </p:cNvSpPr>
          <p:nvPr/>
        </p:nvSpPr>
        <p:spPr bwMode="auto">
          <a:xfrm>
            <a:off x="6207125" y="1398588"/>
            <a:ext cx="61912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900" b="1">
                <a:solidFill>
                  <a:schemeClr val="tx1"/>
                </a:solidFill>
                <a:latin typeface="+mn-ea"/>
                <a:ea typeface="+mn-ea"/>
              </a:rPr>
              <a:t>의견조율</a:t>
            </a:r>
          </a:p>
        </p:txBody>
      </p:sp>
      <p:sp>
        <p:nvSpPr>
          <p:cNvPr id="128" name="Text Box 46"/>
          <p:cNvSpPr txBox="1">
            <a:spLocks noChangeArrowheads="1"/>
          </p:cNvSpPr>
          <p:nvPr/>
        </p:nvSpPr>
        <p:spPr bwMode="auto">
          <a:xfrm>
            <a:off x="5043488" y="2370138"/>
            <a:ext cx="88106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900" b="1" dirty="0">
                <a:solidFill>
                  <a:schemeClr val="tx1"/>
                </a:solidFill>
                <a:latin typeface="+mn-ea"/>
                <a:ea typeface="+mn-ea"/>
              </a:rPr>
              <a:t>품질상태확인</a:t>
            </a:r>
          </a:p>
        </p:txBody>
      </p:sp>
      <p:sp>
        <p:nvSpPr>
          <p:cNvPr id="129" name="Text Box 47"/>
          <p:cNvSpPr txBox="1">
            <a:spLocks noChangeArrowheads="1"/>
          </p:cNvSpPr>
          <p:nvPr/>
        </p:nvSpPr>
        <p:spPr bwMode="auto">
          <a:xfrm>
            <a:off x="5934075" y="3302000"/>
            <a:ext cx="9985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latinLnBrk="0" hangingPunct="0">
              <a:spcBef>
                <a:spcPct val="50000"/>
              </a:spcBef>
              <a:defRPr/>
            </a:pPr>
            <a:r>
              <a:rPr kumimoji="0"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수정 및 보완 대상 발견</a:t>
            </a:r>
            <a:r>
              <a:rPr kumimoji="0" lang="en-US" altLang="ko-KR" sz="9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kumimoji="0"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확인</a:t>
            </a:r>
          </a:p>
        </p:txBody>
      </p:sp>
      <p:sp>
        <p:nvSpPr>
          <p:cNvPr id="130" name="Text Box 48"/>
          <p:cNvSpPr txBox="1">
            <a:spLocks noChangeArrowheads="1"/>
          </p:cNvSpPr>
          <p:nvPr/>
        </p:nvSpPr>
        <p:spPr bwMode="auto">
          <a:xfrm>
            <a:off x="6010275" y="2516188"/>
            <a:ext cx="8778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900">
                <a:solidFill>
                  <a:schemeClr val="tx1"/>
                </a:solidFill>
                <a:latin typeface="+mn-ea"/>
                <a:ea typeface="+mn-ea"/>
              </a:rPr>
              <a:t>검토회의</a:t>
            </a:r>
            <a:br>
              <a:rPr lang="ko-KR" altLang="en-US" sz="90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en-US" altLang="ko-KR" sz="90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900">
                <a:solidFill>
                  <a:schemeClr val="tx1"/>
                </a:solidFill>
                <a:latin typeface="+mn-ea"/>
                <a:ea typeface="+mn-ea"/>
              </a:rPr>
              <a:t>내부 및 합동</a:t>
            </a:r>
            <a:r>
              <a:rPr lang="en-US" altLang="ko-KR" sz="90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pic>
        <p:nvPicPr>
          <p:cNvPr id="49244" name="Picture 49" descr="PE01460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3325" y="2122488"/>
            <a:ext cx="428625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" name="Rectangle 50"/>
          <p:cNvSpPr>
            <a:spLocks noChangeArrowheads="1"/>
          </p:cNvSpPr>
          <p:nvPr/>
        </p:nvSpPr>
        <p:spPr bwMode="auto">
          <a:xfrm>
            <a:off x="8201025" y="1543050"/>
            <a:ext cx="1466850" cy="231775"/>
          </a:xfrm>
          <a:prstGeom prst="rect">
            <a:avLst/>
          </a:prstGeom>
          <a:solidFill>
            <a:srgbClr val="B1DCF1"/>
          </a:solidFill>
          <a:ln w="9525">
            <a:solidFill>
              <a:srgbClr val="48ACDE"/>
            </a:solidFill>
            <a:miter lim="800000"/>
            <a:headEnd type="none" w="sm" len="sm"/>
            <a:tailEnd type="none" w="sm" len="sm"/>
          </a:ln>
          <a:effectLst>
            <a:prstShdw prst="shdw17" dist="17961" dir="13500000">
              <a:srgbClr val="2B6785"/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33" name="Rectangle 51"/>
          <p:cNvSpPr>
            <a:spLocks noChangeArrowheads="1"/>
          </p:cNvSpPr>
          <p:nvPr/>
        </p:nvSpPr>
        <p:spPr bwMode="auto">
          <a:xfrm>
            <a:off x="8201025" y="1911350"/>
            <a:ext cx="1466850" cy="230188"/>
          </a:xfrm>
          <a:prstGeom prst="rect">
            <a:avLst/>
          </a:prstGeom>
          <a:solidFill>
            <a:srgbClr val="B1DCF1"/>
          </a:solidFill>
          <a:ln w="9525">
            <a:solidFill>
              <a:srgbClr val="48ACDE"/>
            </a:solidFill>
            <a:miter lim="800000"/>
            <a:headEnd type="none" w="sm" len="sm"/>
            <a:tailEnd type="none" w="sm" len="sm"/>
          </a:ln>
          <a:effectLst>
            <a:prstShdw prst="shdw17" dist="17961" dir="13500000">
              <a:srgbClr val="2B6785"/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34" name="Rectangle 52"/>
          <p:cNvSpPr>
            <a:spLocks noChangeArrowheads="1"/>
          </p:cNvSpPr>
          <p:nvPr/>
        </p:nvSpPr>
        <p:spPr bwMode="auto">
          <a:xfrm>
            <a:off x="8201025" y="2279650"/>
            <a:ext cx="1466850" cy="231775"/>
          </a:xfrm>
          <a:prstGeom prst="rect">
            <a:avLst/>
          </a:prstGeom>
          <a:solidFill>
            <a:srgbClr val="B1DCF1"/>
          </a:solidFill>
          <a:ln w="9525">
            <a:solidFill>
              <a:srgbClr val="48ACDE"/>
            </a:solidFill>
            <a:miter lim="800000"/>
            <a:headEnd type="none" w="sm" len="sm"/>
            <a:tailEnd type="none" w="sm" len="sm"/>
          </a:ln>
          <a:effectLst>
            <a:prstShdw prst="shdw17" dist="17961" dir="13500000">
              <a:srgbClr val="2B6785"/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35" name="Rectangle 53"/>
          <p:cNvSpPr>
            <a:spLocks noChangeArrowheads="1"/>
          </p:cNvSpPr>
          <p:nvPr/>
        </p:nvSpPr>
        <p:spPr bwMode="auto">
          <a:xfrm>
            <a:off x="8201025" y="2689225"/>
            <a:ext cx="1466850" cy="230188"/>
          </a:xfrm>
          <a:prstGeom prst="rect">
            <a:avLst/>
          </a:prstGeom>
          <a:solidFill>
            <a:srgbClr val="B1DCF1"/>
          </a:solidFill>
          <a:ln w="9525">
            <a:solidFill>
              <a:srgbClr val="48ACDE"/>
            </a:solidFill>
            <a:miter lim="800000"/>
            <a:headEnd type="none" w="sm" len="sm"/>
            <a:tailEnd type="none" w="sm" len="sm"/>
          </a:ln>
          <a:effectLst>
            <a:prstShdw prst="shdw17" dist="17961" dir="13500000">
              <a:srgbClr val="2B6785"/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36" name="Rectangle 54"/>
          <p:cNvSpPr>
            <a:spLocks noChangeArrowheads="1"/>
          </p:cNvSpPr>
          <p:nvPr/>
        </p:nvSpPr>
        <p:spPr bwMode="auto">
          <a:xfrm>
            <a:off x="8201025" y="3095625"/>
            <a:ext cx="1466850" cy="231775"/>
          </a:xfrm>
          <a:prstGeom prst="rect">
            <a:avLst/>
          </a:prstGeom>
          <a:solidFill>
            <a:srgbClr val="B1DCF1"/>
          </a:solidFill>
          <a:ln w="9525">
            <a:solidFill>
              <a:srgbClr val="48ACDE"/>
            </a:solidFill>
            <a:miter lim="800000"/>
            <a:headEnd type="none" w="sm" len="sm"/>
            <a:tailEnd type="none" w="sm" len="sm"/>
          </a:ln>
          <a:effectLst>
            <a:prstShdw prst="shdw17" dist="17961" dir="13500000">
              <a:srgbClr val="2B6785"/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37" name="Rectangle 55"/>
          <p:cNvSpPr>
            <a:spLocks noChangeArrowheads="1"/>
          </p:cNvSpPr>
          <p:nvPr/>
        </p:nvSpPr>
        <p:spPr bwMode="auto">
          <a:xfrm>
            <a:off x="8201025" y="3492500"/>
            <a:ext cx="1466850" cy="230188"/>
          </a:xfrm>
          <a:prstGeom prst="rect">
            <a:avLst/>
          </a:prstGeom>
          <a:solidFill>
            <a:srgbClr val="B1DCF1"/>
          </a:solidFill>
          <a:ln w="9525">
            <a:solidFill>
              <a:srgbClr val="48ACDE"/>
            </a:solidFill>
            <a:miter lim="800000"/>
            <a:headEnd type="none" w="sm" len="sm"/>
            <a:tailEnd type="none" w="sm" len="sm"/>
          </a:ln>
          <a:effectLst>
            <a:prstShdw prst="shdw17" dist="17961" dir="13500000">
              <a:srgbClr val="2B6785"/>
            </a:prstShdw>
          </a:effectLst>
        </p:spPr>
        <p:txBody>
          <a:bodyPr anchor="ctr">
            <a:spAutoFit/>
          </a:bodyPr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38" name="Line 56"/>
          <p:cNvSpPr>
            <a:spLocks noChangeShapeType="1"/>
          </p:cNvSpPr>
          <p:nvPr/>
        </p:nvSpPr>
        <p:spPr bwMode="auto">
          <a:xfrm rot="5400000">
            <a:off x="8961438" y="1827213"/>
            <a:ext cx="10795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sm" len="sm"/>
          </a:ln>
        </p:spPr>
        <p:txBody>
          <a:bodyPr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39" name="Line 57"/>
          <p:cNvSpPr>
            <a:spLocks noChangeShapeType="1"/>
          </p:cNvSpPr>
          <p:nvPr/>
        </p:nvSpPr>
        <p:spPr bwMode="auto">
          <a:xfrm rot="5400000">
            <a:off x="8943182" y="2213769"/>
            <a:ext cx="144462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sm" len="sm"/>
          </a:ln>
        </p:spPr>
        <p:txBody>
          <a:bodyPr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40" name="Line 58"/>
          <p:cNvSpPr>
            <a:spLocks noChangeShapeType="1"/>
          </p:cNvSpPr>
          <p:nvPr/>
        </p:nvSpPr>
        <p:spPr bwMode="auto">
          <a:xfrm rot="5400000">
            <a:off x="8943182" y="2591594"/>
            <a:ext cx="144462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sm" len="sm"/>
          </a:ln>
        </p:spPr>
        <p:txBody>
          <a:bodyPr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41" name="Line 59"/>
          <p:cNvSpPr>
            <a:spLocks noChangeShapeType="1"/>
          </p:cNvSpPr>
          <p:nvPr/>
        </p:nvSpPr>
        <p:spPr bwMode="auto">
          <a:xfrm rot="5400000">
            <a:off x="8943975" y="3024188"/>
            <a:ext cx="14287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sm" len="sm"/>
          </a:ln>
        </p:spPr>
        <p:txBody>
          <a:bodyPr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42" name="Line 60"/>
          <p:cNvSpPr>
            <a:spLocks noChangeShapeType="1"/>
          </p:cNvSpPr>
          <p:nvPr/>
        </p:nvSpPr>
        <p:spPr bwMode="auto">
          <a:xfrm rot="5400000">
            <a:off x="8943975" y="3429001"/>
            <a:ext cx="142875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 type="stealth" w="sm" len="sm"/>
          </a:ln>
        </p:spPr>
        <p:txBody>
          <a:bodyPr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43" name="Rectangle 61"/>
          <p:cNvSpPr>
            <a:spLocks noChangeArrowheads="1"/>
          </p:cNvSpPr>
          <p:nvPr/>
        </p:nvSpPr>
        <p:spPr bwMode="auto">
          <a:xfrm flipH="1">
            <a:off x="8318500" y="2276475"/>
            <a:ext cx="1130300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900" dirty="0" err="1">
                <a:solidFill>
                  <a:schemeClr val="tx1"/>
                </a:solidFill>
                <a:latin typeface="+mn-ea"/>
                <a:ea typeface="+mn-ea"/>
              </a:rPr>
              <a:t>관련팀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 협조회의</a:t>
            </a:r>
          </a:p>
        </p:txBody>
      </p:sp>
      <p:sp>
        <p:nvSpPr>
          <p:cNvPr id="144" name="Rectangle 62"/>
          <p:cNvSpPr>
            <a:spLocks noChangeArrowheads="1"/>
          </p:cNvSpPr>
          <p:nvPr/>
        </p:nvSpPr>
        <p:spPr bwMode="auto">
          <a:xfrm flipH="1">
            <a:off x="8181975" y="2619375"/>
            <a:ext cx="15113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이슈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쟁점사항 처리방안보고</a:t>
            </a:r>
          </a:p>
        </p:txBody>
      </p:sp>
      <p:sp>
        <p:nvSpPr>
          <p:cNvPr id="145" name="Rectangle 63"/>
          <p:cNvSpPr>
            <a:spLocks noChangeArrowheads="1"/>
          </p:cNvSpPr>
          <p:nvPr/>
        </p:nvSpPr>
        <p:spPr bwMode="auto">
          <a:xfrm flipH="1">
            <a:off x="8318500" y="3087688"/>
            <a:ext cx="1209675" cy="23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이슈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쟁점사항 처리</a:t>
            </a:r>
          </a:p>
        </p:txBody>
      </p:sp>
      <p:sp>
        <p:nvSpPr>
          <p:cNvPr id="146" name="Rectangle 64"/>
          <p:cNvSpPr>
            <a:spLocks noChangeArrowheads="1"/>
          </p:cNvSpPr>
          <p:nvPr/>
        </p:nvSpPr>
        <p:spPr bwMode="auto">
          <a:xfrm flipH="1">
            <a:off x="8431213" y="3494088"/>
            <a:ext cx="110172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완료보고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보고서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147" name="Rectangle 65"/>
          <p:cNvSpPr>
            <a:spLocks noChangeArrowheads="1"/>
          </p:cNvSpPr>
          <p:nvPr/>
        </p:nvSpPr>
        <p:spPr bwMode="auto">
          <a:xfrm flipH="1">
            <a:off x="8318500" y="1917700"/>
            <a:ext cx="1209675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이슈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쟁점사항 등록</a:t>
            </a:r>
          </a:p>
        </p:txBody>
      </p:sp>
      <p:sp>
        <p:nvSpPr>
          <p:cNvPr id="148" name="Rectangle 66"/>
          <p:cNvSpPr>
            <a:spLocks noChangeArrowheads="1"/>
          </p:cNvSpPr>
          <p:nvPr/>
        </p:nvSpPr>
        <p:spPr bwMode="auto">
          <a:xfrm flipH="1">
            <a:off x="8318500" y="1538288"/>
            <a:ext cx="1209675" cy="231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ctr" defTabSz="762000" eaLnBrk="0" latinLnBrk="0" hangingPunct="0">
              <a:defRPr/>
            </a:pP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이슈</a:t>
            </a:r>
            <a:r>
              <a:rPr lang="en-US" altLang="ko-KR" sz="900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900" dirty="0">
                <a:solidFill>
                  <a:schemeClr val="tx1"/>
                </a:solidFill>
                <a:latin typeface="+mn-ea"/>
                <a:ea typeface="+mn-ea"/>
              </a:rPr>
              <a:t>쟁점사항 식별</a:t>
            </a:r>
          </a:p>
        </p:txBody>
      </p:sp>
      <p:sp>
        <p:nvSpPr>
          <p:cNvPr id="149" name="AutoShape 70"/>
          <p:cNvSpPr>
            <a:spLocks noChangeArrowheads="1"/>
          </p:cNvSpPr>
          <p:nvPr/>
        </p:nvSpPr>
        <p:spPr bwMode="auto">
          <a:xfrm>
            <a:off x="8162925" y="1366838"/>
            <a:ext cx="1506538" cy="95250"/>
          </a:xfrm>
          <a:custGeom>
            <a:avLst/>
            <a:gdLst>
              <a:gd name="T0" fmla="*/ 2147483647 w 21600"/>
              <a:gd name="T1" fmla="*/ 79412875 h 21600"/>
              <a:gd name="T2" fmla="*/ 2147483647 w 21600"/>
              <a:gd name="T3" fmla="*/ 158825750 h 21600"/>
              <a:gd name="T4" fmla="*/ 2147483647 w 21600"/>
              <a:gd name="T5" fmla="*/ 79412875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190 w 21600"/>
              <a:gd name="T13" fmla="*/ 3190 h 21600"/>
              <a:gd name="T14" fmla="*/ 18410 w 21600"/>
              <a:gd name="T15" fmla="*/ 1841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780" y="21600"/>
                </a:lnTo>
                <a:lnTo>
                  <a:pt x="1882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gradFill rotWithShape="0">
            <a:gsLst>
              <a:gs pos="0">
                <a:srgbClr val="C6A1CB"/>
              </a:gs>
              <a:gs pos="100000">
                <a:srgbClr val="FFFFFF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150" name="AutoShape 71"/>
          <p:cNvSpPr>
            <a:spLocks noChangeArrowheads="1"/>
          </p:cNvSpPr>
          <p:nvPr/>
        </p:nvSpPr>
        <p:spPr bwMode="auto">
          <a:xfrm>
            <a:off x="8142288" y="1095375"/>
            <a:ext cx="1546225" cy="24765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DDC8E0"/>
              </a:gs>
              <a:gs pos="100000">
                <a:srgbClr val="ECE0ED"/>
              </a:gs>
            </a:gsLst>
            <a:lin ang="5400000" scaled="1"/>
          </a:gradFill>
          <a:ln w="9525">
            <a:solidFill>
              <a:srgbClr val="A67AB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ko-KR" altLang="en-US" sz="9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51" name="Rectangle 72"/>
          <p:cNvSpPr>
            <a:spLocks noChangeArrowheads="1"/>
          </p:cNvSpPr>
          <p:nvPr/>
        </p:nvSpPr>
        <p:spPr bwMode="auto">
          <a:xfrm>
            <a:off x="8167688" y="1093788"/>
            <a:ext cx="1498600" cy="23177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buFont typeface="Wingdings" pitchFamily="2" charset="2"/>
              <a:buNone/>
              <a:defRPr/>
            </a:pPr>
            <a:r>
              <a:rPr lang="ko-KR" altLang="en-US" sz="900" b="1" dirty="0">
                <a:solidFill>
                  <a:schemeClr val="tx1"/>
                </a:solidFill>
                <a:latin typeface="+mn-ea"/>
                <a:ea typeface="+mn-ea"/>
              </a:rPr>
              <a:t>이슈</a:t>
            </a:r>
            <a:r>
              <a:rPr lang="en-US" altLang="ko-KR" sz="900" b="1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ko-KR" altLang="en-US" sz="900" b="1" dirty="0">
                <a:solidFill>
                  <a:schemeClr val="tx1"/>
                </a:solidFill>
                <a:latin typeface="+mn-ea"/>
                <a:ea typeface="+mn-ea"/>
              </a:rPr>
              <a:t>쟁점사항 처리</a:t>
            </a:r>
          </a:p>
        </p:txBody>
      </p:sp>
      <p:grpSp>
        <p:nvGrpSpPr>
          <p:cNvPr id="49265" name="Group 311"/>
          <p:cNvGrpSpPr>
            <a:grpSpLocks/>
          </p:cNvGrpSpPr>
          <p:nvPr/>
        </p:nvGrpSpPr>
        <p:grpSpPr bwMode="auto">
          <a:xfrm>
            <a:off x="92075" y="728663"/>
            <a:ext cx="4860925" cy="249237"/>
            <a:chOff x="255" y="1555"/>
            <a:chExt cx="3809" cy="157"/>
          </a:xfrm>
        </p:grpSpPr>
        <p:pic>
          <p:nvPicPr>
            <p:cNvPr id="49294" name="Picture 312" descr="중간바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" y="1555"/>
              <a:ext cx="3809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95" name="Text Box 313"/>
            <p:cNvSpPr txBox="1">
              <a:spLocks noChangeArrowheads="1"/>
            </p:cNvSpPr>
            <p:nvPr/>
          </p:nvSpPr>
          <p:spPr bwMode="auto">
            <a:xfrm>
              <a:off x="490" y="1568"/>
              <a:ext cx="769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001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lang="en-US" altLang="ko-KR">
                  <a:solidFill>
                    <a:schemeClr val="tx1"/>
                  </a:solidFill>
                  <a:ea typeface="맑은 고딕" pitchFamily="50" charset="-127"/>
                </a:rPr>
                <a:t>RISK</a:t>
              </a:r>
              <a:r>
                <a:rPr lang="ko-KR" altLang="en-US">
                  <a:solidFill>
                    <a:schemeClr val="tx1"/>
                  </a:solidFill>
                  <a:ea typeface="맑은 고딕" pitchFamily="50" charset="-127"/>
                </a:rPr>
                <a:t>관리 체계</a:t>
              </a:r>
            </a:p>
          </p:txBody>
        </p:sp>
      </p:grpSp>
      <p:grpSp>
        <p:nvGrpSpPr>
          <p:cNvPr id="49266" name="Group 311"/>
          <p:cNvGrpSpPr>
            <a:grpSpLocks/>
          </p:cNvGrpSpPr>
          <p:nvPr/>
        </p:nvGrpSpPr>
        <p:grpSpPr bwMode="auto">
          <a:xfrm>
            <a:off x="5132388" y="749300"/>
            <a:ext cx="4635500" cy="252413"/>
            <a:chOff x="255" y="1555"/>
            <a:chExt cx="3851" cy="159"/>
          </a:xfrm>
        </p:grpSpPr>
        <p:pic>
          <p:nvPicPr>
            <p:cNvPr id="49292" name="Picture 312" descr="중간바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5" y="1555"/>
              <a:ext cx="3851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293" name="Text Box 313"/>
            <p:cNvSpPr txBox="1">
              <a:spLocks noChangeArrowheads="1"/>
            </p:cNvSpPr>
            <p:nvPr/>
          </p:nvSpPr>
          <p:spPr bwMode="auto">
            <a:xfrm>
              <a:off x="490" y="1568"/>
              <a:ext cx="132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8001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>
              <a:spAutoFit/>
            </a:bodyPr>
            <a:lstStyle>
              <a:lvl1pPr eaLnBrk="0" hangingPunct="0"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1200">
                  <a:solidFill>
                    <a:srgbClr val="006666"/>
                  </a:solidFill>
                  <a:latin typeface="맑은 고딕" pitchFamily="50" charset="-127"/>
                  <a:ea typeface="굴림" pitchFamily="50" charset="-127"/>
                </a:defRPr>
              </a:lvl9pPr>
            </a:lstStyle>
            <a:p>
              <a:pPr latinLnBrk="0"/>
              <a:r>
                <a:rPr lang="ko-KR" altLang="en-US">
                  <a:solidFill>
                    <a:schemeClr val="tx1"/>
                  </a:solidFill>
                  <a:ea typeface="맑은 고딕" pitchFamily="50" charset="-127"/>
                </a:rPr>
                <a:t>커뮤니케이션 지원체계</a:t>
              </a:r>
            </a:p>
          </p:txBody>
        </p:sp>
      </p:grpSp>
      <p:graphicFrame>
        <p:nvGraphicFramePr>
          <p:cNvPr id="164" name="표 163"/>
          <p:cNvGraphicFramePr>
            <a:graphicFrameLocks noGrp="1"/>
          </p:cNvGraphicFramePr>
          <p:nvPr/>
        </p:nvGraphicFramePr>
        <p:xfrm>
          <a:off x="5178425" y="3878263"/>
          <a:ext cx="4591050" cy="23637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9320"/>
                <a:gridCol w="665958"/>
                <a:gridCol w="3375772"/>
              </a:tblGrid>
              <a:tr h="33524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관리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대상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사업의 </a:t>
                      </a:r>
                      <a:endParaRPr lang="en-US" altLang="ko-KR" sz="800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주안점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 smtClean="0">
                          <a:latin typeface="+mn-ea"/>
                          <a:ea typeface="+mn-ea"/>
                        </a:rPr>
                        <a:t>적용 방안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T="45716" marB="45716" anchor="ctr"/>
                </a:tc>
              </a:tr>
              <a:tr h="53551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의사 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소통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의사소통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계획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v"/>
                      </a:pP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의사소통계획수립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-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매체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시기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참여자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내용 등 사전에 계획수립</a:t>
                      </a:r>
                      <a:endParaRPr lang="en-US" altLang="ko-KR" sz="800" b="0" i="0" u="none" strike="noStrike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17145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v"/>
                      </a:pP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수행에 영향을 미치는 모든 관계자를 식별하여 실질적인 의사소통 채널 확보계획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사람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조직 등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i="0" u="none" strike="noStrike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T="45716" marB="45716" anchor="ctr"/>
                </a:tc>
              </a:tr>
              <a:tr h="578705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보고 및 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회의 수행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v"/>
                      </a:pP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의사소통 계획에 따라 해당 매체를 통해 적절히 프로젝트 </a:t>
                      </a:r>
                      <a:endParaRPr lang="en-US" altLang="ko-KR" sz="800" b="0" i="0" u="none" strike="noStrike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정보공유의사소통 계획에 방법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시기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주간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월간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수시 등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참여자 </a:t>
                      </a:r>
                      <a:endParaRPr lang="en-US" altLang="ko-KR" sz="800" b="0" i="0" u="none" strike="noStrike" kern="1200" baseline="0" dirty="0" smtClean="0">
                        <a:solidFill>
                          <a:schemeClr val="dk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None/>
                      </a:pP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등을 명시하고 실시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T="45716" marB="45716" anchor="ctr"/>
                </a:tc>
              </a:tr>
              <a:tr h="45715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기업 및 </a:t>
                      </a:r>
                      <a:endParaRPr lang="en-US" altLang="ko-KR" sz="800" b="1" dirty="0" smtClean="0">
                        <a:latin typeface="+mn-ea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방법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v"/>
                      </a:pP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업무수행보고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검토회의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회의체구성</a:t>
                      </a:r>
                    </a:p>
                    <a:p>
                      <a:pPr marL="17145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v"/>
                      </a:pP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주간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월간보고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사업착수보고회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사업관리회의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기타회의 및 수시보고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사업완료보고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T="45716" marB="45716" anchor="ctr"/>
                </a:tc>
              </a:tr>
              <a:tr h="457157">
                <a:tc vMerge="1"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>
                        <a:spcBef>
                          <a:spcPts val="200"/>
                        </a:spcBef>
                        <a:spcAft>
                          <a:spcPts val="200"/>
                        </a:spcAft>
                      </a:pPr>
                      <a:r>
                        <a:rPr lang="ko-KR" altLang="en-US" sz="800" b="1" dirty="0" smtClean="0">
                          <a:latin typeface="+mn-ea"/>
                          <a:ea typeface="+mn-ea"/>
                        </a:rPr>
                        <a:t>협의체</a:t>
                      </a:r>
                      <a:endParaRPr lang="ko-KR" altLang="en-US" sz="800" b="1" dirty="0">
                        <a:latin typeface="+mn-ea"/>
                        <a:ea typeface="+mn-ea"/>
                      </a:endParaRPr>
                    </a:p>
                  </a:txBody>
                  <a:tcPr marT="45716" marB="45716" anchor="ctr"/>
                </a:tc>
                <a:tc>
                  <a:txBody>
                    <a:bodyPr/>
                    <a:lstStyle/>
                    <a:p>
                      <a:pPr marL="17145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Wingdings" pitchFamily="2" charset="2"/>
                        <a:buChar char="v"/>
                      </a:pP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프로젝트 내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외부의 의사소통을 위해 각 이해 관계자의 대표들로 구성 된 협의체를 구성하여 원활한 사업수행에 필요한 정보공유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필요 시</a:t>
                      </a:r>
                      <a:r>
                        <a:rPr lang="en-US" altLang="ko-KR" sz="800" b="0" i="0" u="none" strike="noStrike" kern="1200" baseline="0" dirty="0" smtClean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dirty="0">
                        <a:latin typeface="+mn-ea"/>
                        <a:ea typeface="+mn-ea"/>
                      </a:endParaRPr>
                    </a:p>
                  </a:txBody>
                  <a:tcPr marT="45716" marB="45716" anchor="ctr"/>
                </a:tc>
              </a:tr>
            </a:tbl>
          </a:graphicData>
        </a:graphic>
      </p:graphicFrame>
      <p:sp>
        <p:nvSpPr>
          <p:cNvPr id="165" name="TextBox 164"/>
          <p:cNvSpPr txBox="1"/>
          <p:nvPr/>
        </p:nvSpPr>
        <p:spPr bwMode="auto">
          <a:xfrm>
            <a:off x="98425" y="111125"/>
            <a:ext cx="4860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프로젝트 수행 계획</a:t>
            </a:r>
            <a:endParaRPr lang="ko-KR" altLang="en-US" sz="2000" b="1" dirty="0">
              <a:solidFill>
                <a:schemeClr val="tx1"/>
              </a:solidFill>
              <a:latin typeface="Century Gothic" pitchFamily="34" charset="0"/>
              <a:ea typeface="+mn-ea"/>
              <a:cs typeface="Arial Unicode MS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7.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프로젝트 수행계획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678488"/>
            <a:ext cx="9906000" cy="117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직사각형 13"/>
          <p:cNvSpPr/>
          <p:nvPr/>
        </p:nvSpPr>
        <p:spPr>
          <a:xfrm>
            <a:off x="1493838" y="6291263"/>
            <a:ext cx="8408987" cy="287337"/>
          </a:xfrm>
          <a:prstGeom prst="rect">
            <a:avLst/>
          </a:prstGeom>
          <a:noFill/>
          <a:ln w="6350">
            <a:noFill/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lnSpc>
                <a:spcPct val="150000"/>
              </a:lnSpc>
              <a:defRPr/>
            </a:pPr>
            <a:r>
              <a:rPr lang="ko-KR" altLang="en-US" sz="900" spc="300" dirty="0">
                <a:solidFill>
                  <a:schemeClr val="tx1"/>
                </a:solidFill>
                <a:latin typeface="Century Gothic" pitchFamily="34" charset="0"/>
              </a:rPr>
              <a:t>㈜</a:t>
            </a:r>
            <a:r>
              <a:rPr lang="ko-KR" altLang="en-US" sz="900" spc="300" dirty="0" err="1">
                <a:solidFill>
                  <a:schemeClr val="tx1"/>
                </a:solidFill>
                <a:latin typeface="Century Gothic" pitchFamily="34" charset="0"/>
              </a:rPr>
              <a:t>유프레스토</a:t>
            </a:r>
            <a:r>
              <a:rPr lang="ko-KR" altLang="en-US" sz="900" spc="300" dirty="0">
                <a:solidFill>
                  <a:schemeClr val="tx1"/>
                </a:solidFill>
                <a:latin typeface="Century Gothic" pitchFamily="34" charset="0"/>
              </a:rPr>
              <a:t>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</a:rPr>
              <a:t>|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</a:rPr>
              <a:t>강남구 대치동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</a:rPr>
              <a:t>983-1 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</a:rPr>
              <a:t>해암빌딩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</a:rPr>
              <a:t>12</a:t>
            </a:r>
            <a:r>
              <a:rPr lang="ko-KR" altLang="en-US" sz="900" dirty="0">
                <a:solidFill>
                  <a:schemeClr val="tx1"/>
                </a:solidFill>
                <a:latin typeface="Century Gothic" pitchFamily="34" charset="0"/>
              </a:rPr>
              <a:t>층 </a:t>
            </a:r>
            <a:r>
              <a:rPr lang="en-US" altLang="ko-KR" sz="900" dirty="0">
                <a:solidFill>
                  <a:schemeClr val="tx1"/>
                </a:solidFill>
                <a:latin typeface="Century Gothic" pitchFamily="34" charset="0"/>
              </a:rPr>
              <a:t>| TEL. 02-2182-1000 | FAX. 02-3471-0174 | hyhwang@upresto.com </a:t>
            </a:r>
            <a:endParaRPr lang="ko-KR" altLang="en-US" sz="900" dirty="0">
              <a:solidFill>
                <a:schemeClr val="tx1"/>
              </a:solidFill>
              <a:latin typeface="Century Gothic" pitchFamily="34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0" y="2349500"/>
            <a:ext cx="9906000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ko-KR" altLang="en-US" sz="4000" b="1" spc="300" dirty="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rPr>
              <a:t>감사합니다</a:t>
            </a:r>
          </a:p>
        </p:txBody>
      </p:sp>
      <p:sp>
        <p:nvSpPr>
          <p:cNvPr id="17" name="Text Box 2"/>
          <p:cNvSpPr txBox="1">
            <a:spLocks noChangeArrowheads="1"/>
          </p:cNvSpPr>
          <p:nvPr/>
        </p:nvSpPr>
        <p:spPr bwMode="auto">
          <a:xfrm>
            <a:off x="0" y="3057525"/>
            <a:ext cx="9906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400" b="1" dirty="0">
                <a:solidFill>
                  <a:schemeClr val="tx1"/>
                </a:solidFill>
                <a:latin typeface="Century Gothic" pitchFamily="34" charset="0"/>
                <a:ea typeface="맑은 고딕" pitchFamily="50" charset="-127"/>
              </a:rPr>
              <a:t>www.upresto.com</a:t>
            </a:r>
            <a:endParaRPr lang="ko-KR" altLang="en-US" sz="1400" b="1" dirty="0">
              <a:solidFill>
                <a:schemeClr val="tx1"/>
              </a:solidFill>
              <a:latin typeface="Century Gothic" pitchFamily="34" charset="0"/>
              <a:ea typeface="맑은 고딕" pitchFamily="50" charset="-127"/>
            </a:endParaRPr>
          </a:p>
        </p:txBody>
      </p:sp>
      <p:pic>
        <p:nvPicPr>
          <p:cNvPr id="50182" name="그림 19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8738" y="6567488"/>
            <a:ext cx="954087" cy="28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183" name="Text Box 8"/>
          <p:cNvSpPr txBox="1">
            <a:spLocks noChangeArrowheads="1"/>
          </p:cNvSpPr>
          <p:nvPr/>
        </p:nvSpPr>
        <p:spPr bwMode="auto">
          <a:xfrm>
            <a:off x="3175" y="6657975"/>
            <a:ext cx="4154488" cy="1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defTabSz="912813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defTabSz="912813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defTabSz="912813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defTabSz="912813" eaLnBrk="0" hangingPunct="0"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rgbClr val="006666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ko-KR" sz="800">
                <a:solidFill>
                  <a:schemeClr val="bg1"/>
                </a:solidFill>
                <a:latin typeface="Century Gothic" pitchFamily="34" charset="0"/>
                <a:cs typeface="Arial" pitchFamily="34" charset="0"/>
              </a:rPr>
              <a:t>S M A R T   C O N V E R G E N C E   S O L U T I O N   P R O V I D E 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5"/>
          <p:cNvSpPr txBox="1"/>
          <p:nvPr/>
        </p:nvSpPr>
        <p:spPr bwMode="auto">
          <a:xfrm>
            <a:off x="4817985" y="1493784"/>
            <a:ext cx="5445605" cy="936000"/>
          </a:xfrm>
          <a:prstGeom prst="roundRect">
            <a:avLst>
              <a:gd name="adj" fmla="val 39229"/>
            </a:avLst>
          </a:prstGeom>
          <a:gradFill flip="none" rotWithShape="1">
            <a:gsLst>
              <a:gs pos="0">
                <a:schemeClr val="accent4">
                  <a:lumMod val="50000"/>
                  <a:lumOff val="50000"/>
                  <a:shade val="30000"/>
                  <a:satMod val="115000"/>
                </a:schemeClr>
              </a:gs>
              <a:gs pos="50000">
                <a:schemeClr val="accent4">
                  <a:lumMod val="50000"/>
                  <a:lumOff val="50000"/>
                  <a:shade val="67500"/>
                  <a:satMod val="115000"/>
                </a:schemeClr>
              </a:gs>
              <a:gs pos="100000">
                <a:schemeClr val="accent4">
                  <a:lumMod val="50000"/>
                  <a:lumOff val="50000"/>
                  <a:shade val="100000"/>
                  <a:satMod val="115000"/>
                </a:schemeClr>
              </a:gs>
            </a:gsLst>
            <a:path path="circle">
              <a:fillToRect t="100000" r="100000"/>
            </a:path>
            <a:tileRect l="-100000" b="-100000"/>
          </a:gradFill>
          <a:ln w="9525">
            <a:noFill/>
            <a:miter lim="800000"/>
            <a:headEnd/>
            <a:tailEnd/>
          </a:ln>
        </p:spPr>
        <p:txBody>
          <a:bodyPr lIns="54000" rIns="54000"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>
              <a:spcBef>
                <a:spcPts val="600"/>
              </a:spcBef>
              <a:defRPr/>
            </a:pPr>
            <a:endParaRPr lang="ko-KR" altLang="en-US" sz="1800" b="1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Century Gothic" pitchFamily="34" charset="0"/>
              <a:ea typeface="+mn-ea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583238" y="1538288"/>
            <a:ext cx="41941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chemeClr val="accent1">
                <a:gamma/>
                <a:shade val="60000"/>
                <a:invGamma/>
                <a:alpha val="50000"/>
              </a:schemeClr>
            </a:prstShdw>
          </a:effectLst>
        </p:spPr>
        <p:txBody>
          <a:bodyPr anchor="ctr">
            <a:spAutoFit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sz="1200" kern="1200">
                <a:solidFill>
                  <a:srgbClr val="006666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algn="r">
              <a:spcBef>
                <a:spcPts val="0"/>
              </a:spcBef>
              <a:defRPr/>
            </a:pPr>
            <a:r>
              <a:rPr lang="en-US" altLang="ko-KR" sz="3600" b="1" dirty="0" smtClean="0">
                <a:solidFill>
                  <a:schemeClr val="bg1"/>
                </a:solidFill>
                <a:latin typeface="Century Gothic" pitchFamily="34" charset="0"/>
                <a:ea typeface="+mn-ea"/>
              </a:rPr>
              <a:t>2. </a:t>
            </a:r>
            <a:r>
              <a:rPr lang="ko-KR" altLang="en-US" sz="2600" b="1" dirty="0" smtClean="0">
                <a:solidFill>
                  <a:schemeClr val="bg1"/>
                </a:solidFill>
                <a:latin typeface="Century Gothic" pitchFamily="34" charset="0"/>
                <a:ea typeface="+mn-ea"/>
              </a:rPr>
              <a:t>제안 시스템</a:t>
            </a:r>
            <a:endParaRPr lang="ko-KR" altLang="en-US" sz="2000" dirty="0">
              <a:solidFill>
                <a:schemeClr val="bg1"/>
              </a:solidFill>
              <a:latin typeface="Century Gothic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제안시스템은 제안요청서에 제시된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H/W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사양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(HP DL380 G7/Redhat)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을 만족합니다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endParaRPr lang="en-US" altLang="ko-KR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기타 추가 장비로는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2port HBA/NIC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와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L2/L4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스위치가 요구됩니다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 </a:t>
            </a:r>
            <a:endParaRPr lang="en-US" altLang="ko-KR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8195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H/W 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제원 구성 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=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4 x HP DL380 G7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</a:t>
            </a:r>
            <a:r>
              <a:rPr lang="en-US" altLang="ko-KR" sz="1400" b="1" dirty="0">
                <a:solidFill>
                  <a:schemeClr val="bg1">
                    <a:lumMod val="85000"/>
                  </a:schemeClr>
                </a:solidFill>
                <a:latin typeface="Century Gothic" pitchFamily="34" charset="0"/>
                <a:ea typeface="+mn-ea"/>
              </a:rPr>
              <a:t>+ optional (L2/L4 switch)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98425" y="111125"/>
            <a:ext cx="4860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시스템 구성 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:: H/W 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제원 구성</a:t>
            </a:r>
          </a:p>
        </p:txBody>
      </p:sp>
      <p:pic>
        <p:nvPicPr>
          <p:cNvPr id="819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1916113"/>
            <a:ext cx="3378200" cy="404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68" name="Group 1767"/>
          <p:cNvGraphicFramePr>
            <a:graphicFrameLocks noGrp="1"/>
          </p:cNvGraphicFramePr>
          <p:nvPr/>
        </p:nvGraphicFramePr>
        <p:xfrm>
          <a:off x="3378200" y="4281488"/>
          <a:ext cx="3149600" cy="1713154"/>
        </p:xfrm>
        <a:graphic>
          <a:graphicData uri="http://schemas.openxmlformats.org/drawingml/2006/table">
            <a:tbl>
              <a:tblPr/>
              <a:tblGrid>
                <a:gridCol w="323773"/>
                <a:gridCol w="855776"/>
                <a:gridCol w="1970051"/>
              </a:tblGrid>
              <a:tr h="198059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구분</a:t>
                      </a:r>
                    </a:p>
                  </a:txBody>
                  <a:tcPr marL="91418" marR="91418" marT="45706" marB="45706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구성</a:t>
                      </a:r>
                    </a:p>
                  </a:txBody>
                  <a:tcPr marL="91418" marR="91418" marT="45706" marB="45706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</a:tr>
              <a:tr h="198059">
                <a:tc rowSpan="8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제원소개</a:t>
                      </a:r>
                    </a:p>
                  </a:txBody>
                  <a:tcPr marL="91418" marR="91418" marT="45706" marB="45706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프로세서</a:t>
                      </a:r>
                    </a:p>
                  </a:txBody>
                  <a:tcPr marL="91418" marR="91418" marT="45706" marB="45706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2 x Intel 2.4GHz Intel  (2p12c)</a:t>
                      </a:r>
                    </a:p>
                  </a:txBody>
                  <a:tcPr marL="91418" marR="91418" marT="45706" marB="45706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메모리 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(</a:t>
                      </a: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최대</a:t>
                      </a: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)</a:t>
                      </a:r>
                    </a:p>
                  </a:txBody>
                  <a:tcPr marL="91418" marR="91418" marT="45706" marB="45706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16 GB</a:t>
                      </a:r>
                    </a:p>
                  </a:txBody>
                  <a:tcPr marL="91418" marR="91418" marT="45706" marB="45706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242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네트워크 어댑터</a:t>
                      </a:r>
                    </a:p>
                  </a:txBody>
                  <a:tcPr marL="91418" marR="91418" marT="45706" marB="45706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2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개의 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10/100/1000T Port</a:t>
                      </a:r>
                    </a:p>
                  </a:txBody>
                  <a:tcPr marL="91418" marR="91418" marT="45706" marB="45706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확장 슬롯</a:t>
                      </a:r>
                    </a:p>
                  </a:txBody>
                  <a:tcPr marL="91418" marR="91418" marT="45706" marB="45706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2</a:t>
                      </a: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개의 </a:t>
                      </a:r>
                      <a:r>
                        <a:rPr kumimoji="1" lang="en-US" altLang="ko-KR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PCIe</a:t>
                      </a: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 (low profile)</a:t>
                      </a:r>
                    </a:p>
                  </a:txBody>
                  <a:tcPr marL="91418" marR="91418" marT="45706" marB="45706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내장 스토리지</a:t>
                      </a:r>
                    </a:p>
                  </a:txBody>
                  <a:tcPr marL="91418" marR="91418" marT="45706" marB="45706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2 x 300GB SAS</a:t>
                      </a:r>
                    </a:p>
                  </a:txBody>
                  <a:tcPr marL="91418" marR="91418" marT="45706" marB="45706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미디어베이</a:t>
                      </a:r>
                    </a:p>
                  </a:txBody>
                  <a:tcPr marL="91418" marR="91418" marT="45706" marB="45706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DVD+/-RW</a:t>
                      </a:r>
                    </a:p>
                  </a:txBody>
                  <a:tcPr marL="91418" marR="91418" marT="45706" marB="45706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운영체제</a:t>
                      </a:r>
                    </a:p>
                  </a:txBody>
                  <a:tcPr marL="91418" marR="91418" marT="45706" marB="45706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Linux  (RHEL4)</a:t>
                      </a:r>
                    </a:p>
                  </a:txBody>
                  <a:tcPr marL="91418" marR="91418" marT="45706" marB="45706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739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폼 </a:t>
                      </a:r>
                      <a:r>
                        <a:rPr kumimoji="1" lang="ko-KR" altLang="en-US" sz="7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펙터</a:t>
                      </a:r>
                      <a:endParaRPr kumimoji="1" lang="ko-KR" altLang="en-US" sz="7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+mn-ea"/>
                      </a:endParaRPr>
                    </a:p>
                  </a:txBody>
                  <a:tcPr marL="91418" marR="91418" marT="45706" marB="45706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7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+mn-ea"/>
                        </a:rPr>
                        <a:t>2 RU</a:t>
                      </a:r>
                    </a:p>
                  </a:txBody>
                  <a:tcPr marL="91418" marR="91418" marT="45706" marB="45706" anchor="ctr" horzOverflow="overflow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8234" name="Oval 1038"/>
          <p:cNvSpPr>
            <a:spLocks noChangeArrowheads="1"/>
          </p:cNvSpPr>
          <p:nvPr/>
        </p:nvSpPr>
        <p:spPr bwMode="auto">
          <a:xfrm>
            <a:off x="2073275" y="5408613"/>
            <a:ext cx="176213" cy="176212"/>
          </a:xfrm>
          <a:prstGeom prst="ellipse">
            <a:avLst/>
          </a:prstGeom>
          <a:noFill/>
          <a:ln w="2857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latinLnBrk="0">
              <a:spcBef>
                <a:spcPct val="20000"/>
              </a:spcBef>
              <a:buFont typeface="Wingdings" pitchFamily="2" charset="2"/>
              <a:buNone/>
            </a:pPr>
            <a:endParaRPr kumimoji="0" lang="ko-KR" altLang="ko-KR" sz="900">
              <a:solidFill>
                <a:srgbClr val="000000"/>
              </a:solidFill>
            </a:endParaRPr>
          </a:p>
        </p:txBody>
      </p:sp>
      <p:cxnSp>
        <p:nvCxnSpPr>
          <p:cNvPr id="8235" name="AutoShape 1039"/>
          <p:cNvCxnSpPr>
            <a:cxnSpLocks noChangeShapeType="1"/>
            <a:endCxn id="8234" idx="4"/>
          </p:cNvCxnSpPr>
          <p:nvPr/>
        </p:nvCxnSpPr>
        <p:spPr bwMode="auto">
          <a:xfrm rot="10800000">
            <a:off x="2160588" y="5584825"/>
            <a:ext cx="1217612" cy="184150"/>
          </a:xfrm>
          <a:prstGeom prst="bentConnector2">
            <a:avLst/>
          </a:prstGeom>
          <a:noFill/>
          <a:ln w="12700">
            <a:solidFill>
              <a:srgbClr val="FF0000"/>
            </a:solidFill>
            <a:miter lim="800000"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674" name="표 673"/>
          <p:cNvGraphicFramePr>
            <a:graphicFrameLocks noGrp="1"/>
          </p:cNvGraphicFramePr>
          <p:nvPr/>
        </p:nvGraphicFramePr>
        <p:xfrm>
          <a:off x="4232275" y="2011363"/>
          <a:ext cx="4905375" cy="2177184"/>
        </p:xfrm>
        <a:graphic>
          <a:graphicData uri="http://schemas.openxmlformats.org/drawingml/2006/table">
            <a:tbl>
              <a:tblPr/>
              <a:tblGrid>
                <a:gridCol w="741363"/>
                <a:gridCol w="1738312"/>
                <a:gridCol w="414338"/>
                <a:gridCol w="2011362"/>
              </a:tblGrid>
              <a:tr h="101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시스템</a:t>
                      </a:r>
                    </a:p>
                  </a:txBody>
                  <a:tcPr marL="32400" marR="32400" marT="32400" marB="32400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제원</a:t>
                      </a:r>
                    </a:p>
                  </a:txBody>
                  <a:tcPr marL="32400" marR="32400" marT="32400" marB="32400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수량</a:t>
                      </a:r>
                    </a:p>
                  </a:txBody>
                  <a:tcPr marL="32400" marR="32400" marT="32400" marB="32400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주요기능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용도</a:t>
                      </a:r>
                    </a:p>
                  </a:txBody>
                  <a:tcPr marL="32400" marR="32400" marT="32400" marB="32400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L4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스위치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Alteon 3408E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외부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L4 switch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사용 가능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외부 접근을 위한 가상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IP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제공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L4~7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레벨 로드 밸런싱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</a:rPr>
                        <a:t>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</a:rPr>
                        <a:t>16G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</a:rPr>
                        <a:t>백 본 제공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</a:rPr>
                        <a:t>(8  x GbE)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23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L2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스위치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Cisco 2950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외부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L4 switch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를 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L2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로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 </a:t>
                      </a:r>
                      <a:r>
                        <a:rPr kumimoji="1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사용 가능</a:t>
                      </a: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24 x 10/100/1000T</a:t>
                      </a: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PAS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HP DL380G7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- Redhat Enterprise (OS)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-apache/tomcat6 (Spring)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mongoDB 2.0.1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-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Web/WAS (MVC Framework)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NoSQL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7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SAN/NAS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Char char="-"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External SAN/NAS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4 x HBA (2 port)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필요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  <a:cs typeface="Tahoma" pitchFamily="34" charset="0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4 x 10/100/1000T NIC (2 port)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필요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8268" name="그림 674" descr="download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675" y="5273675"/>
            <a:ext cx="1665288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69" name="그림 675" descr="red-hat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5319713"/>
            <a:ext cx="457200" cy="50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70" name="그림 676" descr="mongo-db-huge-logo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7913" y="4868863"/>
            <a:ext cx="811212" cy="26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271" name="그림 677" descr="apache_tomcat_logo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3" y="4733925"/>
            <a:ext cx="862012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S/W 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구성  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=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apache/tomcat + mongoDB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98425" y="111125"/>
            <a:ext cx="4860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시스템 구성 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:: SW 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모듈 구성</a:t>
            </a:r>
          </a:p>
        </p:txBody>
      </p:sp>
      <p:pic>
        <p:nvPicPr>
          <p:cNvPr id="922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2033588"/>
            <a:ext cx="3870325" cy="2881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그림 16" descr="0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88" y="5229225"/>
            <a:ext cx="674687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그림 18" descr="pc_tower_computer_with_keyboard_mouse_and_monitor_0515-0909-2116-0513_SMU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9763" y="5229225"/>
            <a:ext cx="5588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4" name="그림 19" descr="150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300" y="5273675"/>
            <a:ext cx="715963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직사각형 20"/>
          <p:cNvSpPr/>
          <p:nvPr/>
        </p:nvSpPr>
        <p:spPr bwMode="auto">
          <a:xfrm>
            <a:off x="631825" y="5768975"/>
            <a:ext cx="990600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800" dirty="0" err="1">
                <a:solidFill>
                  <a:schemeClr val="tx1"/>
                </a:solidFill>
                <a:latin typeface="Century Gothic" pitchFamily="34" charset="0"/>
                <a:ea typeface="+mn-ea"/>
              </a:rPr>
              <a:t>모바일</a:t>
            </a:r>
            <a:r>
              <a:rPr lang="ko-KR" altLang="en-US" sz="8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agent</a:t>
            </a:r>
          </a:p>
        </p:txBody>
      </p:sp>
      <p:sp>
        <p:nvSpPr>
          <p:cNvPr id="22" name="직사각형 21"/>
          <p:cNvSpPr/>
          <p:nvPr/>
        </p:nvSpPr>
        <p:spPr bwMode="auto">
          <a:xfrm>
            <a:off x="1712913" y="5768975"/>
            <a:ext cx="990600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DSTA/LQMS</a:t>
            </a:r>
          </a:p>
        </p:txBody>
      </p:sp>
      <p:sp>
        <p:nvSpPr>
          <p:cNvPr id="23" name="직사각형 22"/>
          <p:cNvSpPr/>
          <p:nvPr/>
        </p:nvSpPr>
        <p:spPr bwMode="auto">
          <a:xfrm>
            <a:off x="2973388" y="5768975"/>
            <a:ext cx="989012" cy="269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8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분석화면</a:t>
            </a:r>
            <a:endParaRPr lang="en-US" altLang="ko-KR" sz="8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  <p:cxnSp>
        <p:nvCxnSpPr>
          <p:cNvPr id="9228" name="직선 연결선 24"/>
          <p:cNvCxnSpPr>
            <a:cxnSpLocks noChangeShapeType="1"/>
          </p:cNvCxnSpPr>
          <p:nvPr/>
        </p:nvCxnSpPr>
        <p:spPr bwMode="auto">
          <a:xfrm flipV="1">
            <a:off x="1397000" y="4914900"/>
            <a:ext cx="855663" cy="449263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29" name="직선 연결선 26"/>
          <p:cNvCxnSpPr>
            <a:cxnSpLocks noChangeShapeType="1"/>
          </p:cNvCxnSpPr>
          <p:nvPr/>
        </p:nvCxnSpPr>
        <p:spPr bwMode="auto">
          <a:xfrm flipV="1">
            <a:off x="2249488" y="4914900"/>
            <a:ext cx="3175" cy="358775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30" name="직선 연결선 30"/>
          <p:cNvCxnSpPr>
            <a:cxnSpLocks noChangeShapeType="1"/>
          </p:cNvCxnSpPr>
          <p:nvPr/>
        </p:nvCxnSpPr>
        <p:spPr bwMode="auto">
          <a:xfrm flipH="1" flipV="1">
            <a:off x="2252663" y="4914900"/>
            <a:ext cx="1206500" cy="314325"/>
          </a:xfrm>
          <a:prstGeom prst="line">
            <a:avLst/>
          </a:prstGeom>
          <a:noFill/>
          <a:ln w="9525" algn="ctr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4683125" y="2528888"/>
          <a:ext cx="4545013" cy="1266624"/>
        </p:xfrm>
        <a:graphic>
          <a:graphicData uri="http://schemas.openxmlformats.org/drawingml/2006/table">
            <a:tbl>
              <a:tblPr/>
              <a:tblGrid>
                <a:gridCol w="585788"/>
                <a:gridCol w="1439862"/>
                <a:gridCol w="296863"/>
                <a:gridCol w="22225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S/W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모듈</a:t>
                      </a:r>
                    </a:p>
                  </a:txBody>
                  <a:tcPr marL="32400" marR="32400" marT="32400" marB="32400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제원</a:t>
                      </a:r>
                    </a:p>
                  </a:txBody>
                  <a:tcPr marL="32400" marR="32400" marT="32400" marB="32400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수량</a:t>
                      </a:r>
                    </a:p>
                  </a:txBody>
                  <a:tcPr marL="32400" marR="32400" marT="32400" marB="32400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주요기능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/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용도</a:t>
                      </a:r>
                    </a:p>
                  </a:txBody>
                  <a:tcPr marL="32400" marR="32400" marT="32400" marB="32400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AEDEF"/>
                    </a:solidFill>
                  </a:tcPr>
                </a:tc>
              </a:tr>
              <a:tr h="920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WAS</a:t>
                      </a: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</a:endParaRP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apache/tomcat (+ Spring)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웹 서비스 프레임워크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(J2EE)</a:t>
                      </a:r>
                      <a:endParaRPr kumimoji="1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NoSQL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mongos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mongoDB routing client</a:t>
                      </a:r>
                      <a:endParaRPr kumimoji="1" lang="ko-KR" altLang="en-US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  <a:cs typeface="Tahoma" pitchFamily="34" charset="0"/>
                      </a:endParaRP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01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mongod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DB core, 2 replica-sets(2 shard)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로 구성됨</a:t>
                      </a:r>
                      <a:endParaRPr kumimoji="0" lang="en-US" altLang="ko-KR" sz="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entury Gothic" pitchFamily="34" charset="0"/>
                        <a:ea typeface="맑은 고딕" pitchFamily="50" charset="-127"/>
                        <a:cs typeface="Tahoma" pitchFamily="34" charset="0"/>
                        <a:sym typeface="Wingdings" pitchFamily="2" charset="2"/>
                      </a:endParaRP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mongod (configure)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cluster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정책 서버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= 1 or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3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으로 구성해야 함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.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RDBMS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MySQL cluster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</a:rPr>
                        <a:t>-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구성 불가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(node &gt;= 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최소 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5</a:t>
                      </a:r>
                      <a:r>
                        <a:rPr kumimoji="0" lang="ko-KR" altLang="en-US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개</a:t>
                      </a:r>
                      <a:r>
                        <a:rPr kumimoji="0" lang="en-US" altLang="ko-KR" sz="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entury Gothic" pitchFamily="34" charset="0"/>
                          <a:ea typeface="맑은 고딕" pitchFamily="50" charset="-127"/>
                          <a:cs typeface="Tahoma" pitchFamily="34" charset="0"/>
                          <a:sym typeface="Wingdings" pitchFamily="2" charset="2"/>
                        </a:rPr>
                        <a:t>)</a:t>
                      </a:r>
                    </a:p>
                  </a:txBody>
                  <a:tcPr marL="32400" marR="32400" marT="32400" marB="32400" anchor="ctr" horzOverflow="overflow">
                    <a:lnL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606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266" name="그림 34" descr="mongo-db-huge-logo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3575" y="2124075"/>
            <a:ext cx="8556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67" name="그림 35" descr="apache_tomcat_logo.jp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3463" y="2033588"/>
            <a:ext cx="776287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68" name="그림 36" descr="mysql.gif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263" y="4238625"/>
            <a:ext cx="811212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69" name="Picture 3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2988" y="4192588"/>
            <a:ext cx="3105150" cy="184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직사각형 39"/>
          <p:cNvSpPr/>
          <p:nvPr/>
        </p:nvSpPr>
        <p:spPr bwMode="auto">
          <a:xfrm>
            <a:off x="4143375" y="4824413"/>
            <a:ext cx="2205038" cy="7191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MySQL cluster</a:t>
            </a:r>
            <a:r>
              <a:rPr lang="ko-KR" altLang="en-US" sz="8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 </a:t>
            </a: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=</a:t>
            </a:r>
            <a:r>
              <a:rPr lang="ko-KR" altLang="en-US" sz="8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3</a:t>
            </a:r>
            <a:r>
              <a:rPr lang="ko-KR" altLang="en-US" sz="8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개의 논리적 </a:t>
            </a: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node</a:t>
            </a:r>
            <a:r>
              <a:rPr lang="ko-KR" altLang="en-US" sz="8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필요</a:t>
            </a:r>
            <a:endParaRPr lang="en-US" altLang="ko-KR" sz="800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  <a:p>
            <a:pPr>
              <a:lnSpc>
                <a:spcPct val="130000"/>
              </a:lnSpc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 MGM nodes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 Data nodes</a:t>
            </a:r>
          </a:p>
          <a:p>
            <a:pPr>
              <a:lnSpc>
                <a:spcPct val="130000"/>
              </a:lnSpc>
              <a:defRPr/>
            </a:pPr>
            <a:r>
              <a:rPr lang="en-US" altLang="ko-KR" sz="800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 SQL nodes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4143375" y="5543550"/>
            <a:ext cx="2159000" cy="5413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>
              <a:lnSpc>
                <a:spcPct val="130000"/>
              </a:lnSpc>
              <a:defRPr/>
            </a:pPr>
            <a:r>
              <a:rPr lang="en-US" altLang="ko-KR" sz="800" dirty="0">
                <a:solidFill>
                  <a:srgbClr val="FF0000"/>
                </a:solidFill>
                <a:latin typeface="Century Gothic" pitchFamily="34" charset="0"/>
                <a:ea typeface="+mn-ea"/>
              </a:rPr>
              <a:t>But,  3</a:t>
            </a:r>
            <a:r>
              <a:rPr lang="ko-KR" altLang="en-US" sz="800" dirty="0">
                <a:solidFill>
                  <a:srgbClr val="FF0000"/>
                </a:solidFill>
                <a:latin typeface="Century Gothic" pitchFamily="34" charset="0"/>
                <a:ea typeface="+mn-ea"/>
              </a:rPr>
              <a:t>개의 </a:t>
            </a:r>
            <a:r>
              <a:rPr lang="en-US" altLang="ko-KR" sz="800" dirty="0">
                <a:solidFill>
                  <a:srgbClr val="FF0000"/>
                </a:solidFill>
                <a:latin typeface="Century Gothic" pitchFamily="34" charset="0"/>
                <a:ea typeface="+mn-ea"/>
              </a:rPr>
              <a:t>node</a:t>
            </a:r>
            <a:r>
              <a:rPr lang="ko-KR" altLang="en-US" sz="800" dirty="0">
                <a:solidFill>
                  <a:srgbClr val="FF0000"/>
                </a:solidFill>
                <a:latin typeface="Century Gothic" pitchFamily="34" charset="0"/>
                <a:ea typeface="+mn-ea"/>
              </a:rPr>
              <a:t>는 동일한 서버에 구축하는 것을 권고하지 않음 </a:t>
            </a:r>
            <a:r>
              <a:rPr lang="en-US" altLang="ko-KR" sz="800" dirty="0">
                <a:solidFill>
                  <a:srgbClr val="FF0000"/>
                </a:solidFill>
                <a:latin typeface="Century Gothic" pitchFamily="34" charset="0"/>
                <a:ea typeface="+mn-ea"/>
              </a:rPr>
              <a:t>(2</a:t>
            </a:r>
            <a:r>
              <a:rPr lang="ko-KR" altLang="en-US" sz="800" dirty="0">
                <a:solidFill>
                  <a:srgbClr val="FF0000"/>
                </a:solidFill>
                <a:latin typeface="Century Gothic" pitchFamily="34" charset="0"/>
                <a:ea typeface="+mn-ea"/>
              </a:rPr>
              <a:t>중화 구성 불가</a:t>
            </a:r>
            <a:r>
              <a:rPr lang="en-US" altLang="ko-KR" sz="800" dirty="0">
                <a:solidFill>
                  <a:srgbClr val="FF0000"/>
                </a:solidFill>
                <a:latin typeface="Century Gothic" pitchFamily="34" charset="0"/>
                <a:ea typeface="+mn-ea"/>
              </a:rPr>
              <a:t>)</a:t>
            </a:r>
          </a:p>
        </p:txBody>
      </p:sp>
      <p:sp>
        <p:nvSpPr>
          <p:cNvPr id="42" name="TextBox 41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43" name="직사각형 42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제안시스템은 제안요청서에 제시된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S/W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사양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(apache)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을 만족합니다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endParaRPr lang="en-US" altLang="ko-KR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단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DBMS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의 경우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MySQL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을 이용한 구성이 불가능하여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NoSQL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기반의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mongoDB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를 제안합니다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N/W 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구성 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= (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물리적 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4 x HP DL380 G7 =&gt; 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논리적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4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개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WAS + 2</a:t>
            </a: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개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Cluster/Shard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)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98425" y="111125"/>
            <a:ext cx="4860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시스템 구성 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:: N/W 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구성</a:t>
            </a:r>
          </a:p>
        </p:txBody>
      </p:sp>
      <p:pic>
        <p:nvPicPr>
          <p:cNvPr id="1024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2168525"/>
            <a:ext cx="37242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13" y="2168525"/>
            <a:ext cx="4595812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7" name="그림 102" descr="mongo-db-huge-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88" y="5408613"/>
            <a:ext cx="674687" cy="22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그림 103" descr="apache_tomcat_logo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8413" y="5364163"/>
            <a:ext cx="60325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" name="TextBox 104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106" name="직사각형 105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제안시스템은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N/W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구성은 다음과 같이 물리적인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개의 서버에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8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개의 서비스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node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를 구성하였습니다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단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안정적인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DB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서비스 구성을 위하여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5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개의 물리적인 서버가 필요할 것으로 보입니다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endParaRPr lang="en-US" altLang="ko-KR" dirty="0">
              <a:solidFill>
                <a:schemeClr val="tx1"/>
              </a:solidFill>
              <a:latin typeface="Century Gothic" pitchFamily="34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직사각형 17"/>
          <p:cNvSpPr>
            <a:spLocks noChangeArrowheads="1"/>
          </p:cNvSpPr>
          <p:nvPr/>
        </p:nvSpPr>
        <p:spPr bwMode="auto">
          <a:xfrm>
            <a:off x="542925" y="1854200"/>
            <a:ext cx="8731250" cy="4230688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ko-KR" altLang="en-US">
              <a:ea typeface="맑은 고딕" pitchFamily="50" charset="-127"/>
            </a:endParaRPr>
          </a:p>
        </p:txBody>
      </p:sp>
      <p:sp>
        <p:nvSpPr>
          <p:cNvPr id="28" name="직사각형 27"/>
          <p:cNvSpPr/>
          <p:nvPr/>
        </p:nvSpPr>
        <p:spPr bwMode="auto">
          <a:xfrm>
            <a:off x="542925" y="1403350"/>
            <a:ext cx="8731250" cy="450850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ko-KR" altLang="en-US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왜 </a:t>
            </a:r>
            <a:r>
              <a:rPr lang="en-US" altLang="ko-KR" sz="1400" b="1" dirty="0">
                <a:solidFill>
                  <a:srgbClr val="FFFF00"/>
                </a:solidFill>
                <a:latin typeface="Century Gothic" pitchFamily="34" charset="0"/>
                <a:ea typeface="+mn-ea"/>
              </a:rPr>
              <a:t>NoSQL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을 선택했는가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? = 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요구사항 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(Sparse/Mass data, </a:t>
            </a:r>
            <a:r>
              <a:rPr lang="en-US" altLang="ko-KR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Scale-out)</a:t>
            </a:r>
            <a:r>
              <a:rPr lang="ko-KR" altLang="en-US" sz="1400" b="1" dirty="0">
                <a:solidFill>
                  <a:schemeClr val="bg1"/>
                </a:solidFill>
                <a:latin typeface="Century Gothic" pitchFamily="34" charset="0"/>
                <a:ea typeface="+mn-ea"/>
              </a:rPr>
              <a:t> </a:t>
            </a:r>
            <a:endParaRPr lang="ko-KR" altLang="en-US" sz="1400" b="1" dirty="0">
              <a:solidFill>
                <a:schemeClr val="bg1">
                  <a:lumMod val="85000"/>
                </a:schemeClr>
              </a:solidFill>
              <a:latin typeface="Century Gothic" pitchFamily="34" charset="0"/>
              <a:ea typeface="+mn-ea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98425" y="111125"/>
            <a:ext cx="48609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시스템 구성 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:: DB 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구성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(</a:t>
            </a:r>
            <a:r>
              <a:rPr lang="ko-KR" altLang="en-US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안</a:t>
            </a:r>
            <a:r>
              <a:rPr lang="en-US" altLang="ko-KR" sz="2000" b="1" dirty="0">
                <a:solidFill>
                  <a:schemeClr val="tx1"/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)/NoSQL</a:t>
            </a:r>
            <a:endParaRPr lang="ko-KR" altLang="en-US" sz="2000" b="1" dirty="0">
              <a:solidFill>
                <a:schemeClr val="tx1"/>
              </a:solidFill>
              <a:latin typeface="Century Gothic" pitchFamily="34" charset="0"/>
              <a:ea typeface="+mn-ea"/>
              <a:cs typeface="Arial Unicode MS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722313" y="1943100"/>
          <a:ext cx="4848225" cy="40736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71787"/>
                <a:gridCol w="4176438"/>
              </a:tblGrid>
              <a:tr h="30693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 smtClean="0">
                          <a:latin typeface="Century Gothic" pitchFamily="34" charset="0"/>
                          <a:ea typeface="+mn-ea"/>
                        </a:rPr>
                        <a:t>정의</a:t>
                      </a:r>
                      <a:endParaRPr lang="ko-KR" altLang="en-US" sz="9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34" marR="91434" marT="45719" marB="45719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50000"/>
                        </a:lnSpc>
                      </a:pPr>
                      <a:r>
                        <a:rPr lang="en-US" altLang="ko-KR" sz="900" b="1" dirty="0" smtClean="0">
                          <a:latin typeface="Century Gothic" pitchFamily="34" charset="0"/>
                          <a:ea typeface="+mn-ea"/>
                        </a:rPr>
                        <a:t>No SQL = Not Only SQL</a:t>
                      </a:r>
                      <a:endParaRPr lang="ko-KR" altLang="en-US" sz="9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34" marR="91434" marT="45719" marB="45719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173730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특징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91434" marR="91434" marT="45719" marB="45719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RDB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의 한계를 극복하기 위한 데이터 저장소의 새로운 형태로 수평적 확장성 제공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</a:b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(join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이 없고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,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 고정된 스키마가 없음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 Map: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 key-value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형태의 자료 저장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관리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/>
                      </a:r>
                      <a:b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</a:b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- Persistence: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데이터저장소 역할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 Distrubute: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분산환경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복제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저장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) –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별도 분산파일시스템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필요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gfs,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 hdfs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 Sorted: key/value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정렬기능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 Multi-dimentional: nested Map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지원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 Sparse: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lang="ko-KR" altLang="en-US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비정형 </a:t>
                      </a:r>
                      <a:r>
                        <a:rPr lang="en-US" altLang="ko-KR" sz="800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Data model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91434" marR="91434" marT="45719" marB="45719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37155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latin typeface="Century Gothic" pitchFamily="34" charset="0"/>
                          <a:ea typeface="+mn-ea"/>
                        </a:rPr>
                        <a:t>도입이유</a:t>
                      </a:r>
                      <a:endParaRPr lang="ko-KR" altLang="en-US" sz="8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34" marR="91434" marT="45719" marB="45719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rgbClr val="3333FF"/>
                          </a:solidFill>
                          <a:latin typeface="Century Gothic" pitchFamily="34" charset="0"/>
                          <a:ea typeface="+mn-ea"/>
                        </a:rPr>
                        <a:t>데이터 규모의 확대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</a:rPr>
                        <a:t>- </a:t>
                      </a:r>
                      <a:r>
                        <a:rPr lang="ko-KR" altLang="en-US" sz="800" b="0" dirty="0" smtClean="0">
                          <a:latin typeface="Century Gothic" pitchFamily="34" charset="0"/>
                          <a:ea typeface="+mn-ea"/>
                        </a:rPr>
                        <a:t>저장할 데이터가 많아지면서 읽고</a:t>
                      </a:r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</a:rPr>
                        <a:t>/</a:t>
                      </a:r>
                      <a:r>
                        <a:rPr lang="ko-KR" altLang="en-US" sz="800" b="0" dirty="0" smtClean="0">
                          <a:latin typeface="Century Gothic" pitchFamily="34" charset="0"/>
                          <a:ea typeface="+mn-ea"/>
                        </a:rPr>
                        <a:t>쓰기에 있어서 </a:t>
                      </a:r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</a:rPr>
                        <a:t>RDB</a:t>
                      </a:r>
                      <a:r>
                        <a:rPr lang="ko-KR" altLang="en-US" sz="800" b="0" dirty="0" smtClean="0">
                          <a:latin typeface="Century Gothic" pitchFamily="34" charset="0"/>
                          <a:ea typeface="+mn-ea"/>
                        </a:rPr>
                        <a:t>가 제약 요소가 됨</a:t>
                      </a:r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</a:rPr>
                        <a:t> </a:t>
                      </a:r>
                    </a:p>
                    <a:p>
                      <a:pPr>
                        <a:lnSpc>
                          <a:spcPct val="150000"/>
                        </a:lnSpc>
                        <a:buFontTx/>
                        <a:buChar char="-"/>
                      </a:pPr>
                      <a:r>
                        <a:rPr lang="en-US" altLang="ko-KR" sz="800" b="0" dirty="0" smtClean="0">
                          <a:latin typeface="Century Gothic" pitchFamily="34" charset="0"/>
                          <a:ea typeface="+mn-ea"/>
                        </a:rPr>
                        <a:t> RDB</a:t>
                      </a:r>
                      <a:r>
                        <a:rPr lang="ko-KR" altLang="en-US" sz="800" b="0" dirty="0" smtClean="0">
                          <a:latin typeface="Century Gothic" pitchFamily="34" charset="0"/>
                          <a:ea typeface="+mn-ea"/>
                        </a:rPr>
                        <a:t>의 수평적 확장성 한계로 새로운 해결책이 필요</a:t>
                      </a:r>
                      <a:endParaRPr lang="en-US" altLang="ko-KR" sz="800" b="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  <a:buFontTx/>
                        <a:buChar char="-"/>
                      </a:pPr>
                      <a:endParaRPr lang="en-US" altLang="ko-KR" sz="800" b="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altLang="en-US" sz="800" b="0" dirty="0" smtClean="0">
                          <a:solidFill>
                            <a:srgbClr val="3333FF"/>
                          </a:solidFill>
                          <a:latin typeface="Century Gothic" pitchFamily="34" charset="0"/>
                          <a:ea typeface="+mn-ea"/>
                        </a:rPr>
                        <a:t>웹 서비스의 구조 변화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</a:rPr>
                        <a:t>- </a:t>
                      </a:r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</a:rPr>
                        <a:t>저장할 데이터의 형태가 계속 변화</a:t>
                      </a:r>
                      <a:endParaRPr lang="en-US" altLang="ko-KR" sz="8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</a:rPr>
                        <a:t>- </a:t>
                      </a:r>
                      <a:r>
                        <a:rPr lang="ko-KR" altLang="en-US" sz="800" dirty="0" smtClean="0">
                          <a:latin typeface="Century Gothic" pitchFamily="34" charset="0"/>
                          <a:ea typeface="+mn-ea"/>
                        </a:rPr>
                        <a:t>사용자의 데이터 요구가 일관적이지 않고 다양함</a:t>
                      </a:r>
                      <a:r>
                        <a:rPr lang="en-US" altLang="ko-KR" sz="800" dirty="0" smtClean="0">
                          <a:latin typeface="Century Gothic" pitchFamily="34" charset="0"/>
                          <a:ea typeface="+mn-ea"/>
                        </a:rPr>
                        <a:t> </a:t>
                      </a:r>
                    </a:p>
                  </a:txBody>
                  <a:tcPr marL="91434" marR="91434" marT="45719" marB="45719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5772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선택</a:t>
                      </a:r>
                      <a:endPara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itchFamily="34" charset="0"/>
                        <a:ea typeface="+mn-ea"/>
                      </a:endParaRPr>
                    </a:p>
                  </a:txBody>
                  <a:tcPr marL="91434" marR="91434" marT="45719" marB="45719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20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개 이상의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NoSQL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제품 존재</a:t>
                      </a:r>
                      <a:endParaRPr lang="en-US" altLang="ko-KR" sz="8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entury Gothic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- BigTable, Dynamo, Cassandra, </a:t>
                      </a:r>
                      <a:r>
                        <a:rPr lang="en-US" altLang="ko-KR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CouchDB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, MongoDB, </a:t>
                      </a:r>
                      <a:r>
                        <a:rPr lang="en-US" altLang="ko-KR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Hbase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, </a:t>
                      </a:r>
                      <a:r>
                        <a:rPr lang="en-US" altLang="ko-KR" sz="80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Riak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등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-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자신의 목적에 맞는 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NoSQL 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제품을 선택 필요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(</a:t>
                      </a:r>
                      <a:r>
                        <a:rPr lang="ko-KR" altLang="en-US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각각의 특징 파악 필요</a:t>
                      </a:r>
                      <a:r>
                        <a:rPr lang="en-US" altLang="ko-KR" sz="8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entury Gothic" pitchFamily="34" charset="0"/>
                          <a:ea typeface="+mn-ea"/>
                        </a:rPr>
                        <a:t>)</a:t>
                      </a:r>
                    </a:p>
                  </a:txBody>
                  <a:tcPr marL="91434" marR="91434" marT="45719" marB="45719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718175" y="4373563"/>
          <a:ext cx="3421063" cy="16208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47978"/>
                <a:gridCol w="2973085"/>
              </a:tblGrid>
              <a:tr h="8580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Century Gothic" pitchFamily="34" charset="0"/>
                          <a:ea typeface="+mn-ea"/>
                        </a:rPr>
                        <a:t>정의</a:t>
                      </a:r>
                      <a:endParaRPr lang="ko-KR" altLang="en-US" sz="7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58" marR="91458" marT="45739" marB="45739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b="1" dirty="0" smtClean="0">
                          <a:latin typeface="Century Gothic" pitchFamily="34" charset="0"/>
                          <a:ea typeface="+mn-ea"/>
                        </a:rPr>
                        <a:t>C</a:t>
                      </a:r>
                      <a: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  <a:t>onsistency: </a:t>
                      </a: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각각의 사용자가 항상 동일한 데이터를 조회</a:t>
                      </a:r>
                      <a:endParaRPr lang="en-US" altLang="ko-KR" sz="7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1" dirty="0" smtClean="0">
                          <a:latin typeface="Century Gothic" pitchFamily="34" charset="0"/>
                          <a:ea typeface="+mn-ea"/>
                        </a:rPr>
                        <a:t>A</a:t>
                      </a:r>
                      <a: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  <a:t>vailability: </a:t>
                      </a: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모든 사용자가 항상 읽고 쓸 수 있음</a:t>
                      </a:r>
                      <a:endParaRPr lang="en-US" altLang="ko-KR" sz="7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latinLnBrk="1"/>
                      <a:r>
                        <a:rPr lang="en-US" altLang="ko-KR" sz="900" b="1" dirty="0" smtClean="0">
                          <a:latin typeface="Century Gothic" pitchFamily="34" charset="0"/>
                          <a:ea typeface="+mn-ea"/>
                        </a:rPr>
                        <a:t>P</a:t>
                      </a:r>
                      <a: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  <a:t>artition tolerance: </a:t>
                      </a: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물리적 네트워크 분산 환경에서 시스템이 잘 동작</a:t>
                      </a:r>
                      <a:endParaRPr lang="en-US" altLang="ko-KR" sz="7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latinLnBrk="1"/>
                      <a:endParaRPr lang="en-US" altLang="ko-KR" sz="7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예</a:t>
                      </a:r>
                      <a: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  <a:t>#1) </a:t>
                      </a: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장애로 인해 특정 </a:t>
                      </a:r>
                      <a: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  <a:t>node</a:t>
                      </a: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가 대기하는 상태 </a:t>
                      </a:r>
                      <a: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  <a:t>=&gt; Availability </a:t>
                      </a: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小</a:t>
                      </a:r>
                      <a:endParaRPr lang="en-US" altLang="ko-KR" sz="7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latinLnBrk="1"/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예</a:t>
                      </a:r>
                      <a: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  <a:t>#2) </a:t>
                      </a: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요청이 장애로 대기하는 상태 </a:t>
                      </a:r>
                      <a: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  <a:t>=&gt; Partial tolerance </a:t>
                      </a: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小</a:t>
                      </a:r>
                      <a:endParaRPr lang="en-US" altLang="ko-KR" sz="700" dirty="0" smtClean="0">
                        <a:latin typeface="Century Gothic" pitchFamily="34" charset="0"/>
                        <a:ea typeface="+mn-ea"/>
                      </a:endParaRPr>
                    </a:p>
                  </a:txBody>
                  <a:tcPr marL="91458" marR="91458" marT="45739" marB="45739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</a:tr>
              <a:tr h="7627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smtClean="0">
                          <a:latin typeface="Century Gothic" pitchFamily="34" charset="0"/>
                          <a:ea typeface="+mn-ea"/>
                        </a:rPr>
                        <a:t>관계</a:t>
                      </a:r>
                      <a:endParaRPr lang="ko-KR" altLang="en-US" sz="700" b="1" dirty="0">
                        <a:latin typeface="Century Gothic" pitchFamily="34" charset="0"/>
                        <a:ea typeface="+mn-ea"/>
                      </a:endParaRPr>
                    </a:p>
                  </a:txBody>
                  <a:tcPr marL="91458" marR="91458" marT="45739" marB="45739" anchor="ctr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데이터 저장소 </a:t>
                      </a:r>
                      <a: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  <a:t>= </a:t>
                      </a: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 </a:t>
                      </a:r>
                      <a: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  <a:t>CAP </a:t>
                      </a: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중에서 </a:t>
                      </a:r>
                      <a: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  <a:t>2</a:t>
                      </a: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가지만 선택 가능</a:t>
                      </a:r>
                      <a:endParaRPr lang="en-US" altLang="ko-KR" sz="7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예</a:t>
                      </a:r>
                      <a: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  <a:t>#1) RDB</a:t>
                      </a: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는 </a:t>
                      </a:r>
                      <a: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  <a:t>CA</a:t>
                      </a: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에 특화 </a:t>
                      </a:r>
                      <a: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  <a:t>=&gt; </a:t>
                      </a: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분산 환경 적용이 어려움</a:t>
                      </a:r>
                      <a: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  <a:t>.</a:t>
                      </a:r>
                      <a:b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</a:b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예</a:t>
                      </a:r>
                      <a: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  <a:t>#2) NoSQL</a:t>
                      </a: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은 </a:t>
                      </a:r>
                      <a: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  <a:t>CAP </a:t>
                      </a: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중에서 </a:t>
                      </a:r>
                      <a: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  <a:t>C </a:t>
                      </a: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또는 </a:t>
                      </a:r>
                      <a: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  <a:t>A</a:t>
                      </a: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를 일부 포기 </a:t>
                      </a:r>
                      <a: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  <a:t>=&gt; </a:t>
                      </a: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분산 확장 가능</a:t>
                      </a:r>
                      <a:endParaRPr lang="en-US" altLang="ko-KR" sz="700" dirty="0" smtClean="0">
                        <a:latin typeface="Century Gothic" pitchFamily="34" charset="0"/>
                        <a:ea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  <a:t>NoSQL </a:t>
                      </a: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의 수평확장 방법 </a:t>
                      </a:r>
                      <a:r>
                        <a:rPr lang="en-US" altLang="ko-KR" sz="700" dirty="0" smtClean="0">
                          <a:latin typeface="Century Gothic" pitchFamily="34" charset="0"/>
                          <a:ea typeface="+mn-ea"/>
                        </a:rPr>
                        <a:t>= </a:t>
                      </a:r>
                      <a:r>
                        <a:rPr lang="ko-KR" altLang="en-US" sz="700" dirty="0" smtClean="0">
                          <a:latin typeface="Century Gothic" pitchFamily="34" charset="0"/>
                          <a:ea typeface="+mn-ea"/>
                        </a:rPr>
                        <a:t>데이터 관계 형 포기 또는 느슨한 트랜잭션 구조 채택</a:t>
                      </a:r>
                      <a:endParaRPr lang="en-US" altLang="ko-KR" sz="700" dirty="0" smtClean="0">
                        <a:latin typeface="Century Gothic" pitchFamily="34" charset="0"/>
                        <a:ea typeface="+mn-ea"/>
                      </a:endParaRPr>
                    </a:p>
                  </a:txBody>
                  <a:tcPr marL="91458" marR="91458" marT="45739" marB="45739">
                    <a:lnL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1129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175" y="1943100"/>
            <a:ext cx="3421063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 bwMode="auto">
          <a:xfrm>
            <a:off x="6302375" y="325438"/>
            <a:ext cx="3600450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54000" rIns="54000">
            <a:spAutoFit/>
          </a:bodyPr>
          <a:lstStyle/>
          <a:p>
            <a:pPr algn="r">
              <a:spcBef>
                <a:spcPts val="600"/>
              </a:spcBef>
              <a:defRPr/>
            </a:pPr>
            <a:r>
              <a:rPr lang="en-US" altLang="ko-KR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2. </a:t>
            </a:r>
            <a:r>
              <a:rPr lang="ko-KR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Century Gothic" pitchFamily="34" charset="0"/>
                <a:ea typeface="+mn-ea"/>
                <a:cs typeface="Arial Unicode MS" pitchFamily="50" charset="-127"/>
              </a:rPr>
              <a:t>제안 시스템</a:t>
            </a:r>
          </a:p>
        </p:txBody>
      </p:sp>
      <p:sp>
        <p:nvSpPr>
          <p:cNvPr id="15" name="직사각형 14"/>
          <p:cNvSpPr/>
          <p:nvPr/>
        </p:nvSpPr>
        <p:spPr bwMode="auto">
          <a:xfrm>
            <a:off x="542925" y="728663"/>
            <a:ext cx="8731250" cy="6746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본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제안시스템은 제안요구서에 요구되는 다양한 기능을 수용하기 위한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DBMS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로서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, 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아래 도입사유처럼 데이터규모의 확대와 웹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-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서비스의 구조변화를 고려하여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NoSQL </a:t>
            </a: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계열을 이용하여 개발할 예정입니다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entury Gothic" pitchFamily="34" charset="0"/>
                <a:ea typeface="+mn-ea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hQAZLzWeMxi4dqAd74pDys"/>
</p:tagLst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맑은 고딕"/>
        <a:ea typeface="맑은 고딕"/>
        <a:cs typeface=""/>
      </a:majorFont>
      <a:minorFont>
        <a:latin typeface="맑은 고딕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A2DCDD"/>
        </a:solidFill>
        <a:ln w="9525" algn="ctr">
          <a:noFill/>
          <a:miter lim="800000"/>
          <a:headEnd/>
          <a:tailEnd/>
        </a:ln>
        <a:effectLst/>
      </a:spPr>
      <a:bodyPr wrap="square" anchor="ctr">
        <a:spAutoFit/>
      </a:bodyPr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969696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lIns="54000" rIns="54000">
        <a:spAutoFit/>
      </a:bodyPr>
      <a:lstStyle>
        <a:defPPr algn="l">
          <a:spcBef>
            <a:spcPts val="600"/>
          </a:spcBef>
          <a:defRPr sz="1400" b="1" dirty="0">
            <a:solidFill>
              <a:schemeClr val="tx1"/>
            </a:solidFill>
            <a:cs typeface="Arial Unicode MS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41030</TotalTime>
  <Words>8726</Words>
  <Application>Microsoft Office PowerPoint</Application>
  <PresentationFormat>A4 용지(210x297mm)</PresentationFormat>
  <Paragraphs>2475</Paragraphs>
  <Slides>47</Slides>
  <Notes>47</Notes>
  <HiddenSlides>0</HiddenSlides>
  <MMClips>0</MMClips>
  <ScaleCrop>false</ScaleCrop>
  <HeadingPairs>
    <vt:vector size="6" baseType="variant">
      <vt:variant>
        <vt:lpstr>사용한 글꼴</vt:lpstr>
      </vt:variant>
      <vt:variant>
        <vt:i4>17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65" baseType="lpstr">
      <vt:lpstr>맑은 고딕</vt:lpstr>
      <vt:lpstr>굴림</vt:lpstr>
      <vt:lpstr>Arial</vt:lpstr>
      <vt:lpstr>산돌고딕 M</vt:lpstr>
      <vt:lpstr>Century Gothic</vt:lpstr>
      <vt:lpstr>Arial Unicode MS</vt:lpstr>
      <vt:lpstr>Wingdings</vt:lpstr>
      <vt:lpstr>Tahoma</vt:lpstr>
      <vt:lpstr>Courier New</vt:lpstr>
      <vt:lpstr>산돌고딕B</vt:lpstr>
      <vt:lpstr>산돌고딕 L</vt:lpstr>
      <vt:lpstr>Monotype Sorts</vt:lpstr>
      <vt:lpstr>바탕</vt:lpstr>
      <vt:lpstr>SandTg</vt:lpstr>
      <vt:lpstr>휴먼새내기체</vt:lpstr>
      <vt:lpstr>나눔고딕</vt:lpstr>
      <vt:lpstr>나눔고딕 ExtraBold</vt:lpstr>
      <vt:lpstr>기본 디자인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(주)인스프리트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INBRICS Biz Plan</dc:title>
  <dc:creator>doopro</dc:creator>
  <cp:lastModifiedBy>popup-hp</cp:lastModifiedBy>
  <cp:revision>2574</cp:revision>
  <dcterms:created xsi:type="dcterms:W3CDTF">2009-02-20T00:22:22Z</dcterms:created>
  <dcterms:modified xsi:type="dcterms:W3CDTF">2012-04-19T01:39:07Z</dcterms:modified>
</cp:coreProperties>
</file>