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84" r:id="rId5"/>
    <p:sldId id="269" r:id="rId6"/>
    <p:sldId id="278" r:id="rId7"/>
    <p:sldId id="270" r:id="rId8"/>
    <p:sldId id="271" r:id="rId9"/>
    <p:sldId id="285" r:id="rId10"/>
    <p:sldId id="272" r:id="rId11"/>
    <p:sldId id="273" r:id="rId12"/>
    <p:sldId id="274" r:id="rId13"/>
    <p:sldId id="275" r:id="rId14"/>
    <p:sldId id="276" r:id="rId15"/>
    <p:sldId id="281" r:id="rId16"/>
    <p:sldId id="277" r:id="rId17"/>
    <p:sldId id="282" r:id="rId18"/>
    <p:sldId id="283" r:id="rId19"/>
    <p:sldId id="279" r:id="rId20"/>
    <p:sldId id="280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C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7" autoAdjust="0"/>
    <p:restoredTop sz="94660"/>
  </p:normalViewPr>
  <p:slideViewPr>
    <p:cSldViewPr snapToGrid="0">
      <p:cViewPr>
        <p:scale>
          <a:sx n="172" d="100"/>
          <a:sy n="172" d="100"/>
        </p:scale>
        <p:origin x="3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227AC-1327-4985-803D-492662EAF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AFB49-AFDE-427B-B2A8-F9A80BE99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20B97-6FEB-46C9-9986-3F1E64BE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71870-2CE9-4D40-9C6E-3BB4D8A5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6FCE6-DDE8-4344-A214-41EF000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2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5F612-400B-44BD-B893-2CEF7F02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61C8-20FD-4629-8E33-507D2AECA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13141-E93E-4224-B2C9-5A7761E3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FD2D8-0674-41D1-86C9-ACC4BBB3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C8634-8B11-4CB3-AB41-D8CC0500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CA7E26-2FD5-41CE-9F30-9AEA0046A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EE63E-E76B-42AE-AF42-0F70B146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FAE6D-5EB3-47FC-B221-B9FB8790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F51C6-A7EB-4C28-875C-9D29475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3BE2B-AC26-420D-BF59-629E5A53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2E31-9F40-473E-A91D-20679B3A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423BA-93B9-4AFB-9F56-24C78230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FC238-61BA-4FDA-872A-005EB01D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559D2-2691-4800-B273-C5B39472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DB051-AD5D-40CE-B3EF-D56A8A83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1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1375-F4F5-4865-A9E8-0F8A19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2C362-5260-4452-89A9-63E6C991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08CD-6CF1-48D9-94E3-B28547A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3628B-2C90-4ED0-BC42-CF75AC7E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C9AFF-AECB-4F34-8D08-B9644DFB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4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4FAC-0C7A-4145-A26E-21E391C1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3C9B4-203F-4E08-9C95-28DCD368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218AA-286C-42CB-B8AF-8F7DCEDE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62E47-26B9-4E63-A8ED-FD7786F5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15BEF-1BA6-465B-BBA6-E3324D8D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CA2C-6386-4B20-8B06-6C4F4312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1087-D127-4329-9D81-26F5A4A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E78B0-095E-41A8-95C7-F1BF748B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4A6D2-266B-482A-A16B-8F42B560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20B01-A240-4AEC-BF1E-AC45E5EF8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9B618-CC45-40A7-8CBD-DB05647DD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9FA975-A477-4D60-84D2-5C51AC9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E3970F-E3D7-4276-89A0-D4CB5376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B26D6-9957-4E65-8A19-663AF0DA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0E386-B092-411D-A023-82B5C11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AD0A4-B507-4E4D-9C0F-46B49589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DEB43-11A2-478A-A7FB-6BCA0037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C029F-B34E-44BE-B4FE-503D9DCF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7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D791B-E415-4619-8438-2217C1B5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5E13B-8EE3-4647-9E15-FA4ED1F3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E6B3E-C1DE-45D0-88C3-F566160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1EA-47BD-4BB2-A9C9-8351C48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CD9AD-ACFB-4CFB-A650-0265DB64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7A131-6CF4-4BAA-90CF-19121A5B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35D9-81ED-49B9-B1E0-01B583F8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635B6-B8B2-4A1F-993F-655C60D3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C643E-245F-4C95-BA14-95FB7143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31A1-012F-4F6D-B922-72673648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D6C3A-088F-4FA4-800F-05C831EF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C72C0-8906-4F4D-B162-0E1FAF1D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0FEA6-7D0E-4D10-93F8-29D874D2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4E81C-A09A-41C4-8A59-C7D979A0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BCAE8-ACE6-4301-947E-5EEF04E4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FE99E-BEF6-4E9F-B395-DE10E1F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DEA47-3C39-495B-A7B8-34A1C171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16868-6FA0-4876-9CD6-51807BE87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5B1C-1EB4-4C50-A2D1-F506F090DE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D8DA1-C2C4-43C8-8A01-738237974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50D57-9C0E-4A1A-8358-E19E1475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2.sv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svg"/><Relationship Id="rId1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35.pn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svg"/><Relationship Id="rId1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.png"/><Relationship Id="rId17" Type="http://schemas.openxmlformats.org/officeDocument/2006/relationships/image" Target="../media/image49.sv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31.png"/><Relationship Id="rId19" Type="http://schemas.openxmlformats.org/officeDocument/2006/relationships/image" Target="../media/image29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84703F-F2E3-46CC-BFF5-21794113DD73}"/>
              </a:ext>
            </a:extLst>
          </p:cNvPr>
          <p:cNvSpPr txBox="1"/>
          <p:nvPr/>
        </p:nvSpPr>
        <p:spPr>
          <a:xfrm>
            <a:off x="-673106" y="1358890"/>
            <a:ext cx="9475080" cy="1616173"/>
          </a:xfrm>
          <a:prstGeom prst="roundRect">
            <a:avLst>
              <a:gd name="adj" fmla="val 44857"/>
            </a:avLst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3200" dirty="0">
              <a:latin typeface="Lucida Fax" panose="02060602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3200" dirty="0">
              <a:latin typeface="Lucida Fax" panose="02060602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7D0F6-45F3-49EC-AC19-508FDCE31102}"/>
              </a:ext>
            </a:extLst>
          </p:cNvPr>
          <p:cNvSpPr txBox="1">
            <a:spLocks/>
          </p:cNvSpPr>
          <p:nvPr/>
        </p:nvSpPr>
        <p:spPr>
          <a:xfrm>
            <a:off x="468775" y="1516750"/>
            <a:ext cx="7635184" cy="1458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4000" b="1" spc="-150" dirty="0">
                <a:solidFill>
                  <a:schemeClr val="bg1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Solutions Architect Hiring Assignment</a:t>
            </a:r>
            <a:endParaRPr lang="ko-KR" altLang="en-US" sz="4000" b="1" spc="-150" dirty="0">
              <a:solidFill>
                <a:schemeClr val="bg1"/>
              </a:solidFill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EE0AA-9A9E-4D19-9E45-A07322B0E6CF}"/>
              </a:ext>
            </a:extLst>
          </p:cNvPr>
          <p:cNvSpPr txBox="1">
            <a:spLocks/>
          </p:cNvSpPr>
          <p:nvPr/>
        </p:nvSpPr>
        <p:spPr>
          <a:xfrm>
            <a:off x="8103959" y="5341250"/>
            <a:ext cx="3639990" cy="1131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>
                <a:latin typeface="Lucida Fax" panose="02060602050505020204" pitchFamily="18" charset="0"/>
                <a:ea typeface="Source Sans Pro SemiBold" panose="020B0603030403020204" pitchFamily="34" charset="0"/>
              </a:rPr>
              <a:t>July 2nd 2019</a:t>
            </a:r>
          </a:p>
          <a:p>
            <a:pPr algn="r">
              <a:lnSpc>
                <a:spcPct val="150000"/>
              </a:lnSpc>
            </a:pPr>
            <a:r>
              <a:rPr lang="en-US" altLang="ko-KR" sz="2800" b="1" dirty="0" err="1">
                <a:latin typeface="Lucida Fax" panose="02060602050505020204" pitchFamily="18" charset="0"/>
                <a:ea typeface="Source Sans Pro SemiBold" panose="020B0603030403020204" pitchFamily="34" charset="0"/>
              </a:rPr>
              <a:t>Hae</a:t>
            </a:r>
            <a:r>
              <a:rPr lang="en-US" altLang="ko-KR" sz="2800" b="1" dirty="0">
                <a:latin typeface="Lucida Fax" panose="02060602050505020204" pitchFamily="18" charset="0"/>
                <a:ea typeface="Source Sans Pro SemiBold" panose="020B0603030403020204" pitchFamily="34" charset="0"/>
              </a:rPr>
              <a:t>-Yeon, Hwang</a:t>
            </a:r>
            <a:endParaRPr lang="ko-KR" altLang="en-US" sz="2800" b="1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9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Requirements, 1/2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384096" cy="529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HA/Reliable/Robust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 Highly available architecture that resists to the failure of single component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Disaster Recovery should be considered in case of multiple components failure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 self-healing infrastructure that recovers from failed service instances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Cost-effectiveness should also be considered across all components of the architecture</a:t>
            </a:r>
          </a:p>
          <a:p>
            <a:pPr>
              <a:lnSpc>
                <a:spcPct val="150000"/>
              </a:lnSpc>
            </a:pPr>
            <a:endParaRPr lang="en-US" altLang="ko-KR" sz="12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High Performance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Configure their database and data access layer for high performance and throughput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Browser very low latency even though a large portion of their user base will be from far away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Effective distribution of load regardless whether it’s http/1.1 or http/2.0 request</a:t>
            </a: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2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Requirements, 2/2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584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 of data at rest and in transit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Securing access to the environment as the delivery team expands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DevOps, Operation/Maintenance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An archival strategy for inactive objects greater than 6 months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Ability to easily manage and replicate multiple environments based on their blueprint architecture.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Application lifecycle management should be considered as a DevOps strategy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Cost-effectiveness should also be considered across all components of the architecture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Access logs generated need to be collected and aggregated for visualization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Scaling to meet the demand, but with uncertainty around when and how much this demand ..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8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HA/Reliable/Robust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5772E437-E653-4AFE-AEBD-6E8648404CE0}"/>
              </a:ext>
            </a:extLst>
          </p:cNvPr>
          <p:cNvSpPr/>
          <p:nvPr/>
        </p:nvSpPr>
        <p:spPr>
          <a:xfrm>
            <a:off x="1022581" y="2604775"/>
            <a:ext cx="2473094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AZ#1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709D61-8F82-4A3A-A86E-C7A15F90D185}"/>
              </a:ext>
            </a:extLst>
          </p:cNvPr>
          <p:cNvGrpSpPr/>
          <p:nvPr/>
        </p:nvGrpSpPr>
        <p:grpSpPr>
          <a:xfrm>
            <a:off x="796261" y="2160895"/>
            <a:ext cx="5661690" cy="4472589"/>
            <a:chOff x="387558" y="983849"/>
            <a:chExt cx="5661690" cy="5225386"/>
          </a:xfrm>
        </p:grpSpPr>
        <p:sp>
          <p:nvSpPr>
            <p:cNvPr id="9" name="Rectangle 31">
              <a:extLst>
                <a:ext uri="{FF2B5EF4-FFF2-40B4-BE49-F238E27FC236}">
                  <a16:creationId xmlns:a16="http://schemas.microsoft.com/office/drawing/2014/main" id="{F01E142D-0E54-4E2A-A6DC-7FC54AD6C38D}"/>
                </a:ext>
              </a:extLst>
            </p:cNvPr>
            <p:cNvSpPr/>
            <p:nvPr/>
          </p:nvSpPr>
          <p:spPr>
            <a:xfrm>
              <a:off x="387558" y="983849"/>
              <a:ext cx="5661690" cy="52253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10" name="Graphic 35">
              <a:extLst>
                <a:ext uri="{FF2B5EF4-FFF2-40B4-BE49-F238E27FC236}">
                  <a16:creationId xmlns:a16="http://schemas.microsoft.com/office/drawing/2014/main" id="{FDBE0693-467F-4C85-925A-9409E5186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sp>
        <p:nvSpPr>
          <p:cNvPr id="11" name="Rectangle 32">
            <a:extLst>
              <a:ext uri="{FF2B5EF4-FFF2-40B4-BE49-F238E27FC236}">
                <a16:creationId xmlns:a16="http://schemas.microsoft.com/office/drawing/2014/main" id="{50D2EAFC-CCBB-4B97-84C2-D573FA44989B}"/>
              </a:ext>
            </a:extLst>
          </p:cNvPr>
          <p:cNvSpPr/>
          <p:nvPr/>
        </p:nvSpPr>
        <p:spPr>
          <a:xfrm>
            <a:off x="3765781" y="2604775"/>
            <a:ext cx="2473094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AZ#2</a:t>
            </a:r>
          </a:p>
        </p:txBody>
      </p:sp>
      <p:sp>
        <p:nvSpPr>
          <p:cNvPr id="12" name="Rectangle 57">
            <a:extLst>
              <a:ext uri="{FF2B5EF4-FFF2-40B4-BE49-F238E27FC236}">
                <a16:creationId xmlns:a16="http://schemas.microsoft.com/office/drawing/2014/main" id="{973268B2-1D78-4DF6-B179-769A736C5318}"/>
              </a:ext>
            </a:extLst>
          </p:cNvPr>
          <p:cNvSpPr/>
          <p:nvPr/>
        </p:nvSpPr>
        <p:spPr>
          <a:xfrm>
            <a:off x="1343014" y="3088216"/>
            <a:ext cx="4600586" cy="11414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Auto Scaling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C24749-79DE-43FA-BC8D-85C227D62BFC}"/>
              </a:ext>
            </a:extLst>
          </p:cNvPr>
          <p:cNvGrpSpPr/>
          <p:nvPr/>
        </p:nvGrpSpPr>
        <p:grpSpPr>
          <a:xfrm>
            <a:off x="989708" y="3393281"/>
            <a:ext cx="1769070" cy="738118"/>
            <a:chOff x="1945047" y="3049407"/>
            <a:chExt cx="1769070" cy="738118"/>
          </a:xfrm>
        </p:grpSpPr>
        <p:pic>
          <p:nvPicPr>
            <p:cNvPr id="15" name="Graphic 61">
              <a:extLst>
                <a:ext uri="{FF2B5EF4-FFF2-40B4-BE49-F238E27FC236}">
                  <a16:creationId xmlns:a16="http://schemas.microsoft.com/office/drawing/2014/main" id="{0548C94D-96AE-4BF6-949C-6875A848B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93381-33C5-4029-AD2A-5E79329CF522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2686C5F-D157-4137-92C6-DD596E8B02ED}"/>
              </a:ext>
            </a:extLst>
          </p:cNvPr>
          <p:cNvGrpSpPr/>
          <p:nvPr/>
        </p:nvGrpSpPr>
        <p:grpSpPr>
          <a:xfrm>
            <a:off x="1917899" y="3392728"/>
            <a:ext cx="1769070" cy="738118"/>
            <a:chOff x="1945047" y="3049407"/>
            <a:chExt cx="1769070" cy="738118"/>
          </a:xfrm>
        </p:grpSpPr>
        <p:pic>
          <p:nvPicPr>
            <p:cNvPr id="18" name="Graphic 61">
              <a:extLst>
                <a:ext uri="{FF2B5EF4-FFF2-40B4-BE49-F238E27FC236}">
                  <a16:creationId xmlns:a16="http://schemas.microsoft.com/office/drawing/2014/main" id="{4E948CD5-D809-4504-A09C-B4C1B856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B29748-0C41-469A-812B-C61B8560E9B8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20" name="Rectangle 28">
            <a:extLst>
              <a:ext uri="{FF2B5EF4-FFF2-40B4-BE49-F238E27FC236}">
                <a16:creationId xmlns:a16="http://schemas.microsoft.com/office/drawing/2014/main" id="{62223D9F-E28A-4764-900C-5F48BB920DE7}"/>
              </a:ext>
            </a:extLst>
          </p:cNvPr>
          <p:cNvSpPr/>
          <p:nvPr/>
        </p:nvSpPr>
        <p:spPr>
          <a:xfrm>
            <a:off x="1330435" y="4486669"/>
            <a:ext cx="4600586" cy="11414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B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RDS / Multi-AZ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7B68D6-8038-406A-8C91-F94E7408EE37}"/>
              </a:ext>
            </a:extLst>
          </p:cNvPr>
          <p:cNvGrpSpPr/>
          <p:nvPr/>
        </p:nvGrpSpPr>
        <p:grpSpPr>
          <a:xfrm>
            <a:off x="1117590" y="4843481"/>
            <a:ext cx="1513305" cy="778553"/>
            <a:chOff x="2103569" y="5139094"/>
            <a:chExt cx="1513305" cy="778553"/>
          </a:xfrm>
        </p:grpSpPr>
        <p:pic>
          <p:nvPicPr>
            <p:cNvPr id="22" name="Graphic 128">
              <a:extLst>
                <a:ext uri="{FF2B5EF4-FFF2-40B4-BE49-F238E27FC236}">
                  <a16:creationId xmlns:a16="http://schemas.microsoft.com/office/drawing/2014/main" id="{8F2F5003-227D-4357-B3A9-D8D0A7D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ABCA50-FD4B-4489-8422-D09A7311EEDF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149701-A7AC-4A9A-90AE-9698588EB540}"/>
              </a:ext>
            </a:extLst>
          </p:cNvPr>
          <p:cNvGrpSpPr/>
          <p:nvPr/>
        </p:nvGrpSpPr>
        <p:grpSpPr>
          <a:xfrm>
            <a:off x="3417364" y="3392728"/>
            <a:ext cx="1769070" cy="738118"/>
            <a:chOff x="1945047" y="3049407"/>
            <a:chExt cx="1769070" cy="738118"/>
          </a:xfrm>
        </p:grpSpPr>
        <p:pic>
          <p:nvPicPr>
            <p:cNvPr id="25" name="Graphic 61">
              <a:extLst>
                <a:ext uri="{FF2B5EF4-FFF2-40B4-BE49-F238E27FC236}">
                  <a16:creationId xmlns:a16="http://schemas.microsoft.com/office/drawing/2014/main" id="{20B1A46A-374C-4242-A7BD-FCDDDE3C3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F801A-66EC-4A3E-B6B3-C4703DE329AE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A164C71-69A7-4651-8FEF-12B31621451A}"/>
              </a:ext>
            </a:extLst>
          </p:cNvPr>
          <p:cNvGrpSpPr/>
          <p:nvPr/>
        </p:nvGrpSpPr>
        <p:grpSpPr>
          <a:xfrm>
            <a:off x="4773971" y="4861458"/>
            <a:ext cx="1513305" cy="778553"/>
            <a:chOff x="2103569" y="5139094"/>
            <a:chExt cx="1513305" cy="778553"/>
          </a:xfrm>
        </p:grpSpPr>
        <p:pic>
          <p:nvPicPr>
            <p:cNvPr id="28" name="Graphic 128">
              <a:extLst>
                <a:ext uri="{FF2B5EF4-FFF2-40B4-BE49-F238E27FC236}">
                  <a16:creationId xmlns:a16="http://schemas.microsoft.com/office/drawing/2014/main" id="{C2FE46B5-1057-4B74-BDBA-31026611B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C758A-5865-4744-B860-46F602565921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F82838-F8D7-44AC-B725-A5CFDB106A8C}"/>
              </a:ext>
            </a:extLst>
          </p:cNvPr>
          <p:cNvGrpSpPr/>
          <p:nvPr/>
        </p:nvGrpSpPr>
        <p:grpSpPr>
          <a:xfrm>
            <a:off x="6518485" y="3173837"/>
            <a:ext cx="1513305" cy="907681"/>
            <a:chOff x="4153688" y="7975383"/>
            <a:chExt cx="1513305" cy="907681"/>
          </a:xfrm>
        </p:grpSpPr>
        <p:pic>
          <p:nvPicPr>
            <p:cNvPr id="31" name="Graphic 123">
              <a:extLst>
                <a:ext uri="{FF2B5EF4-FFF2-40B4-BE49-F238E27FC236}">
                  <a16:creationId xmlns:a16="http://schemas.microsoft.com/office/drawing/2014/main" id="{8B8431BC-4BB5-4450-B63A-5960E204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73935" y="7975383"/>
              <a:ext cx="469900" cy="4699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A63218-590F-4F7E-B8E1-FB8574FFBD39}"/>
                </a:ext>
              </a:extLst>
            </p:cNvPr>
            <p:cNvSpPr txBox="1"/>
            <p:nvPr/>
          </p:nvSpPr>
          <p:spPr>
            <a:xfrm>
              <a:off x="4153688" y="8421399"/>
              <a:ext cx="151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Auto Scaling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Group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8C277FB-7BB8-454F-8DE3-77086DD399B7}"/>
              </a:ext>
            </a:extLst>
          </p:cNvPr>
          <p:cNvGrpSpPr/>
          <p:nvPr/>
        </p:nvGrpSpPr>
        <p:grpSpPr>
          <a:xfrm>
            <a:off x="6678486" y="4590349"/>
            <a:ext cx="1380448" cy="741009"/>
            <a:chOff x="10497830" y="3853548"/>
            <a:chExt cx="1380448" cy="7410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A17C3F-55A5-4DB4-ABAC-61FB25C7B099}"/>
                </a:ext>
              </a:extLst>
            </p:cNvPr>
            <p:cNvSpPr txBox="1"/>
            <p:nvPr/>
          </p:nvSpPr>
          <p:spPr>
            <a:xfrm>
              <a:off x="10497830" y="4317558"/>
              <a:ext cx="1380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CloudWatch</a:t>
              </a:r>
            </a:p>
          </p:txBody>
        </p:sp>
        <p:pic>
          <p:nvPicPr>
            <p:cNvPr id="35" name="Graphic 33">
              <a:extLst>
                <a:ext uri="{FF2B5EF4-FFF2-40B4-BE49-F238E27FC236}">
                  <a16:creationId xmlns:a16="http://schemas.microsoft.com/office/drawing/2014/main" id="{5E4F6095-9D71-468F-8FB1-874DD87BF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06458" y="3853548"/>
              <a:ext cx="423333" cy="432000"/>
            </a:xfrm>
            <a:prstGeom prst="rect">
              <a:avLst/>
            </a:prstGeom>
          </p:spPr>
        </p:pic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9482087-72D7-4926-AF43-82C0CA704604}"/>
              </a:ext>
            </a:extLst>
          </p:cNvPr>
          <p:cNvCxnSpPr>
            <a:cxnSpLocks/>
            <a:stCxn id="4098" idx="2"/>
            <a:endCxn id="32" idx="2"/>
          </p:cNvCxnSpPr>
          <p:nvPr/>
        </p:nvCxnSpPr>
        <p:spPr>
          <a:xfrm rot="16200000" flipH="1">
            <a:off x="4547232" y="1353612"/>
            <a:ext cx="245150" cy="5210661"/>
          </a:xfrm>
          <a:prstGeom prst="bentConnector3">
            <a:avLst>
              <a:gd name="adj1" fmla="val 19324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D21BCAD-EC03-4711-919C-480E9B44BDDF}"/>
              </a:ext>
            </a:extLst>
          </p:cNvPr>
          <p:cNvCxnSpPr>
            <a:cxnSpLocks/>
            <a:stCxn id="31" idx="0"/>
            <a:endCxn id="4100" idx="0"/>
          </p:cNvCxnSpPr>
          <p:nvPr/>
        </p:nvCxnSpPr>
        <p:spPr>
          <a:xfrm rot="16200000" flipH="1" flipV="1">
            <a:off x="5026546" y="1014734"/>
            <a:ext cx="88034" cy="4406239"/>
          </a:xfrm>
          <a:prstGeom prst="bentConnector3">
            <a:avLst>
              <a:gd name="adj1" fmla="val -2596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x images png에 대한 이미지 검색결과">
            <a:extLst>
              <a:ext uri="{FF2B5EF4-FFF2-40B4-BE49-F238E27FC236}">
                <a16:creationId xmlns:a16="http://schemas.microsoft.com/office/drawing/2014/main" id="{56811083-A5B1-4616-A65F-47F786EA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83" y="3481557"/>
            <a:ext cx="376987" cy="3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5CEBBD-88B6-466B-AB94-2F108FD4ECE0}"/>
              </a:ext>
            </a:extLst>
          </p:cNvPr>
          <p:cNvSpPr/>
          <p:nvPr/>
        </p:nvSpPr>
        <p:spPr>
          <a:xfrm>
            <a:off x="5058551" y="4063739"/>
            <a:ext cx="1368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①  health check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F7467A-6CB3-455D-B55E-7B59007A0765}"/>
              </a:ext>
            </a:extLst>
          </p:cNvPr>
          <p:cNvSpPr/>
          <p:nvPr/>
        </p:nvSpPr>
        <p:spPr>
          <a:xfrm>
            <a:off x="6623948" y="2644502"/>
            <a:ext cx="18056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②  Invoke EC2 instance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DD783F-1D43-4A75-9754-5F524767EF1F}"/>
              </a:ext>
            </a:extLst>
          </p:cNvPr>
          <p:cNvGrpSpPr/>
          <p:nvPr/>
        </p:nvGrpSpPr>
        <p:grpSpPr>
          <a:xfrm>
            <a:off x="3046909" y="5842518"/>
            <a:ext cx="1097792" cy="790967"/>
            <a:chOff x="3722653" y="7935127"/>
            <a:chExt cx="1097792" cy="790967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A2097D57-D041-47B2-84EE-41AA06C91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036599" y="7935127"/>
              <a:ext cx="469900" cy="4699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DCB9B2-1A26-491A-85C7-8AF11CFCD599}"/>
                </a:ext>
              </a:extLst>
            </p:cNvPr>
            <p:cNvSpPr txBox="1"/>
            <p:nvPr/>
          </p:nvSpPr>
          <p:spPr>
            <a:xfrm>
              <a:off x="3722653" y="8449095"/>
              <a:ext cx="109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S3 bucket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1482DD3-C628-42CA-B92D-E04064DA0FBB}"/>
              </a:ext>
            </a:extLst>
          </p:cNvPr>
          <p:cNvCxnSpPr>
            <a:cxnSpLocks/>
            <a:stCxn id="34" idx="3"/>
            <a:endCxn id="31" idx="3"/>
          </p:cNvCxnSpPr>
          <p:nvPr/>
        </p:nvCxnSpPr>
        <p:spPr>
          <a:xfrm flipH="1" flipV="1">
            <a:off x="7508632" y="3408787"/>
            <a:ext cx="550302" cy="1784072"/>
          </a:xfrm>
          <a:prstGeom prst="bentConnector3">
            <a:avLst>
              <a:gd name="adj1" fmla="val -41541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C5A46E0-BA23-4FD7-BCA8-463928EC056B}"/>
              </a:ext>
            </a:extLst>
          </p:cNvPr>
          <p:cNvCxnSpPr>
            <a:cxnSpLocks/>
            <a:stCxn id="25" idx="1"/>
            <a:endCxn id="44" idx="0"/>
          </p:cNvCxnSpPr>
          <p:nvPr/>
        </p:nvCxnSpPr>
        <p:spPr>
          <a:xfrm rot="10800000" flipV="1">
            <a:off x="3595805" y="3627678"/>
            <a:ext cx="471144" cy="22148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12112A-3387-4D8A-A271-7426DC53BED3}"/>
              </a:ext>
            </a:extLst>
          </p:cNvPr>
          <p:cNvSpPr/>
          <p:nvPr/>
        </p:nvSpPr>
        <p:spPr>
          <a:xfrm>
            <a:off x="3701815" y="4843851"/>
            <a:ext cx="1581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circleNumDbPlain"/>
            </a:pP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EC2 event report</a:t>
            </a:r>
          </a:p>
          <a:p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- resource usage report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901372-5779-40F7-9E71-20B2CB1C2E60}"/>
              </a:ext>
            </a:extLst>
          </p:cNvPr>
          <p:cNvSpPr/>
          <p:nvPr/>
        </p:nvSpPr>
        <p:spPr>
          <a:xfrm>
            <a:off x="8279373" y="4203614"/>
            <a:ext cx="1893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② Auto Scaling Group</a:t>
            </a:r>
          </a:p>
          <a:p>
            <a:r>
              <a:rPr lang="en-US" altLang="ko-KR" sz="12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Resource Parameter Update </a:t>
            </a:r>
          </a:p>
          <a:p>
            <a:r>
              <a:rPr lang="en-US" altLang="ko-KR" sz="12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- resource usage report </a:t>
            </a:r>
            <a:endParaRPr lang="ko-KR" altLang="en-US" sz="12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5F3398D4-5DB5-4601-B402-E1819952D8FA}"/>
              </a:ext>
            </a:extLst>
          </p:cNvPr>
          <p:cNvCxnSpPr>
            <a:cxnSpLocks/>
            <a:stCxn id="26" idx="2"/>
            <a:endCxn id="35" idx="1"/>
          </p:cNvCxnSpPr>
          <p:nvPr/>
        </p:nvCxnSpPr>
        <p:spPr>
          <a:xfrm rot="16200000" flipH="1">
            <a:off x="5356755" y="3075989"/>
            <a:ext cx="675503" cy="278521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1D8ADAA-83EE-4DF1-89AC-5A12A8188502}"/>
              </a:ext>
            </a:extLst>
          </p:cNvPr>
          <p:cNvCxnSpPr>
            <a:cxnSpLocks/>
            <a:stCxn id="44" idx="3"/>
            <a:endCxn id="34" idx="2"/>
          </p:cNvCxnSpPr>
          <p:nvPr/>
        </p:nvCxnSpPr>
        <p:spPr>
          <a:xfrm flipV="1">
            <a:off x="3830755" y="5331358"/>
            <a:ext cx="3537955" cy="74611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직사각형 4098">
            <a:extLst>
              <a:ext uri="{FF2B5EF4-FFF2-40B4-BE49-F238E27FC236}">
                <a16:creationId xmlns:a16="http://schemas.microsoft.com/office/drawing/2014/main" id="{BC76F531-F31C-4A99-8106-32C6BCCD22E9}"/>
              </a:ext>
            </a:extLst>
          </p:cNvPr>
          <p:cNvSpPr/>
          <p:nvPr/>
        </p:nvSpPr>
        <p:spPr>
          <a:xfrm>
            <a:off x="7932281" y="1452021"/>
            <a:ext cx="2587510" cy="117647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WebServerGroup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Type: 'AWS::</a:t>
            </a: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AutoScaling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::</a:t>
            </a: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AutoScalingGroup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Properties: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DesiredCapacity</a:t>
            </a: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'2’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MinSize</a:t>
            </a: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'2’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MaxSize</a:t>
            </a: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'2'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69EBC1C-898E-4ABC-88F1-9AA77CF49D7A}"/>
              </a:ext>
            </a:extLst>
          </p:cNvPr>
          <p:cNvSpPr/>
          <p:nvPr/>
        </p:nvSpPr>
        <p:spPr>
          <a:xfrm>
            <a:off x="8379884" y="3029502"/>
            <a:ext cx="2587510" cy="117647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WebServerGroup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Type: 'AWS::</a:t>
            </a: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AutoScaling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::</a:t>
            </a: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AutoScalingGroup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Properties: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DesiredCapacity</a:t>
            </a: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‘3’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MinSize</a:t>
            </a: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‘</a:t>
            </a:r>
            <a:r>
              <a:rPr lang="en-US" altLang="ko-KR" sz="800" b="1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3</a:t>
            </a: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MaxSize</a:t>
            </a: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‘3'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AE2B71-60D6-4A37-925C-3FACC4DD286A}"/>
              </a:ext>
            </a:extLst>
          </p:cNvPr>
          <p:cNvSpPr txBox="1"/>
          <p:nvPr/>
        </p:nvSpPr>
        <p:spPr>
          <a:xfrm>
            <a:off x="492087" y="1103225"/>
            <a:ext cx="11384096" cy="9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Design redundant architecture (n+0)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Using dynamic autoscaling architecture w/ event audit </a:t>
            </a:r>
          </a:p>
        </p:txBody>
      </p:sp>
      <p:pic>
        <p:nvPicPr>
          <p:cNvPr id="4100" name="Picture 4" descr="o images png에 대한 이미지 검색결과">
            <a:extLst>
              <a:ext uri="{FF2B5EF4-FFF2-40B4-BE49-F238E27FC236}">
                <a16:creationId xmlns:a16="http://schemas.microsoft.com/office/drawing/2014/main" id="{54E751BD-FB26-4DDE-A68E-037A9FED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18" y="3261871"/>
            <a:ext cx="297650" cy="33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x images png에 대한 이미지 검색결과">
            <a:extLst>
              <a:ext uri="{FF2B5EF4-FFF2-40B4-BE49-F238E27FC236}">
                <a16:creationId xmlns:a16="http://schemas.microsoft.com/office/drawing/2014/main" id="{6C9A3318-F42B-4672-A470-49E0548E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34" y="5326129"/>
            <a:ext cx="376987" cy="3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EFA5CD7-1879-4488-BCE0-F583CDB253F4}"/>
              </a:ext>
            </a:extLst>
          </p:cNvPr>
          <p:cNvCxnSpPr>
            <a:cxnSpLocks/>
            <a:stCxn id="31" idx="0"/>
            <a:endCxn id="73" idx="0"/>
          </p:cNvCxnSpPr>
          <p:nvPr/>
        </p:nvCxnSpPr>
        <p:spPr>
          <a:xfrm rot="16200000" flipH="1" flipV="1">
            <a:off x="6348899" y="2361308"/>
            <a:ext cx="112255" cy="1737311"/>
          </a:xfrm>
          <a:prstGeom prst="bentConnector3">
            <a:avLst>
              <a:gd name="adj1" fmla="val -20364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393DAA0-5277-48C9-A9A0-42CA75DF01F6}"/>
              </a:ext>
            </a:extLst>
          </p:cNvPr>
          <p:cNvGrpSpPr/>
          <p:nvPr/>
        </p:nvGrpSpPr>
        <p:grpSpPr>
          <a:xfrm>
            <a:off x="4559542" y="3393092"/>
            <a:ext cx="1769070" cy="738118"/>
            <a:chOff x="1945047" y="3049407"/>
            <a:chExt cx="1769070" cy="738118"/>
          </a:xfrm>
        </p:grpSpPr>
        <p:pic>
          <p:nvPicPr>
            <p:cNvPr id="91" name="Graphic 61">
              <a:extLst>
                <a:ext uri="{FF2B5EF4-FFF2-40B4-BE49-F238E27FC236}">
                  <a16:creationId xmlns:a16="http://schemas.microsoft.com/office/drawing/2014/main" id="{D8F7B485-7840-410E-B4A0-905AAE31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A31D02-EC67-4C45-A036-54CC84CDD7F9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pic>
        <p:nvPicPr>
          <p:cNvPr id="73" name="Picture 4" descr="o images png에 대한 이미지 검색결과">
            <a:extLst>
              <a:ext uri="{FF2B5EF4-FFF2-40B4-BE49-F238E27FC236}">
                <a16:creationId xmlns:a16="http://schemas.microsoft.com/office/drawing/2014/main" id="{CF50121F-852B-4E9C-8350-171B6090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15" y="3286092"/>
            <a:ext cx="285312" cy="33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0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3F03616-9206-437B-A9E1-DA1FB129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91922"/>
              </p:ext>
            </p:extLst>
          </p:nvPr>
        </p:nvGraphicFramePr>
        <p:xfrm>
          <a:off x="426326" y="2567666"/>
          <a:ext cx="5539135" cy="3746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827">
                  <a:extLst>
                    <a:ext uri="{9D8B030D-6E8A-4147-A177-3AD203B41FA5}">
                      <a16:colId xmlns:a16="http://schemas.microsoft.com/office/drawing/2014/main" val="2555577238"/>
                    </a:ext>
                  </a:extLst>
                </a:gridCol>
                <a:gridCol w="1107827">
                  <a:extLst>
                    <a:ext uri="{9D8B030D-6E8A-4147-A177-3AD203B41FA5}">
                      <a16:colId xmlns:a16="http://schemas.microsoft.com/office/drawing/2014/main" val="3593209290"/>
                    </a:ext>
                  </a:extLst>
                </a:gridCol>
                <a:gridCol w="1107827">
                  <a:extLst>
                    <a:ext uri="{9D8B030D-6E8A-4147-A177-3AD203B41FA5}">
                      <a16:colId xmlns:a16="http://schemas.microsoft.com/office/drawing/2014/main" val="3101047408"/>
                    </a:ext>
                  </a:extLst>
                </a:gridCol>
                <a:gridCol w="1107827">
                  <a:extLst>
                    <a:ext uri="{9D8B030D-6E8A-4147-A177-3AD203B41FA5}">
                      <a16:colId xmlns:a16="http://schemas.microsoft.com/office/drawing/2014/main" val="1412302468"/>
                    </a:ext>
                  </a:extLst>
                </a:gridCol>
                <a:gridCol w="1107827">
                  <a:extLst>
                    <a:ext uri="{9D8B030D-6E8A-4147-A177-3AD203B41FA5}">
                      <a16:colId xmlns:a16="http://schemas.microsoft.com/office/drawing/2014/main" val="2850186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Versionc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HTTP/1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HTTP/1.1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HTTP/2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</a:rPr>
                        <a:t>HTTP/3</a:t>
                      </a:r>
                      <a:endParaRPr lang="ko-KR" altLang="en-US" sz="105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1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Transport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TCP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TCP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TCP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</a:rPr>
                        <a:t>UDP (?)</a:t>
                      </a:r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6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Persistent connection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x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</a:rPr>
                        <a:t>-</a:t>
                      </a:r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102854"/>
                  </a:ext>
                </a:extLst>
              </a:tr>
              <a:tr h="138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Overhead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HOL blocking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RTT increment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Low latency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Image sprite, domain sharding, </a:t>
                      </a:r>
                      <a:r>
                        <a:rPr lang="en-US" altLang="ko-KR" sz="90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css</a:t>
                      </a: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/</a:t>
                      </a:r>
                      <a:r>
                        <a:rPr lang="en-US" altLang="ko-KR" sz="90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js</a:t>
                      </a: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 compress, Multiplexed Streams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301788"/>
                  </a:ext>
                </a:extLst>
              </a:tr>
              <a:tr h="20320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Procedure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629667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ELB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Network/L4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Application/L7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</a:rPr>
                        <a:t>UDP support</a:t>
                      </a:r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6438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High Performance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48DEF9-3FD3-4CE4-A7EF-86A44CBE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84" y="4099707"/>
            <a:ext cx="2168539" cy="19221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A56AEF-58D4-4C24-9808-F136DEA38D56}"/>
              </a:ext>
            </a:extLst>
          </p:cNvPr>
          <p:cNvSpPr/>
          <p:nvPr/>
        </p:nvSpPr>
        <p:spPr>
          <a:xfrm>
            <a:off x="3463908" y="5891045"/>
            <a:ext cx="13965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images: https://bit.ly/2XJbxJY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7C64CE42-4C2B-4C16-8BDD-4727EE5A8B05}"/>
              </a:ext>
            </a:extLst>
          </p:cNvPr>
          <p:cNvSpPr/>
          <p:nvPr/>
        </p:nvSpPr>
        <p:spPr>
          <a:xfrm>
            <a:off x="6330304" y="3011546"/>
            <a:ext cx="2130210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AZ#1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27D8B7-627D-49B0-AD76-D134EA571147}"/>
              </a:ext>
            </a:extLst>
          </p:cNvPr>
          <p:cNvGrpSpPr/>
          <p:nvPr/>
        </p:nvGrpSpPr>
        <p:grpSpPr>
          <a:xfrm>
            <a:off x="6103984" y="2567666"/>
            <a:ext cx="5661690" cy="3746543"/>
            <a:chOff x="387558" y="983849"/>
            <a:chExt cx="5661690" cy="4377137"/>
          </a:xfrm>
        </p:grpSpPr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28767078-B9D1-4197-9071-0249C81ED0F3}"/>
                </a:ext>
              </a:extLst>
            </p:cNvPr>
            <p:cNvSpPr/>
            <p:nvPr/>
          </p:nvSpPr>
          <p:spPr>
            <a:xfrm>
              <a:off x="387558" y="983849"/>
              <a:ext cx="5661690" cy="4377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11" name="Graphic 35">
              <a:extLst>
                <a:ext uri="{FF2B5EF4-FFF2-40B4-BE49-F238E27FC236}">
                  <a16:creationId xmlns:a16="http://schemas.microsoft.com/office/drawing/2014/main" id="{664A4BBD-7A75-40CE-A134-D05F38F5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sp>
        <p:nvSpPr>
          <p:cNvPr id="12" name="Rectangle 32">
            <a:extLst>
              <a:ext uri="{FF2B5EF4-FFF2-40B4-BE49-F238E27FC236}">
                <a16:creationId xmlns:a16="http://schemas.microsoft.com/office/drawing/2014/main" id="{2DAD9161-1542-4EFC-9A91-931F6F95287A}"/>
              </a:ext>
            </a:extLst>
          </p:cNvPr>
          <p:cNvSpPr/>
          <p:nvPr/>
        </p:nvSpPr>
        <p:spPr>
          <a:xfrm>
            <a:off x="9073504" y="3011546"/>
            <a:ext cx="2130210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AZ#2</a:t>
            </a:r>
          </a:p>
        </p:txBody>
      </p:sp>
      <p:sp>
        <p:nvSpPr>
          <p:cNvPr id="13" name="Rectangle 57">
            <a:extLst>
              <a:ext uri="{FF2B5EF4-FFF2-40B4-BE49-F238E27FC236}">
                <a16:creationId xmlns:a16="http://schemas.microsoft.com/office/drawing/2014/main" id="{6E0C9867-389D-4F0C-941E-77057D0B8004}"/>
              </a:ext>
            </a:extLst>
          </p:cNvPr>
          <p:cNvSpPr/>
          <p:nvPr/>
        </p:nvSpPr>
        <p:spPr>
          <a:xfrm>
            <a:off x="6451231" y="3494987"/>
            <a:ext cx="4600586" cy="11414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Auto Scaling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E28E10-FACC-484E-8C7D-74C413DCF6D8}"/>
              </a:ext>
            </a:extLst>
          </p:cNvPr>
          <p:cNvGrpSpPr/>
          <p:nvPr/>
        </p:nvGrpSpPr>
        <p:grpSpPr>
          <a:xfrm>
            <a:off x="7141273" y="3799499"/>
            <a:ext cx="1769070" cy="738118"/>
            <a:chOff x="1945047" y="3049407"/>
            <a:chExt cx="1769070" cy="738118"/>
          </a:xfrm>
        </p:grpSpPr>
        <p:pic>
          <p:nvPicPr>
            <p:cNvPr id="15" name="Graphic 61">
              <a:extLst>
                <a:ext uri="{FF2B5EF4-FFF2-40B4-BE49-F238E27FC236}">
                  <a16:creationId xmlns:a16="http://schemas.microsoft.com/office/drawing/2014/main" id="{C244A00B-1812-4FCB-BBD7-0DDC85082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889317-57C3-4E5A-B2C3-80A6EA6BE500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20" name="Rectangle 28">
            <a:extLst>
              <a:ext uri="{FF2B5EF4-FFF2-40B4-BE49-F238E27FC236}">
                <a16:creationId xmlns:a16="http://schemas.microsoft.com/office/drawing/2014/main" id="{F17E87B9-111F-4780-81A5-F4FFC58DA7EF}"/>
              </a:ext>
            </a:extLst>
          </p:cNvPr>
          <p:cNvSpPr/>
          <p:nvPr/>
        </p:nvSpPr>
        <p:spPr>
          <a:xfrm>
            <a:off x="6438652" y="4893440"/>
            <a:ext cx="4600586" cy="11414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rgbClr val="5B9B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RDS / Multi-AZ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4945CF8-4002-4403-B083-E7B91DF17B8F}"/>
              </a:ext>
            </a:extLst>
          </p:cNvPr>
          <p:cNvGrpSpPr/>
          <p:nvPr/>
        </p:nvGrpSpPr>
        <p:grpSpPr>
          <a:xfrm>
            <a:off x="7270956" y="5217588"/>
            <a:ext cx="1513305" cy="778553"/>
            <a:chOff x="2103569" y="5139094"/>
            <a:chExt cx="1513305" cy="778553"/>
          </a:xfrm>
        </p:grpSpPr>
        <p:pic>
          <p:nvPicPr>
            <p:cNvPr id="22" name="Graphic 128">
              <a:extLst>
                <a:ext uri="{FF2B5EF4-FFF2-40B4-BE49-F238E27FC236}">
                  <a16:creationId xmlns:a16="http://schemas.microsoft.com/office/drawing/2014/main" id="{B68C83CF-0F95-43F3-A148-52B1B209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F9043-F768-4309-B4DE-4077F54D7C04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8913C0-FAD0-4088-83F7-ED85197C18BC}"/>
              </a:ext>
            </a:extLst>
          </p:cNvPr>
          <p:cNvGrpSpPr/>
          <p:nvPr/>
        </p:nvGrpSpPr>
        <p:grpSpPr>
          <a:xfrm>
            <a:off x="8731496" y="5221103"/>
            <a:ext cx="1513305" cy="778553"/>
            <a:chOff x="2103569" y="5139094"/>
            <a:chExt cx="1513305" cy="778553"/>
          </a:xfrm>
        </p:grpSpPr>
        <p:pic>
          <p:nvPicPr>
            <p:cNvPr id="28" name="Graphic 128">
              <a:extLst>
                <a:ext uri="{FF2B5EF4-FFF2-40B4-BE49-F238E27FC236}">
                  <a16:creationId xmlns:a16="http://schemas.microsoft.com/office/drawing/2014/main" id="{6C440E9A-10E8-4426-B752-CA671987F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A35DD5-5596-43BA-8533-1C8D4B23AA20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BD44DA-AFF9-4672-98A9-15E595EE9237}"/>
              </a:ext>
            </a:extLst>
          </p:cNvPr>
          <p:cNvGrpSpPr/>
          <p:nvPr/>
        </p:nvGrpSpPr>
        <p:grpSpPr>
          <a:xfrm>
            <a:off x="8564939" y="3799863"/>
            <a:ext cx="1769070" cy="738118"/>
            <a:chOff x="1945047" y="3049407"/>
            <a:chExt cx="1769070" cy="738118"/>
          </a:xfrm>
        </p:grpSpPr>
        <p:pic>
          <p:nvPicPr>
            <p:cNvPr id="40" name="Graphic 61">
              <a:extLst>
                <a:ext uri="{FF2B5EF4-FFF2-40B4-BE49-F238E27FC236}">
                  <a16:creationId xmlns:a16="http://schemas.microsoft.com/office/drawing/2014/main" id="{BA91CAA2-48CE-48F1-A075-5A90C9C08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476BEE-D659-4145-9245-7D3B9A5BA274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F7A8423-1E8C-411D-967B-6D8AD0778B44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8025808" y="4537617"/>
            <a:ext cx="1800" cy="679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B859241-9ADD-4F4C-B141-A21678B29BD9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8025808" y="4537617"/>
            <a:ext cx="1462340" cy="68348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5DC1AAA-0978-4636-8024-94A697EFB40B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8262558" y="5452538"/>
            <a:ext cx="990640" cy="35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866593-E808-4154-95AA-F9674DF4B328}"/>
              </a:ext>
            </a:extLst>
          </p:cNvPr>
          <p:cNvSpPr/>
          <p:nvPr/>
        </p:nvSpPr>
        <p:spPr>
          <a:xfrm>
            <a:off x="7005168" y="4604120"/>
            <a:ext cx="12107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Primary connection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B04609B-9CA7-4315-86D9-A45384FD8456}"/>
              </a:ext>
            </a:extLst>
          </p:cNvPr>
          <p:cNvSpPr/>
          <p:nvPr/>
        </p:nvSpPr>
        <p:spPr>
          <a:xfrm>
            <a:off x="9163761" y="4835991"/>
            <a:ext cx="1513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Secondary  connection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E3E723-5CE1-486F-AB4B-6E170B01E456}"/>
              </a:ext>
            </a:extLst>
          </p:cNvPr>
          <p:cNvSpPr/>
          <p:nvPr/>
        </p:nvSpPr>
        <p:spPr>
          <a:xfrm>
            <a:off x="8402650" y="5511559"/>
            <a:ext cx="7566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Replica-set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5F2D678-7E7F-4E71-B308-CFD647CCEC9C}"/>
              </a:ext>
            </a:extLst>
          </p:cNvPr>
          <p:cNvGrpSpPr/>
          <p:nvPr/>
        </p:nvGrpSpPr>
        <p:grpSpPr>
          <a:xfrm>
            <a:off x="8086651" y="3293273"/>
            <a:ext cx="1323365" cy="780099"/>
            <a:chOff x="4724017" y="3207772"/>
            <a:chExt cx="1420779" cy="84076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F6B5F5-D229-4D07-BFBC-0DD31F061C75}"/>
                </a:ext>
              </a:extLst>
            </p:cNvPr>
            <p:cNvSpPr txBox="1"/>
            <p:nvPr/>
          </p:nvSpPr>
          <p:spPr>
            <a:xfrm>
              <a:off x="4724017" y="3679200"/>
              <a:ext cx="142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</a:t>
              </a:r>
            </a:p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Load Balancer</a:t>
              </a:r>
            </a:p>
          </p:txBody>
        </p:sp>
        <p:pic>
          <p:nvPicPr>
            <p:cNvPr id="57" name="Graphic 16">
              <a:extLst>
                <a:ext uri="{FF2B5EF4-FFF2-40B4-BE49-F238E27FC236}">
                  <a16:creationId xmlns:a16="http://schemas.microsoft.com/office/drawing/2014/main" id="{1B54F6B8-FE3B-4753-BF67-300B7E345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28774" y="3207772"/>
              <a:ext cx="469900" cy="4699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1DB08B-8806-4984-BE35-21E597A121D4}"/>
              </a:ext>
            </a:extLst>
          </p:cNvPr>
          <p:cNvSpPr/>
          <p:nvPr/>
        </p:nvSpPr>
        <p:spPr>
          <a:xfrm>
            <a:off x="8178893" y="2534568"/>
            <a:ext cx="12107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web traffic </a:t>
            </a:r>
          </a:p>
          <a:p>
            <a:pPr algn="ctr"/>
            <a:r>
              <a:rPr lang="en-US" altLang="ko-KR" sz="105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(http/1.1, http/2)</a:t>
            </a:r>
            <a:endParaRPr lang="ko-KR" altLang="en-US" sz="1050" dirty="0">
              <a:latin typeface="Lucida Fax" panose="02060602050505020204" pitchFamily="18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D7246D-55DA-4BAE-8CE0-88605602FF43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8775641" y="2950066"/>
            <a:ext cx="8620" cy="3432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BD40FED-E0E9-453E-9ED0-8BF4CE005671}"/>
              </a:ext>
            </a:extLst>
          </p:cNvPr>
          <p:cNvSpPr txBox="1"/>
          <p:nvPr/>
        </p:nvSpPr>
        <p:spPr>
          <a:xfrm>
            <a:off x="10469309" y="2751470"/>
            <a:ext cx="889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CloudFront</a:t>
            </a:r>
          </a:p>
        </p:txBody>
      </p:sp>
      <p:pic>
        <p:nvPicPr>
          <p:cNvPr id="63" name="Graphic 33">
            <a:extLst>
              <a:ext uri="{FF2B5EF4-FFF2-40B4-BE49-F238E27FC236}">
                <a16:creationId xmlns:a16="http://schemas.microsoft.com/office/drawing/2014/main" id="{FF2351DE-4197-4808-A7E0-0BDF6D921D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68694" y="2708981"/>
            <a:ext cx="432000" cy="432000"/>
          </a:xfrm>
          <a:prstGeom prst="rect">
            <a:avLst/>
          </a:prstGeom>
        </p:spPr>
      </p:pic>
      <p:pic>
        <p:nvPicPr>
          <p:cNvPr id="65" name="Graphic 7">
            <a:extLst>
              <a:ext uri="{FF2B5EF4-FFF2-40B4-BE49-F238E27FC236}">
                <a16:creationId xmlns:a16="http://schemas.microsoft.com/office/drawing/2014/main" id="{213DFC4E-4F01-4783-91E9-0316B54D2F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75238" y="3790868"/>
            <a:ext cx="432000" cy="432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E319A8D-45C9-47E4-A082-AC6C37645D33}"/>
              </a:ext>
            </a:extLst>
          </p:cNvPr>
          <p:cNvSpPr txBox="1"/>
          <p:nvPr/>
        </p:nvSpPr>
        <p:spPr>
          <a:xfrm>
            <a:off x="11183652" y="4283893"/>
            <a:ext cx="60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S3 </a:t>
            </a:r>
          </a:p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bucket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7E71F6E-76EB-4044-8E4D-EE8F58C94A04}"/>
              </a:ext>
            </a:extLst>
          </p:cNvPr>
          <p:cNvCxnSpPr>
            <a:cxnSpLocks/>
            <a:stCxn id="82" idx="2"/>
            <a:endCxn id="63" idx="0"/>
          </p:cNvCxnSpPr>
          <p:nvPr/>
        </p:nvCxnSpPr>
        <p:spPr>
          <a:xfrm flipH="1">
            <a:off x="11484694" y="2442080"/>
            <a:ext cx="6544" cy="266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EE5133C-CECD-48AF-B69F-B39B6EA33BE9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H="1" flipV="1">
            <a:off x="11484694" y="3140981"/>
            <a:ext cx="6544" cy="64988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113B6D2-E51D-4E9A-A689-7B27534A34C6}"/>
              </a:ext>
            </a:extLst>
          </p:cNvPr>
          <p:cNvCxnSpPr>
            <a:cxnSpLocks/>
            <a:stCxn id="40" idx="3"/>
            <a:endCxn id="65" idx="1"/>
          </p:cNvCxnSpPr>
          <p:nvPr/>
        </p:nvCxnSpPr>
        <p:spPr>
          <a:xfrm flipV="1">
            <a:off x="9684424" y="4006868"/>
            <a:ext cx="1590814" cy="2794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3D0761-0216-45D1-8EA1-4A663929FE0B}"/>
              </a:ext>
            </a:extLst>
          </p:cNvPr>
          <p:cNvSpPr/>
          <p:nvPr/>
        </p:nvSpPr>
        <p:spPr>
          <a:xfrm>
            <a:off x="10836983" y="2026582"/>
            <a:ext cx="13085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contents delivery network</a:t>
            </a:r>
            <a:endParaRPr lang="ko-KR" altLang="en-US" sz="1050" dirty="0">
              <a:latin typeface="Lucida Fax" panose="02060602050505020204" pitchFamily="18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7B2EAC5-5916-4F09-8FE0-63C99CD66D73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9684424" y="2924981"/>
            <a:ext cx="1584270" cy="110983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4BDF63-DA50-4E93-98BD-FE7A5AB5FCD3}"/>
              </a:ext>
            </a:extLst>
          </p:cNvPr>
          <p:cNvSpPr/>
          <p:nvPr/>
        </p:nvSpPr>
        <p:spPr>
          <a:xfrm>
            <a:off x="10334009" y="4016977"/>
            <a:ext cx="829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①  Object copy/upload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E4EEF9-E464-4DB3-811D-3DC0FDAA3E02}"/>
              </a:ext>
            </a:extLst>
          </p:cNvPr>
          <p:cNvSpPr/>
          <p:nvPr/>
        </p:nvSpPr>
        <p:spPr>
          <a:xfrm>
            <a:off x="10169060" y="3658122"/>
            <a:ext cx="8295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② web distribution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E415F83-0B83-466A-9722-683FB1EA4D17}"/>
              </a:ext>
            </a:extLst>
          </p:cNvPr>
          <p:cNvSpPr/>
          <p:nvPr/>
        </p:nvSpPr>
        <p:spPr>
          <a:xfrm>
            <a:off x="10801970" y="3249031"/>
            <a:ext cx="741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③ origin access identity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85E0DA-B39B-4CD1-A185-56C9DE85079E}"/>
              </a:ext>
            </a:extLst>
          </p:cNvPr>
          <p:cNvSpPr txBox="1"/>
          <p:nvPr/>
        </p:nvSpPr>
        <p:spPr>
          <a:xfrm>
            <a:off x="492087" y="1103225"/>
            <a:ext cx="11384096" cy="14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Using ELB(application) → Effective distribution of L7 load (lookup application payload feature)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RDS/Multi-AZ support scale-out DB instance for performance (internal sharding and replica)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CloudFront makes a advanced low latency browsing and oversea traffic performance 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D6EA5D6-7AEE-42B3-B1AF-22D44BCE9641}"/>
              </a:ext>
            </a:extLst>
          </p:cNvPr>
          <p:cNvCxnSpPr>
            <a:cxnSpLocks/>
            <a:stCxn id="57" idx="1"/>
            <a:endCxn id="15" idx="0"/>
          </p:cNvCxnSpPr>
          <p:nvPr/>
        </p:nvCxnSpPr>
        <p:spPr>
          <a:xfrm flipH="1">
            <a:off x="8025808" y="3511272"/>
            <a:ext cx="530992" cy="28822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6F6436C-12A6-45E3-84A1-40AC3082B04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4482" y="3511272"/>
            <a:ext cx="454992" cy="28859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5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Security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76097-BCC9-4360-B970-7874ED90D0FD}"/>
              </a:ext>
            </a:extLst>
          </p:cNvPr>
          <p:cNvSpPr txBox="1"/>
          <p:nvPr/>
        </p:nvSpPr>
        <p:spPr>
          <a:xfrm>
            <a:off x="492087" y="1103225"/>
            <a:ext cx="11384096" cy="19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Separate all of network-entity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Build a own VPC, isolate between front and back-end nodes, using secure transport (SSL/HTTPS)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Enforce a user access and authorization w/ hierarchy of control thuru role/group/policy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Securing access to the environment as the delivery team expands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E1E96D-0E91-4FD1-B564-8F41E998C003}"/>
              </a:ext>
            </a:extLst>
          </p:cNvPr>
          <p:cNvSpPr/>
          <p:nvPr/>
        </p:nvSpPr>
        <p:spPr>
          <a:xfrm>
            <a:off x="2867059" y="446306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Policies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934A56-D544-4B01-973B-85149E933516}"/>
              </a:ext>
            </a:extLst>
          </p:cNvPr>
          <p:cNvSpPr/>
          <p:nvPr/>
        </p:nvSpPr>
        <p:spPr>
          <a:xfrm>
            <a:off x="3612432" y="4978209"/>
            <a:ext cx="625396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Group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AE9D0-DD7B-4E81-B6F5-2C68AB0A0DB8}"/>
              </a:ext>
            </a:extLst>
          </p:cNvPr>
          <p:cNvSpPr/>
          <p:nvPr/>
        </p:nvSpPr>
        <p:spPr>
          <a:xfrm>
            <a:off x="2867058" y="5496195"/>
            <a:ext cx="1378783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User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74D064-7ABA-4B71-BDF0-9F7C889522A2}"/>
              </a:ext>
            </a:extLst>
          </p:cNvPr>
          <p:cNvSpPr/>
          <p:nvPr/>
        </p:nvSpPr>
        <p:spPr>
          <a:xfrm>
            <a:off x="2875921" y="3953967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Managed</a:t>
            </a: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Policy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AEBA98-226F-43F1-8C89-2463838F7CB6}"/>
              </a:ext>
            </a:extLst>
          </p:cNvPr>
          <p:cNvSpPr/>
          <p:nvPr/>
        </p:nvSpPr>
        <p:spPr>
          <a:xfrm>
            <a:off x="4598877" y="549619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InstanceProfile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8881D1-B65A-4C75-B977-AE787DF956F3}"/>
              </a:ext>
            </a:extLst>
          </p:cNvPr>
          <p:cNvSpPr/>
          <p:nvPr/>
        </p:nvSpPr>
        <p:spPr>
          <a:xfrm>
            <a:off x="4598877" y="499598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Role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99E0C-D4AC-4DEF-863D-DCF1390D4ADB}"/>
              </a:ext>
            </a:extLst>
          </p:cNvPr>
          <p:cNvSpPr/>
          <p:nvPr/>
        </p:nvSpPr>
        <p:spPr>
          <a:xfrm>
            <a:off x="4592528" y="620358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EC2 instance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471BE5-9497-40A7-A16C-DF2E5137A49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285672" y="5769155"/>
            <a:ext cx="2596" cy="42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F5D2EC-16A7-4BCC-8857-9AF8924F127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5288268" y="5268945"/>
            <a:ext cx="0" cy="22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607114-BF32-4DA9-B896-7707D34C002B}"/>
              </a:ext>
            </a:extLst>
          </p:cNvPr>
          <p:cNvCxnSpPr>
            <a:cxnSpLocks/>
          </p:cNvCxnSpPr>
          <p:nvPr/>
        </p:nvCxnSpPr>
        <p:spPr>
          <a:xfrm>
            <a:off x="3924158" y="5278979"/>
            <a:ext cx="0" cy="20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3A9D0D-4AEE-4CBD-96D4-98C60EE482B4}"/>
              </a:ext>
            </a:extLst>
          </p:cNvPr>
          <p:cNvCxnSpPr>
            <a:cxnSpLocks/>
          </p:cNvCxnSpPr>
          <p:nvPr/>
        </p:nvCxnSpPr>
        <p:spPr>
          <a:xfrm>
            <a:off x="3924158" y="4760994"/>
            <a:ext cx="0" cy="20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D44A73-256D-4EBE-97E5-C497F3D709C3}"/>
              </a:ext>
            </a:extLst>
          </p:cNvPr>
          <p:cNvCxnSpPr>
            <a:cxnSpLocks/>
          </p:cNvCxnSpPr>
          <p:nvPr/>
        </p:nvCxnSpPr>
        <p:spPr>
          <a:xfrm>
            <a:off x="3184326" y="4746060"/>
            <a:ext cx="0" cy="74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1D6AF6-8C06-48EF-8E90-3789B86032AC}"/>
              </a:ext>
            </a:extLst>
          </p:cNvPr>
          <p:cNvCxnSpPr>
            <a:cxnSpLocks/>
          </p:cNvCxnSpPr>
          <p:nvPr/>
        </p:nvCxnSpPr>
        <p:spPr>
          <a:xfrm>
            <a:off x="3557980" y="4245850"/>
            <a:ext cx="0" cy="20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E2AB7B-3AA2-4004-8889-EB07CE6C0E36}"/>
              </a:ext>
            </a:extLst>
          </p:cNvPr>
          <p:cNvSpPr/>
          <p:nvPr/>
        </p:nvSpPr>
        <p:spPr>
          <a:xfrm>
            <a:off x="6163633" y="620358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Service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433016-AA96-4A6A-9366-46B13B2DE6EF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5977659" y="5132465"/>
            <a:ext cx="875365" cy="1071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2">
            <a:extLst>
              <a:ext uri="{FF2B5EF4-FFF2-40B4-BE49-F238E27FC236}">
                <a16:creationId xmlns:a16="http://schemas.microsoft.com/office/drawing/2014/main" id="{39408F12-5732-47D1-BFAC-A1C99432C277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rot="16200000" flipH="1">
            <a:off x="3789034" y="5536571"/>
            <a:ext cx="570910" cy="1036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7282E9-AA93-49AD-AB39-D37C1119C831}"/>
              </a:ext>
            </a:extLst>
          </p:cNvPr>
          <p:cNvSpPr/>
          <p:nvPr/>
        </p:nvSpPr>
        <p:spPr>
          <a:xfrm>
            <a:off x="1840797" y="5896126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AccessKey</a:t>
            </a:r>
            <a:endParaRPr lang="en-US" altLang="ko-KR" sz="900" b="0" dirty="0"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cxnSp>
        <p:nvCxnSpPr>
          <p:cNvPr id="42" name="직선 화살표 연결선 32">
            <a:extLst>
              <a:ext uri="{FF2B5EF4-FFF2-40B4-BE49-F238E27FC236}">
                <a16:creationId xmlns:a16="http://schemas.microsoft.com/office/drawing/2014/main" id="{344CF66E-743D-4734-A0A6-B1BDC9FBC4CE}"/>
              </a:ext>
            </a:extLst>
          </p:cNvPr>
          <p:cNvCxnSpPr>
            <a:cxnSpLocks/>
            <a:stCxn id="39" idx="2"/>
            <a:endCxn id="14" idx="2"/>
          </p:cNvCxnSpPr>
          <p:nvPr/>
        </p:nvCxnSpPr>
        <p:spPr>
          <a:xfrm rot="16200000" flipH="1">
            <a:off x="3752324" y="4946949"/>
            <a:ext cx="307459" cy="2751731"/>
          </a:xfrm>
          <a:prstGeom prst="bentConnector3">
            <a:avLst>
              <a:gd name="adj1" fmla="val 174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32">
            <a:extLst>
              <a:ext uri="{FF2B5EF4-FFF2-40B4-BE49-F238E27FC236}">
                <a16:creationId xmlns:a16="http://schemas.microsoft.com/office/drawing/2014/main" id="{D68A18E7-E528-42C0-B601-C9468D94AB5D}"/>
              </a:ext>
            </a:extLst>
          </p:cNvPr>
          <p:cNvCxnSpPr>
            <a:cxnSpLocks/>
            <a:stCxn id="39" idx="2"/>
            <a:endCxn id="32" idx="2"/>
          </p:cNvCxnSpPr>
          <p:nvPr/>
        </p:nvCxnSpPr>
        <p:spPr>
          <a:xfrm rot="16200000" flipH="1">
            <a:off x="4537877" y="4161397"/>
            <a:ext cx="307459" cy="4322836"/>
          </a:xfrm>
          <a:prstGeom prst="bentConnector3">
            <a:avLst>
              <a:gd name="adj1" fmla="val 174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6350B-7046-4B9D-AC9C-069909D70C03}"/>
              </a:ext>
            </a:extLst>
          </p:cNvPr>
          <p:cNvSpPr/>
          <p:nvPr/>
        </p:nvSpPr>
        <p:spPr>
          <a:xfrm>
            <a:off x="1840797" y="3489960"/>
            <a:ext cx="5701618" cy="31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IAM</a:t>
            </a:r>
            <a:endParaRPr lang="en-US" altLang="ko-KR" sz="1100" b="0" dirty="0"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7CE19F-5874-4C28-AFEA-DD563487FF47}"/>
              </a:ext>
            </a:extLst>
          </p:cNvPr>
          <p:cNvSpPr/>
          <p:nvPr/>
        </p:nvSpPr>
        <p:spPr>
          <a:xfrm>
            <a:off x="1185948" y="3486847"/>
            <a:ext cx="592969" cy="31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ACM</a:t>
            </a:r>
            <a:endParaRPr lang="en-US" altLang="ko-KR" sz="1100" b="0" dirty="0"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09D8EE-961B-46E2-8678-6C8D61F4690D}"/>
              </a:ext>
            </a:extLst>
          </p:cNvPr>
          <p:cNvSpPr/>
          <p:nvPr/>
        </p:nvSpPr>
        <p:spPr>
          <a:xfrm>
            <a:off x="4002215" y="2800612"/>
            <a:ext cx="1378782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Import 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certificate</a:t>
            </a:r>
            <a:endParaRPr lang="en-US" altLang="ko-KR" sz="1100" b="1" spc="-150" dirty="0">
              <a:solidFill>
                <a:schemeClr val="bg2">
                  <a:lumMod val="25000"/>
                </a:schemeClr>
              </a:solidFill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CDCBDB-6874-4A4E-8983-7C48FA6735EE}"/>
              </a:ext>
            </a:extLst>
          </p:cNvPr>
          <p:cNvSpPr/>
          <p:nvPr/>
        </p:nvSpPr>
        <p:spPr>
          <a:xfrm>
            <a:off x="531099" y="3486847"/>
            <a:ext cx="592969" cy="31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KMS</a:t>
            </a:r>
            <a:endParaRPr lang="en-US" altLang="ko-KR" sz="1100" b="0" dirty="0"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3FB983D-5D79-47D9-B7BE-5FAE27A8C842}"/>
              </a:ext>
            </a:extLst>
          </p:cNvPr>
          <p:cNvCxnSpPr>
            <a:stCxn id="76" idx="2"/>
            <a:endCxn id="53" idx="0"/>
          </p:cNvCxnSpPr>
          <p:nvPr/>
        </p:nvCxnSpPr>
        <p:spPr>
          <a:xfrm>
            <a:off x="4691606" y="3231499"/>
            <a:ext cx="0" cy="25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0845F2-F47D-4292-AC75-1B017DAC694D}"/>
              </a:ext>
            </a:extLst>
          </p:cNvPr>
          <p:cNvSpPr/>
          <p:nvPr/>
        </p:nvSpPr>
        <p:spPr>
          <a:xfrm>
            <a:off x="793042" y="2792941"/>
            <a:ext cx="1378782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Issue 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certificate</a:t>
            </a:r>
            <a:endParaRPr lang="en-US" altLang="ko-KR" sz="1100" b="1" spc="-150" dirty="0">
              <a:solidFill>
                <a:schemeClr val="bg2">
                  <a:lumMod val="25000"/>
                </a:schemeClr>
              </a:solidFill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79BA57D-D528-42B5-BCF3-43F936A4561D}"/>
              </a:ext>
            </a:extLst>
          </p:cNvPr>
          <p:cNvCxnSpPr>
            <a:cxnSpLocks/>
            <a:stCxn id="81" idx="2"/>
            <a:endCxn id="54" idx="0"/>
          </p:cNvCxnSpPr>
          <p:nvPr/>
        </p:nvCxnSpPr>
        <p:spPr>
          <a:xfrm>
            <a:off x="1482433" y="3223828"/>
            <a:ext cx="0" cy="2630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DCDFB60-D348-487C-B3EA-0B4B1D26CBD9}"/>
              </a:ext>
            </a:extLst>
          </p:cNvPr>
          <p:cNvSpPr/>
          <p:nvPr/>
        </p:nvSpPr>
        <p:spPr>
          <a:xfrm>
            <a:off x="141878" y="2870529"/>
            <a:ext cx="1378782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Issue 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crypto-key</a:t>
            </a:r>
            <a:endParaRPr lang="en-US" altLang="ko-KR" sz="1100" b="1" spc="-150" dirty="0">
              <a:solidFill>
                <a:schemeClr val="bg2">
                  <a:lumMod val="25000"/>
                </a:schemeClr>
              </a:solidFill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D61BC3C-1FD7-450B-8ED1-B69484C15D9A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827584" y="3223828"/>
            <a:ext cx="3685" cy="2630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31">
            <a:extLst>
              <a:ext uri="{FF2B5EF4-FFF2-40B4-BE49-F238E27FC236}">
                <a16:creationId xmlns:a16="http://schemas.microsoft.com/office/drawing/2014/main" id="{FC07EBAB-75ED-41FA-AA1F-68A8A50FFD68}"/>
              </a:ext>
            </a:extLst>
          </p:cNvPr>
          <p:cNvSpPr/>
          <p:nvPr/>
        </p:nvSpPr>
        <p:spPr>
          <a:xfrm>
            <a:off x="7763475" y="3486846"/>
            <a:ext cx="3852176" cy="32021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AWS Cloud</a:t>
            </a: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E89D4330-0110-4B2C-B00B-EF01614F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3475" y="3470404"/>
            <a:ext cx="283831" cy="288000"/>
          </a:xfrm>
          <a:prstGeom prst="rect">
            <a:avLst/>
          </a:prstGeom>
        </p:spPr>
      </p:pic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731285-CFCD-4620-A959-E5A1BC64C348}"/>
              </a:ext>
            </a:extLst>
          </p:cNvPr>
          <p:cNvGrpSpPr/>
          <p:nvPr/>
        </p:nvGrpSpPr>
        <p:grpSpPr>
          <a:xfrm>
            <a:off x="7862553" y="3953968"/>
            <a:ext cx="3625636" cy="2646340"/>
            <a:chOff x="532853" y="2906054"/>
            <a:chExt cx="3923603" cy="3182428"/>
          </a:xfrm>
        </p:grpSpPr>
        <p:sp>
          <p:nvSpPr>
            <p:cNvPr id="174" name="Rectangle 29">
              <a:extLst>
                <a:ext uri="{FF2B5EF4-FFF2-40B4-BE49-F238E27FC236}">
                  <a16:creationId xmlns:a16="http://schemas.microsoft.com/office/drawing/2014/main" id="{233E8324-C3CB-41B2-8FEA-95C42E6CCC28}"/>
                </a:ext>
              </a:extLst>
            </p:cNvPr>
            <p:cNvSpPr/>
            <p:nvPr/>
          </p:nvSpPr>
          <p:spPr>
            <a:xfrm>
              <a:off x="532853" y="2906054"/>
              <a:ext cx="3923603" cy="3182428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VPC</a:t>
              </a:r>
            </a:p>
          </p:txBody>
        </p:sp>
        <p:pic>
          <p:nvPicPr>
            <p:cNvPr id="175" name="Graphic 36">
              <a:extLst>
                <a:ext uri="{FF2B5EF4-FFF2-40B4-BE49-F238E27FC236}">
                  <a16:creationId xmlns:a16="http://schemas.microsoft.com/office/drawing/2014/main" id="{C29153AC-FBA1-4819-AB8F-5AEE024EC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853" y="2910710"/>
              <a:ext cx="311669" cy="326917"/>
            </a:xfrm>
            <a:prstGeom prst="rect">
              <a:avLst/>
            </a:prstGeom>
          </p:spPr>
        </p:pic>
      </p:grpSp>
      <p:sp>
        <p:nvSpPr>
          <p:cNvPr id="177" name="Rectangle 57">
            <a:extLst>
              <a:ext uri="{FF2B5EF4-FFF2-40B4-BE49-F238E27FC236}">
                <a16:creationId xmlns:a16="http://schemas.microsoft.com/office/drawing/2014/main" id="{8ABA7744-F55C-4DD8-AF19-02A9EBD84BCC}"/>
              </a:ext>
            </a:extLst>
          </p:cNvPr>
          <p:cNvSpPr/>
          <p:nvPr/>
        </p:nvSpPr>
        <p:spPr>
          <a:xfrm>
            <a:off x="8002183" y="4413302"/>
            <a:ext cx="3319258" cy="98127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Font-End</a:t>
            </a:r>
          </a:p>
        </p:txBody>
      </p:sp>
      <p:sp>
        <p:nvSpPr>
          <p:cNvPr id="178" name="Rectangle 28">
            <a:extLst>
              <a:ext uri="{FF2B5EF4-FFF2-40B4-BE49-F238E27FC236}">
                <a16:creationId xmlns:a16="http://schemas.microsoft.com/office/drawing/2014/main" id="{6EB2A57D-C514-46B2-B8F6-9479696577BB}"/>
              </a:ext>
            </a:extLst>
          </p:cNvPr>
          <p:cNvSpPr/>
          <p:nvPr/>
        </p:nvSpPr>
        <p:spPr>
          <a:xfrm>
            <a:off x="8002183" y="5495269"/>
            <a:ext cx="3319258" cy="98127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900" dirty="0">
                <a:solidFill>
                  <a:srgbClr val="5B9B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Back-End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E21D123-5D8D-4840-8D06-6E7352B3DB7C}"/>
              </a:ext>
            </a:extLst>
          </p:cNvPr>
          <p:cNvSpPr/>
          <p:nvPr/>
        </p:nvSpPr>
        <p:spPr>
          <a:xfrm>
            <a:off x="8883536" y="2776740"/>
            <a:ext cx="1568324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Topologies hidding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Using secure transport 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B550CF6-5D5E-4BB6-86CC-6241E5253597}"/>
              </a:ext>
            </a:extLst>
          </p:cNvPr>
          <p:cNvCxnSpPr>
            <a:cxnSpLocks/>
            <a:stCxn id="179" idx="2"/>
          </p:cNvCxnSpPr>
          <p:nvPr/>
        </p:nvCxnSpPr>
        <p:spPr>
          <a:xfrm flipH="1">
            <a:off x="9665388" y="3207627"/>
            <a:ext cx="2310" cy="25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왼쪽 중괄호 183">
            <a:extLst>
              <a:ext uri="{FF2B5EF4-FFF2-40B4-BE49-F238E27FC236}">
                <a16:creationId xmlns:a16="http://schemas.microsoft.com/office/drawing/2014/main" id="{B1749491-E7C0-4D8A-87D1-FB029BABE4EB}"/>
              </a:ext>
            </a:extLst>
          </p:cNvPr>
          <p:cNvSpPr/>
          <p:nvPr/>
        </p:nvSpPr>
        <p:spPr>
          <a:xfrm>
            <a:off x="7548765" y="3953967"/>
            <a:ext cx="132196" cy="25225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30D2A19F-3EF5-45F5-BA95-D6F187ABA888}"/>
              </a:ext>
            </a:extLst>
          </p:cNvPr>
          <p:cNvCxnSpPr>
            <a:cxnSpLocks/>
          </p:cNvCxnSpPr>
          <p:nvPr/>
        </p:nvCxnSpPr>
        <p:spPr>
          <a:xfrm flipV="1">
            <a:off x="7769824" y="5114689"/>
            <a:ext cx="3757158" cy="46350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8A59775-6252-4C9C-83F3-0C9D3742886A}"/>
              </a:ext>
            </a:extLst>
          </p:cNvPr>
          <p:cNvCxnSpPr/>
          <p:nvPr/>
        </p:nvCxnSpPr>
        <p:spPr>
          <a:xfrm>
            <a:off x="9168885" y="5029957"/>
            <a:ext cx="800846" cy="739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D79DE7A-729E-484D-BE84-6D3858C3201C}"/>
              </a:ext>
            </a:extLst>
          </p:cNvPr>
          <p:cNvSpPr/>
          <p:nvPr/>
        </p:nvSpPr>
        <p:spPr>
          <a:xfrm>
            <a:off x="9017125" y="4947823"/>
            <a:ext cx="1568324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Private network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41689B5-CA9F-4ECD-946C-C00F602ACA20}"/>
              </a:ext>
            </a:extLst>
          </p:cNvPr>
          <p:cNvSpPr/>
          <p:nvPr/>
        </p:nvSpPr>
        <p:spPr>
          <a:xfrm>
            <a:off x="6577574" y="4798122"/>
            <a:ext cx="1133574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Access control 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w/ IAM</a:t>
            </a:r>
          </a:p>
        </p:txBody>
      </p:sp>
      <p:graphicFrame>
        <p:nvGraphicFramePr>
          <p:cNvPr id="196" name="표 195">
            <a:extLst>
              <a:ext uri="{FF2B5EF4-FFF2-40B4-BE49-F238E27FC236}">
                <a16:creationId xmlns:a16="http://schemas.microsoft.com/office/drawing/2014/main" id="{5308B4D7-B442-4AED-8F5F-F596081D3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4257"/>
              </p:ext>
            </p:extLst>
          </p:nvPr>
        </p:nvGraphicFramePr>
        <p:xfrm>
          <a:off x="4950443" y="3858046"/>
          <a:ext cx="2551183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842">
                  <a:extLst>
                    <a:ext uri="{9D8B030D-6E8A-4147-A177-3AD203B41FA5}">
                      <a16:colId xmlns:a16="http://schemas.microsoft.com/office/drawing/2014/main" val="1756080787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3936208752"/>
                    </a:ext>
                  </a:extLst>
                </a:gridCol>
                <a:gridCol w="1425011">
                  <a:extLst>
                    <a:ext uri="{9D8B030D-6E8A-4147-A177-3AD203B41FA5}">
                      <a16:colId xmlns:a16="http://schemas.microsoft.com/office/drawing/2014/main" val="1639890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Group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User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Access Control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980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EC2-admin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A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EC2 instance control/lookup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EC2-support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B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EC2::list*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RDS-admin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C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RDS  instance control/lookup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RDS-support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…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RDS ::list*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6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DevOps, Operation/Maintenance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125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Managing a Lifecycle policy for an S3 bucket (archiving for inactive objects &gt; 6 months)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and EBS backup image-snapshot, application beanstalk.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CD7BD-B7B9-474A-B81D-350A4A206182}"/>
              </a:ext>
            </a:extLst>
          </p:cNvPr>
          <p:cNvSpPr/>
          <p:nvPr/>
        </p:nvSpPr>
        <p:spPr>
          <a:xfrm>
            <a:off x="774164" y="2526299"/>
            <a:ext cx="299870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</a:t>
            </a:r>
            <a:r>
              <a:rPr lang="en-US" altLang="ko-KR" sz="8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LifecycleConfiguration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&lt;Rule&gt;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&lt;ID&gt;Transition and Expiration Rule&lt;/ID&gt;  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&lt;Filter&gt; &lt;Prefix&gt;tax/&lt;/Prefix&gt; &lt;/Filter&gt;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&lt;Status&gt;Enabled&lt;/Status&gt;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&lt;Transition&gt; 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       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&lt;Days&gt;180&lt;/Days&gt; 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       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</a:t>
            </a:r>
            <a:r>
              <a:rPr lang="en-US" altLang="ko-KR" sz="8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StorageClass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&gt;GLACIER&lt;/</a:t>
            </a:r>
            <a:r>
              <a:rPr lang="en-US" altLang="ko-KR" sz="8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StorageClass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&gt; 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   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&lt;/Transition&gt;     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&lt;Expiration&gt; &lt;Days&gt;365*5&lt;/Days&gt; &lt;/Expiration&gt;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&lt;/Rule&gt;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&lt;/</a:t>
            </a:r>
            <a:r>
              <a:rPr lang="en-US" altLang="ko-KR" sz="8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LifecycleConfiguration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&gt;</a:t>
            </a:r>
            <a:endParaRPr lang="ko-KR" altLang="en-US" sz="800" i="1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E7BAF0-9BF8-4909-A268-19FB65A99A08}"/>
              </a:ext>
            </a:extLst>
          </p:cNvPr>
          <p:cNvSpPr/>
          <p:nvPr/>
        </p:nvSpPr>
        <p:spPr>
          <a:xfrm>
            <a:off x="780262" y="2095412"/>
            <a:ext cx="2815821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1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Archiving  &lt; 6 months S3 Object to CLACIER Storage class Examples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690B9-17FA-4929-9C61-4556D01C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4" y="4744014"/>
            <a:ext cx="2998702" cy="1828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9E45EB-36B1-4EF7-9D3B-997A2AC2F7F7}"/>
              </a:ext>
            </a:extLst>
          </p:cNvPr>
          <p:cNvSpPr/>
          <p:nvPr/>
        </p:nvSpPr>
        <p:spPr>
          <a:xfrm>
            <a:off x="774164" y="4395599"/>
            <a:ext cx="2815821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1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Create EBS snapshot lifecycle policy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2AB529-5A54-4C28-852D-12DD1988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55" y="2493047"/>
            <a:ext cx="3636453" cy="4079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9CE04E-B8DF-43E0-A80C-9670C7E35D6B}"/>
              </a:ext>
            </a:extLst>
          </p:cNvPr>
          <p:cNvSpPr/>
          <p:nvPr/>
        </p:nvSpPr>
        <p:spPr>
          <a:xfrm>
            <a:off x="4005955" y="2180050"/>
            <a:ext cx="2815821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1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Beanstalk Application, lifecycle setting</a:t>
            </a:r>
          </a:p>
        </p:txBody>
      </p:sp>
    </p:spTree>
    <p:extLst>
      <p:ext uri="{BB962C8B-B14F-4D97-AF65-F5344CB8AC3E}">
        <p14:creationId xmlns:p14="http://schemas.microsoft.com/office/powerpoint/2010/main" val="104124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F2F8A1D6-C947-45EF-86FA-2AC194A5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63675"/>
              </p:ext>
            </p:extLst>
          </p:nvPr>
        </p:nvGraphicFramePr>
        <p:xfrm>
          <a:off x="315219" y="1777022"/>
          <a:ext cx="11571968" cy="4778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984">
                  <a:extLst>
                    <a:ext uri="{9D8B030D-6E8A-4147-A177-3AD203B41FA5}">
                      <a16:colId xmlns:a16="http://schemas.microsoft.com/office/drawing/2014/main" val="3593209290"/>
                    </a:ext>
                  </a:extLst>
                </a:gridCol>
                <a:gridCol w="5785984">
                  <a:extLst>
                    <a:ext uri="{9D8B030D-6E8A-4147-A177-3AD203B41FA5}">
                      <a16:colId xmlns:a16="http://schemas.microsoft.com/office/drawing/2014/main" val="2850186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Automated deploy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CI/CD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18655"/>
                  </a:ext>
                </a:extLst>
              </a:tr>
              <a:tr h="15459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102854"/>
                  </a:ext>
                </a:extLst>
              </a:tr>
              <a:tr h="29814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3154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DevOps, Operation/Maintenance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49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Using diverse deploy method exists.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879D0-8895-4223-A20E-0313F007B710}"/>
              </a:ext>
            </a:extLst>
          </p:cNvPr>
          <p:cNvSpPr txBox="1"/>
          <p:nvPr/>
        </p:nvSpPr>
        <p:spPr>
          <a:xfrm>
            <a:off x="881578" y="2597760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Ansible</a:t>
            </a:r>
            <a:endParaRPr lang="ko-KR" altLang="en-US" sz="1400" b="1" spc="-15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E617C-0708-448A-B2E6-83B9DD1573BC}"/>
              </a:ext>
            </a:extLst>
          </p:cNvPr>
          <p:cNvSpPr txBox="1"/>
          <p:nvPr/>
        </p:nvSpPr>
        <p:spPr>
          <a:xfrm>
            <a:off x="881577" y="3005084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Terraform</a:t>
            </a:r>
            <a:endParaRPr lang="ko-KR" altLang="en-US" sz="1400" b="1" spc="-15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D7F64-7686-4DC5-8CDF-797F95F5CD30}"/>
              </a:ext>
            </a:extLst>
          </p:cNvPr>
          <p:cNvSpPr txBox="1"/>
          <p:nvPr/>
        </p:nvSpPr>
        <p:spPr>
          <a:xfrm>
            <a:off x="881577" y="2190266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CloudFormation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52F72-3C59-4DCB-9473-0371AEAABB80}"/>
              </a:ext>
            </a:extLst>
          </p:cNvPr>
          <p:cNvSpPr txBox="1"/>
          <p:nvPr/>
        </p:nvSpPr>
        <p:spPr>
          <a:xfrm>
            <a:off x="3633089" y="2597761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AWS Stack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FAAD81B-D33E-4959-BB58-BDF3FB879D3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477620" y="2344155"/>
            <a:ext cx="1155469" cy="407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5F4E74E-E2BE-49F8-A5B9-5A4B74C3319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477620" y="2751650"/>
            <a:ext cx="1155469" cy="407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DFC601A-CCD2-467E-9252-369C7459DAE6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2477621" y="2751649"/>
            <a:ext cx="11554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2ED050-59DB-4F29-BDAE-36115871E9D2}"/>
              </a:ext>
            </a:extLst>
          </p:cNvPr>
          <p:cNvSpPr/>
          <p:nvPr/>
        </p:nvSpPr>
        <p:spPr>
          <a:xfrm>
            <a:off x="5844638" y="2829458"/>
            <a:ext cx="906434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upload/git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7C1A64-4503-4BA6-845A-1143C0EF6829}"/>
              </a:ext>
            </a:extLst>
          </p:cNvPr>
          <p:cNvSpPr/>
          <p:nvPr/>
        </p:nvSpPr>
        <p:spPr>
          <a:xfrm>
            <a:off x="3055354" y="2165261"/>
            <a:ext cx="1596043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infrastructure automation 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F42C4D-F0B2-4422-B874-7BEC8742EF6A}"/>
              </a:ext>
            </a:extLst>
          </p:cNvPr>
          <p:cNvSpPr txBox="1"/>
          <p:nvPr/>
        </p:nvSpPr>
        <p:spPr>
          <a:xfrm>
            <a:off x="6751073" y="2344155"/>
            <a:ext cx="499968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CodePipeline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18807A99-DEC3-4581-888D-D48828CA5587}"/>
              </a:ext>
            </a:extLst>
          </p:cNvPr>
          <p:cNvSpPr/>
          <p:nvPr/>
        </p:nvSpPr>
        <p:spPr>
          <a:xfrm>
            <a:off x="6751073" y="2704408"/>
            <a:ext cx="1483659" cy="165699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Dev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04322BE3-433E-4207-817A-E0E9D4F8D16E}"/>
              </a:ext>
            </a:extLst>
          </p:cNvPr>
          <p:cNvSpPr/>
          <p:nvPr/>
        </p:nvSpPr>
        <p:spPr>
          <a:xfrm>
            <a:off x="8509734" y="2704408"/>
            <a:ext cx="1483659" cy="165700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Staging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5553CC-5033-45BA-A057-76C27062D51B}"/>
              </a:ext>
            </a:extLst>
          </p:cNvPr>
          <p:cNvSpPr/>
          <p:nvPr/>
        </p:nvSpPr>
        <p:spPr>
          <a:xfrm>
            <a:off x="10267100" y="2704408"/>
            <a:ext cx="1483659" cy="165700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Production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91B850-10B3-41E5-AE15-2A6C7C32D18B}"/>
              </a:ext>
            </a:extLst>
          </p:cNvPr>
          <p:cNvSpPr txBox="1"/>
          <p:nvPr/>
        </p:nvSpPr>
        <p:spPr>
          <a:xfrm>
            <a:off x="6904730" y="2986162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S3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FC0157-72BB-40BC-BB9A-20EB67AE94BF}"/>
              </a:ext>
            </a:extLst>
          </p:cNvPr>
          <p:cNvSpPr txBox="1"/>
          <p:nvPr/>
        </p:nvSpPr>
        <p:spPr>
          <a:xfrm>
            <a:off x="6904730" y="3492341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CodeCommit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B3D5FE-1CCD-4993-8357-9575CC58FE2C}"/>
              </a:ext>
            </a:extLst>
          </p:cNvPr>
          <p:cNvSpPr txBox="1"/>
          <p:nvPr/>
        </p:nvSpPr>
        <p:spPr>
          <a:xfrm>
            <a:off x="8662744" y="3492340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CodeDeploy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34FB21-8080-4084-9E96-C9BA3999E5E1}"/>
              </a:ext>
            </a:extLst>
          </p:cNvPr>
          <p:cNvSpPr txBox="1"/>
          <p:nvPr/>
        </p:nvSpPr>
        <p:spPr>
          <a:xfrm>
            <a:off x="10440801" y="3492339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CodeDeploy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639389-185C-4DFA-8FF5-BCABC1A4FC8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8081074" y="3630840"/>
            <a:ext cx="581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3C917E-E24B-4DC8-A5CF-EBBA6326A7A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9839088" y="3630839"/>
            <a:ext cx="601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63C9E2-2363-418B-B9D0-D54F344FC96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492902" y="3263161"/>
            <a:ext cx="0" cy="2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58C2BCD-7F02-44B1-974D-5DC88B7A2D0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476071" y="3124662"/>
            <a:ext cx="42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BAF130-BC15-4178-9EAD-923A3004D53D}"/>
              </a:ext>
            </a:extLst>
          </p:cNvPr>
          <p:cNvSpPr/>
          <p:nvPr/>
        </p:nvSpPr>
        <p:spPr>
          <a:xfrm>
            <a:off x="2541786" y="3182056"/>
            <a:ext cx="1314190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*.yaml (*.json)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8C7B0B-1760-4D2D-9CDF-332CC1AE1B8D}"/>
              </a:ext>
            </a:extLst>
          </p:cNvPr>
          <p:cNvSpPr txBox="1"/>
          <p:nvPr/>
        </p:nvSpPr>
        <p:spPr>
          <a:xfrm>
            <a:off x="10440801" y="3998518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EC2 instance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574AB-A474-4F5F-9FAF-C46B9E274DC4}"/>
              </a:ext>
            </a:extLst>
          </p:cNvPr>
          <p:cNvSpPr txBox="1"/>
          <p:nvPr/>
        </p:nvSpPr>
        <p:spPr>
          <a:xfrm>
            <a:off x="8662744" y="3999478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EC2 instance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599A9A4-4867-4376-A127-411C01F7A0A4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11028973" y="3769338"/>
            <a:ext cx="0" cy="2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33C8A8-D0DA-4EA3-9C6C-83229ABE0C39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>
            <a:off x="9250916" y="3769339"/>
            <a:ext cx="0" cy="23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933F91B-71A9-4D15-8395-DB9D9D779C38}"/>
              </a:ext>
            </a:extLst>
          </p:cNvPr>
          <p:cNvSpPr txBox="1"/>
          <p:nvPr/>
        </p:nvSpPr>
        <p:spPr>
          <a:xfrm>
            <a:off x="6912517" y="5385066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ECR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A4EC5D-0595-4F5D-A497-8D7C0E93E9D7}"/>
              </a:ext>
            </a:extLst>
          </p:cNvPr>
          <p:cNvSpPr txBox="1"/>
          <p:nvPr/>
        </p:nvSpPr>
        <p:spPr>
          <a:xfrm>
            <a:off x="6912517" y="4005195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CodeBuild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55575C-C871-4BB1-93E2-D32FD4F298DA}"/>
              </a:ext>
            </a:extLst>
          </p:cNvPr>
          <p:cNvSpPr txBox="1"/>
          <p:nvPr/>
        </p:nvSpPr>
        <p:spPr>
          <a:xfrm>
            <a:off x="8662744" y="5385066"/>
            <a:ext cx="29620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Kubernetes (K8s)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5716163-2B22-4D98-A36C-C49005873C29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>
            <a:off x="7492902" y="3769340"/>
            <a:ext cx="7787" cy="23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A507358-CFA0-4C1C-9395-BA234189CF4E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7500689" y="4282194"/>
            <a:ext cx="0" cy="110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927D39-AB8A-4617-8828-9307198AAB27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8088861" y="5523566"/>
            <a:ext cx="57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B25FC2-709E-49D1-ADBF-AEF6A5EAE172}"/>
              </a:ext>
            </a:extLst>
          </p:cNvPr>
          <p:cNvSpPr txBox="1"/>
          <p:nvPr/>
        </p:nvSpPr>
        <p:spPr>
          <a:xfrm>
            <a:off x="7857396" y="4813744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Lambda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D895898-F6A2-44EA-B316-629D3DF2D194}"/>
              </a:ext>
            </a:extLst>
          </p:cNvPr>
          <p:cNvCxnSpPr>
            <a:cxnSpLocks/>
            <a:stCxn id="61" idx="2"/>
            <a:endCxn id="81" idx="0"/>
          </p:cNvCxnSpPr>
          <p:nvPr/>
        </p:nvCxnSpPr>
        <p:spPr>
          <a:xfrm rot="16200000" flipH="1">
            <a:off x="7707353" y="4075529"/>
            <a:ext cx="531550" cy="944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3A3EC28-F67E-407A-9D6A-9485898EAB57}"/>
              </a:ext>
            </a:extLst>
          </p:cNvPr>
          <p:cNvCxnSpPr>
            <a:cxnSpLocks/>
            <a:stCxn id="81" idx="2"/>
            <a:endCxn id="64" idx="1"/>
          </p:cNvCxnSpPr>
          <p:nvPr/>
        </p:nvCxnSpPr>
        <p:spPr>
          <a:xfrm rot="16200000" flipH="1">
            <a:off x="8337745" y="5198566"/>
            <a:ext cx="432823" cy="217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99D725-6B6F-4644-9FFF-489C7E51F73A}"/>
              </a:ext>
            </a:extLst>
          </p:cNvPr>
          <p:cNvSpPr/>
          <p:nvPr/>
        </p:nvSpPr>
        <p:spPr>
          <a:xfrm>
            <a:off x="6613478" y="4842281"/>
            <a:ext cx="906434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docker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6C9439-8432-46AB-9F52-9E4B83634FE0}"/>
              </a:ext>
            </a:extLst>
          </p:cNvPr>
          <p:cNvSpPr/>
          <p:nvPr/>
        </p:nvSpPr>
        <p:spPr>
          <a:xfrm>
            <a:off x="7699432" y="5105618"/>
            <a:ext cx="1070599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Invoke K8s API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E7332A6-746C-4A8A-951C-86DC3564DA00}"/>
              </a:ext>
            </a:extLst>
          </p:cNvPr>
          <p:cNvCxnSpPr>
            <a:cxnSpLocks/>
          </p:cNvCxnSpPr>
          <p:nvPr/>
        </p:nvCxnSpPr>
        <p:spPr>
          <a:xfrm flipH="1" flipV="1">
            <a:off x="9354346" y="4392520"/>
            <a:ext cx="16878" cy="9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F0ECDB2-CDF0-4BE6-B0B9-B7A72E6C008A}"/>
              </a:ext>
            </a:extLst>
          </p:cNvPr>
          <p:cNvCxnSpPr>
            <a:cxnSpLocks/>
          </p:cNvCxnSpPr>
          <p:nvPr/>
        </p:nvCxnSpPr>
        <p:spPr>
          <a:xfrm flipH="1" flipV="1">
            <a:off x="10992051" y="4392520"/>
            <a:ext cx="16878" cy="9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5C5B694-C0AD-4D83-9262-6C4A23031395}"/>
              </a:ext>
            </a:extLst>
          </p:cNvPr>
          <p:cNvSpPr txBox="1"/>
          <p:nvPr/>
        </p:nvSpPr>
        <p:spPr>
          <a:xfrm>
            <a:off x="881576" y="4588688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S3 bucket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2B28E5-85AB-4986-BEB1-74CFFEB736C3}"/>
              </a:ext>
            </a:extLst>
          </p:cNvPr>
          <p:cNvSpPr txBox="1"/>
          <p:nvPr/>
        </p:nvSpPr>
        <p:spPr>
          <a:xfrm>
            <a:off x="3139772" y="4588688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AWS OpsWorks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242D57-D8DF-4414-B799-FFFA9164327B}"/>
              </a:ext>
            </a:extLst>
          </p:cNvPr>
          <p:cNvSpPr txBox="1"/>
          <p:nvPr/>
        </p:nvSpPr>
        <p:spPr>
          <a:xfrm>
            <a:off x="881575" y="5570323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Lambda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9A5D56-C6B7-49B8-AC4C-CC9F86BA2431}"/>
              </a:ext>
            </a:extLst>
          </p:cNvPr>
          <p:cNvSpPr txBox="1"/>
          <p:nvPr/>
        </p:nvSpPr>
        <p:spPr>
          <a:xfrm>
            <a:off x="4181633" y="5577324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CloudWatch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B61E9E-C518-465C-B456-B35D73D838C9}"/>
              </a:ext>
            </a:extLst>
          </p:cNvPr>
          <p:cNvSpPr txBox="1"/>
          <p:nvPr/>
        </p:nvSpPr>
        <p:spPr>
          <a:xfrm>
            <a:off x="3139770" y="3708399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instance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509991F-FAF1-4FB1-900B-1892CB622DF5}"/>
              </a:ext>
            </a:extLst>
          </p:cNvPr>
          <p:cNvCxnSpPr>
            <a:cxnSpLocks/>
            <a:stCxn id="100" idx="1"/>
            <a:endCxn id="99" idx="3"/>
          </p:cNvCxnSpPr>
          <p:nvPr/>
        </p:nvCxnSpPr>
        <p:spPr>
          <a:xfrm flipH="1">
            <a:off x="2477619" y="4742577"/>
            <a:ext cx="662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81">
            <a:extLst>
              <a:ext uri="{FF2B5EF4-FFF2-40B4-BE49-F238E27FC236}">
                <a16:creationId xmlns:a16="http://schemas.microsoft.com/office/drawing/2014/main" id="{E6C5B0BA-2E30-453B-9A8B-B99AB4CABCD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rot="16200000" flipH="1">
            <a:off x="3326126" y="4231571"/>
            <a:ext cx="7001" cy="3300058"/>
          </a:xfrm>
          <a:prstGeom prst="bentConnector3">
            <a:avLst>
              <a:gd name="adj1" fmla="val 3365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81">
            <a:extLst>
              <a:ext uri="{FF2B5EF4-FFF2-40B4-BE49-F238E27FC236}">
                <a16:creationId xmlns:a16="http://schemas.microsoft.com/office/drawing/2014/main" id="{1227E34D-EB9E-4391-8C2E-B822B1B42504}"/>
              </a:ext>
            </a:extLst>
          </p:cNvPr>
          <p:cNvCxnSpPr>
            <a:cxnSpLocks/>
            <a:stCxn id="102" idx="0"/>
            <a:endCxn id="101" idx="0"/>
          </p:cNvCxnSpPr>
          <p:nvPr/>
        </p:nvCxnSpPr>
        <p:spPr>
          <a:xfrm rot="16200000" flipV="1">
            <a:off x="3326126" y="3923795"/>
            <a:ext cx="7001" cy="3300058"/>
          </a:xfrm>
          <a:prstGeom prst="bentConnector3">
            <a:avLst>
              <a:gd name="adj1" fmla="val 3365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81">
            <a:extLst>
              <a:ext uri="{FF2B5EF4-FFF2-40B4-BE49-F238E27FC236}">
                <a16:creationId xmlns:a16="http://schemas.microsoft.com/office/drawing/2014/main" id="{A42B22E4-F285-4819-BCF7-64073B1FB827}"/>
              </a:ext>
            </a:extLst>
          </p:cNvPr>
          <p:cNvCxnSpPr>
            <a:cxnSpLocks/>
            <a:stCxn id="99" idx="1"/>
            <a:endCxn id="101" idx="1"/>
          </p:cNvCxnSpPr>
          <p:nvPr/>
        </p:nvCxnSpPr>
        <p:spPr>
          <a:xfrm rot="10800000" flipV="1">
            <a:off x="881576" y="4742576"/>
            <a:ext cx="1" cy="98163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81">
            <a:extLst>
              <a:ext uri="{FF2B5EF4-FFF2-40B4-BE49-F238E27FC236}">
                <a16:creationId xmlns:a16="http://schemas.microsoft.com/office/drawing/2014/main" id="{F8FC841D-9F63-4656-A89E-BF4AF2F006F2}"/>
              </a:ext>
            </a:extLst>
          </p:cNvPr>
          <p:cNvCxnSpPr>
            <a:cxnSpLocks/>
            <a:stCxn id="101" idx="3"/>
            <a:endCxn id="100" idx="2"/>
          </p:cNvCxnSpPr>
          <p:nvPr/>
        </p:nvCxnSpPr>
        <p:spPr>
          <a:xfrm flipV="1">
            <a:off x="2477618" y="4896465"/>
            <a:ext cx="1460176" cy="82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81">
            <a:extLst>
              <a:ext uri="{FF2B5EF4-FFF2-40B4-BE49-F238E27FC236}">
                <a16:creationId xmlns:a16="http://schemas.microsoft.com/office/drawing/2014/main" id="{65E8A2A1-A1C3-4F1A-9514-FAD03E6A8F6A}"/>
              </a:ext>
            </a:extLst>
          </p:cNvPr>
          <p:cNvCxnSpPr>
            <a:cxnSpLocks/>
            <a:stCxn id="100" idx="0"/>
            <a:endCxn id="103" idx="2"/>
          </p:cNvCxnSpPr>
          <p:nvPr/>
        </p:nvCxnSpPr>
        <p:spPr>
          <a:xfrm rot="16200000" flipV="1">
            <a:off x="3651537" y="4302431"/>
            <a:ext cx="57251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2398CA1-F468-4E31-BDE6-EF4FD7DDD94B}"/>
              </a:ext>
            </a:extLst>
          </p:cNvPr>
          <p:cNvSpPr/>
          <p:nvPr/>
        </p:nvSpPr>
        <p:spPr>
          <a:xfrm>
            <a:off x="1827774" y="4325882"/>
            <a:ext cx="1281415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① object/cookbook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8997A9A-A316-459A-9741-9A8E337093B0}"/>
              </a:ext>
            </a:extLst>
          </p:cNvPr>
          <p:cNvSpPr/>
          <p:nvPr/>
        </p:nvSpPr>
        <p:spPr>
          <a:xfrm>
            <a:off x="4232038" y="4348925"/>
            <a:ext cx="1314190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chef automate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05BCA8-8043-4226-8F2E-A50745DB2EBC}"/>
              </a:ext>
            </a:extLst>
          </p:cNvPr>
          <p:cNvSpPr/>
          <p:nvPr/>
        </p:nvSpPr>
        <p:spPr>
          <a:xfrm>
            <a:off x="644211" y="5032024"/>
            <a:ext cx="1281415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② trigger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4281DA-4DF1-4115-BE96-B52D7F0A9D92}"/>
              </a:ext>
            </a:extLst>
          </p:cNvPr>
          <p:cNvSpPr/>
          <p:nvPr/>
        </p:nvSpPr>
        <p:spPr>
          <a:xfrm>
            <a:off x="2541786" y="6170772"/>
            <a:ext cx="2249524" cy="25391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③ register event, scheduler/callback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5B6EC21-0EE6-40B3-9D05-99D888CA5EF4}"/>
              </a:ext>
            </a:extLst>
          </p:cNvPr>
          <p:cNvSpPr/>
          <p:nvPr/>
        </p:nvSpPr>
        <p:spPr>
          <a:xfrm>
            <a:off x="1709642" y="5114949"/>
            <a:ext cx="2249524" cy="25391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④ wake up lambda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007383-8CE6-4756-9475-3FBBB30E6203}"/>
              </a:ext>
            </a:extLst>
          </p:cNvPr>
          <p:cNvSpPr/>
          <p:nvPr/>
        </p:nvSpPr>
        <p:spPr>
          <a:xfrm>
            <a:off x="3912730" y="4939333"/>
            <a:ext cx="2249524" cy="25391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⑤ recipe . run knife / command</a:t>
            </a:r>
          </a:p>
        </p:txBody>
      </p:sp>
    </p:spTree>
    <p:extLst>
      <p:ext uri="{BB962C8B-B14F-4D97-AF65-F5344CB8AC3E}">
        <p14:creationId xmlns:p14="http://schemas.microsoft.com/office/powerpoint/2010/main" val="337325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DevOps, Operation/Maintenance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49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Access logs generated need to be collected and aggregated for visualization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7CA676-622B-447C-B95F-A400AB4A0404}"/>
              </a:ext>
            </a:extLst>
          </p:cNvPr>
          <p:cNvSpPr txBox="1"/>
          <p:nvPr/>
        </p:nvSpPr>
        <p:spPr>
          <a:xfrm>
            <a:off x="1396966" y="3082499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EC2 instance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520000-A87A-446B-9355-FEF845CB4F35}"/>
              </a:ext>
            </a:extLst>
          </p:cNvPr>
          <p:cNvSpPr/>
          <p:nvPr/>
        </p:nvSpPr>
        <p:spPr>
          <a:xfrm>
            <a:off x="1396966" y="3785725"/>
            <a:ext cx="1758815" cy="7078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sudo yum update 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–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y</a:t>
            </a:r>
            <a:endParaRPr lang="en-US" altLang="ko-KR" sz="800" i="1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sudo yum install –y awslogs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edit /etc/awslogs/awslogs.conf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edit /etc/awslogs/awscli.conf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sudo service awslogs start</a:t>
            </a:r>
            <a:endParaRPr lang="ko-KR" altLang="en-US" sz="800" i="1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BE917C-01F3-437F-901F-1CBCA383ABE5}"/>
              </a:ext>
            </a:extLst>
          </p:cNvPr>
          <p:cNvSpPr/>
          <p:nvPr/>
        </p:nvSpPr>
        <p:spPr>
          <a:xfrm>
            <a:off x="1396966" y="3413359"/>
            <a:ext cx="1982159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install  CloudWatch logs agent </a:t>
            </a:r>
          </a:p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using Instance ‘userdata’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E79F25-7AC8-40E4-8021-34760D7294B6}"/>
              </a:ext>
            </a:extLst>
          </p:cNvPr>
          <p:cNvSpPr txBox="1"/>
          <p:nvPr/>
        </p:nvSpPr>
        <p:spPr>
          <a:xfrm>
            <a:off x="4064767" y="4933466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S3 bucket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348BE2-60BF-4F1F-97C3-379A6983A795}"/>
              </a:ext>
            </a:extLst>
          </p:cNvPr>
          <p:cNvSpPr txBox="1"/>
          <p:nvPr/>
        </p:nvSpPr>
        <p:spPr>
          <a:xfrm>
            <a:off x="4064766" y="3082499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CloudWatch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CD483F-9BCE-426E-9973-E1A9E43501D4}"/>
              </a:ext>
            </a:extLst>
          </p:cNvPr>
          <p:cNvSpPr txBox="1"/>
          <p:nvPr/>
        </p:nvSpPr>
        <p:spPr>
          <a:xfrm>
            <a:off x="1396965" y="4933466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CloudTrail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6049E3-A65C-4706-96DA-8289BFCA75E1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3155780" y="5087355"/>
            <a:ext cx="90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ECA45D-A34D-4013-8F8F-E51FEC665220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H="1" flipV="1">
            <a:off x="4944174" y="3390276"/>
            <a:ext cx="1" cy="15431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F54205D-5A43-483F-B818-C11AE41CCF9E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>
            <a:off x="3155781" y="3236388"/>
            <a:ext cx="908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93A7EB2-F91C-4ADA-BC2E-3CAACB28C067}"/>
              </a:ext>
            </a:extLst>
          </p:cNvPr>
          <p:cNvCxnSpPr>
            <a:cxnSpLocks/>
            <a:stCxn id="3" idx="3"/>
            <a:endCxn id="68" idx="1"/>
          </p:cNvCxnSpPr>
          <p:nvPr/>
        </p:nvCxnSpPr>
        <p:spPr>
          <a:xfrm flipV="1">
            <a:off x="3155781" y="3236388"/>
            <a:ext cx="908985" cy="90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B85A78B-F9C0-46EF-BA4E-89D348B0D30C}"/>
              </a:ext>
            </a:extLst>
          </p:cNvPr>
          <p:cNvSpPr/>
          <p:nvPr/>
        </p:nvSpPr>
        <p:spPr>
          <a:xfrm>
            <a:off x="3016332" y="2808866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Predefined Event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D62A469-8B34-4020-91E5-E3912473DB52}"/>
              </a:ext>
            </a:extLst>
          </p:cNvPr>
          <p:cNvSpPr/>
          <p:nvPr/>
        </p:nvSpPr>
        <p:spPr>
          <a:xfrm>
            <a:off x="3199053" y="4085807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EC2 local logs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E0FC619-2063-49F4-8A49-38B3DCCA532D}"/>
              </a:ext>
            </a:extLst>
          </p:cNvPr>
          <p:cNvSpPr/>
          <p:nvPr/>
        </p:nvSpPr>
        <p:spPr>
          <a:xfrm>
            <a:off x="2444207" y="5243366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Cloud rail Event Log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4FFF53-71ED-4AAE-BFEB-E0C1D530171F}"/>
              </a:ext>
            </a:extLst>
          </p:cNvPr>
          <p:cNvSpPr txBox="1"/>
          <p:nvPr/>
        </p:nvSpPr>
        <p:spPr>
          <a:xfrm>
            <a:off x="4064766" y="5980869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Amazon SNS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F6F6533-C5F8-4727-9CF4-0F2F7219F9AA}"/>
              </a:ext>
            </a:extLst>
          </p:cNvPr>
          <p:cNvCxnSpPr>
            <a:cxnSpLocks/>
            <a:stCxn id="67" idx="2"/>
            <a:endCxn id="86" idx="0"/>
          </p:cNvCxnSpPr>
          <p:nvPr/>
        </p:nvCxnSpPr>
        <p:spPr>
          <a:xfrm flipH="1">
            <a:off x="4944174" y="5241243"/>
            <a:ext cx="1" cy="73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8AE0057-5C97-403E-A551-C8DBFA731BE1}"/>
              </a:ext>
            </a:extLst>
          </p:cNvPr>
          <p:cNvSpPr txBox="1"/>
          <p:nvPr/>
        </p:nvSpPr>
        <p:spPr>
          <a:xfrm>
            <a:off x="6732568" y="4933466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Amazon Lambda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1C2E918-D758-429C-B683-2032D79DD692}"/>
              </a:ext>
            </a:extLst>
          </p:cNvPr>
          <p:cNvCxnSpPr>
            <a:cxnSpLocks/>
            <a:stCxn id="86" idx="3"/>
            <a:endCxn id="91" idx="2"/>
          </p:cNvCxnSpPr>
          <p:nvPr/>
        </p:nvCxnSpPr>
        <p:spPr>
          <a:xfrm flipV="1">
            <a:off x="5823581" y="5241243"/>
            <a:ext cx="1788395" cy="893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F41065F-A2F0-4569-BD1F-80D357009823}"/>
              </a:ext>
            </a:extLst>
          </p:cNvPr>
          <p:cNvCxnSpPr>
            <a:cxnSpLocks/>
            <a:stCxn id="91" idx="1"/>
            <a:endCxn id="67" idx="3"/>
          </p:cNvCxnSpPr>
          <p:nvPr/>
        </p:nvCxnSpPr>
        <p:spPr>
          <a:xfrm flipH="1">
            <a:off x="5823582" y="5087355"/>
            <a:ext cx="90898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B19FE8-9669-4C88-9E81-987ADD718809}"/>
              </a:ext>
            </a:extLst>
          </p:cNvPr>
          <p:cNvSpPr/>
          <p:nvPr/>
        </p:nvSpPr>
        <p:spPr>
          <a:xfrm>
            <a:off x="5062525" y="5711568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messaging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B627C0-B32B-4942-8FAE-E90A5EBDA9E7}"/>
              </a:ext>
            </a:extLst>
          </p:cNvPr>
          <p:cNvSpPr/>
          <p:nvPr/>
        </p:nvSpPr>
        <p:spPr>
          <a:xfrm>
            <a:off x="7611975" y="5596152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Lambda trigger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1780B48-3C55-47BB-AAEA-64CE57A082D4}"/>
              </a:ext>
            </a:extLst>
          </p:cNvPr>
          <p:cNvSpPr/>
          <p:nvPr/>
        </p:nvSpPr>
        <p:spPr>
          <a:xfrm>
            <a:off x="6145557" y="4564135"/>
            <a:ext cx="1423145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Lookup</a:t>
            </a:r>
          </a:p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S3 bucket, Extract</a:t>
            </a:r>
          </a:p>
        </p:txBody>
      </p:sp>
      <p:cxnSp>
        <p:nvCxnSpPr>
          <p:cNvPr id="108" name="직선 화살표 연결선 91">
            <a:extLst>
              <a:ext uri="{FF2B5EF4-FFF2-40B4-BE49-F238E27FC236}">
                <a16:creationId xmlns:a16="http://schemas.microsoft.com/office/drawing/2014/main" id="{F0CFE542-5C23-4DA6-98B8-243B3A53C2B3}"/>
              </a:ext>
            </a:extLst>
          </p:cNvPr>
          <p:cNvCxnSpPr>
            <a:cxnSpLocks/>
            <a:stCxn id="68" idx="0"/>
            <a:endCxn id="86" idx="2"/>
          </p:cNvCxnSpPr>
          <p:nvPr/>
        </p:nvCxnSpPr>
        <p:spPr>
          <a:xfrm rot="16200000" flipH="1">
            <a:off x="3341100" y="4685572"/>
            <a:ext cx="3206147" cy="12700"/>
          </a:xfrm>
          <a:prstGeom prst="bentConnector5">
            <a:avLst>
              <a:gd name="adj1" fmla="val -7130"/>
              <a:gd name="adj2" fmla="val 8724472"/>
              <a:gd name="adj3" fmla="val 107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0E17C80-6518-4BF7-B075-B66A3EBB919F}"/>
              </a:ext>
            </a:extLst>
          </p:cNvPr>
          <p:cNvSpPr/>
          <p:nvPr/>
        </p:nvSpPr>
        <p:spPr>
          <a:xfrm>
            <a:off x="4943529" y="4070474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Event Log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A177B4F-1EF8-4EBE-A3CF-7D8FADFC9A92}"/>
              </a:ext>
            </a:extLst>
          </p:cNvPr>
          <p:cNvSpPr/>
          <p:nvPr/>
        </p:nvSpPr>
        <p:spPr>
          <a:xfrm>
            <a:off x="4350901" y="5403791"/>
            <a:ext cx="1036152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Messaging</a:t>
            </a:r>
          </a:p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trigger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E1AE3D7-B8D8-4522-8D50-58ADFAD36F37}"/>
              </a:ext>
            </a:extLst>
          </p:cNvPr>
          <p:cNvSpPr/>
          <p:nvPr/>
        </p:nvSpPr>
        <p:spPr>
          <a:xfrm>
            <a:off x="6020995" y="2658698"/>
            <a:ext cx="1036152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Messaging</a:t>
            </a:r>
          </a:p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trigger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4E5E2FF-2607-4060-B258-07AF1F6D831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823581" y="3236388"/>
            <a:ext cx="3131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575A68B-6EA1-4270-A009-ADCB829B75E1}"/>
              </a:ext>
            </a:extLst>
          </p:cNvPr>
          <p:cNvSpPr txBox="1"/>
          <p:nvPr/>
        </p:nvSpPr>
        <p:spPr>
          <a:xfrm>
            <a:off x="6732566" y="3905888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Amazon ES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AD3C17A-8FB2-4C44-9768-68172DF5E70D}"/>
              </a:ext>
            </a:extLst>
          </p:cNvPr>
          <p:cNvCxnSpPr>
            <a:cxnSpLocks/>
            <a:stCxn id="91" idx="0"/>
            <a:endCxn id="115" idx="2"/>
          </p:cNvCxnSpPr>
          <p:nvPr/>
        </p:nvCxnSpPr>
        <p:spPr>
          <a:xfrm flipH="1" flipV="1">
            <a:off x="7611974" y="4213665"/>
            <a:ext cx="2" cy="7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DEE716D-B79E-4872-852E-8E1DDA100893}"/>
              </a:ext>
            </a:extLst>
          </p:cNvPr>
          <p:cNvSpPr/>
          <p:nvPr/>
        </p:nvSpPr>
        <p:spPr>
          <a:xfrm>
            <a:off x="7605625" y="4429590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Indexing, data store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3DD679-3491-429A-A441-0D3C9402ED2E}"/>
              </a:ext>
            </a:extLst>
          </p:cNvPr>
          <p:cNvSpPr txBox="1"/>
          <p:nvPr/>
        </p:nvSpPr>
        <p:spPr>
          <a:xfrm rot="5400000">
            <a:off x="7918087" y="4943378"/>
            <a:ext cx="23827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Dashboard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B1906D4-20BF-4DC1-BD02-3C75CE80A189}"/>
              </a:ext>
            </a:extLst>
          </p:cNvPr>
          <p:cNvCxnSpPr>
            <a:cxnSpLocks/>
          </p:cNvCxnSpPr>
          <p:nvPr/>
        </p:nvCxnSpPr>
        <p:spPr>
          <a:xfrm>
            <a:off x="8491381" y="4070474"/>
            <a:ext cx="464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33C6819-1918-4963-B35D-42F566BE0478}"/>
              </a:ext>
            </a:extLst>
          </p:cNvPr>
          <p:cNvSpPr/>
          <p:nvPr/>
        </p:nvSpPr>
        <p:spPr>
          <a:xfrm>
            <a:off x="7259171" y="3007693"/>
            <a:ext cx="1500121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CloudWatch Metrics and Graph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68821D2-52B1-4E4F-B73F-F6DB143A9464}"/>
              </a:ext>
            </a:extLst>
          </p:cNvPr>
          <p:cNvGrpSpPr/>
          <p:nvPr/>
        </p:nvGrpSpPr>
        <p:grpSpPr>
          <a:xfrm>
            <a:off x="8995161" y="2596107"/>
            <a:ext cx="1531566" cy="1137636"/>
            <a:chOff x="9286548" y="2376321"/>
            <a:chExt cx="2462528" cy="180573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68E2492-014B-4EE2-B7AE-8C04A2DE2BFA}"/>
                </a:ext>
              </a:extLst>
            </p:cNvPr>
            <p:cNvSpPr txBox="1"/>
            <p:nvPr/>
          </p:nvSpPr>
          <p:spPr>
            <a:xfrm>
              <a:off x="9321431" y="2897310"/>
              <a:ext cx="1212292" cy="29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Alarm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908257-AFA0-4615-B2FF-152AA95F3ACB}"/>
                </a:ext>
              </a:extLst>
            </p:cNvPr>
            <p:cNvSpPr txBox="1"/>
            <p:nvPr/>
          </p:nvSpPr>
          <p:spPr>
            <a:xfrm>
              <a:off x="9286548" y="3731039"/>
              <a:ext cx="1339694" cy="45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Event </a:t>
              </a:r>
            </a:p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(event-based)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8494DF-AEB5-4AE9-9663-DE2C97939918}"/>
                </a:ext>
              </a:extLst>
            </p:cNvPr>
            <p:cNvSpPr txBox="1"/>
            <p:nvPr/>
          </p:nvSpPr>
          <p:spPr>
            <a:xfrm>
              <a:off x="10536784" y="3731037"/>
              <a:ext cx="1212292" cy="45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Event </a:t>
              </a:r>
              <a:br>
                <a:rPr lang="en-US" sz="700" dirty="0">
                  <a:latin typeface="Lucida Fax" panose="02060602050505020204" pitchFamily="18" charset="0"/>
                </a:rPr>
              </a:br>
              <a:r>
                <a:rPr lang="en-US" sz="700" dirty="0">
                  <a:latin typeface="Lucida Fax" panose="02060602050505020204" pitchFamily="18" charset="0"/>
                </a:rPr>
                <a:t>(time-based)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242306F-E6FC-4B48-9FBE-A0DBEF905B9E}"/>
                </a:ext>
              </a:extLst>
            </p:cNvPr>
            <p:cNvSpPr txBox="1"/>
            <p:nvPr/>
          </p:nvSpPr>
          <p:spPr>
            <a:xfrm>
              <a:off x="10701785" y="2886468"/>
              <a:ext cx="914635" cy="29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Rule</a:t>
              </a:r>
            </a:p>
          </p:txBody>
        </p:sp>
        <p:pic>
          <p:nvPicPr>
            <p:cNvPr id="142" name="Graphic 16">
              <a:extLst>
                <a:ext uri="{FF2B5EF4-FFF2-40B4-BE49-F238E27FC236}">
                  <a16:creationId xmlns:a16="http://schemas.microsoft.com/office/drawing/2014/main" id="{5CB13935-E549-4F44-919C-893C1421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92627" y="2376321"/>
              <a:ext cx="469900" cy="469900"/>
            </a:xfrm>
            <a:prstGeom prst="rect">
              <a:avLst/>
            </a:prstGeom>
          </p:spPr>
        </p:pic>
        <p:pic>
          <p:nvPicPr>
            <p:cNvPr id="143" name="Graphic 25">
              <a:extLst>
                <a:ext uri="{FF2B5EF4-FFF2-40B4-BE49-F238E27FC236}">
                  <a16:creationId xmlns:a16="http://schemas.microsoft.com/office/drawing/2014/main" id="{3395D3D6-1CCB-4640-970E-B1F5A925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7744" y="3196547"/>
              <a:ext cx="469900" cy="469900"/>
            </a:xfrm>
            <a:prstGeom prst="rect">
              <a:avLst/>
            </a:prstGeom>
          </p:spPr>
        </p:pic>
        <p:pic>
          <p:nvPicPr>
            <p:cNvPr id="144" name="Graphic 27">
              <a:extLst>
                <a:ext uri="{FF2B5EF4-FFF2-40B4-BE49-F238E27FC236}">
                  <a16:creationId xmlns:a16="http://schemas.microsoft.com/office/drawing/2014/main" id="{71D35A7D-5894-4EE8-BF39-3229898A9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7980" y="3202330"/>
              <a:ext cx="469900" cy="469900"/>
            </a:xfrm>
            <a:prstGeom prst="rect">
              <a:avLst/>
            </a:prstGeom>
          </p:spPr>
        </p:pic>
        <p:pic>
          <p:nvPicPr>
            <p:cNvPr id="145" name="Graphic 31">
              <a:extLst>
                <a:ext uri="{FF2B5EF4-FFF2-40B4-BE49-F238E27FC236}">
                  <a16:creationId xmlns:a16="http://schemas.microsoft.com/office/drawing/2014/main" id="{22DB7779-B6B0-467F-A7EA-C7B71CC4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01560" y="2387164"/>
              <a:ext cx="354524" cy="469900"/>
            </a:xfrm>
            <a:prstGeom prst="rect">
              <a:avLst/>
            </a:prstGeom>
          </p:spPr>
        </p:pic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3C72D1-F4FB-4391-9830-2FF8AD455D81}"/>
              </a:ext>
            </a:extLst>
          </p:cNvPr>
          <p:cNvCxnSpPr/>
          <p:nvPr/>
        </p:nvCxnSpPr>
        <p:spPr>
          <a:xfrm>
            <a:off x="3940233" y="2072640"/>
            <a:ext cx="0" cy="4433455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0223C5E-EBF6-4432-82B8-4416FFD870E5}"/>
              </a:ext>
            </a:extLst>
          </p:cNvPr>
          <p:cNvCxnSpPr/>
          <p:nvPr/>
        </p:nvCxnSpPr>
        <p:spPr>
          <a:xfrm>
            <a:off x="8759292" y="2157444"/>
            <a:ext cx="0" cy="4433455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847E4A-F9C5-46FD-A858-83BD2E37CA40}"/>
              </a:ext>
            </a:extLst>
          </p:cNvPr>
          <p:cNvSpPr/>
          <p:nvPr/>
        </p:nvSpPr>
        <p:spPr>
          <a:xfrm>
            <a:off x="1852201" y="188636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latin typeface="Lucida Fax" panose="02060602050505020204" pitchFamily="18" charset="0"/>
              </a:rPr>
              <a:t>Log probing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C71D330-58CC-421D-A3C4-5B05ED15B37D}"/>
              </a:ext>
            </a:extLst>
          </p:cNvPr>
          <p:cNvSpPr/>
          <p:nvPr/>
        </p:nvSpPr>
        <p:spPr>
          <a:xfrm>
            <a:off x="4937823" y="1909988"/>
            <a:ext cx="302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Lucida Fax" panose="02060602050505020204" pitchFamily="18" charset="0"/>
              </a:rPr>
              <a:t>Log aggregation and store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B342368-54D7-4013-AEFC-C2CA47D675C1}"/>
              </a:ext>
            </a:extLst>
          </p:cNvPr>
          <p:cNvSpPr/>
          <p:nvPr/>
        </p:nvSpPr>
        <p:spPr>
          <a:xfrm>
            <a:off x="9107738" y="1934190"/>
            <a:ext cx="207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atin typeface="Lucida Fax" panose="02060602050505020204" pitchFamily="18" charset="0"/>
              </a:rPr>
              <a:t>Visualization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7B2B60-64C7-4A82-9770-DC77BD907BBA}"/>
              </a:ext>
            </a:extLst>
          </p:cNvPr>
          <p:cNvSpPr/>
          <p:nvPr/>
        </p:nvSpPr>
        <p:spPr>
          <a:xfrm>
            <a:off x="9395302" y="5980869"/>
            <a:ext cx="1500121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ELK stack</a:t>
            </a:r>
          </a:p>
        </p:txBody>
      </p:sp>
    </p:spTree>
    <p:extLst>
      <p:ext uri="{BB962C8B-B14F-4D97-AF65-F5344CB8AC3E}">
        <p14:creationId xmlns:p14="http://schemas.microsoft.com/office/powerpoint/2010/main" val="54146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61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At a glance, our customer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483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Persona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Start-up company  (founded in less than 1 years)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Proof of concept (PoC) stage, but want a deploy on AWS cloud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Full-time employee: 4~5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Stock holder's equity:  ~ $ 250,000 (But, most money is used as employee salary)</a:t>
            </a: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What they really want?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rgbClr val="5D9C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</a:t>
            </a: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 cloud model, monthly subscribe model.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Initially, they want a more </a:t>
            </a:r>
            <a:r>
              <a:rPr lang="en-US" altLang="ko-KR" sz="1600" b="1" spc="-150" dirty="0">
                <a:solidFill>
                  <a:srgbClr val="5D9C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cheaper architecture model</a:t>
            </a: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, but they will be aimed a scalability and global region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They want to know exactly </a:t>
            </a:r>
            <a:r>
              <a:rPr lang="en-US" altLang="ko-KR" sz="1600" b="1" spc="-150" dirty="0">
                <a:solidFill>
                  <a:srgbClr val="5D9C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how much money </a:t>
            </a: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they have to spend. on their business plan.</a:t>
            </a: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pic>
        <p:nvPicPr>
          <p:cNvPr id="2051" name="Picture 3" descr="죽음의 계곡 스타트업에 대한 이미지 검색결과">
            <a:extLst>
              <a:ext uri="{FF2B5EF4-FFF2-40B4-BE49-F238E27FC236}">
                <a16:creationId xmlns:a16="http://schemas.microsoft.com/office/drawing/2014/main" id="{75A0F2FB-811B-4A52-B4FE-51387DA1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1334080"/>
            <a:ext cx="3600450" cy="21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8F34D7-E39D-4D3D-A42A-93CD26BADCFB}"/>
              </a:ext>
            </a:extLst>
          </p:cNvPr>
          <p:cNvSpPr/>
          <p:nvPr/>
        </p:nvSpPr>
        <p:spPr>
          <a:xfrm rot="20767132">
            <a:off x="7334292" y="2037611"/>
            <a:ext cx="1219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Here </a:t>
            </a:r>
            <a:endParaRPr lang="ko-KR" altLang="en-US" sz="24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142122-BAEA-405D-AACF-2356D85E11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99189" y="2492535"/>
            <a:ext cx="782861" cy="62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F00A25-810F-41E0-A6D4-9621038BB61A}"/>
              </a:ext>
            </a:extLst>
          </p:cNvPr>
          <p:cNvSpPr/>
          <p:nvPr/>
        </p:nvSpPr>
        <p:spPr>
          <a:xfrm rot="721771">
            <a:off x="4908855" y="3691122"/>
            <a:ext cx="3444006" cy="7252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2400" spc="-150" dirty="0">
                <a:solidFill>
                  <a:srgbClr val="FF0000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&lt;</a:t>
            </a:r>
            <a:r>
              <a:rPr lang="ko-KR" altLang="en-US" sz="2400" spc="-150" dirty="0">
                <a:solidFill>
                  <a:srgbClr val="FF0000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  </a:t>
            </a:r>
            <a:r>
              <a:rPr lang="en-US" altLang="ko-KR" sz="2400" spc="-150" dirty="0">
                <a:solidFill>
                  <a:srgbClr val="FF0000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$ 1,500 / monthly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0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Executive Summary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1524000"/>
            <a:ext cx="11105002" cy="46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My Goal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Proposal AWS cloud architecture for early stage start-up company who trying to launch a web application on AWS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Consideration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Proof of concept (PoC) stage, but want a deploy on AWS cloud.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Face a too many problem (failed in loading page at LAMP environment).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Guide a proper architecture to customer who need a clearly solution.</a:t>
            </a:r>
            <a:endParaRPr lang="ko-KR" altLang="en-US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87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guessing, our customer service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456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Ex) Service Capa. Simulation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Instance Selection Guide.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chemeClr val="accent2">
                    <a:lumMod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Instance-type: Large type / 340GiB EBS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31C315-3142-4620-B3C1-A129C96F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90567"/>
              </p:ext>
            </p:extLst>
          </p:nvPr>
        </p:nvGraphicFramePr>
        <p:xfrm>
          <a:off x="660467" y="1772430"/>
          <a:ext cx="5068907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107">
                  <a:extLst>
                    <a:ext uri="{9D8B030D-6E8A-4147-A177-3AD203B41FA5}">
                      <a16:colId xmlns:a16="http://schemas.microsoft.com/office/drawing/2014/main" val="175608078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93620875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39890276"/>
                    </a:ext>
                  </a:extLst>
                </a:gridCol>
              </a:tblGrid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[1] User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10,000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980866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[2] Service Attempt (per user) 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0.2 / hour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307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[3] Mean hold time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200 sec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874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[4] Concurrent Service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110/sec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Lucida Fax" panose="02060602050505020204" pitchFamily="18" charset="0"/>
                        </a:rPr>
                        <a:t>[1]*[2]*[3]/60/60</a:t>
                      </a:r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6390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[5] Transaction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670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Lucida Fax" panose="02060602050505020204" pitchFamily="18" charset="0"/>
                        </a:rPr>
                        <a:t>[4]*6</a:t>
                      </a:r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865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Fax" panose="02060602050505020204" pitchFamily="18" charset="0"/>
                        </a:rPr>
                        <a:t>[6] tpmC</a:t>
                      </a:r>
                      <a:endParaRPr lang="ko-KR" altLang="en-US" sz="1200" b="1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52,000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Lucida Fax" panose="02060602050505020204" pitchFamily="18" charset="0"/>
                        </a:rPr>
                        <a:t>[5]*60*130%</a:t>
                      </a:r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67301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Fax" panose="02060602050505020204" pitchFamily="18" charset="0"/>
                        </a:rPr>
                        <a:t>[7] Iops</a:t>
                      </a:r>
                      <a:endParaRPr lang="ko-KR" altLang="en-US" sz="1200" b="1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2,680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Lucida Fax" panose="02060602050505020204" pitchFamily="18" charset="0"/>
                        </a:rPr>
                        <a:t>[4]*4</a:t>
                      </a:r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37244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Fax" panose="02060602050505020204" pitchFamily="18" charset="0"/>
                        </a:rPr>
                        <a:t>[8] Storage Volume</a:t>
                      </a:r>
                      <a:endParaRPr lang="ko-KR" altLang="en-US" sz="1200" b="1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340 GiB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Lucida Fax" panose="02060602050505020204" pitchFamily="18" charset="0"/>
                        </a:rPr>
                        <a:t>EBS / Iops ratio</a:t>
                      </a:r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3252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A92D82-8A96-43F6-9267-C66F4A92F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28832"/>
              </p:ext>
            </p:extLst>
          </p:nvPr>
        </p:nvGraphicFramePr>
        <p:xfrm>
          <a:off x="5954990" y="1772430"/>
          <a:ext cx="4213034" cy="1923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3015">
                  <a:extLst>
                    <a:ext uri="{9D8B030D-6E8A-4147-A177-3AD203B41FA5}">
                      <a16:colId xmlns:a16="http://schemas.microsoft.com/office/drawing/2014/main" val="1756080787"/>
                    </a:ext>
                  </a:extLst>
                </a:gridCol>
                <a:gridCol w="1045008">
                  <a:extLst>
                    <a:ext uri="{9D8B030D-6E8A-4147-A177-3AD203B41FA5}">
                      <a16:colId xmlns:a16="http://schemas.microsoft.com/office/drawing/2014/main" val="3936208752"/>
                    </a:ext>
                  </a:extLst>
                </a:gridCol>
                <a:gridCol w="1425011">
                  <a:extLst>
                    <a:ext uri="{9D8B030D-6E8A-4147-A177-3AD203B41FA5}">
                      <a16:colId xmlns:a16="http://schemas.microsoft.com/office/drawing/2014/main" val="1639890276"/>
                    </a:ext>
                  </a:extLst>
                </a:gridCol>
              </a:tblGrid>
              <a:tr h="32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Instance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#vCPU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tpmC(e)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980866"/>
                  </a:ext>
                </a:extLst>
              </a:tr>
              <a:tr h="32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Small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42,253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307"/>
                  </a:ext>
                </a:extLst>
              </a:tr>
              <a:tr h="32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Large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2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82,506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874"/>
                  </a:ext>
                </a:extLst>
              </a:tr>
              <a:tr h="32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Xlarge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4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165,012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6390"/>
                  </a:ext>
                </a:extLst>
              </a:tr>
              <a:tr h="32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2xlarge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8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330,024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865"/>
                  </a:ext>
                </a:extLst>
              </a:tr>
              <a:tr h="32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4xlarge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16</a:t>
                      </a:r>
                      <a:endParaRPr lang="ko-KR" altLang="en-US" sz="12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660,048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673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F0F2D09-CEEB-491A-8660-80F4F6765E4D}"/>
              </a:ext>
            </a:extLst>
          </p:cNvPr>
          <p:cNvSpPr/>
          <p:nvPr/>
        </p:nvSpPr>
        <p:spPr>
          <a:xfrm>
            <a:off x="5488381" y="3678449"/>
            <a:ext cx="4679643" cy="27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Reference HW: large/2.4GHz intel/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xeon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® E5-2676 v3(Haswell)</a:t>
            </a:r>
          </a:p>
        </p:txBody>
      </p:sp>
    </p:spTree>
    <p:extLst>
      <p:ext uri="{BB962C8B-B14F-4D97-AF65-F5344CB8AC3E}">
        <p14:creationId xmlns:p14="http://schemas.microsoft.com/office/powerpoint/2010/main" val="55850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Proposal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520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My Proposal,</a:t>
            </a:r>
          </a:p>
          <a:p>
            <a:pPr>
              <a:lnSpc>
                <a:spcPct val="15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 AWS cloud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chemeClr val="accent2">
                    <a:lumMod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$1,383 </a:t>
            </a:r>
            <a:r>
              <a:rPr lang="en-US" altLang="ko-KR" sz="1600" b="1" spc="-15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&lt;  Expected budget = $ 1,500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31C315-3142-4620-B3C1-A129C96F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10234"/>
              </p:ext>
            </p:extLst>
          </p:nvPr>
        </p:nvGraphicFramePr>
        <p:xfrm>
          <a:off x="660467" y="2010728"/>
          <a:ext cx="5308071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155">
                  <a:extLst>
                    <a:ext uri="{9D8B030D-6E8A-4147-A177-3AD203B41FA5}">
                      <a16:colId xmlns:a16="http://schemas.microsoft.com/office/drawing/2014/main" val="1756080787"/>
                    </a:ext>
                  </a:extLst>
                </a:gridCol>
                <a:gridCol w="754986">
                  <a:extLst>
                    <a:ext uri="{9D8B030D-6E8A-4147-A177-3AD203B41FA5}">
                      <a16:colId xmlns:a16="http://schemas.microsoft.com/office/drawing/2014/main" val="3936208752"/>
                    </a:ext>
                  </a:extLst>
                </a:gridCol>
                <a:gridCol w="754986">
                  <a:extLst>
                    <a:ext uri="{9D8B030D-6E8A-4147-A177-3AD203B41FA5}">
                      <a16:colId xmlns:a16="http://schemas.microsoft.com/office/drawing/2014/main" val="4232388795"/>
                    </a:ext>
                  </a:extLst>
                </a:gridCol>
                <a:gridCol w="1541944">
                  <a:extLst>
                    <a:ext uri="{9D8B030D-6E8A-4147-A177-3AD203B41FA5}">
                      <a16:colId xmlns:a16="http://schemas.microsoft.com/office/drawing/2014/main" val="1639890276"/>
                    </a:ext>
                  </a:extLst>
                </a:gridCol>
              </a:tblGrid>
              <a:tr h="172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>
                          <a:latin typeface="Lucida Fax" panose="02060602050505020204" pitchFamily="18" charset="0"/>
                        </a:rPr>
                        <a:t>model</a:t>
                      </a:r>
                      <a:endParaRPr lang="ko-KR" altLang="en-US" sz="1200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>
                          <a:latin typeface="Lucida Fax" panose="02060602050505020204" pitchFamily="18" charset="0"/>
                        </a:rPr>
                        <a:t>Unit</a:t>
                      </a:r>
                      <a:endParaRPr lang="ko-KR" altLang="en-US" sz="1200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50" dirty="0">
                          <a:latin typeface="Lucida Fax" panose="02060602050505020204" pitchFamily="18" charset="0"/>
                        </a:rPr>
                        <a:t>Cost</a:t>
                      </a:r>
                      <a:endParaRPr lang="ko-KR" altLang="en-US" sz="1200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ucida Fax" panose="02060602050505020204" pitchFamily="18" charset="0"/>
                        </a:rPr>
                        <a:t>Description</a:t>
                      </a:r>
                      <a:endParaRPr lang="ko-KR" altLang="en-US" sz="12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980866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EC2 (t3.xlarge)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2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$ 609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307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EBS (340GB)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2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874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EIP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6390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S3 (1000GB)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236445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ELB/Application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865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RDS /MySQL/Multi AZ (db.t2.large)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2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41152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CloudWatch (5 x 5, 1min)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50" dirty="0"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201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endParaRPr lang="ko-KR" altLang="en-US" sz="1200" b="1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37244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Fax" panose="02060602050505020204" pitchFamily="18" charset="0"/>
                        </a:rPr>
                        <a:t>Total</a:t>
                      </a:r>
                      <a:endParaRPr lang="ko-KR" altLang="en-US" sz="1200" b="1" spc="-15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-15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spc="-15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Fax" panose="02060602050505020204" pitchFamily="18" charset="0"/>
                        </a:rPr>
                        <a:t>$ 1,383</a:t>
                      </a:r>
                      <a:endParaRPr lang="ko-KR" altLang="en-US" sz="1200" b="1" spc="-15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Fax" panose="02060602050505020204" pitchFamily="18" charset="0"/>
                        </a:rPr>
                        <a:t>&lt; $1,500</a:t>
                      </a:r>
                      <a:endParaRPr lang="ko-KR" alt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32527"/>
                  </a:ext>
                </a:extLst>
              </a:tr>
            </a:tbl>
          </a:graphicData>
        </a:graphic>
      </p:graphicFrame>
      <p:sp>
        <p:nvSpPr>
          <p:cNvPr id="54" name="Rectangle 32">
            <a:extLst>
              <a:ext uri="{FF2B5EF4-FFF2-40B4-BE49-F238E27FC236}">
                <a16:creationId xmlns:a16="http://schemas.microsoft.com/office/drawing/2014/main" id="{75C58D81-32FC-4139-88C2-93DC57B6AF08}"/>
              </a:ext>
            </a:extLst>
          </p:cNvPr>
          <p:cNvSpPr/>
          <p:nvPr/>
        </p:nvSpPr>
        <p:spPr>
          <a:xfrm>
            <a:off x="6330304" y="3011546"/>
            <a:ext cx="2130210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AZ#1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2CF75D6-4313-4E90-930C-16436B5710F3}"/>
              </a:ext>
            </a:extLst>
          </p:cNvPr>
          <p:cNvGrpSpPr/>
          <p:nvPr/>
        </p:nvGrpSpPr>
        <p:grpSpPr>
          <a:xfrm>
            <a:off x="6103984" y="2567666"/>
            <a:ext cx="5661690" cy="3746543"/>
            <a:chOff x="387558" y="983849"/>
            <a:chExt cx="5661690" cy="4377137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9254CDB8-AC52-4FBA-A1CE-582598A34BDD}"/>
                </a:ext>
              </a:extLst>
            </p:cNvPr>
            <p:cNvSpPr/>
            <p:nvPr/>
          </p:nvSpPr>
          <p:spPr>
            <a:xfrm>
              <a:off x="387558" y="983849"/>
              <a:ext cx="5661690" cy="4377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57" name="Graphic 35">
              <a:extLst>
                <a:ext uri="{FF2B5EF4-FFF2-40B4-BE49-F238E27FC236}">
                  <a16:creationId xmlns:a16="http://schemas.microsoft.com/office/drawing/2014/main" id="{AA35CEB7-1105-454E-B78B-B37A6DAA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id="{1F65AEE2-6338-4254-9212-96FA87D0554A}"/>
              </a:ext>
            </a:extLst>
          </p:cNvPr>
          <p:cNvSpPr/>
          <p:nvPr/>
        </p:nvSpPr>
        <p:spPr>
          <a:xfrm>
            <a:off x="9073504" y="3011546"/>
            <a:ext cx="2130210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AZ#2</a:t>
            </a: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0874C9B6-0718-42C9-AF49-EA9384AD7F0D}"/>
              </a:ext>
            </a:extLst>
          </p:cNvPr>
          <p:cNvSpPr/>
          <p:nvPr/>
        </p:nvSpPr>
        <p:spPr>
          <a:xfrm>
            <a:off x="6451231" y="3494987"/>
            <a:ext cx="4600586" cy="11414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Auto Scaling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EE19BD2-A435-4B42-A980-5137AAC0D5C9}"/>
              </a:ext>
            </a:extLst>
          </p:cNvPr>
          <p:cNvGrpSpPr/>
          <p:nvPr/>
        </p:nvGrpSpPr>
        <p:grpSpPr>
          <a:xfrm>
            <a:off x="7141273" y="3799499"/>
            <a:ext cx="1769070" cy="738118"/>
            <a:chOff x="1945047" y="3049407"/>
            <a:chExt cx="1769070" cy="738118"/>
          </a:xfrm>
        </p:grpSpPr>
        <p:pic>
          <p:nvPicPr>
            <p:cNvPr id="61" name="Graphic 61">
              <a:extLst>
                <a:ext uri="{FF2B5EF4-FFF2-40B4-BE49-F238E27FC236}">
                  <a16:creationId xmlns:a16="http://schemas.microsoft.com/office/drawing/2014/main" id="{600219C9-9599-43D0-80E4-AE8F53A4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C6C933-FF3A-4FC6-8585-3471704F28BA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63" name="Rectangle 28">
            <a:extLst>
              <a:ext uri="{FF2B5EF4-FFF2-40B4-BE49-F238E27FC236}">
                <a16:creationId xmlns:a16="http://schemas.microsoft.com/office/drawing/2014/main" id="{35C81BF5-738D-493A-8F1D-456F76D6F90B}"/>
              </a:ext>
            </a:extLst>
          </p:cNvPr>
          <p:cNvSpPr/>
          <p:nvPr/>
        </p:nvSpPr>
        <p:spPr>
          <a:xfrm>
            <a:off x="6438652" y="4893440"/>
            <a:ext cx="4600586" cy="11414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rgbClr val="5B9B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RDS / Multi-AZ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8D8E0DD-B16F-4FD9-9582-5E302A57A1E9}"/>
              </a:ext>
            </a:extLst>
          </p:cNvPr>
          <p:cNvGrpSpPr/>
          <p:nvPr/>
        </p:nvGrpSpPr>
        <p:grpSpPr>
          <a:xfrm>
            <a:off x="7270956" y="5217588"/>
            <a:ext cx="1513305" cy="778553"/>
            <a:chOff x="2103569" y="5139094"/>
            <a:chExt cx="1513305" cy="778553"/>
          </a:xfrm>
        </p:grpSpPr>
        <p:pic>
          <p:nvPicPr>
            <p:cNvPr id="65" name="Graphic 128">
              <a:extLst>
                <a:ext uri="{FF2B5EF4-FFF2-40B4-BE49-F238E27FC236}">
                  <a16:creationId xmlns:a16="http://schemas.microsoft.com/office/drawing/2014/main" id="{8B1848E1-9845-4D5B-8A9C-65EE5733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C380AF-30EF-4159-AF50-86E66BD407DD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498A496-B55A-4AAC-90B3-0D6E53537021}"/>
              </a:ext>
            </a:extLst>
          </p:cNvPr>
          <p:cNvGrpSpPr/>
          <p:nvPr/>
        </p:nvGrpSpPr>
        <p:grpSpPr>
          <a:xfrm>
            <a:off x="8731496" y="5221103"/>
            <a:ext cx="1513305" cy="778553"/>
            <a:chOff x="2103569" y="5139094"/>
            <a:chExt cx="1513305" cy="778553"/>
          </a:xfrm>
        </p:grpSpPr>
        <p:pic>
          <p:nvPicPr>
            <p:cNvPr id="68" name="Graphic 128">
              <a:extLst>
                <a:ext uri="{FF2B5EF4-FFF2-40B4-BE49-F238E27FC236}">
                  <a16:creationId xmlns:a16="http://schemas.microsoft.com/office/drawing/2014/main" id="{651B7883-1B72-4E80-AE89-C3B51B9B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EA7583-3E53-4A0F-8AFF-3B71F864CE61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B25505D-EE08-4C15-BDDF-4F99E5247077}"/>
              </a:ext>
            </a:extLst>
          </p:cNvPr>
          <p:cNvGrpSpPr/>
          <p:nvPr/>
        </p:nvGrpSpPr>
        <p:grpSpPr>
          <a:xfrm>
            <a:off x="8564939" y="3799863"/>
            <a:ext cx="1769070" cy="738118"/>
            <a:chOff x="1945047" y="3049407"/>
            <a:chExt cx="1769070" cy="738118"/>
          </a:xfrm>
        </p:grpSpPr>
        <p:pic>
          <p:nvPicPr>
            <p:cNvPr id="71" name="Graphic 61">
              <a:extLst>
                <a:ext uri="{FF2B5EF4-FFF2-40B4-BE49-F238E27FC236}">
                  <a16:creationId xmlns:a16="http://schemas.microsoft.com/office/drawing/2014/main" id="{692E4D1E-164D-44C0-AE9F-3868D65F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65A001-766D-479A-85F2-C5BCAAC3BD7F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3E79E97-C55A-4288-AA6C-A312AA989A8B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8262558" y="5452538"/>
            <a:ext cx="990640" cy="35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07E8A2-9590-41EB-BAB1-CB955FFE7B77}"/>
              </a:ext>
            </a:extLst>
          </p:cNvPr>
          <p:cNvSpPr/>
          <p:nvPr/>
        </p:nvSpPr>
        <p:spPr>
          <a:xfrm>
            <a:off x="7005168" y="4604120"/>
            <a:ext cx="12107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Primary connection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646A947-7911-44EC-9383-2C99AE8A6CE1}"/>
              </a:ext>
            </a:extLst>
          </p:cNvPr>
          <p:cNvSpPr/>
          <p:nvPr/>
        </p:nvSpPr>
        <p:spPr>
          <a:xfrm>
            <a:off x="8402650" y="5511559"/>
            <a:ext cx="7566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Replica-set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285ED93-A2DE-44B4-B429-FD70286A8AAC}"/>
              </a:ext>
            </a:extLst>
          </p:cNvPr>
          <p:cNvGrpSpPr/>
          <p:nvPr/>
        </p:nvGrpSpPr>
        <p:grpSpPr>
          <a:xfrm>
            <a:off x="8086651" y="3437361"/>
            <a:ext cx="1323365" cy="780099"/>
            <a:chOff x="4724017" y="3207772"/>
            <a:chExt cx="1420779" cy="84076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237EFD-59DA-4711-A1F5-DC97A6CE2774}"/>
                </a:ext>
              </a:extLst>
            </p:cNvPr>
            <p:cNvSpPr txBox="1"/>
            <p:nvPr/>
          </p:nvSpPr>
          <p:spPr>
            <a:xfrm>
              <a:off x="4724017" y="3679200"/>
              <a:ext cx="142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</a:t>
              </a:r>
            </a:p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Load Balancer</a:t>
              </a:r>
            </a:p>
          </p:txBody>
        </p:sp>
        <p:pic>
          <p:nvPicPr>
            <p:cNvPr id="81" name="Graphic 16">
              <a:extLst>
                <a:ext uri="{FF2B5EF4-FFF2-40B4-BE49-F238E27FC236}">
                  <a16:creationId xmlns:a16="http://schemas.microsoft.com/office/drawing/2014/main" id="{12903330-73F6-4BFC-9878-B694BB8E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8774" y="3207772"/>
              <a:ext cx="469900" cy="469900"/>
            </a:xfrm>
            <a:prstGeom prst="rect">
              <a:avLst/>
            </a:prstGeom>
          </p:spPr>
        </p:pic>
      </p:grpSp>
      <p:pic>
        <p:nvPicPr>
          <p:cNvPr id="86" name="Graphic 7">
            <a:extLst>
              <a:ext uri="{FF2B5EF4-FFF2-40B4-BE49-F238E27FC236}">
                <a16:creationId xmlns:a16="http://schemas.microsoft.com/office/drawing/2014/main" id="{7039F8AD-46A3-4B39-A90C-BDD622981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75238" y="3790868"/>
            <a:ext cx="432000" cy="4320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F520362-393E-4B8E-B0A7-6A3A58E14A39}"/>
              </a:ext>
            </a:extLst>
          </p:cNvPr>
          <p:cNvSpPr txBox="1"/>
          <p:nvPr/>
        </p:nvSpPr>
        <p:spPr>
          <a:xfrm>
            <a:off x="11183652" y="4283893"/>
            <a:ext cx="60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S3 </a:t>
            </a:r>
          </a:p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bucket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CD38C92-355B-4537-B069-938DBF5C459C}"/>
              </a:ext>
            </a:extLst>
          </p:cNvPr>
          <p:cNvSpPr/>
          <p:nvPr/>
        </p:nvSpPr>
        <p:spPr>
          <a:xfrm>
            <a:off x="4023360" y="1795284"/>
            <a:ext cx="19451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Seoul Region (ap-northeast-2)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Lucida Fax" panose="02060602050505020204" pitchFamily="18" charset="0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760F1EA-A892-477C-8121-FF4E576E742E}"/>
              </a:ext>
            </a:extLst>
          </p:cNvPr>
          <p:cNvGrpSpPr/>
          <p:nvPr/>
        </p:nvGrpSpPr>
        <p:grpSpPr>
          <a:xfrm>
            <a:off x="8056620" y="2543886"/>
            <a:ext cx="1420779" cy="808758"/>
            <a:chOff x="4724017" y="1773408"/>
            <a:chExt cx="1420779" cy="80875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525879-BEA5-4B6A-9E2E-79A16F9935A1}"/>
                </a:ext>
              </a:extLst>
            </p:cNvPr>
            <p:cNvSpPr txBox="1"/>
            <p:nvPr/>
          </p:nvSpPr>
          <p:spPr>
            <a:xfrm>
              <a:off x="4724017" y="2212834"/>
              <a:ext cx="142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Internet </a:t>
              </a:r>
            </a:p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Gateway</a:t>
              </a:r>
            </a:p>
          </p:txBody>
        </p:sp>
        <p:pic>
          <p:nvPicPr>
            <p:cNvPr id="100" name="Graphic 64">
              <a:extLst>
                <a:ext uri="{FF2B5EF4-FFF2-40B4-BE49-F238E27FC236}">
                  <a16:creationId xmlns:a16="http://schemas.microsoft.com/office/drawing/2014/main" id="{D56F739F-4D0E-4A11-B586-419273EB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00277" y="1773408"/>
              <a:ext cx="469900" cy="4699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D176E7-B50C-4047-84B7-433A1F854482}"/>
              </a:ext>
            </a:extLst>
          </p:cNvPr>
          <p:cNvGrpSpPr/>
          <p:nvPr/>
        </p:nvGrpSpPr>
        <p:grpSpPr>
          <a:xfrm>
            <a:off x="6242130" y="3068616"/>
            <a:ext cx="5033108" cy="3038467"/>
            <a:chOff x="532853" y="2906053"/>
            <a:chExt cx="3923603" cy="3653991"/>
          </a:xfrm>
        </p:grpSpPr>
        <p:sp>
          <p:nvSpPr>
            <p:cNvPr id="102" name="Rectangle 29">
              <a:extLst>
                <a:ext uri="{FF2B5EF4-FFF2-40B4-BE49-F238E27FC236}">
                  <a16:creationId xmlns:a16="http://schemas.microsoft.com/office/drawing/2014/main" id="{0EBC49B9-D9E6-466C-AABA-F69B4681463E}"/>
                </a:ext>
              </a:extLst>
            </p:cNvPr>
            <p:cNvSpPr/>
            <p:nvPr/>
          </p:nvSpPr>
          <p:spPr>
            <a:xfrm>
              <a:off x="532853" y="2906053"/>
              <a:ext cx="3923603" cy="365399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VPC</a:t>
              </a:r>
            </a:p>
          </p:txBody>
        </p:sp>
        <p:pic>
          <p:nvPicPr>
            <p:cNvPr id="103" name="Graphic 36">
              <a:extLst>
                <a:ext uri="{FF2B5EF4-FFF2-40B4-BE49-F238E27FC236}">
                  <a16:creationId xmlns:a16="http://schemas.microsoft.com/office/drawing/2014/main" id="{5597EE54-232F-464B-B794-F2FDDB618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32853" y="2910711"/>
              <a:ext cx="231697" cy="326917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54594C-2380-4FFB-BCF2-C07279C142A3}"/>
              </a:ext>
            </a:extLst>
          </p:cNvPr>
          <p:cNvSpPr/>
          <p:nvPr/>
        </p:nvSpPr>
        <p:spPr>
          <a:xfrm>
            <a:off x="8265662" y="3264206"/>
            <a:ext cx="476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EIP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F6D9A84-1869-444A-AA93-FC2BA859FB1A}"/>
              </a:ext>
            </a:extLst>
          </p:cNvPr>
          <p:cNvSpPr txBox="1"/>
          <p:nvPr/>
        </p:nvSpPr>
        <p:spPr>
          <a:xfrm>
            <a:off x="9886498" y="4243978"/>
            <a:ext cx="68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EBS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F3C94113-DEBF-41C8-9FCF-D8CEBC4E88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26178" y="3810303"/>
            <a:ext cx="432000" cy="432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8F26000-DAAA-4B21-88F0-2C134A4C79CD}"/>
              </a:ext>
            </a:extLst>
          </p:cNvPr>
          <p:cNvSpPr txBox="1"/>
          <p:nvPr/>
        </p:nvSpPr>
        <p:spPr>
          <a:xfrm>
            <a:off x="6785090" y="4294252"/>
            <a:ext cx="68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EBS</a:t>
            </a:r>
          </a:p>
        </p:txBody>
      </p:sp>
      <p:pic>
        <p:nvPicPr>
          <p:cNvPr id="107" name="Graphic 24">
            <a:extLst>
              <a:ext uri="{FF2B5EF4-FFF2-40B4-BE49-F238E27FC236}">
                <a16:creationId xmlns:a16="http://schemas.microsoft.com/office/drawing/2014/main" id="{B30C4CC1-5B32-4100-A692-0592B8FCAA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24770" y="3860577"/>
            <a:ext cx="432000" cy="432000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5BBE761-DCA5-4B23-910A-ADDDF5532B36}"/>
              </a:ext>
            </a:extLst>
          </p:cNvPr>
          <p:cNvGrpSpPr/>
          <p:nvPr/>
        </p:nvGrpSpPr>
        <p:grpSpPr>
          <a:xfrm>
            <a:off x="10899726" y="4723818"/>
            <a:ext cx="1380448" cy="694842"/>
            <a:chOff x="10497830" y="3853548"/>
            <a:chExt cx="1380448" cy="694842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7532BBA-B709-44EC-BEDF-8FDB0182D407}"/>
                </a:ext>
              </a:extLst>
            </p:cNvPr>
            <p:cNvSpPr txBox="1"/>
            <p:nvPr/>
          </p:nvSpPr>
          <p:spPr>
            <a:xfrm>
              <a:off x="10497830" y="4317558"/>
              <a:ext cx="1380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CloudWatch</a:t>
              </a:r>
            </a:p>
          </p:txBody>
        </p:sp>
        <p:pic>
          <p:nvPicPr>
            <p:cNvPr id="110" name="Graphic 33">
              <a:extLst>
                <a:ext uri="{FF2B5EF4-FFF2-40B4-BE49-F238E27FC236}">
                  <a16:creationId xmlns:a16="http://schemas.microsoft.com/office/drawing/2014/main" id="{C660539F-EA74-43D0-B261-620CBDD48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906458" y="3853548"/>
              <a:ext cx="423333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5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Assignment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1524000"/>
            <a:ext cx="11105002" cy="46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Task #1 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Trouble shoot the issue by modifying the misconfiguration generated by given CloudFormation template and load demo.html page thru ELB hostname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Task #2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Propose changes to the current implementation that would improve the reliability, security, cost, operation and performance before the project goes into production.</a:t>
            </a:r>
            <a:endParaRPr lang="ko-KR" altLang="en-US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32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Task#1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0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Target Architecture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2457ABB-78DB-4C24-B9FA-4D02C6D89810}"/>
              </a:ext>
            </a:extLst>
          </p:cNvPr>
          <p:cNvSpPr/>
          <p:nvPr/>
        </p:nvSpPr>
        <p:spPr>
          <a:xfrm>
            <a:off x="1394056" y="1744638"/>
            <a:ext cx="3771216" cy="40454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ap-northeast-2a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76E3F2-1387-45D2-B831-05F5468C10B3}"/>
              </a:ext>
            </a:extLst>
          </p:cNvPr>
          <p:cNvGrpSpPr/>
          <p:nvPr/>
        </p:nvGrpSpPr>
        <p:grpSpPr>
          <a:xfrm>
            <a:off x="653385" y="1360183"/>
            <a:ext cx="10572803" cy="4888217"/>
            <a:chOff x="387557" y="983849"/>
            <a:chExt cx="10572803" cy="5710970"/>
          </a:xfrm>
        </p:grpSpPr>
        <p:sp>
          <p:nvSpPr>
            <p:cNvPr id="9" name="Rectangle 31">
              <a:extLst>
                <a:ext uri="{FF2B5EF4-FFF2-40B4-BE49-F238E27FC236}">
                  <a16:creationId xmlns:a16="http://schemas.microsoft.com/office/drawing/2014/main" id="{7FBA92CB-B0FC-41A0-BD95-53A483E8FC31}"/>
                </a:ext>
              </a:extLst>
            </p:cNvPr>
            <p:cNvSpPr/>
            <p:nvPr/>
          </p:nvSpPr>
          <p:spPr>
            <a:xfrm>
              <a:off x="387557" y="983849"/>
              <a:ext cx="10572803" cy="57109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10" name="Graphic 35">
              <a:extLst>
                <a:ext uri="{FF2B5EF4-FFF2-40B4-BE49-F238E27FC236}">
                  <a16:creationId xmlns:a16="http://schemas.microsoft.com/office/drawing/2014/main" id="{DBC54715-6202-447F-8B77-3AEF80F06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99235E-6FB6-4A49-9658-E17E52AD6E29}"/>
              </a:ext>
            </a:extLst>
          </p:cNvPr>
          <p:cNvGrpSpPr/>
          <p:nvPr/>
        </p:nvGrpSpPr>
        <p:grpSpPr>
          <a:xfrm>
            <a:off x="5186845" y="1579073"/>
            <a:ext cx="1420779" cy="901091"/>
            <a:chOff x="4724017" y="1773408"/>
            <a:chExt cx="1420779" cy="9010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CFB04-C7C5-452D-8919-8BCD08784119}"/>
                </a:ext>
              </a:extLst>
            </p:cNvPr>
            <p:cNvSpPr txBox="1"/>
            <p:nvPr/>
          </p:nvSpPr>
          <p:spPr>
            <a:xfrm>
              <a:off x="4724017" y="2212834"/>
              <a:ext cx="1420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Internet 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Gateway</a:t>
              </a:r>
            </a:p>
          </p:txBody>
        </p:sp>
        <p:pic>
          <p:nvPicPr>
            <p:cNvPr id="13" name="Graphic 64">
              <a:extLst>
                <a:ext uri="{FF2B5EF4-FFF2-40B4-BE49-F238E27FC236}">
                  <a16:creationId xmlns:a16="http://schemas.microsoft.com/office/drawing/2014/main" id="{2FF197B1-E02D-423D-9B6C-34D0EDF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0277" y="1773408"/>
              <a:ext cx="469900" cy="469900"/>
            </a:xfrm>
            <a:prstGeom prst="rect">
              <a:avLst/>
            </a:prstGeom>
          </p:spPr>
        </p:pic>
      </p:grpSp>
      <p:sp>
        <p:nvSpPr>
          <p:cNvPr id="15" name="Rectangle 32">
            <a:extLst>
              <a:ext uri="{FF2B5EF4-FFF2-40B4-BE49-F238E27FC236}">
                <a16:creationId xmlns:a16="http://schemas.microsoft.com/office/drawing/2014/main" id="{A0479DA1-8C0C-44EA-8E20-09B9B6CEBBEB}"/>
              </a:ext>
            </a:extLst>
          </p:cNvPr>
          <p:cNvSpPr/>
          <p:nvPr/>
        </p:nvSpPr>
        <p:spPr>
          <a:xfrm>
            <a:off x="6681446" y="1744637"/>
            <a:ext cx="3771216" cy="40454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ap-northeast-2c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E88E23-017A-44D3-8955-F25B24759F8A}"/>
              </a:ext>
            </a:extLst>
          </p:cNvPr>
          <p:cNvGrpSpPr/>
          <p:nvPr/>
        </p:nvGrpSpPr>
        <p:grpSpPr>
          <a:xfrm>
            <a:off x="1504939" y="2885221"/>
            <a:ext cx="3579278" cy="1263457"/>
            <a:chOff x="1042111" y="2682952"/>
            <a:chExt cx="3579278" cy="1263457"/>
          </a:xfrm>
        </p:grpSpPr>
        <p:sp>
          <p:nvSpPr>
            <p:cNvPr id="17" name="Rectangle 57">
              <a:extLst>
                <a:ext uri="{FF2B5EF4-FFF2-40B4-BE49-F238E27FC236}">
                  <a16:creationId xmlns:a16="http://schemas.microsoft.com/office/drawing/2014/main" id="{3193B101-F30D-443D-8B1D-A0FF21714B83}"/>
                </a:ext>
              </a:extLst>
            </p:cNvPr>
            <p:cNvSpPr/>
            <p:nvPr/>
          </p:nvSpPr>
          <p:spPr>
            <a:xfrm>
              <a:off x="1042111" y="2685311"/>
              <a:ext cx="3573956" cy="1260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Public subnet</a:t>
              </a:r>
            </a:p>
          </p:txBody>
        </p:sp>
        <p:pic>
          <p:nvPicPr>
            <p:cNvPr id="18" name="Graphic 58">
              <a:extLst>
                <a:ext uri="{FF2B5EF4-FFF2-40B4-BE49-F238E27FC236}">
                  <a16:creationId xmlns:a16="http://schemas.microsoft.com/office/drawing/2014/main" id="{51A538C6-E723-49B0-8324-5D2714F1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2111" y="2682952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21AA43-FE2F-453F-A5E2-81C50A7B1C64}"/>
                </a:ext>
              </a:extLst>
            </p:cNvPr>
            <p:cNvSpPr txBox="1"/>
            <p:nvPr/>
          </p:nvSpPr>
          <p:spPr>
            <a:xfrm>
              <a:off x="2614789" y="3669410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10.0.0.0/24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2A26A4-A321-442F-8274-37B713F7A1D5}"/>
              </a:ext>
            </a:extLst>
          </p:cNvPr>
          <p:cNvGrpSpPr/>
          <p:nvPr/>
        </p:nvGrpSpPr>
        <p:grpSpPr>
          <a:xfrm>
            <a:off x="1504938" y="4458811"/>
            <a:ext cx="3573955" cy="1262359"/>
            <a:chOff x="1042110" y="4465861"/>
            <a:chExt cx="3573955" cy="1262359"/>
          </a:xfrm>
        </p:grpSpPr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045E4BA4-E4A5-4EAF-8062-B7A877C616B9}"/>
                </a:ext>
              </a:extLst>
            </p:cNvPr>
            <p:cNvSpPr/>
            <p:nvPr/>
          </p:nvSpPr>
          <p:spPr>
            <a:xfrm>
              <a:off x="1042110" y="4468220"/>
              <a:ext cx="3573955" cy="1260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B9B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Private subnet</a:t>
              </a:r>
            </a:p>
          </p:txBody>
        </p:sp>
        <p:pic>
          <p:nvPicPr>
            <p:cNvPr id="22" name="Graphic 13">
              <a:extLst>
                <a:ext uri="{FF2B5EF4-FFF2-40B4-BE49-F238E27FC236}">
                  <a16:creationId xmlns:a16="http://schemas.microsoft.com/office/drawing/2014/main" id="{F2528AEA-4A45-417E-97A9-129407B7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2111" y="4465861"/>
              <a:ext cx="274320" cy="2743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97E48F-C612-4936-A4DE-97C088B309B6}"/>
                </a:ext>
              </a:extLst>
            </p:cNvPr>
            <p:cNvSpPr txBox="1"/>
            <p:nvPr/>
          </p:nvSpPr>
          <p:spPr>
            <a:xfrm>
              <a:off x="2609465" y="5445748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B9B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10.0.2.0/24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07B3F66-A3CC-4402-9093-648EF2277EDC}"/>
              </a:ext>
            </a:extLst>
          </p:cNvPr>
          <p:cNvGrpSpPr/>
          <p:nvPr/>
        </p:nvGrpSpPr>
        <p:grpSpPr>
          <a:xfrm>
            <a:off x="995680" y="2048972"/>
            <a:ext cx="9830907" cy="3856439"/>
            <a:chOff x="532852" y="2004457"/>
            <a:chExt cx="9830907" cy="4084025"/>
          </a:xfrm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D0BDD2-945D-4C50-99CD-3EAE25F17987}"/>
                </a:ext>
              </a:extLst>
            </p:cNvPr>
            <p:cNvSpPr/>
            <p:nvPr/>
          </p:nvSpPr>
          <p:spPr>
            <a:xfrm>
              <a:off x="532853" y="2015474"/>
              <a:ext cx="9830906" cy="4073008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VPC</a:t>
              </a:r>
            </a:p>
          </p:txBody>
        </p:sp>
        <p:pic>
          <p:nvPicPr>
            <p:cNvPr id="26" name="Graphic 36">
              <a:extLst>
                <a:ext uri="{FF2B5EF4-FFF2-40B4-BE49-F238E27FC236}">
                  <a16:creationId xmlns:a16="http://schemas.microsoft.com/office/drawing/2014/main" id="{7A315094-B970-4512-AD5A-4BC1B1E3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852" y="2004457"/>
              <a:ext cx="330200" cy="34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78DE86-7054-4C8C-B4CF-89E8456E92FF}"/>
                </a:ext>
              </a:extLst>
            </p:cNvPr>
            <p:cNvSpPr txBox="1"/>
            <p:nvPr/>
          </p:nvSpPr>
          <p:spPr>
            <a:xfrm>
              <a:off x="1251789" y="2031057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10.0.0.0/16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D5F494-8CAF-40F5-91DE-F62741D15450}"/>
              </a:ext>
            </a:extLst>
          </p:cNvPr>
          <p:cNvGrpSpPr/>
          <p:nvPr/>
        </p:nvGrpSpPr>
        <p:grpSpPr>
          <a:xfrm>
            <a:off x="6781295" y="2882862"/>
            <a:ext cx="3584969" cy="1262359"/>
            <a:chOff x="6367891" y="2680593"/>
            <a:chExt cx="3584969" cy="1262359"/>
          </a:xfrm>
        </p:grpSpPr>
        <p:sp>
          <p:nvSpPr>
            <p:cNvPr id="29" name="Rectangle 57">
              <a:extLst>
                <a:ext uri="{FF2B5EF4-FFF2-40B4-BE49-F238E27FC236}">
                  <a16:creationId xmlns:a16="http://schemas.microsoft.com/office/drawing/2014/main" id="{41A2D31D-E2F5-4034-B834-26B43BF7E164}"/>
                </a:ext>
              </a:extLst>
            </p:cNvPr>
            <p:cNvSpPr/>
            <p:nvPr/>
          </p:nvSpPr>
          <p:spPr>
            <a:xfrm>
              <a:off x="6378904" y="2682952"/>
              <a:ext cx="3573956" cy="1260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Public subnet</a:t>
              </a:r>
            </a:p>
          </p:txBody>
        </p:sp>
        <p:pic>
          <p:nvPicPr>
            <p:cNvPr id="30" name="Graphic 58">
              <a:extLst>
                <a:ext uri="{FF2B5EF4-FFF2-40B4-BE49-F238E27FC236}">
                  <a16:creationId xmlns:a16="http://schemas.microsoft.com/office/drawing/2014/main" id="{1B2BA283-8D46-48D1-9B41-9DE4D31B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7891" y="2680593"/>
              <a:ext cx="274320" cy="2743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2145DA-9861-4C7C-BD40-7DE4DC0AD63B}"/>
                </a:ext>
              </a:extLst>
            </p:cNvPr>
            <p:cNvSpPr txBox="1"/>
            <p:nvPr/>
          </p:nvSpPr>
          <p:spPr>
            <a:xfrm>
              <a:off x="7939016" y="3643976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10.0.1.0/24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CD4363A-7CDC-4250-B25C-04E540AE1A0B}"/>
              </a:ext>
            </a:extLst>
          </p:cNvPr>
          <p:cNvGrpSpPr/>
          <p:nvPr/>
        </p:nvGrpSpPr>
        <p:grpSpPr>
          <a:xfrm>
            <a:off x="6781295" y="4456452"/>
            <a:ext cx="3584967" cy="1262359"/>
            <a:chOff x="6367891" y="4463502"/>
            <a:chExt cx="3584967" cy="1262359"/>
          </a:xfrm>
        </p:grpSpPr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0388CEB-B098-41B1-9534-FF8DD417AC86}"/>
                </a:ext>
              </a:extLst>
            </p:cNvPr>
            <p:cNvSpPr/>
            <p:nvPr/>
          </p:nvSpPr>
          <p:spPr>
            <a:xfrm>
              <a:off x="6378903" y="4465861"/>
              <a:ext cx="3573955" cy="1260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Private subnet</a:t>
              </a:r>
            </a:p>
          </p:txBody>
        </p:sp>
        <p:pic>
          <p:nvPicPr>
            <p:cNvPr id="34" name="Graphic 13">
              <a:extLst>
                <a:ext uri="{FF2B5EF4-FFF2-40B4-BE49-F238E27FC236}">
                  <a16:creationId xmlns:a16="http://schemas.microsoft.com/office/drawing/2014/main" id="{39D1939F-3B2F-497B-ABF2-2859D53AD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67891" y="4463502"/>
              <a:ext cx="274320" cy="2743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23F7B-F266-4009-924D-6ED78D9564C2}"/>
                </a:ext>
              </a:extLst>
            </p:cNvPr>
            <p:cNvSpPr txBox="1"/>
            <p:nvPr/>
          </p:nvSpPr>
          <p:spPr>
            <a:xfrm>
              <a:off x="7943183" y="5435611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10.0.3.0/24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AF595CC-723E-44F7-8919-2C050E349BFE}"/>
              </a:ext>
            </a:extLst>
          </p:cNvPr>
          <p:cNvGrpSpPr/>
          <p:nvPr/>
        </p:nvGrpSpPr>
        <p:grpSpPr>
          <a:xfrm>
            <a:off x="2356323" y="3334440"/>
            <a:ext cx="1769070" cy="738118"/>
            <a:chOff x="1945047" y="3049407"/>
            <a:chExt cx="1769070" cy="738118"/>
          </a:xfrm>
        </p:grpSpPr>
        <p:pic>
          <p:nvPicPr>
            <p:cNvPr id="37" name="Graphic 61">
              <a:extLst>
                <a:ext uri="{FF2B5EF4-FFF2-40B4-BE49-F238E27FC236}">
                  <a16:creationId xmlns:a16="http://schemas.microsoft.com/office/drawing/2014/main" id="{C85473D9-1558-4BC9-ADCF-E3536B7C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080313-6853-49F8-9187-F8484F20F3F5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F0F614B-8CE5-47AA-B474-3CAA32031C0F}"/>
              </a:ext>
            </a:extLst>
          </p:cNvPr>
          <p:cNvGrpSpPr/>
          <p:nvPr/>
        </p:nvGrpSpPr>
        <p:grpSpPr>
          <a:xfrm>
            <a:off x="5245462" y="3372645"/>
            <a:ext cx="1420779" cy="933093"/>
            <a:chOff x="4724017" y="3207772"/>
            <a:chExt cx="1420779" cy="9330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8D6C95-70F6-46EB-9D07-66C485163A9B}"/>
                </a:ext>
              </a:extLst>
            </p:cNvPr>
            <p:cNvSpPr txBox="1"/>
            <p:nvPr/>
          </p:nvSpPr>
          <p:spPr>
            <a:xfrm>
              <a:off x="4724017" y="3679200"/>
              <a:ext cx="1420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Load Balancer</a:t>
              </a:r>
            </a:p>
          </p:txBody>
        </p:sp>
        <p:pic>
          <p:nvPicPr>
            <p:cNvPr id="41" name="Graphic 16">
              <a:extLst>
                <a:ext uri="{FF2B5EF4-FFF2-40B4-BE49-F238E27FC236}">
                  <a16:creationId xmlns:a16="http://schemas.microsoft.com/office/drawing/2014/main" id="{5F56467B-7C1B-4491-B8D5-1ED84854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8774" y="3207772"/>
              <a:ext cx="469900" cy="4699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1E40A9F-269F-40D7-A0B2-EC47AE40EE4F}"/>
              </a:ext>
            </a:extLst>
          </p:cNvPr>
          <p:cNvGrpSpPr/>
          <p:nvPr/>
        </p:nvGrpSpPr>
        <p:grpSpPr>
          <a:xfrm>
            <a:off x="7742686" y="3346453"/>
            <a:ext cx="1769070" cy="738118"/>
            <a:chOff x="1945047" y="3049407"/>
            <a:chExt cx="1769070" cy="738118"/>
          </a:xfrm>
        </p:grpSpPr>
        <p:pic>
          <p:nvPicPr>
            <p:cNvPr id="49" name="Graphic 61">
              <a:extLst>
                <a:ext uri="{FF2B5EF4-FFF2-40B4-BE49-F238E27FC236}">
                  <a16:creationId xmlns:a16="http://schemas.microsoft.com/office/drawing/2014/main" id="{127D62AF-28FE-4DDE-B08F-95F83E7C3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993904-775F-4CF8-90A8-036A58D5B87F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E620D6-8D1E-4C07-8F67-FEDE8CC7C4DD}"/>
              </a:ext>
            </a:extLst>
          </p:cNvPr>
          <p:cNvSpPr/>
          <p:nvPr/>
        </p:nvSpPr>
        <p:spPr>
          <a:xfrm>
            <a:off x="1504938" y="3251163"/>
            <a:ext cx="8903505" cy="9993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04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Comparison, On-premise vs. AWS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2177AD-7655-45AD-9E63-84C625EE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22266"/>
              </p:ext>
            </p:extLst>
          </p:nvPr>
        </p:nvGraphicFramePr>
        <p:xfrm>
          <a:off x="1165225" y="1476375"/>
          <a:ext cx="9921876" cy="301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342994822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4152056801"/>
                    </a:ext>
                  </a:extLst>
                </a:gridCol>
                <a:gridCol w="4210051">
                  <a:extLst>
                    <a:ext uri="{9D8B030D-6E8A-4147-A177-3AD203B41FA5}">
                      <a16:colId xmlns:a16="http://schemas.microsoft.com/office/drawing/2014/main" val="1294771879"/>
                    </a:ext>
                  </a:extLst>
                </a:gridCol>
              </a:tblGrid>
              <a:tr h="50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ucida Fax" panose="02060602050505020204" pitchFamily="18" charset="0"/>
                        </a:rPr>
                        <a:t>Comparison</a:t>
                      </a:r>
                      <a:endParaRPr lang="ko-KR" altLang="en-US" b="1" dirty="0">
                        <a:latin typeface="Lucida Fax" panose="020606020505050202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ucida Fax" panose="02060602050505020204" pitchFamily="18" charset="0"/>
                        </a:rPr>
                        <a:t>On-Premise</a:t>
                      </a:r>
                      <a:endParaRPr lang="ko-KR" altLang="en-US" b="1" dirty="0">
                        <a:latin typeface="Lucida Fax" panose="020606020505050202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ucida Fax" panose="02060602050505020204" pitchFamily="18" charset="0"/>
                        </a:rPr>
                        <a:t>AWS</a:t>
                      </a:r>
                      <a:endParaRPr lang="ko-KR" altLang="en-US" b="1" dirty="0">
                        <a:latin typeface="Lucida Fax" panose="020606020505050202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04569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Gateway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Router</a:t>
                      </a:r>
                      <a:endParaRPr lang="ko-KR" altLang="en-US" sz="1600" b="0" dirty="0">
                        <a:solidFill>
                          <a:srgbClr val="5B9BD5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Internet Gateway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00047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Load Balancer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L4/L7 </a:t>
                      </a:r>
                      <a:r>
                        <a:rPr lang="en-US" altLang="ko-KR" sz="160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switch</a:t>
                      </a:r>
                      <a:endParaRPr lang="ko-KR" altLang="en-US" sz="1600" dirty="0">
                        <a:solidFill>
                          <a:srgbClr val="5B9BD5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ELB (classic/network/application)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0686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Subnet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VLAN(802.1q), L2/L3 </a:t>
                      </a:r>
                      <a:r>
                        <a:rPr lang="en-US" altLang="ko-KR" sz="1600" b="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switch</a:t>
                      </a:r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 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Subnet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342067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Filter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Ingress/egress Filter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Security Group (In/outbound Rule)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012642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LB Instance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Physical </a:t>
                      </a:r>
                      <a:r>
                        <a:rPr lang="en-US" altLang="ko-KR" sz="160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Server</a:t>
                      </a:r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 [Farm]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ELB registered EC2 instance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737332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Security Entity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Firewall</a:t>
                      </a:r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 / iptables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ACL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948407"/>
                  </a:ext>
                </a:extLst>
              </a:tr>
            </a:tbl>
          </a:graphicData>
        </a:graphic>
      </p:graphicFrame>
      <p:pic>
        <p:nvPicPr>
          <p:cNvPr id="1028" name="Picture 4" descr="less than png에 대한 이미지 검색결과">
            <a:extLst>
              <a:ext uri="{FF2B5EF4-FFF2-40B4-BE49-F238E27FC236}">
                <a16:creationId xmlns:a16="http://schemas.microsoft.com/office/drawing/2014/main" id="{6D7EA54A-2D23-4A33-B0A1-02768CADF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24" y="3429000"/>
            <a:ext cx="2389870" cy="23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2AA023-52BB-434C-99D8-A7164CCF827B}"/>
              </a:ext>
            </a:extLst>
          </p:cNvPr>
          <p:cNvSpPr/>
          <p:nvPr/>
        </p:nvSpPr>
        <p:spPr>
          <a:xfrm>
            <a:off x="8247323" y="4633481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Easy to use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4C784D-38D3-45C3-91A4-4C46104DBE7E}"/>
              </a:ext>
            </a:extLst>
          </p:cNvPr>
          <p:cNvSpPr/>
          <p:nvPr/>
        </p:nvSpPr>
        <p:spPr>
          <a:xfrm>
            <a:off x="8100194" y="5105943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Flexible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CD1248-8EAC-4305-9D60-ADD911C96E9D}"/>
              </a:ext>
            </a:extLst>
          </p:cNvPr>
          <p:cNvSpPr/>
          <p:nvPr/>
        </p:nvSpPr>
        <p:spPr>
          <a:xfrm>
            <a:off x="9494043" y="5035230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Cost-Effective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13F4C13-048A-42BA-BBE1-E04C34F15370}"/>
              </a:ext>
            </a:extLst>
          </p:cNvPr>
          <p:cNvSpPr/>
          <p:nvPr/>
        </p:nvSpPr>
        <p:spPr>
          <a:xfrm>
            <a:off x="8450102" y="566723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Reliable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7F5C33-D4E7-40B7-8C22-1A4BBEE8D821}"/>
              </a:ext>
            </a:extLst>
          </p:cNvPr>
          <p:cNvSpPr/>
          <p:nvPr/>
        </p:nvSpPr>
        <p:spPr>
          <a:xfrm>
            <a:off x="9870351" y="5566692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Secure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482DC2-1C30-499C-AC33-DE336544DDEC}"/>
              </a:ext>
            </a:extLst>
          </p:cNvPr>
          <p:cNvSpPr/>
          <p:nvPr/>
        </p:nvSpPr>
        <p:spPr>
          <a:xfrm>
            <a:off x="7351051" y="6083594"/>
            <a:ext cx="451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Scalable and high performance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30" name="Picture 6" descr="router png icon에 대한 이미지 검색결과">
            <a:extLst>
              <a:ext uri="{FF2B5EF4-FFF2-40B4-BE49-F238E27FC236}">
                <a16:creationId xmlns:a16="http://schemas.microsoft.com/office/drawing/2014/main" id="{95D597AD-342D-465B-99BE-36487740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71" y="4531435"/>
            <a:ext cx="1921491" cy="19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id="{D8E9D21E-5207-40C1-A411-6A1174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62" y="5574062"/>
            <a:ext cx="1541178" cy="10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orage png icon에 대한 이미지 검색결과">
            <a:extLst>
              <a:ext uri="{FF2B5EF4-FFF2-40B4-BE49-F238E27FC236}">
                <a16:creationId xmlns:a16="http://schemas.microsoft.com/office/drawing/2014/main" id="{C8B23EA5-F571-4129-B03C-6A40C766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14" y="4534975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4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Trouble Shooting (step-by-step)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DCED5-A60E-494E-94F9-0FE7C171A41D}"/>
              </a:ext>
            </a:extLst>
          </p:cNvPr>
          <p:cNvSpPr txBox="1"/>
          <p:nvPr/>
        </p:nvSpPr>
        <p:spPr>
          <a:xfrm>
            <a:off x="492087" y="1360183"/>
            <a:ext cx="11105002" cy="520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Build VPC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VPC (My VPC, 10.0.0.0/16)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Subnet (Public 1/10.0.1.0/24, Public 2/10.0.2.0/24; auto-assign IP setting)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Internet Gateway (My IG; attach to VPC)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Route Table (add route 0.0.0.0/0; subnet associations)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 Group (VPC; Inbound Rules: HTTP/Anywhere)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Launch a EC2 and ELB/ALB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Launch EC2 (Amazon Linux AMI; VPC; Existing Security Group) Instance on Public1 and 2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ELB (application type; select AZ)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Config Routing (myTarget/healthy threshold:3/add register EC2 instance)</a:t>
            </a:r>
          </a:p>
        </p:txBody>
      </p:sp>
    </p:spTree>
    <p:extLst>
      <p:ext uri="{BB962C8B-B14F-4D97-AF65-F5344CB8AC3E}">
        <p14:creationId xmlns:p14="http://schemas.microsoft.com/office/powerpoint/2010/main" val="35432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ED3CBF-AF31-435A-B034-4D180ED3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70137"/>
              </p:ext>
            </p:extLst>
          </p:nvPr>
        </p:nvGraphicFramePr>
        <p:xfrm>
          <a:off x="1035012" y="1336038"/>
          <a:ext cx="10109238" cy="500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988">
                  <a:extLst>
                    <a:ext uri="{9D8B030D-6E8A-4147-A177-3AD203B41FA5}">
                      <a16:colId xmlns:a16="http://schemas.microsoft.com/office/drawing/2014/main" val="255230110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614493245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334344484"/>
                    </a:ext>
                  </a:extLst>
                </a:gridCol>
              </a:tblGrid>
              <a:tr h="4384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AWS</a:t>
                      </a:r>
                      <a:r>
                        <a:rPr lang="ko-KR" altLang="en-US" b="1" spc="-150" dirty="0">
                          <a:latin typeface="Lucida Fax" panose="02060602050505020204" pitchFamily="18" charset="0"/>
                        </a:rPr>
                        <a:t> </a:t>
                      </a:r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Console</a:t>
                      </a:r>
                      <a:endParaRPr lang="ko-KR" altLang="en-US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Page (demo.html) Access</a:t>
                      </a:r>
                      <a:endParaRPr lang="ko-KR" altLang="en-US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13382"/>
                  </a:ext>
                </a:extLst>
              </a:tr>
              <a:tr h="22845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70799"/>
                  </a:ext>
                </a:extLst>
              </a:tr>
              <a:tr h="22845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198602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Demonstration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361405-2560-45B7-AF0F-19A15ADF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77" y="1885222"/>
            <a:ext cx="2500494" cy="21216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CCEEA1-9DAB-4ACC-9F6D-CB92E96A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82" y="4114435"/>
            <a:ext cx="2505758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B09E24-73A0-4826-AEE1-8E6246744615}"/>
              </a:ext>
            </a:extLst>
          </p:cNvPr>
          <p:cNvSpPr/>
          <p:nvPr/>
        </p:nvSpPr>
        <p:spPr>
          <a:xfrm>
            <a:off x="1178268" y="265470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EC2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437A10-1F71-4550-BCF6-EF90A2D89928}"/>
              </a:ext>
            </a:extLst>
          </p:cNvPr>
          <p:cNvSpPr/>
          <p:nvPr/>
        </p:nvSpPr>
        <p:spPr>
          <a:xfrm>
            <a:off x="1181474" y="48792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ELB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85B86C-5669-48AE-B6EB-10DFFDCAF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453" y="4114435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4025B0-B9D9-460C-BDB2-A7ACDDB3B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453" y="1885222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4AB829-41D5-4CC9-9DE3-698E39032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129" y="1885221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CA874-B59F-418F-A834-145B2B98EF04}"/>
              </a:ext>
            </a:extLst>
          </p:cNvPr>
          <p:cNvSpPr/>
          <p:nvPr/>
        </p:nvSpPr>
        <p:spPr>
          <a:xfrm>
            <a:off x="5160453" y="305661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Instance#1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Public DNS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FC1F11-609D-4F28-BF9B-5A70A5BCBB92}"/>
              </a:ext>
            </a:extLst>
          </p:cNvPr>
          <p:cNvSpPr/>
          <p:nvPr/>
        </p:nvSpPr>
        <p:spPr>
          <a:xfrm>
            <a:off x="8308345" y="305661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Instance#2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Public DNS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D0C3A7-B99D-4A1D-8D83-0A874311643F}"/>
              </a:ext>
            </a:extLst>
          </p:cNvPr>
          <p:cNvSpPr/>
          <p:nvPr/>
        </p:nvSpPr>
        <p:spPr>
          <a:xfrm>
            <a:off x="5175669" y="524862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ELB (application)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DNS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880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Task#2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1746</Words>
  <Application>Microsoft Office PowerPoint</Application>
  <PresentationFormat>와이드스크린</PresentationFormat>
  <Paragraphs>468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Adobe 고딕 Std B</vt:lpstr>
      <vt:lpstr>맑은 고딕</vt:lpstr>
      <vt:lpstr>Arial</vt:lpstr>
      <vt:lpstr>Lucida Fax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해연 황</dc:creator>
  <cp:lastModifiedBy>해연 황</cp:lastModifiedBy>
  <cp:revision>88</cp:revision>
  <dcterms:created xsi:type="dcterms:W3CDTF">2019-06-30T22:43:37Z</dcterms:created>
  <dcterms:modified xsi:type="dcterms:W3CDTF">2019-07-02T06:10:12Z</dcterms:modified>
</cp:coreProperties>
</file>