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8" r:id="rId4"/>
    <p:sldId id="269" r:id="rId5"/>
    <p:sldId id="270" r:id="rId6"/>
    <p:sldId id="271" r:id="rId7"/>
    <p:sldId id="272" r:id="rId8"/>
    <p:sldId id="273" r:id="rId9"/>
    <p:sldId id="260" r:id="rId10"/>
    <p:sldId id="261" r:id="rId11"/>
    <p:sldId id="262" r:id="rId12"/>
    <p:sldId id="263" r:id="rId13"/>
    <p:sldId id="267" r:id="rId14"/>
    <p:sldId id="25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9CD5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227AC-1327-4985-803D-492662EAF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8AFB49-AFDE-427B-B2A8-F9A80BE99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20B97-6FEB-46C9-9986-3F1E64BE4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5B1C-1EB4-4C50-A2D1-F506F090DEB2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871870-2CE9-4D40-9C6E-3BB4D8A5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36FCE6-DDE8-4344-A214-41EF0002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8CD1-3EAF-40D4-A20B-E1C35234E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425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5F612-400B-44BD-B893-2CEF7F02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B361C8-20FD-4629-8E33-507D2AECA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013141-E93E-4224-B2C9-5A7761E36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5B1C-1EB4-4C50-A2D1-F506F090DEB2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9FD2D8-0674-41D1-86C9-ACC4BBB30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8C8634-8B11-4CB3-AB41-D8CC0500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8CD1-3EAF-40D4-A20B-E1C35234E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62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CA7E26-2FD5-41CE-9F30-9AEA0046A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AEE63E-E76B-42AE-AF42-0F70B146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4FAE6D-5EB3-47FC-B221-B9FB8790A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5B1C-1EB4-4C50-A2D1-F506F090DEB2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FF51C6-A7EB-4C28-875C-9D29475C5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B3BE2B-AC26-420D-BF59-629E5A533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8CD1-3EAF-40D4-A20B-E1C35234E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663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C2E31-9F40-473E-A91D-20679B3A1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B423BA-93B9-4AFB-9F56-24C782309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FC238-61BA-4FDA-872A-005EB01D9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5B1C-1EB4-4C50-A2D1-F506F090DEB2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A559D2-2691-4800-B273-C5B394724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9DB051-AD5D-40CE-B3EF-D56A8A83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8CD1-3EAF-40D4-A20B-E1C35234E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71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01375-F4F5-4865-A9E8-0F8A190A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32C362-5260-4452-89A9-63E6C991D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8F08CD-6CF1-48D9-94E3-B28547A2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5B1C-1EB4-4C50-A2D1-F506F090DEB2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53628B-2C90-4ED0-BC42-CF75AC7E0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EC9AFF-AECB-4F34-8D08-B9644DFB8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8CD1-3EAF-40D4-A20B-E1C35234E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949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44FAC-0C7A-4145-A26E-21E391C1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C3C9B4-203F-4E08-9C95-28DCD368C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2218AA-286C-42CB-B8AF-8F7DCEDEF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E62E47-26B9-4E63-A8ED-FD7786F55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5B1C-1EB4-4C50-A2D1-F506F090DEB2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F15BEF-1BA6-465B-BBA6-E3324D8D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48CA2C-6386-4B20-8B06-6C4F43122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8CD1-3EAF-40D4-A20B-E1C35234E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07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A1087-D127-4329-9D81-26F5A4AF8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4E78B0-095E-41A8-95C7-F1BF748B4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14A6D2-266B-482A-A16B-8F42B560E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20B01-A240-4AEC-BF1E-AC45E5EF8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A9B618-CC45-40A7-8CBD-DB05647DDC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9FA975-A477-4D60-84D2-5C51AC92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5B1C-1EB4-4C50-A2D1-F506F090DEB2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E3970F-E3D7-4276-89A0-D4CB5376D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7B26D6-9957-4E65-8A19-663AF0DA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8CD1-3EAF-40D4-A20B-E1C35234E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66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0E386-B092-411D-A023-82B5C112F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8AD0A4-B507-4E4D-9C0F-46B49589F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5B1C-1EB4-4C50-A2D1-F506F090DEB2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6DEB43-11A2-478A-A7FB-6BCA0037F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DC029F-B34E-44BE-B4FE-503D9DCF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8CD1-3EAF-40D4-A20B-E1C35234E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67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2D791B-E415-4619-8438-2217C1B51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5B1C-1EB4-4C50-A2D1-F506F090DEB2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25E13B-8EE3-4647-9E15-FA4ED1F32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EE6B3E-C1DE-45D0-88C3-F566160F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8CD1-3EAF-40D4-A20B-E1C35234E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90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451EA-47BD-4BB2-A9C9-8351C4875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8CD9AD-ACFB-4CFB-A650-0265DB64B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E7A131-6CF4-4BAA-90CF-19121A5B6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1035D9-81ED-49B9-B1E0-01B583F80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5B1C-1EB4-4C50-A2D1-F506F090DEB2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4635B6-B8B2-4A1F-993F-655C60D37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FC643E-245F-4C95-BA14-95FB7143C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8CD1-3EAF-40D4-A20B-E1C35234E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70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931A1-012F-4F6D-B922-72673648A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8D6C3A-088F-4FA4-800F-05C831EFA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1C72C0-8906-4F4D-B162-0E1FAF1D1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E0FEA6-7D0E-4D10-93F8-29D874D29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5B1C-1EB4-4C50-A2D1-F506F090DEB2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A4E81C-A09A-41C4-8A59-C7D979A0A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CBCAE8-ACE6-4301-947E-5EEF04E4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78CD1-3EAF-40D4-A20B-E1C35234E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35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3FE99E-BEF6-4E9F-B395-DE10E1F50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ADEA47-3C39-495B-A7B8-34A1C171B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F16868-6FA0-4876-9CD6-51807BE87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15B1C-1EB4-4C50-A2D1-F506F090DEB2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1D8DA1-C2C4-43C8-8A01-738237974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A50D57-9C0E-4A1A-8358-E19E14755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78CD1-3EAF-40D4-A20B-E1C35234E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69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2.svg"/><Relationship Id="rId21" Type="http://schemas.openxmlformats.org/officeDocument/2006/relationships/image" Target="../media/image25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1.svg"/><Relationship Id="rId25" Type="http://schemas.openxmlformats.org/officeDocument/2006/relationships/image" Target="../media/image29.svg"/><Relationship Id="rId2" Type="http://schemas.openxmlformats.org/officeDocument/2006/relationships/image" Target="../media/image1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8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7.svg"/><Relationship Id="rId10" Type="http://schemas.openxmlformats.org/officeDocument/2006/relationships/image" Target="../media/image9.png"/><Relationship Id="rId19" Type="http://schemas.openxmlformats.org/officeDocument/2006/relationships/image" Target="../media/image23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6.png"/><Relationship Id="rId27" Type="http://schemas.openxmlformats.org/officeDocument/2006/relationships/image" Target="../media/image31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84703F-F2E3-46CC-BFF5-21794113DD73}"/>
              </a:ext>
            </a:extLst>
          </p:cNvPr>
          <p:cNvSpPr txBox="1"/>
          <p:nvPr/>
        </p:nvSpPr>
        <p:spPr>
          <a:xfrm>
            <a:off x="-673106" y="1358890"/>
            <a:ext cx="9475080" cy="1616173"/>
          </a:xfrm>
          <a:prstGeom prst="roundRect">
            <a:avLst>
              <a:gd name="adj" fmla="val 44857"/>
            </a:avLst>
          </a:prstGeom>
          <a:solidFill>
            <a:schemeClr val="bg1">
              <a:lumMod val="65000"/>
            </a:schemeClr>
          </a:solidFill>
        </p:spPr>
        <p:txBody>
          <a:bodyPr wrap="square" rtlCol="0">
            <a:noAutofit/>
          </a:bodyPr>
          <a:lstStyle/>
          <a:p>
            <a:endParaRPr lang="en-US" altLang="ko-KR" sz="3200" dirty="0">
              <a:latin typeface="Lucida Fax" panose="020606020505050202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3200" dirty="0">
              <a:latin typeface="Lucida Fax" panose="020606020505050202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B7D0F6-45F3-49EC-AC19-508FDCE31102}"/>
              </a:ext>
            </a:extLst>
          </p:cNvPr>
          <p:cNvSpPr txBox="1">
            <a:spLocks/>
          </p:cNvSpPr>
          <p:nvPr/>
        </p:nvSpPr>
        <p:spPr>
          <a:xfrm>
            <a:off x="468775" y="1516750"/>
            <a:ext cx="7635184" cy="14583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4000" b="1" spc="-150" dirty="0">
                <a:solidFill>
                  <a:schemeClr val="bg1"/>
                </a:solidFill>
                <a:latin typeface="Lucida Fax" panose="02060602050505020204" pitchFamily="18" charset="0"/>
                <a:ea typeface="Adobe 고딕 Std B" panose="020B0800000000000000" pitchFamily="34" charset="-127"/>
              </a:rPr>
              <a:t>Solutions Architect Hiring Assignment</a:t>
            </a:r>
            <a:endParaRPr lang="ko-KR" altLang="en-US" sz="4000" b="1" spc="-150" dirty="0">
              <a:solidFill>
                <a:schemeClr val="bg1"/>
              </a:solidFill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CEE0AA-9A9E-4D19-9E45-A07322B0E6CF}"/>
              </a:ext>
            </a:extLst>
          </p:cNvPr>
          <p:cNvSpPr txBox="1">
            <a:spLocks/>
          </p:cNvSpPr>
          <p:nvPr/>
        </p:nvSpPr>
        <p:spPr>
          <a:xfrm>
            <a:off x="8103959" y="5341250"/>
            <a:ext cx="3639990" cy="1131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400" dirty="0">
                <a:latin typeface="Lucida Fax" panose="02060602050505020204" pitchFamily="18" charset="0"/>
                <a:ea typeface="Source Sans Pro SemiBold" panose="020B0603030403020204" pitchFamily="34" charset="0"/>
              </a:rPr>
              <a:t>July 2nd 2019</a:t>
            </a:r>
          </a:p>
          <a:p>
            <a:pPr algn="r">
              <a:lnSpc>
                <a:spcPct val="150000"/>
              </a:lnSpc>
            </a:pPr>
            <a:r>
              <a:rPr lang="en-US" altLang="ko-KR" sz="2800" b="1" dirty="0" err="1">
                <a:latin typeface="Lucida Fax" panose="02060602050505020204" pitchFamily="18" charset="0"/>
                <a:ea typeface="Source Sans Pro SemiBold" panose="020B0603030403020204" pitchFamily="34" charset="0"/>
              </a:rPr>
              <a:t>Hae</a:t>
            </a:r>
            <a:r>
              <a:rPr lang="en-US" altLang="ko-KR" sz="2800" b="1" dirty="0">
                <a:latin typeface="Lucida Fax" panose="02060602050505020204" pitchFamily="18" charset="0"/>
                <a:ea typeface="Source Sans Pro SemiBold" panose="020B0603030403020204" pitchFamily="34" charset="0"/>
              </a:rPr>
              <a:t>-Yeon, Hwang</a:t>
            </a:r>
            <a:endParaRPr lang="ko-KR" altLang="en-US" sz="2800" b="1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09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2984DB-6065-404F-AAEB-FC395AD382A0}"/>
              </a:ext>
            </a:extLst>
          </p:cNvPr>
          <p:cNvCxnSpPr>
            <a:cxnSpLocks/>
          </p:cNvCxnSpPr>
          <p:nvPr/>
        </p:nvCxnSpPr>
        <p:spPr>
          <a:xfrm>
            <a:off x="0" y="721656"/>
            <a:ext cx="11226188" cy="6409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B9FDB6-61F9-4370-BBF9-63BF9BAB904E}"/>
              </a:ext>
            </a:extLst>
          </p:cNvPr>
          <p:cNvSpPr txBox="1"/>
          <p:nvPr/>
        </p:nvSpPr>
        <p:spPr>
          <a:xfrm>
            <a:off x="374575" y="53793"/>
            <a:ext cx="1047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바탕" panose="02030604000101010101" pitchFamily="18" charset="-127"/>
              </a:rPr>
              <a:t>〇 Application ELB</a:t>
            </a:r>
            <a:r>
              <a:rPr lang="en-US" altLang="ko-KR" sz="3600" spc="-3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ko-KR" altLang="en-US" sz="3600" spc="-3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ACDCD6-9E10-4885-ACAF-3758C8582BD2}"/>
              </a:ext>
            </a:extLst>
          </p:cNvPr>
          <p:cNvSpPr txBox="1"/>
          <p:nvPr/>
        </p:nvSpPr>
        <p:spPr>
          <a:xfrm>
            <a:off x="492087" y="914400"/>
            <a:ext cx="11105002" cy="1699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spc="-15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LB (</a:t>
            </a:r>
            <a:r>
              <a:rPr lang="en-US" altLang="ko-KR" sz="2400" spc="-15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ApplicationLB</a:t>
            </a:r>
            <a:r>
              <a:rPr lang="en-US" altLang="ko-KR" sz="2400" spc="-15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/ELB/select AZ)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spc="-15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Config Routing (</a:t>
            </a:r>
            <a:r>
              <a:rPr lang="en-US" altLang="ko-KR" sz="2400" spc="-15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myTarget</a:t>
            </a:r>
            <a:r>
              <a:rPr lang="en-US" altLang="ko-KR" sz="2400" spc="-15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/healthy threshold:3/add register instance)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spc="-15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CloudWatch(Metrics/</a:t>
            </a:r>
            <a:r>
              <a:rPr lang="en-US" altLang="ko-KR" sz="2400" spc="-15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ApplicationELB</a:t>
            </a:r>
            <a:r>
              <a:rPr lang="en-US" altLang="ko-KR" sz="2400" spc="-15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endParaRPr lang="ko-KR" altLang="en-US" sz="2400" spc="-15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234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2984DB-6065-404F-AAEB-FC395AD382A0}"/>
              </a:ext>
            </a:extLst>
          </p:cNvPr>
          <p:cNvCxnSpPr>
            <a:cxnSpLocks/>
          </p:cNvCxnSpPr>
          <p:nvPr/>
        </p:nvCxnSpPr>
        <p:spPr>
          <a:xfrm>
            <a:off x="0" y="721656"/>
            <a:ext cx="11226188" cy="6409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B9FDB6-61F9-4370-BBF9-63BF9BAB904E}"/>
              </a:ext>
            </a:extLst>
          </p:cNvPr>
          <p:cNvSpPr txBox="1"/>
          <p:nvPr/>
        </p:nvSpPr>
        <p:spPr>
          <a:xfrm>
            <a:off x="374575" y="53793"/>
            <a:ext cx="1047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바탕" panose="02030604000101010101" pitchFamily="18" charset="-127"/>
              </a:rPr>
              <a:t>〇 AWS Identity and Access Management (IAM)</a:t>
            </a:r>
            <a:endParaRPr lang="ko-KR" altLang="en-US" sz="3600" spc="-3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ACDCD6-9E10-4885-ACAF-3758C8582BD2}"/>
              </a:ext>
            </a:extLst>
          </p:cNvPr>
          <p:cNvSpPr txBox="1"/>
          <p:nvPr/>
        </p:nvSpPr>
        <p:spPr>
          <a:xfrm>
            <a:off x="492087" y="914400"/>
            <a:ext cx="11105002" cy="2807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spc="-15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User and Groups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spc="-15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user-1/user-2/user-3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spc="-15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EC2-Admin/EC2-Support/S3-Support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spc="-15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Add Users to Group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spc="-15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Sign-in and  Test Users</a:t>
            </a:r>
            <a:endParaRPr lang="ko-KR" altLang="en-US" sz="2400" spc="-15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4285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2984DB-6065-404F-AAEB-FC395AD382A0}"/>
              </a:ext>
            </a:extLst>
          </p:cNvPr>
          <p:cNvCxnSpPr>
            <a:cxnSpLocks/>
          </p:cNvCxnSpPr>
          <p:nvPr/>
        </p:nvCxnSpPr>
        <p:spPr>
          <a:xfrm>
            <a:off x="0" y="721656"/>
            <a:ext cx="11226188" cy="6409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B9FDB6-61F9-4370-BBF9-63BF9BAB904E}"/>
              </a:ext>
            </a:extLst>
          </p:cNvPr>
          <p:cNvSpPr txBox="1"/>
          <p:nvPr/>
        </p:nvSpPr>
        <p:spPr>
          <a:xfrm>
            <a:off x="374575" y="53793"/>
            <a:ext cx="1047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15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바탕" panose="02030604000101010101" pitchFamily="18" charset="-127"/>
              </a:rPr>
              <a:t>&gt; Requirements :: 2/2</a:t>
            </a:r>
            <a:endParaRPr lang="ko-KR" altLang="en-US" sz="3600" spc="-15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ACDCD6-9E10-4885-ACAF-3758C8582BD2}"/>
              </a:ext>
            </a:extLst>
          </p:cNvPr>
          <p:cNvSpPr txBox="1"/>
          <p:nvPr/>
        </p:nvSpPr>
        <p:spPr>
          <a:xfrm>
            <a:off x="492086" y="914400"/>
            <a:ext cx="11406131" cy="5023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spc="-15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 self-healing infrastructure that recovers from failed service instances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spc="-15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Security of data at rest and in transit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spc="-15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Securing access to the environment as the delivery team expands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spc="-15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An archival strategy for inactive objects greater than 6 months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spc="-15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Ability to easily manage and replicate multiple environments based on their blueprint architecture.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spc="-15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Application lifecycle management should be considered as a DevOps strategy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spc="-15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Cost-effectiveness should also be considered across all components of the architecture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spc="-15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Access logs generated need to be collected and aggregated for visualization</a:t>
            </a:r>
            <a:endParaRPr lang="ko-KR" altLang="en-US" sz="2400" spc="-15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9179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2984DB-6065-404F-AAEB-FC395AD382A0}"/>
              </a:ext>
            </a:extLst>
          </p:cNvPr>
          <p:cNvCxnSpPr>
            <a:cxnSpLocks/>
          </p:cNvCxnSpPr>
          <p:nvPr/>
        </p:nvCxnSpPr>
        <p:spPr>
          <a:xfrm>
            <a:off x="0" y="721656"/>
            <a:ext cx="11226188" cy="6409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B9FDB6-61F9-4370-BBF9-63BF9BAB904E}"/>
              </a:ext>
            </a:extLst>
          </p:cNvPr>
          <p:cNvSpPr txBox="1"/>
          <p:nvPr/>
        </p:nvSpPr>
        <p:spPr>
          <a:xfrm>
            <a:off x="374575" y="53793"/>
            <a:ext cx="1047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바탕" panose="02030604000101010101" pitchFamily="18" charset="-127"/>
              </a:rPr>
              <a:t>〇 Building </a:t>
            </a:r>
            <a:r>
              <a:rPr lang="en-US" altLang="ko-KR" sz="3600" spc="-3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VPC Procedure </a:t>
            </a:r>
            <a:endParaRPr lang="ko-KR" altLang="en-US" sz="3600" spc="-3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ACDCD6-9E10-4885-ACAF-3758C8582BD2}"/>
              </a:ext>
            </a:extLst>
          </p:cNvPr>
          <p:cNvSpPr txBox="1"/>
          <p:nvPr/>
        </p:nvSpPr>
        <p:spPr>
          <a:xfrm>
            <a:off x="492087" y="914400"/>
            <a:ext cx="11105002" cy="557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spc="-15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VPC (My VPC, 10.0.0.0/16)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spc="-15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Subnet (Public 1/10.0.1.0/24, Public 2/10.0.2.0/24; auto-assign IP setting)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spc="-15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Internet Gateway (My IG; attach to VPC)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spc="-15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Route Table (add route 0.0.0.0/0; subnet associations)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spc="-15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Security Group (VPC; Inbound Rules: HTTP/Anywhere)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spc="-15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Launch EC2 (Amazon Linux AMI; VPC; Existing Security Group)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spc="-15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Private Subnet (Private 1/My VPC/10.0.3.0/24, Private 2/My VPC/10.0.4.0/24)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spc="-15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Security group (Database/My VPC; add rules:  MySQL/Aurora)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spc="-15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Database Subnet Group (My Subnet Group/My VPC/ add subnet)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spc="-15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Amazon RDS (MySQL/</a:t>
            </a:r>
            <a:r>
              <a:rPr lang="en-US" altLang="ko-KR" sz="2400" spc="-15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Dev.Test</a:t>
            </a:r>
            <a:r>
              <a:rPr lang="en-US" altLang="ko-KR" sz="2400" spc="-15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/Instance: db.t2.micro/</a:t>
            </a:r>
            <a:r>
              <a:rPr lang="en-US" altLang="ko-KR" sz="2400" spc="-15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myDB</a:t>
            </a:r>
            <a:r>
              <a:rPr lang="en-US" altLang="ko-KR" sz="2400" spc="-15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/admin/lab-password)</a:t>
            </a:r>
            <a:endParaRPr lang="ko-KR" altLang="en-US" sz="2400" spc="-15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0288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2984DB-6065-404F-AAEB-FC395AD382A0}"/>
              </a:ext>
            </a:extLst>
          </p:cNvPr>
          <p:cNvCxnSpPr>
            <a:cxnSpLocks/>
          </p:cNvCxnSpPr>
          <p:nvPr/>
        </p:nvCxnSpPr>
        <p:spPr>
          <a:xfrm>
            <a:off x="0" y="721656"/>
            <a:ext cx="11226188" cy="6409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B9FDB6-61F9-4370-BBF9-63BF9BAB904E}"/>
              </a:ext>
            </a:extLst>
          </p:cNvPr>
          <p:cNvSpPr txBox="1"/>
          <p:nvPr/>
        </p:nvSpPr>
        <p:spPr>
          <a:xfrm>
            <a:off x="374575" y="53793"/>
            <a:ext cx="1047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바탕" panose="02030604000101010101" pitchFamily="18" charset="-127"/>
              </a:rPr>
              <a:t>〇 </a:t>
            </a:r>
            <a:r>
              <a:rPr lang="en-US" altLang="ko-KR" sz="3600" spc="-3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Building Your First Amazon Virtual Private Cloud (VPC)</a:t>
            </a:r>
            <a:endParaRPr lang="ko-KR" altLang="en-US" sz="3600" spc="-3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9D2AE510-B714-4DA3-B600-8DA403A97EA6}"/>
              </a:ext>
            </a:extLst>
          </p:cNvPr>
          <p:cNvSpPr/>
          <p:nvPr/>
        </p:nvSpPr>
        <p:spPr>
          <a:xfrm>
            <a:off x="1512777" y="1431396"/>
            <a:ext cx="3771216" cy="40454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ap-northeast-2a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5DA0B2E-8078-4E69-BFDF-7797A14ECECA}"/>
              </a:ext>
            </a:extLst>
          </p:cNvPr>
          <p:cNvGrpSpPr/>
          <p:nvPr/>
        </p:nvGrpSpPr>
        <p:grpSpPr>
          <a:xfrm>
            <a:off x="772106" y="1046941"/>
            <a:ext cx="10572803" cy="5476646"/>
            <a:chOff x="387557" y="983849"/>
            <a:chExt cx="10572803" cy="5710970"/>
          </a:xfrm>
        </p:grpSpPr>
        <p:sp>
          <p:nvSpPr>
            <p:cNvPr id="37" name="Rectangle 31">
              <a:extLst>
                <a:ext uri="{FF2B5EF4-FFF2-40B4-BE49-F238E27FC236}">
                  <a16:creationId xmlns:a16="http://schemas.microsoft.com/office/drawing/2014/main" id="{F33BF85C-D80A-4813-93DF-43C02143C3CC}"/>
                </a:ext>
              </a:extLst>
            </p:cNvPr>
            <p:cNvSpPr/>
            <p:nvPr/>
          </p:nvSpPr>
          <p:spPr>
            <a:xfrm>
              <a:off x="387557" y="983849"/>
              <a:ext cx="10572803" cy="57109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ysClr val="windowText" lastClr="00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AWS Cloud</a:t>
              </a:r>
            </a:p>
          </p:txBody>
        </p:sp>
        <p:pic>
          <p:nvPicPr>
            <p:cNvPr id="39" name="Graphic 35">
              <a:extLst>
                <a:ext uri="{FF2B5EF4-FFF2-40B4-BE49-F238E27FC236}">
                  <a16:creationId xmlns:a16="http://schemas.microsoft.com/office/drawing/2014/main" id="{8C0B1A93-66A7-43CF-9569-28A0EBE77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7558" y="983849"/>
              <a:ext cx="330200" cy="330200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FF28695-7F2C-43B3-BEF7-83C319792941}"/>
              </a:ext>
            </a:extLst>
          </p:cNvPr>
          <p:cNvGrpSpPr/>
          <p:nvPr/>
        </p:nvGrpSpPr>
        <p:grpSpPr>
          <a:xfrm>
            <a:off x="5305566" y="1265831"/>
            <a:ext cx="1420779" cy="901091"/>
            <a:chOff x="4724017" y="1773408"/>
            <a:chExt cx="1420779" cy="90109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CA0DF47-8255-4C76-9523-4AE974988390}"/>
                </a:ext>
              </a:extLst>
            </p:cNvPr>
            <p:cNvSpPr txBox="1"/>
            <p:nvPr/>
          </p:nvSpPr>
          <p:spPr>
            <a:xfrm>
              <a:off x="4724017" y="2212834"/>
              <a:ext cx="14207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Internet </a:t>
              </a:r>
            </a:p>
            <a:p>
              <a:pPr algn="ctr"/>
              <a:r>
                <a:rPr 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Gateway</a:t>
              </a:r>
            </a:p>
          </p:txBody>
        </p:sp>
        <p:pic>
          <p:nvPicPr>
            <p:cNvPr id="49" name="Graphic 64">
              <a:extLst>
                <a:ext uri="{FF2B5EF4-FFF2-40B4-BE49-F238E27FC236}">
                  <a16:creationId xmlns:a16="http://schemas.microsoft.com/office/drawing/2014/main" id="{92B4E788-EE49-4F16-A334-F1BEA2D64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00277" y="1773408"/>
              <a:ext cx="469900" cy="469900"/>
            </a:xfrm>
            <a:prstGeom prst="rect">
              <a:avLst/>
            </a:prstGeom>
          </p:spPr>
        </p:pic>
      </p:grpSp>
      <p:sp>
        <p:nvSpPr>
          <p:cNvPr id="66" name="Rectangle 32">
            <a:extLst>
              <a:ext uri="{FF2B5EF4-FFF2-40B4-BE49-F238E27FC236}">
                <a16:creationId xmlns:a16="http://schemas.microsoft.com/office/drawing/2014/main" id="{6CA2F80E-98A1-4E7F-B0BD-C2EDF3B7280C}"/>
              </a:ext>
            </a:extLst>
          </p:cNvPr>
          <p:cNvSpPr/>
          <p:nvPr/>
        </p:nvSpPr>
        <p:spPr>
          <a:xfrm>
            <a:off x="6800167" y="1431395"/>
            <a:ext cx="3771216" cy="40454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ap-northeast-2c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6451F32-D529-4FE6-89C1-C2A8E161BC7B}"/>
              </a:ext>
            </a:extLst>
          </p:cNvPr>
          <p:cNvGrpSpPr/>
          <p:nvPr/>
        </p:nvGrpSpPr>
        <p:grpSpPr>
          <a:xfrm>
            <a:off x="1623660" y="2571979"/>
            <a:ext cx="3579278" cy="1263457"/>
            <a:chOff x="1042111" y="2682952"/>
            <a:chExt cx="3579278" cy="1263457"/>
          </a:xfrm>
        </p:grpSpPr>
        <p:sp>
          <p:nvSpPr>
            <p:cNvPr id="72" name="Rectangle 57">
              <a:extLst>
                <a:ext uri="{FF2B5EF4-FFF2-40B4-BE49-F238E27FC236}">
                  <a16:creationId xmlns:a16="http://schemas.microsoft.com/office/drawing/2014/main" id="{B70C0358-DA9F-4110-8FD4-B4F37A9B6034}"/>
                </a:ext>
              </a:extLst>
            </p:cNvPr>
            <p:cNvSpPr/>
            <p:nvPr/>
          </p:nvSpPr>
          <p:spPr>
            <a:xfrm>
              <a:off x="1042111" y="2685311"/>
              <a:ext cx="3573956" cy="1260000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D9CD5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Public subnet</a:t>
              </a:r>
            </a:p>
          </p:txBody>
        </p:sp>
        <p:pic>
          <p:nvPicPr>
            <p:cNvPr id="73" name="Graphic 58">
              <a:extLst>
                <a:ext uri="{FF2B5EF4-FFF2-40B4-BE49-F238E27FC236}">
                  <a16:creationId xmlns:a16="http://schemas.microsoft.com/office/drawing/2014/main" id="{734B22F2-45F9-4D5E-859B-2B0904168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42111" y="2682952"/>
              <a:ext cx="274320" cy="274320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EBCE4F0-623B-4A60-B3FB-F8BBBB896ECC}"/>
                </a:ext>
              </a:extLst>
            </p:cNvPr>
            <p:cNvSpPr txBox="1"/>
            <p:nvPr/>
          </p:nvSpPr>
          <p:spPr>
            <a:xfrm>
              <a:off x="2614789" y="3669410"/>
              <a:ext cx="2006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5D9CD5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10.0.0.0/24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92A69CF4-253A-4954-B6FA-BA9911649A1C}"/>
              </a:ext>
            </a:extLst>
          </p:cNvPr>
          <p:cNvGrpSpPr/>
          <p:nvPr/>
        </p:nvGrpSpPr>
        <p:grpSpPr>
          <a:xfrm>
            <a:off x="1623659" y="4145569"/>
            <a:ext cx="3573955" cy="1262359"/>
            <a:chOff x="1042110" y="4465861"/>
            <a:chExt cx="3573955" cy="1262359"/>
          </a:xfrm>
        </p:grpSpPr>
        <p:sp>
          <p:nvSpPr>
            <p:cNvPr id="75" name="Rectangle 28">
              <a:extLst>
                <a:ext uri="{FF2B5EF4-FFF2-40B4-BE49-F238E27FC236}">
                  <a16:creationId xmlns:a16="http://schemas.microsoft.com/office/drawing/2014/main" id="{FA4B814F-154A-4F55-A60D-2F4180A4BD6C}"/>
                </a:ext>
              </a:extLst>
            </p:cNvPr>
            <p:cNvSpPr/>
            <p:nvPr/>
          </p:nvSpPr>
          <p:spPr>
            <a:xfrm>
              <a:off x="1042110" y="4468220"/>
              <a:ext cx="3573955" cy="1260000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B9BD5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Private subnet</a:t>
              </a:r>
            </a:p>
          </p:txBody>
        </p:sp>
        <p:pic>
          <p:nvPicPr>
            <p:cNvPr id="76" name="Graphic 13">
              <a:extLst>
                <a:ext uri="{FF2B5EF4-FFF2-40B4-BE49-F238E27FC236}">
                  <a16:creationId xmlns:a16="http://schemas.microsoft.com/office/drawing/2014/main" id="{2FAF4067-7121-4AF4-B31F-EE38866F3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42111" y="4465861"/>
              <a:ext cx="274320" cy="274320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2148C2C-5F18-441F-941A-09CCE2F3D515}"/>
                </a:ext>
              </a:extLst>
            </p:cNvPr>
            <p:cNvSpPr txBox="1"/>
            <p:nvPr/>
          </p:nvSpPr>
          <p:spPr>
            <a:xfrm>
              <a:off x="2609465" y="5445748"/>
              <a:ext cx="2006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5B9BD5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10.0.2.0/24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370FFAD-CAAA-4772-A654-73062D8697D7}"/>
              </a:ext>
            </a:extLst>
          </p:cNvPr>
          <p:cNvGrpSpPr/>
          <p:nvPr/>
        </p:nvGrpSpPr>
        <p:grpSpPr>
          <a:xfrm>
            <a:off x="1114401" y="1735730"/>
            <a:ext cx="9830907" cy="3856439"/>
            <a:chOff x="532852" y="2004457"/>
            <a:chExt cx="9830907" cy="4084025"/>
          </a:xfrm>
        </p:grpSpPr>
        <p:sp>
          <p:nvSpPr>
            <p:cNvPr id="26" name="Rectangle 29">
              <a:extLst>
                <a:ext uri="{FF2B5EF4-FFF2-40B4-BE49-F238E27FC236}">
                  <a16:creationId xmlns:a16="http://schemas.microsoft.com/office/drawing/2014/main" id="{AB3879C2-FD21-4978-AE20-9E309B44888B}"/>
                </a:ext>
              </a:extLst>
            </p:cNvPr>
            <p:cNvSpPr/>
            <p:nvPr/>
          </p:nvSpPr>
          <p:spPr>
            <a:xfrm>
              <a:off x="532853" y="2015474"/>
              <a:ext cx="9830906" cy="4073008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ln w="0"/>
                  <a:solidFill>
                    <a:schemeClr val="accent5">
                      <a:lumMod val="7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VPC</a:t>
              </a:r>
            </a:p>
          </p:txBody>
        </p:sp>
        <p:pic>
          <p:nvPicPr>
            <p:cNvPr id="40" name="Graphic 36">
              <a:extLst>
                <a:ext uri="{FF2B5EF4-FFF2-40B4-BE49-F238E27FC236}">
                  <a16:creationId xmlns:a16="http://schemas.microsoft.com/office/drawing/2014/main" id="{1E14FCDA-8E7D-40A8-A503-2F4A7AC36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2852" y="2004457"/>
              <a:ext cx="330200" cy="346356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731AC6D-63F4-41B3-B1EC-19ACD1119331}"/>
                </a:ext>
              </a:extLst>
            </p:cNvPr>
            <p:cNvSpPr txBox="1"/>
            <p:nvPr/>
          </p:nvSpPr>
          <p:spPr>
            <a:xfrm>
              <a:off x="1251789" y="2031057"/>
              <a:ext cx="2006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10.0.0.0/16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5310553-2DB9-402E-A4DA-E6FC2B07055B}"/>
              </a:ext>
            </a:extLst>
          </p:cNvPr>
          <p:cNvGrpSpPr/>
          <p:nvPr/>
        </p:nvGrpSpPr>
        <p:grpSpPr>
          <a:xfrm>
            <a:off x="6900016" y="2569620"/>
            <a:ext cx="3584969" cy="1262359"/>
            <a:chOff x="6367891" y="2680593"/>
            <a:chExt cx="3584969" cy="1262359"/>
          </a:xfrm>
        </p:grpSpPr>
        <p:sp>
          <p:nvSpPr>
            <p:cNvPr id="79" name="Rectangle 57">
              <a:extLst>
                <a:ext uri="{FF2B5EF4-FFF2-40B4-BE49-F238E27FC236}">
                  <a16:creationId xmlns:a16="http://schemas.microsoft.com/office/drawing/2014/main" id="{CF144B51-7FA3-47F3-AA0F-70F69161A518}"/>
                </a:ext>
              </a:extLst>
            </p:cNvPr>
            <p:cNvSpPr/>
            <p:nvPr/>
          </p:nvSpPr>
          <p:spPr>
            <a:xfrm>
              <a:off x="6378904" y="2682952"/>
              <a:ext cx="3573956" cy="1260000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D9CD5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Public subnet</a:t>
              </a:r>
            </a:p>
          </p:txBody>
        </p:sp>
        <p:pic>
          <p:nvPicPr>
            <p:cNvPr id="80" name="Graphic 58">
              <a:extLst>
                <a:ext uri="{FF2B5EF4-FFF2-40B4-BE49-F238E27FC236}">
                  <a16:creationId xmlns:a16="http://schemas.microsoft.com/office/drawing/2014/main" id="{AC04BB80-52B7-4ECD-8AFF-EFC8FAF8C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67891" y="2680593"/>
              <a:ext cx="274320" cy="274320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826B73E-4BFC-47F4-8FA7-104B4BBC5AE9}"/>
                </a:ext>
              </a:extLst>
            </p:cNvPr>
            <p:cNvSpPr txBox="1"/>
            <p:nvPr/>
          </p:nvSpPr>
          <p:spPr>
            <a:xfrm>
              <a:off x="7939016" y="3643976"/>
              <a:ext cx="2006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5D9CD5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10.0.1.0/24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6D62BF00-935A-490F-A93F-26DE9BC205BF}"/>
              </a:ext>
            </a:extLst>
          </p:cNvPr>
          <p:cNvGrpSpPr/>
          <p:nvPr/>
        </p:nvGrpSpPr>
        <p:grpSpPr>
          <a:xfrm>
            <a:off x="6900016" y="4143210"/>
            <a:ext cx="3584967" cy="1262359"/>
            <a:chOff x="6367891" y="4463502"/>
            <a:chExt cx="3584967" cy="1262359"/>
          </a:xfrm>
        </p:grpSpPr>
        <p:sp>
          <p:nvSpPr>
            <p:cNvPr id="82" name="Rectangle 28">
              <a:extLst>
                <a:ext uri="{FF2B5EF4-FFF2-40B4-BE49-F238E27FC236}">
                  <a16:creationId xmlns:a16="http://schemas.microsoft.com/office/drawing/2014/main" id="{E7494C8F-4146-4CC4-B08C-69FA60214EEA}"/>
                </a:ext>
              </a:extLst>
            </p:cNvPr>
            <p:cNvSpPr/>
            <p:nvPr/>
          </p:nvSpPr>
          <p:spPr>
            <a:xfrm>
              <a:off x="6378903" y="4465861"/>
              <a:ext cx="3573955" cy="1260000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>
                  <a:solidFill>
                    <a:srgbClr val="5D9CD5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Private subnet</a:t>
              </a:r>
            </a:p>
          </p:txBody>
        </p:sp>
        <p:pic>
          <p:nvPicPr>
            <p:cNvPr id="83" name="Graphic 13">
              <a:extLst>
                <a:ext uri="{FF2B5EF4-FFF2-40B4-BE49-F238E27FC236}">
                  <a16:creationId xmlns:a16="http://schemas.microsoft.com/office/drawing/2014/main" id="{7A44D949-0E26-4004-B592-92029B6D4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67891" y="4463502"/>
              <a:ext cx="274320" cy="274320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02343BB-9FF2-46D1-85D9-2C263D301889}"/>
                </a:ext>
              </a:extLst>
            </p:cNvPr>
            <p:cNvSpPr txBox="1"/>
            <p:nvPr/>
          </p:nvSpPr>
          <p:spPr>
            <a:xfrm>
              <a:off x="7943183" y="5435611"/>
              <a:ext cx="2006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5D9CD5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10.0.3.0/24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73874BC3-95F4-4229-A3A3-EB8545EB9125}"/>
              </a:ext>
            </a:extLst>
          </p:cNvPr>
          <p:cNvGrpSpPr/>
          <p:nvPr/>
        </p:nvGrpSpPr>
        <p:grpSpPr>
          <a:xfrm>
            <a:off x="2475044" y="3021198"/>
            <a:ext cx="1769070" cy="738118"/>
            <a:chOff x="1945047" y="3049407"/>
            <a:chExt cx="1769070" cy="738118"/>
          </a:xfrm>
        </p:grpSpPr>
        <p:pic>
          <p:nvPicPr>
            <p:cNvPr id="88" name="Graphic 61">
              <a:extLst>
                <a:ext uri="{FF2B5EF4-FFF2-40B4-BE49-F238E27FC236}">
                  <a16:creationId xmlns:a16="http://schemas.microsoft.com/office/drawing/2014/main" id="{A9F96806-5AB0-41F9-8A3D-FAA7B3890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594632" y="3049407"/>
              <a:ext cx="469900" cy="469900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9CFB9E6-4024-4680-827B-03970797A4FD}"/>
                </a:ext>
              </a:extLst>
            </p:cNvPr>
            <p:cNvSpPr txBox="1"/>
            <p:nvPr/>
          </p:nvSpPr>
          <p:spPr>
            <a:xfrm>
              <a:off x="1945047" y="3510526"/>
              <a:ext cx="17690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EC2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E5424F2-01E8-43E2-9857-5FB35F590246}"/>
              </a:ext>
            </a:extLst>
          </p:cNvPr>
          <p:cNvGrpSpPr/>
          <p:nvPr/>
        </p:nvGrpSpPr>
        <p:grpSpPr>
          <a:xfrm>
            <a:off x="5305566" y="2248501"/>
            <a:ext cx="1420779" cy="933093"/>
            <a:chOff x="4724017" y="3207772"/>
            <a:chExt cx="1420779" cy="933093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C21FF5E-32B2-4527-8EE5-8EB99D619405}"/>
                </a:ext>
              </a:extLst>
            </p:cNvPr>
            <p:cNvSpPr txBox="1"/>
            <p:nvPr/>
          </p:nvSpPr>
          <p:spPr>
            <a:xfrm>
              <a:off x="4724017" y="3679200"/>
              <a:ext cx="14207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Application </a:t>
              </a:r>
            </a:p>
            <a:p>
              <a:pPr algn="ctr"/>
              <a:r>
                <a:rPr 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Load Balancer</a:t>
              </a:r>
            </a:p>
          </p:txBody>
        </p:sp>
        <p:pic>
          <p:nvPicPr>
            <p:cNvPr id="91" name="Graphic 16">
              <a:extLst>
                <a:ext uri="{FF2B5EF4-FFF2-40B4-BE49-F238E27FC236}">
                  <a16:creationId xmlns:a16="http://schemas.microsoft.com/office/drawing/2014/main" id="{E9530E8A-A62B-4639-9777-36B8793F0E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228774" y="3207772"/>
              <a:ext cx="469900" cy="469900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51962C7-A8B1-4074-B890-7C654F008692}"/>
              </a:ext>
            </a:extLst>
          </p:cNvPr>
          <p:cNvGrpSpPr/>
          <p:nvPr/>
        </p:nvGrpSpPr>
        <p:grpSpPr>
          <a:xfrm>
            <a:off x="1211924" y="5719909"/>
            <a:ext cx="1097792" cy="790967"/>
            <a:chOff x="3722653" y="7935127"/>
            <a:chExt cx="1097792" cy="790967"/>
          </a:xfrm>
        </p:grpSpPr>
        <p:pic>
          <p:nvPicPr>
            <p:cNvPr id="93" name="Graphic 7">
              <a:extLst>
                <a:ext uri="{FF2B5EF4-FFF2-40B4-BE49-F238E27FC236}">
                  <a16:creationId xmlns:a16="http://schemas.microsoft.com/office/drawing/2014/main" id="{BCDFB9C7-CF99-43CF-B6B4-2A298D214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036599" y="7935127"/>
              <a:ext cx="469900" cy="469900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30E99B2-2CEC-40A6-A000-76F6781D0257}"/>
                </a:ext>
              </a:extLst>
            </p:cNvPr>
            <p:cNvSpPr txBox="1"/>
            <p:nvPr/>
          </p:nvSpPr>
          <p:spPr>
            <a:xfrm>
              <a:off x="3722653" y="8449095"/>
              <a:ext cx="10977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S3 bucket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D9AAF84-F2C3-4EEE-997E-B0F01E471501}"/>
              </a:ext>
            </a:extLst>
          </p:cNvPr>
          <p:cNvGrpSpPr/>
          <p:nvPr/>
        </p:nvGrpSpPr>
        <p:grpSpPr>
          <a:xfrm>
            <a:off x="2730809" y="4433575"/>
            <a:ext cx="1513305" cy="778553"/>
            <a:chOff x="2103569" y="5139094"/>
            <a:chExt cx="1513305" cy="778553"/>
          </a:xfrm>
        </p:grpSpPr>
        <p:pic>
          <p:nvPicPr>
            <p:cNvPr id="96" name="Graphic 128">
              <a:extLst>
                <a:ext uri="{FF2B5EF4-FFF2-40B4-BE49-F238E27FC236}">
                  <a16:creationId xmlns:a16="http://schemas.microsoft.com/office/drawing/2014/main" id="{21B9CDFD-0AAF-4983-9243-64B214B14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625271" y="5139094"/>
              <a:ext cx="469900" cy="469900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BE37793-F259-410B-8D36-E4B77EDEEFE1}"/>
                </a:ext>
              </a:extLst>
            </p:cNvPr>
            <p:cNvSpPr txBox="1"/>
            <p:nvPr/>
          </p:nvSpPr>
          <p:spPr>
            <a:xfrm>
              <a:off x="2103569" y="5640648"/>
              <a:ext cx="1513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RDS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F04DF2F2-5EAF-4511-89A5-847D228DA1BE}"/>
              </a:ext>
            </a:extLst>
          </p:cNvPr>
          <p:cNvGrpSpPr/>
          <p:nvPr/>
        </p:nvGrpSpPr>
        <p:grpSpPr>
          <a:xfrm>
            <a:off x="7861407" y="3033211"/>
            <a:ext cx="1769070" cy="738118"/>
            <a:chOff x="1945047" y="3049407"/>
            <a:chExt cx="1769070" cy="738118"/>
          </a:xfrm>
        </p:grpSpPr>
        <p:pic>
          <p:nvPicPr>
            <p:cNvPr id="99" name="Graphic 61">
              <a:extLst>
                <a:ext uri="{FF2B5EF4-FFF2-40B4-BE49-F238E27FC236}">
                  <a16:creationId xmlns:a16="http://schemas.microsoft.com/office/drawing/2014/main" id="{17D2C04C-F0AE-4895-881C-368742F82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594632" y="3049407"/>
              <a:ext cx="469900" cy="469900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734C516-6C2D-48B8-B10D-54382DF0C19A}"/>
                </a:ext>
              </a:extLst>
            </p:cNvPr>
            <p:cNvSpPr txBox="1"/>
            <p:nvPr/>
          </p:nvSpPr>
          <p:spPr>
            <a:xfrm>
              <a:off x="1945047" y="3510526"/>
              <a:ext cx="17690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EC2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84BB851-B810-41AC-803C-9048C26FB153}"/>
              </a:ext>
            </a:extLst>
          </p:cNvPr>
          <p:cNvGrpSpPr/>
          <p:nvPr/>
        </p:nvGrpSpPr>
        <p:grpSpPr>
          <a:xfrm>
            <a:off x="7994495" y="4508475"/>
            <a:ext cx="1513305" cy="778553"/>
            <a:chOff x="2103569" y="5139094"/>
            <a:chExt cx="1513305" cy="778553"/>
          </a:xfrm>
        </p:grpSpPr>
        <p:pic>
          <p:nvPicPr>
            <p:cNvPr id="102" name="Graphic 128">
              <a:extLst>
                <a:ext uri="{FF2B5EF4-FFF2-40B4-BE49-F238E27FC236}">
                  <a16:creationId xmlns:a16="http://schemas.microsoft.com/office/drawing/2014/main" id="{3CE24523-425B-4E0B-8FF0-1D58BF984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625271" y="5139094"/>
              <a:ext cx="469900" cy="469900"/>
            </a:xfrm>
            <a:prstGeom prst="rect">
              <a:avLst/>
            </a:prstGeom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E52CB11-A9DC-469C-B171-9BA1D8BAA475}"/>
                </a:ext>
              </a:extLst>
            </p:cNvPr>
            <p:cNvSpPr txBox="1"/>
            <p:nvPr/>
          </p:nvSpPr>
          <p:spPr>
            <a:xfrm>
              <a:off x="2103569" y="5640648"/>
              <a:ext cx="1513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RDS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7625F14-D2C8-4026-8EC1-5BD4149AD1E2}"/>
              </a:ext>
            </a:extLst>
          </p:cNvPr>
          <p:cNvGrpSpPr/>
          <p:nvPr/>
        </p:nvGrpSpPr>
        <p:grpSpPr>
          <a:xfrm>
            <a:off x="5318758" y="3082905"/>
            <a:ext cx="1513305" cy="907681"/>
            <a:chOff x="4153688" y="7975383"/>
            <a:chExt cx="1513305" cy="907681"/>
          </a:xfrm>
        </p:grpSpPr>
        <p:pic>
          <p:nvPicPr>
            <p:cNvPr id="104" name="Graphic 123">
              <a:extLst>
                <a:ext uri="{FF2B5EF4-FFF2-40B4-BE49-F238E27FC236}">
                  <a16:creationId xmlns:a16="http://schemas.microsoft.com/office/drawing/2014/main" id="{48D523CA-537B-48DC-A70B-9A082677C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673935" y="7975383"/>
              <a:ext cx="469900" cy="469900"/>
            </a:xfrm>
            <a:prstGeom prst="rect">
              <a:avLst/>
            </a:prstGeom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D70C131-394F-44F9-9724-5814FAF56481}"/>
                </a:ext>
              </a:extLst>
            </p:cNvPr>
            <p:cNvSpPr txBox="1"/>
            <p:nvPr/>
          </p:nvSpPr>
          <p:spPr>
            <a:xfrm>
              <a:off x="4153688" y="8421399"/>
              <a:ext cx="15133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Auto Scaling</a:t>
              </a:r>
            </a:p>
            <a:p>
              <a:pPr algn="ctr"/>
              <a:r>
                <a:rPr 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Group</a:t>
              </a: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382D862-95CF-451F-87E9-24DE76E7B74A}"/>
              </a:ext>
            </a:extLst>
          </p:cNvPr>
          <p:cNvSpPr/>
          <p:nvPr/>
        </p:nvSpPr>
        <p:spPr>
          <a:xfrm>
            <a:off x="1623659" y="2937921"/>
            <a:ext cx="8903505" cy="999347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F93C5A4-615B-44A5-800C-424EEF4650CE}"/>
              </a:ext>
            </a:extLst>
          </p:cNvPr>
          <p:cNvGrpSpPr/>
          <p:nvPr/>
        </p:nvGrpSpPr>
        <p:grpSpPr>
          <a:xfrm>
            <a:off x="2430598" y="5759214"/>
            <a:ext cx="977184" cy="748072"/>
            <a:chOff x="8778418" y="7873107"/>
            <a:chExt cx="977184" cy="74807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0B54BE3-F09F-424F-A267-75AFA454DF05}"/>
                </a:ext>
              </a:extLst>
            </p:cNvPr>
            <p:cNvSpPr txBox="1"/>
            <p:nvPr/>
          </p:nvSpPr>
          <p:spPr>
            <a:xfrm>
              <a:off x="8778418" y="8344180"/>
              <a:ext cx="977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IAM</a:t>
              </a:r>
            </a:p>
          </p:txBody>
        </p:sp>
        <p:pic>
          <p:nvPicPr>
            <p:cNvPr id="56" name="Graphic 36">
              <a:extLst>
                <a:ext uri="{FF2B5EF4-FFF2-40B4-BE49-F238E27FC236}">
                  <a16:creationId xmlns:a16="http://schemas.microsoft.com/office/drawing/2014/main" id="{910F5089-09B4-4D70-AA0E-5A6AAD3CD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029731" y="7873107"/>
              <a:ext cx="432000" cy="432000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7050200-2B3E-4345-8677-2AAF148DAA8B}"/>
              </a:ext>
            </a:extLst>
          </p:cNvPr>
          <p:cNvGrpSpPr/>
          <p:nvPr/>
        </p:nvGrpSpPr>
        <p:grpSpPr>
          <a:xfrm>
            <a:off x="3579218" y="5768369"/>
            <a:ext cx="1380448" cy="741009"/>
            <a:chOff x="10497830" y="3853548"/>
            <a:chExt cx="1380448" cy="741009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CC679F0-37E7-4B46-B7B9-09C4887406E7}"/>
                </a:ext>
              </a:extLst>
            </p:cNvPr>
            <p:cNvSpPr txBox="1"/>
            <p:nvPr/>
          </p:nvSpPr>
          <p:spPr>
            <a:xfrm>
              <a:off x="10497830" y="4317558"/>
              <a:ext cx="13804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CloudWatch</a:t>
              </a:r>
            </a:p>
          </p:txBody>
        </p:sp>
        <p:pic>
          <p:nvPicPr>
            <p:cNvPr id="61" name="Graphic 33">
              <a:extLst>
                <a:ext uri="{FF2B5EF4-FFF2-40B4-BE49-F238E27FC236}">
                  <a16:creationId xmlns:a16="http://schemas.microsoft.com/office/drawing/2014/main" id="{FAF30775-9426-47C3-812E-3084D9B8D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0906458" y="3853548"/>
              <a:ext cx="423333" cy="432000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97CCC8A-0BD9-4B10-8D56-F2A032D6455D}"/>
              </a:ext>
            </a:extLst>
          </p:cNvPr>
          <p:cNvGrpSpPr/>
          <p:nvPr/>
        </p:nvGrpSpPr>
        <p:grpSpPr>
          <a:xfrm>
            <a:off x="5165411" y="5767657"/>
            <a:ext cx="1513305" cy="741721"/>
            <a:chOff x="1152494" y="9301581"/>
            <a:chExt cx="1513305" cy="741721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90B8BB4-956D-4322-B58E-E246DD87A06A}"/>
                </a:ext>
              </a:extLst>
            </p:cNvPr>
            <p:cNvSpPr txBox="1"/>
            <p:nvPr/>
          </p:nvSpPr>
          <p:spPr>
            <a:xfrm>
              <a:off x="1152494" y="9766303"/>
              <a:ext cx="1513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CloudFormation</a:t>
              </a:r>
            </a:p>
          </p:txBody>
        </p:sp>
        <p:pic>
          <p:nvPicPr>
            <p:cNvPr id="64" name="Graphic 47">
              <a:extLst>
                <a:ext uri="{FF2B5EF4-FFF2-40B4-BE49-F238E27FC236}">
                  <a16:creationId xmlns:a16="http://schemas.microsoft.com/office/drawing/2014/main" id="{177F9390-1580-4873-90CA-23841CA44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666314" y="9301581"/>
              <a:ext cx="432000" cy="43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746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2984DB-6065-404F-AAEB-FC395AD382A0}"/>
              </a:ext>
            </a:extLst>
          </p:cNvPr>
          <p:cNvCxnSpPr>
            <a:cxnSpLocks/>
          </p:cNvCxnSpPr>
          <p:nvPr/>
        </p:nvCxnSpPr>
        <p:spPr>
          <a:xfrm>
            <a:off x="0" y="1039130"/>
            <a:ext cx="11226188" cy="6409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B9FDB6-61F9-4370-BBF9-63BF9BAB904E}"/>
              </a:ext>
            </a:extLst>
          </p:cNvPr>
          <p:cNvSpPr txBox="1"/>
          <p:nvPr/>
        </p:nvSpPr>
        <p:spPr>
          <a:xfrm>
            <a:off x="492087" y="135841"/>
            <a:ext cx="10474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pc="-300" dirty="0">
                <a:latin typeface="Lucida Fax" panose="02060602050505020204" pitchFamily="18" charset="0"/>
                <a:ea typeface="Adobe 고딕 Std B" panose="020B0800000000000000" pitchFamily="34" charset="-127"/>
                <a:cs typeface="함초롬바탕" panose="02030604000101010101" pitchFamily="18" charset="-127"/>
              </a:rPr>
              <a:t>Executive Summary</a:t>
            </a:r>
            <a:endParaRPr lang="ko-KR" altLang="en-US" sz="4000" b="1" spc="-30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ACDCD6-9E10-4885-ACAF-3758C8582BD2}"/>
              </a:ext>
            </a:extLst>
          </p:cNvPr>
          <p:cNvSpPr txBox="1"/>
          <p:nvPr/>
        </p:nvSpPr>
        <p:spPr>
          <a:xfrm>
            <a:off x="492087" y="1524000"/>
            <a:ext cx="11105002" cy="463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My Goal</a:t>
            </a:r>
            <a:endParaRPr lang="en-US" altLang="ko-KR" sz="3200" b="1" spc="-15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Proposal AWS cloud architecture for early stage start-up company who trying to launch a web application on AWS</a:t>
            </a:r>
          </a:p>
          <a:p>
            <a:pPr>
              <a:lnSpc>
                <a:spcPct val="150000"/>
              </a:lnSpc>
            </a:pPr>
            <a:endParaRPr lang="en-US" altLang="ko-KR" sz="2400" spc="-15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Consideration</a:t>
            </a:r>
            <a:endParaRPr lang="en-US" altLang="ko-KR" sz="2400" b="1" spc="-15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Proof of concept (PoC) stage, but run on AWS cloud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Face a too many problem (failed in loading page at LAMP environment)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Guide a proper architecture to customer who need a clearly solution.</a:t>
            </a:r>
            <a:endParaRPr lang="ko-KR" altLang="en-US" sz="2400" spc="-15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787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2984DB-6065-404F-AAEB-FC395AD382A0}"/>
              </a:ext>
            </a:extLst>
          </p:cNvPr>
          <p:cNvCxnSpPr>
            <a:cxnSpLocks/>
          </p:cNvCxnSpPr>
          <p:nvPr/>
        </p:nvCxnSpPr>
        <p:spPr>
          <a:xfrm>
            <a:off x="0" y="1039130"/>
            <a:ext cx="11226188" cy="6409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B9FDB6-61F9-4370-BBF9-63BF9BAB904E}"/>
              </a:ext>
            </a:extLst>
          </p:cNvPr>
          <p:cNvSpPr txBox="1"/>
          <p:nvPr/>
        </p:nvSpPr>
        <p:spPr>
          <a:xfrm>
            <a:off x="492087" y="135841"/>
            <a:ext cx="10474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pc="-300" dirty="0">
                <a:latin typeface="Lucida Fax" panose="02060602050505020204" pitchFamily="18" charset="0"/>
                <a:ea typeface="Adobe 고딕 Std B" panose="020B0800000000000000" pitchFamily="34" charset="-127"/>
                <a:cs typeface="함초롬바탕" panose="02030604000101010101" pitchFamily="18" charset="-127"/>
              </a:rPr>
              <a:t>Assignment</a:t>
            </a:r>
            <a:endParaRPr lang="ko-KR" altLang="en-US" sz="4000" b="1" spc="-30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ACDCD6-9E10-4885-ACAF-3758C8582BD2}"/>
              </a:ext>
            </a:extLst>
          </p:cNvPr>
          <p:cNvSpPr txBox="1"/>
          <p:nvPr/>
        </p:nvSpPr>
        <p:spPr>
          <a:xfrm>
            <a:off x="492087" y="1524000"/>
            <a:ext cx="11105002" cy="463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Task #1 </a:t>
            </a:r>
            <a:endParaRPr lang="en-US" altLang="ko-KR" sz="3200" b="1" spc="-15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Trouble shoot the issue by modifying the misconfiguration generated by given CloudFormation template and load demo.html page thru ELB hostname</a:t>
            </a:r>
          </a:p>
          <a:p>
            <a:pPr>
              <a:lnSpc>
                <a:spcPct val="150000"/>
              </a:lnSpc>
            </a:pPr>
            <a:endParaRPr lang="en-US" altLang="ko-KR" sz="2400" spc="-15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Task #2</a:t>
            </a:r>
            <a:endParaRPr lang="en-US" altLang="ko-KR" sz="2400" b="1" spc="-15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Propose changes to the current implementation that would improve the reliability, security, cost, operation and performance before the project goes into production.</a:t>
            </a:r>
            <a:endParaRPr lang="ko-KR" altLang="en-US" sz="2400" spc="-15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1323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2984DB-6065-404F-AAEB-FC395AD382A0}"/>
              </a:ext>
            </a:extLst>
          </p:cNvPr>
          <p:cNvCxnSpPr>
            <a:cxnSpLocks/>
          </p:cNvCxnSpPr>
          <p:nvPr/>
        </p:nvCxnSpPr>
        <p:spPr>
          <a:xfrm>
            <a:off x="0" y="1039130"/>
            <a:ext cx="11226188" cy="6409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B9FDB6-61F9-4370-BBF9-63BF9BAB904E}"/>
              </a:ext>
            </a:extLst>
          </p:cNvPr>
          <p:cNvSpPr txBox="1"/>
          <p:nvPr/>
        </p:nvSpPr>
        <p:spPr>
          <a:xfrm>
            <a:off x="492087" y="135841"/>
            <a:ext cx="10474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pc="-300" dirty="0">
                <a:latin typeface="Lucida Fax" panose="02060602050505020204" pitchFamily="18" charset="0"/>
                <a:ea typeface="Adobe 고딕 Std B" panose="020B0800000000000000" pitchFamily="34" charset="-127"/>
                <a:cs typeface="함초롬바탕" panose="02030604000101010101" pitchFamily="18" charset="-127"/>
              </a:rPr>
              <a:t>Task #1 :: Target Architecture</a:t>
            </a:r>
            <a:endParaRPr lang="ko-KR" altLang="en-US" sz="4000" b="1" spc="-30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  <p:sp>
        <p:nvSpPr>
          <p:cNvPr id="6" name="Rectangle 32">
            <a:extLst>
              <a:ext uri="{FF2B5EF4-FFF2-40B4-BE49-F238E27FC236}">
                <a16:creationId xmlns:a16="http://schemas.microsoft.com/office/drawing/2014/main" id="{E2457ABB-78DB-4C24-B9FA-4D02C6D89810}"/>
              </a:ext>
            </a:extLst>
          </p:cNvPr>
          <p:cNvSpPr/>
          <p:nvPr/>
        </p:nvSpPr>
        <p:spPr>
          <a:xfrm>
            <a:off x="1394056" y="1744638"/>
            <a:ext cx="3771216" cy="40454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ap-northeast-2a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C76E3F2-1387-45D2-B831-05F5468C10B3}"/>
              </a:ext>
            </a:extLst>
          </p:cNvPr>
          <p:cNvGrpSpPr/>
          <p:nvPr/>
        </p:nvGrpSpPr>
        <p:grpSpPr>
          <a:xfrm>
            <a:off x="653385" y="1360183"/>
            <a:ext cx="10572803" cy="4888217"/>
            <a:chOff x="387557" y="983849"/>
            <a:chExt cx="10572803" cy="5710970"/>
          </a:xfrm>
        </p:grpSpPr>
        <p:sp>
          <p:nvSpPr>
            <p:cNvPr id="9" name="Rectangle 31">
              <a:extLst>
                <a:ext uri="{FF2B5EF4-FFF2-40B4-BE49-F238E27FC236}">
                  <a16:creationId xmlns:a16="http://schemas.microsoft.com/office/drawing/2014/main" id="{7FBA92CB-B0FC-41A0-BD95-53A483E8FC31}"/>
                </a:ext>
              </a:extLst>
            </p:cNvPr>
            <p:cNvSpPr/>
            <p:nvPr/>
          </p:nvSpPr>
          <p:spPr>
            <a:xfrm>
              <a:off x="387557" y="983849"/>
              <a:ext cx="10572803" cy="571097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ysClr val="windowText" lastClr="00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AWS Cloud</a:t>
              </a:r>
            </a:p>
          </p:txBody>
        </p:sp>
        <p:pic>
          <p:nvPicPr>
            <p:cNvPr id="10" name="Graphic 35">
              <a:extLst>
                <a:ext uri="{FF2B5EF4-FFF2-40B4-BE49-F238E27FC236}">
                  <a16:creationId xmlns:a16="http://schemas.microsoft.com/office/drawing/2014/main" id="{DBC54715-6202-447F-8B77-3AEF80F06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7558" y="983849"/>
              <a:ext cx="330200" cy="330200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C99235E-6FB6-4A49-9658-E17E52AD6E29}"/>
              </a:ext>
            </a:extLst>
          </p:cNvPr>
          <p:cNvGrpSpPr/>
          <p:nvPr/>
        </p:nvGrpSpPr>
        <p:grpSpPr>
          <a:xfrm>
            <a:off x="5186845" y="1579073"/>
            <a:ext cx="1420779" cy="901091"/>
            <a:chOff x="4724017" y="1773408"/>
            <a:chExt cx="1420779" cy="90109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5CFB04-C7C5-452D-8919-8BCD08784119}"/>
                </a:ext>
              </a:extLst>
            </p:cNvPr>
            <p:cNvSpPr txBox="1"/>
            <p:nvPr/>
          </p:nvSpPr>
          <p:spPr>
            <a:xfrm>
              <a:off x="4724017" y="2212834"/>
              <a:ext cx="14207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Internet </a:t>
              </a:r>
            </a:p>
            <a:p>
              <a:pPr algn="ctr"/>
              <a:r>
                <a:rPr 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Gateway</a:t>
              </a:r>
            </a:p>
          </p:txBody>
        </p:sp>
        <p:pic>
          <p:nvPicPr>
            <p:cNvPr id="13" name="Graphic 64">
              <a:extLst>
                <a:ext uri="{FF2B5EF4-FFF2-40B4-BE49-F238E27FC236}">
                  <a16:creationId xmlns:a16="http://schemas.microsoft.com/office/drawing/2014/main" id="{2FF197B1-E02D-423D-9B6C-34D0EDF86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00277" y="1773408"/>
              <a:ext cx="469900" cy="469900"/>
            </a:xfrm>
            <a:prstGeom prst="rect">
              <a:avLst/>
            </a:prstGeom>
          </p:spPr>
        </p:pic>
      </p:grpSp>
      <p:sp>
        <p:nvSpPr>
          <p:cNvPr id="15" name="Rectangle 32">
            <a:extLst>
              <a:ext uri="{FF2B5EF4-FFF2-40B4-BE49-F238E27FC236}">
                <a16:creationId xmlns:a16="http://schemas.microsoft.com/office/drawing/2014/main" id="{A0479DA1-8C0C-44EA-8E20-09B9B6CEBBEB}"/>
              </a:ext>
            </a:extLst>
          </p:cNvPr>
          <p:cNvSpPr/>
          <p:nvPr/>
        </p:nvSpPr>
        <p:spPr>
          <a:xfrm>
            <a:off x="6681446" y="1744637"/>
            <a:ext cx="3771216" cy="40454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ap-northeast-2c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CE88E23-017A-44D3-8955-F25B24759F8A}"/>
              </a:ext>
            </a:extLst>
          </p:cNvPr>
          <p:cNvGrpSpPr/>
          <p:nvPr/>
        </p:nvGrpSpPr>
        <p:grpSpPr>
          <a:xfrm>
            <a:off x="1504939" y="2885221"/>
            <a:ext cx="3579278" cy="1263457"/>
            <a:chOff x="1042111" y="2682952"/>
            <a:chExt cx="3579278" cy="1263457"/>
          </a:xfrm>
        </p:grpSpPr>
        <p:sp>
          <p:nvSpPr>
            <p:cNvPr id="17" name="Rectangle 57">
              <a:extLst>
                <a:ext uri="{FF2B5EF4-FFF2-40B4-BE49-F238E27FC236}">
                  <a16:creationId xmlns:a16="http://schemas.microsoft.com/office/drawing/2014/main" id="{3193B101-F30D-443D-8B1D-A0FF21714B83}"/>
                </a:ext>
              </a:extLst>
            </p:cNvPr>
            <p:cNvSpPr/>
            <p:nvPr/>
          </p:nvSpPr>
          <p:spPr>
            <a:xfrm>
              <a:off x="1042111" y="2685311"/>
              <a:ext cx="3573956" cy="1260000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D9CD5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Public subnet</a:t>
              </a:r>
            </a:p>
          </p:txBody>
        </p:sp>
        <p:pic>
          <p:nvPicPr>
            <p:cNvPr id="18" name="Graphic 58">
              <a:extLst>
                <a:ext uri="{FF2B5EF4-FFF2-40B4-BE49-F238E27FC236}">
                  <a16:creationId xmlns:a16="http://schemas.microsoft.com/office/drawing/2014/main" id="{51A538C6-E723-49B0-8324-5D2714F14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42111" y="2682952"/>
              <a:ext cx="274320" cy="27432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E21AA43-FE2F-453F-A5E2-81C50A7B1C64}"/>
                </a:ext>
              </a:extLst>
            </p:cNvPr>
            <p:cNvSpPr txBox="1"/>
            <p:nvPr/>
          </p:nvSpPr>
          <p:spPr>
            <a:xfrm>
              <a:off x="2614789" y="3669410"/>
              <a:ext cx="2006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5D9CD5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10.0.0.0/24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12A26A4-A321-442F-8274-37B713F7A1D5}"/>
              </a:ext>
            </a:extLst>
          </p:cNvPr>
          <p:cNvGrpSpPr/>
          <p:nvPr/>
        </p:nvGrpSpPr>
        <p:grpSpPr>
          <a:xfrm>
            <a:off x="1504938" y="4458811"/>
            <a:ext cx="3573955" cy="1262359"/>
            <a:chOff x="1042110" y="4465861"/>
            <a:chExt cx="3573955" cy="1262359"/>
          </a:xfrm>
        </p:grpSpPr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045E4BA4-E4A5-4EAF-8062-B7A877C616B9}"/>
                </a:ext>
              </a:extLst>
            </p:cNvPr>
            <p:cNvSpPr/>
            <p:nvPr/>
          </p:nvSpPr>
          <p:spPr>
            <a:xfrm>
              <a:off x="1042110" y="4468220"/>
              <a:ext cx="3573955" cy="1260000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B9BD5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Private subnet</a:t>
              </a:r>
            </a:p>
          </p:txBody>
        </p:sp>
        <p:pic>
          <p:nvPicPr>
            <p:cNvPr id="22" name="Graphic 13">
              <a:extLst>
                <a:ext uri="{FF2B5EF4-FFF2-40B4-BE49-F238E27FC236}">
                  <a16:creationId xmlns:a16="http://schemas.microsoft.com/office/drawing/2014/main" id="{F2528AEA-4A45-417E-97A9-129407B71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42111" y="4465861"/>
              <a:ext cx="274320" cy="27432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697E48F-C612-4936-A4DE-97C088B309B6}"/>
                </a:ext>
              </a:extLst>
            </p:cNvPr>
            <p:cNvSpPr txBox="1"/>
            <p:nvPr/>
          </p:nvSpPr>
          <p:spPr>
            <a:xfrm>
              <a:off x="2609465" y="5445748"/>
              <a:ext cx="2006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5B9BD5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10.0.2.0/24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07B3F66-A3CC-4402-9093-648EF2277EDC}"/>
              </a:ext>
            </a:extLst>
          </p:cNvPr>
          <p:cNvGrpSpPr/>
          <p:nvPr/>
        </p:nvGrpSpPr>
        <p:grpSpPr>
          <a:xfrm>
            <a:off x="995680" y="2048972"/>
            <a:ext cx="9830907" cy="3856439"/>
            <a:chOff x="532852" y="2004457"/>
            <a:chExt cx="9830907" cy="4084025"/>
          </a:xfrm>
        </p:grpSpPr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B1D0BDD2-945D-4C50-99CD-3EAE25F17987}"/>
                </a:ext>
              </a:extLst>
            </p:cNvPr>
            <p:cNvSpPr/>
            <p:nvPr/>
          </p:nvSpPr>
          <p:spPr>
            <a:xfrm>
              <a:off x="532853" y="2015474"/>
              <a:ext cx="9830906" cy="4073008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ln w="0"/>
                  <a:solidFill>
                    <a:schemeClr val="accent5">
                      <a:lumMod val="7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VPC</a:t>
              </a:r>
            </a:p>
          </p:txBody>
        </p:sp>
        <p:pic>
          <p:nvPicPr>
            <p:cNvPr id="26" name="Graphic 36">
              <a:extLst>
                <a:ext uri="{FF2B5EF4-FFF2-40B4-BE49-F238E27FC236}">
                  <a16:creationId xmlns:a16="http://schemas.microsoft.com/office/drawing/2014/main" id="{7A315094-B970-4512-AD5A-4BC1B1E32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2852" y="2004457"/>
              <a:ext cx="330200" cy="346356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278DE86-7054-4C8C-B4CF-89E8456E92FF}"/>
                </a:ext>
              </a:extLst>
            </p:cNvPr>
            <p:cNvSpPr txBox="1"/>
            <p:nvPr/>
          </p:nvSpPr>
          <p:spPr>
            <a:xfrm>
              <a:off x="1251789" y="2031057"/>
              <a:ext cx="2006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10.0.0.0/16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ED5F494-8CAF-40F5-91DE-F62741D15450}"/>
              </a:ext>
            </a:extLst>
          </p:cNvPr>
          <p:cNvGrpSpPr/>
          <p:nvPr/>
        </p:nvGrpSpPr>
        <p:grpSpPr>
          <a:xfrm>
            <a:off x="6781295" y="2882862"/>
            <a:ext cx="3584969" cy="1262359"/>
            <a:chOff x="6367891" y="2680593"/>
            <a:chExt cx="3584969" cy="1262359"/>
          </a:xfrm>
        </p:grpSpPr>
        <p:sp>
          <p:nvSpPr>
            <p:cNvPr id="29" name="Rectangle 57">
              <a:extLst>
                <a:ext uri="{FF2B5EF4-FFF2-40B4-BE49-F238E27FC236}">
                  <a16:creationId xmlns:a16="http://schemas.microsoft.com/office/drawing/2014/main" id="{41A2D31D-E2F5-4034-B834-26B43BF7E164}"/>
                </a:ext>
              </a:extLst>
            </p:cNvPr>
            <p:cNvSpPr/>
            <p:nvPr/>
          </p:nvSpPr>
          <p:spPr>
            <a:xfrm>
              <a:off x="6378904" y="2682952"/>
              <a:ext cx="3573956" cy="1260000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D9CD5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Public subnet</a:t>
              </a:r>
            </a:p>
          </p:txBody>
        </p:sp>
        <p:pic>
          <p:nvPicPr>
            <p:cNvPr id="30" name="Graphic 58">
              <a:extLst>
                <a:ext uri="{FF2B5EF4-FFF2-40B4-BE49-F238E27FC236}">
                  <a16:creationId xmlns:a16="http://schemas.microsoft.com/office/drawing/2014/main" id="{1B2BA283-8D46-48D1-9B41-9DE4D31BC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67891" y="2680593"/>
              <a:ext cx="274320" cy="27432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62145DA-9861-4C7C-BD40-7DE4DC0AD63B}"/>
                </a:ext>
              </a:extLst>
            </p:cNvPr>
            <p:cNvSpPr txBox="1"/>
            <p:nvPr/>
          </p:nvSpPr>
          <p:spPr>
            <a:xfrm>
              <a:off x="7939016" y="3643976"/>
              <a:ext cx="2006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5D9CD5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10.0.1.0/24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CD4363A-7CDC-4250-B25C-04E540AE1A0B}"/>
              </a:ext>
            </a:extLst>
          </p:cNvPr>
          <p:cNvGrpSpPr/>
          <p:nvPr/>
        </p:nvGrpSpPr>
        <p:grpSpPr>
          <a:xfrm>
            <a:off x="6781295" y="4456452"/>
            <a:ext cx="3584967" cy="1262359"/>
            <a:chOff x="6367891" y="4463502"/>
            <a:chExt cx="3584967" cy="1262359"/>
          </a:xfrm>
        </p:grpSpPr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A0388CEB-B098-41B1-9534-FF8DD417AC86}"/>
                </a:ext>
              </a:extLst>
            </p:cNvPr>
            <p:cNvSpPr/>
            <p:nvPr/>
          </p:nvSpPr>
          <p:spPr>
            <a:xfrm>
              <a:off x="6378903" y="4465861"/>
              <a:ext cx="3573955" cy="1260000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>
                  <a:solidFill>
                    <a:srgbClr val="5D9CD5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Private subnet</a:t>
              </a:r>
            </a:p>
          </p:txBody>
        </p:sp>
        <p:pic>
          <p:nvPicPr>
            <p:cNvPr id="34" name="Graphic 13">
              <a:extLst>
                <a:ext uri="{FF2B5EF4-FFF2-40B4-BE49-F238E27FC236}">
                  <a16:creationId xmlns:a16="http://schemas.microsoft.com/office/drawing/2014/main" id="{39D1939F-3B2F-497B-ABF2-2859D53AD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67891" y="4463502"/>
              <a:ext cx="274320" cy="27432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723F7B-F266-4009-924D-6ED78D9564C2}"/>
                </a:ext>
              </a:extLst>
            </p:cNvPr>
            <p:cNvSpPr txBox="1"/>
            <p:nvPr/>
          </p:nvSpPr>
          <p:spPr>
            <a:xfrm>
              <a:off x="7943183" y="5435611"/>
              <a:ext cx="2006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5D9CD5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10.0.3.0/24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AF595CC-723E-44F7-8919-2C050E349BFE}"/>
              </a:ext>
            </a:extLst>
          </p:cNvPr>
          <p:cNvGrpSpPr/>
          <p:nvPr/>
        </p:nvGrpSpPr>
        <p:grpSpPr>
          <a:xfrm>
            <a:off x="2356323" y="3334440"/>
            <a:ext cx="1769070" cy="738118"/>
            <a:chOff x="1945047" y="3049407"/>
            <a:chExt cx="1769070" cy="738118"/>
          </a:xfrm>
        </p:grpSpPr>
        <p:pic>
          <p:nvPicPr>
            <p:cNvPr id="37" name="Graphic 61">
              <a:extLst>
                <a:ext uri="{FF2B5EF4-FFF2-40B4-BE49-F238E27FC236}">
                  <a16:creationId xmlns:a16="http://schemas.microsoft.com/office/drawing/2014/main" id="{C85473D9-1558-4BC9-ADCF-E3536B7CB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594632" y="3049407"/>
              <a:ext cx="469900" cy="46990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4080313-6853-49F8-9187-F8484F20F3F5}"/>
                </a:ext>
              </a:extLst>
            </p:cNvPr>
            <p:cNvSpPr txBox="1"/>
            <p:nvPr/>
          </p:nvSpPr>
          <p:spPr>
            <a:xfrm>
              <a:off x="1945047" y="3510526"/>
              <a:ext cx="17690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EC2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F0F614B-8CE5-47AA-B474-3CAA32031C0F}"/>
              </a:ext>
            </a:extLst>
          </p:cNvPr>
          <p:cNvGrpSpPr/>
          <p:nvPr/>
        </p:nvGrpSpPr>
        <p:grpSpPr>
          <a:xfrm>
            <a:off x="5245462" y="3372645"/>
            <a:ext cx="1420779" cy="933093"/>
            <a:chOff x="4724017" y="3207772"/>
            <a:chExt cx="1420779" cy="93309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78D6C95-70F6-46EB-9D07-66C485163A9B}"/>
                </a:ext>
              </a:extLst>
            </p:cNvPr>
            <p:cNvSpPr txBox="1"/>
            <p:nvPr/>
          </p:nvSpPr>
          <p:spPr>
            <a:xfrm>
              <a:off x="4724017" y="3679200"/>
              <a:ext cx="14207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Application </a:t>
              </a:r>
            </a:p>
            <a:p>
              <a:pPr algn="ctr"/>
              <a:r>
                <a:rPr 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Load Balancer</a:t>
              </a:r>
            </a:p>
          </p:txBody>
        </p:sp>
        <p:pic>
          <p:nvPicPr>
            <p:cNvPr id="41" name="Graphic 16">
              <a:extLst>
                <a:ext uri="{FF2B5EF4-FFF2-40B4-BE49-F238E27FC236}">
                  <a16:creationId xmlns:a16="http://schemas.microsoft.com/office/drawing/2014/main" id="{5F56467B-7C1B-4491-B8D5-1ED848544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228774" y="3207772"/>
              <a:ext cx="469900" cy="469900"/>
            </a:xfrm>
            <a:prstGeom prst="rect">
              <a:avLst/>
            </a:prstGeom>
          </p:spPr>
        </p:pic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1E40A9F-269F-40D7-A0B2-EC47AE40EE4F}"/>
              </a:ext>
            </a:extLst>
          </p:cNvPr>
          <p:cNvGrpSpPr/>
          <p:nvPr/>
        </p:nvGrpSpPr>
        <p:grpSpPr>
          <a:xfrm>
            <a:off x="7742686" y="3346453"/>
            <a:ext cx="1769070" cy="738118"/>
            <a:chOff x="1945047" y="3049407"/>
            <a:chExt cx="1769070" cy="738118"/>
          </a:xfrm>
        </p:grpSpPr>
        <p:pic>
          <p:nvPicPr>
            <p:cNvPr id="49" name="Graphic 61">
              <a:extLst>
                <a:ext uri="{FF2B5EF4-FFF2-40B4-BE49-F238E27FC236}">
                  <a16:creationId xmlns:a16="http://schemas.microsoft.com/office/drawing/2014/main" id="{127D62AF-28FE-4DDE-B08F-95F83E7C3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594632" y="3049407"/>
              <a:ext cx="469900" cy="4699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8993904-775F-4CF8-90A8-036A58D5B87F}"/>
                </a:ext>
              </a:extLst>
            </p:cNvPr>
            <p:cNvSpPr txBox="1"/>
            <p:nvPr/>
          </p:nvSpPr>
          <p:spPr>
            <a:xfrm>
              <a:off x="1945047" y="3510526"/>
              <a:ext cx="17690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EC2</a:t>
              </a: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4E620D6-8D1E-4C07-8F67-FEDE8CC7C4DD}"/>
              </a:ext>
            </a:extLst>
          </p:cNvPr>
          <p:cNvSpPr/>
          <p:nvPr/>
        </p:nvSpPr>
        <p:spPr>
          <a:xfrm>
            <a:off x="1504938" y="3251163"/>
            <a:ext cx="8903505" cy="999347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9044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2984DB-6065-404F-AAEB-FC395AD382A0}"/>
              </a:ext>
            </a:extLst>
          </p:cNvPr>
          <p:cNvCxnSpPr>
            <a:cxnSpLocks/>
          </p:cNvCxnSpPr>
          <p:nvPr/>
        </p:nvCxnSpPr>
        <p:spPr>
          <a:xfrm>
            <a:off x="0" y="1039130"/>
            <a:ext cx="11226188" cy="6409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B9FDB6-61F9-4370-BBF9-63BF9BAB904E}"/>
              </a:ext>
            </a:extLst>
          </p:cNvPr>
          <p:cNvSpPr txBox="1"/>
          <p:nvPr/>
        </p:nvSpPr>
        <p:spPr>
          <a:xfrm>
            <a:off x="492087" y="135841"/>
            <a:ext cx="10474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pc="-300" dirty="0">
                <a:latin typeface="Lucida Fax" panose="02060602050505020204" pitchFamily="18" charset="0"/>
                <a:ea typeface="Adobe 고딕 Std B" panose="020B0800000000000000" pitchFamily="34" charset="-127"/>
                <a:cs typeface="함초롬바탕" panose="02030604000101010101" pitchFamily="18" charset="-127"/>
              </a:rPr>
              <a:t>Task #1 :: Trouble Shooting (step-by-step)</a:t>
            </a:r>
            <a:endParaRPr lang="ko-KR" altLang="en-US" sz="4000" b="1" spc="-30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54DCED5-A60E-494E-94F9-0FE7C171A41D}"/>
              </a:ext>
            </a:extLst>
          </p:cNvPr>
          <p:cNvSpPr txBox="1"/>
          <p:nvPr/>
        </p:nvSpPr>
        <p:spPr>
          <a:xfrm>
            <a:off x="492087" y="1360183"/>
            <a:ext cx="11105002" cy="5017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Build VPC</a:t>
            </a:r>
            <a:endParaRPr lang="en-US" altLang="ko-KR" sz="3200" b="1" spc="-15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VPC (My VPC, 10.0.0.0/16)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Subnet (Public 1/10.0.1.0/24, Public 2/10.0.2.0/24; auto-assign IP setting)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Internet Gateway (My IG; attach to VPC)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Route Table (add route 0.0.0.0/0; subnet associations)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Security Group (VPC; Inbound Rules: HTTP/Anywhere)</a:t>
            </a:r>
          </a:p>
          <a:p>
            <a:pPr>
              <a:lnSpc>
                <a:spcPct val="150000"/>
              </a:lnSpc>
            </a:pPr>
            <a:r>
              <a:rPr lang="en-US" altLang="ko-KR" sz="2800" b="1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Launch a EC2 and ELB/ALB</a:t>
            </a:r>
            <a:endParaRPr lang="en-US" altLang="ko-KR" sz="2400" b="1" spc="-15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Launch EC2 (Amazon Linux AMI; VPC; Existing Security Group) Instance on Public1 and 2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LB (</a:t>
            </a:r>
            <a:r>
              <a:rPr lang="en-US" altLang="ko-KR" sz="2000" spc="-150" dirty="0" err="1">
                <a:latin typeface="Lucida Fax" panose="02060602050505020204" pitchFamily="18" charset="0"/>
                <a:ea typeface="Adobe 고딕 Std B" panose="020B0800000000000000" pitchFamily="34" charset="-127"/>
              </a:rPr>
              <a:t>ApplicationLB</a:t>
            </a: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/ELB/select AZ)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Config Routing (</a:t>
            </a:r>
            <a:r>
              <a:rPr lang="en-US" altLang="ko-KR" sz="2000" spc="-150" dirty="0" err="1">
                <a:latin typeface="Lucida Fax" panose="02060602050505020204" pitchFamily="18" charset="0"/>
                <a:ea typeface="Adobe 고딕 Std B" panose="020B0800000000000000" pitchFamily="34" charset="-127"/>
              </a:rPr>
              <a:t>myTarget</a:t>
            </a: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/healthy threshold:3/add register instance)</a:t>
            </a:r>
          </a:p>
        </p:txBody>
      </p:sp>
    </p:spTree>
    <p:extLst>
      <p:ext uri="{BB962C8B-B14F-4D97-AF65-F5344CB8AC3E}">
        <p14:creationId xmlns:p14="http://schemas.microsoft.com/office/powerpoint/2010/main" val="3543248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DED3CBF-AF31-435A-B034-4D180ED3A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470137"/>
              </p:ext>
            </p:extLst>
          </p:nvPr>
        </p:nvGraphicFramePr>
        <p:xfrm>
          <a:off x="1035012" y="1336038"/>
          <a:ext cx="10109238" cy="5007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9988">
                  <a:extLst>
                    <a:ext uri="{9D8B030D-6E8A-4147-A177-3AD203B41FA5}">
                      <a16:colId xmlns:a16="http://schemas.microsoft.com/office/drawing/2014/main" val="2552301102"/>
                    </a:ext>
                  </a:extLst>
                </a:gridCol>
                <a:gridCol w="2933700">
                  <a:extLst>
                    <a:ext uri="{9D8B030D-6E8A-4147-A177-3AD203B41FA5}">
                      <a16:colId xmlns:a16="http://schemas.microsoft.com/office/drawing/2014/main" val="2614493245"/>
                    </a:ext>
                  </a:extLst>
                </a:gridCol>
                <a:gridCol w="6305550">
                  <a:extLst>
                    <a:ext uri="{9D8B030D-6E8A-4147-A177-3AD203B41FA5}">
                      <a16:colId xmlns:a16="http://schemas.microsoft.com/office/drawing/2014/main" val="2334344484"/>
                    </a:ext>
                  </a:extLst>
                </a:gridCol>
              </a:tblGrid>
              <a:tr h="4384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spc="-150" dirty="0">
                          <a:latin typeface="Lucida Fax" panose="02060602050505020204" pitchFamily="18" charset="0"/>
                        </a:rPr>
                        <a:t>AWS</a:t>
                      </a:r>
                      <a:r>
                        <a:rPr lang="ko-KR" altLang="en-US" b="1" spc="-150" dirty="0">
                          <a:latin typeface="Lucida Fax" panose="02060602050505020204" pitchFamily="18" charset="0"/>
                        </a:rPr>
                        <a:t> </a:t>
                      </a:r>
                      <a:r>
                        <a:rPr lang="en-US" altLang="ko-KR" b="1" spc="-150" dirty="0">
                          <a:latin typeface="Lucida Fax" panose="02060602050505020204" pitchFamily="18" charset="0"/>
                        </a:rPr>
                        <a:t>Console</a:t>
                      </a:r>
                      <a:endParaRPr lang="ko-KR" altLang="en-US" b="1" spc="-15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pc="-150" dirty="0">
                          <a:latin typeface="Lucida Fax" panose="02060602050505020204" pitchFamily="18" charset="0"/>
                        </a:rPr>
                        <a:t>Page (demo.html) Access</a:t>
                      </a:r>
                      <a:endParaRPr lang="ko-KR" altLang="en-US" b="1" spc="-150" dirty="0">
                        <a:latin typeface="Lucida Fax" panose="020606020505050202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013382"/>
                  </a:ext>
                </a:extLst>
              </a:tr>
              <a:tr h="228457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9770799"/>
                  </a:ext>
                </a:extLst>
              </a:tr>
              <a:tr h="228457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0198602"/>
                  </a:ext>
                </a:extLst>
              </a:tr>
            </a:tbl>
          </a:graphicData>
        </a:graphic>
      </p:graphicFrame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2984DB-6065-404F-AAEB-FC395AD382A0}"/>
              </a:ext>
            </a:extLst>
          </p:cNvPr>
          <p:cNvCxnSpPr>
            <a:cxnSpLocks/>
          </p:cNvCxnSpPr>
          <p:nvPr/>
        </p:nvCxnSpPr>
        <p:spPr>
          <a:xfrm>
            <a:off x="0" y="1039130"/>
            <a:ext cx="11226188" cy="6409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B9FDB6-61F9-4370-BBF9-63BF9BAB904E}"/>
              </a:ext>
            </a:extLst>
          </p:cNvPr>
          <p:cNvSpPr txBox="1"/>
          <p:nvPr/>
        </p:nvSpPr>
        <p:spPr>
          <a:xfrm>
            <a:off x="492087" y="135841"/>
            <a:ext cx="10474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pc="-300" dirty="0">
                <a:latin typeface="Lucida Fax" panose="02060602050505020204" pitchFamily="18" charset="0"/>
                <a:ea typeface="Adobe 고딕 Std B" panose="020B0800000000000000" pitchFamily="34" charset="-127"/>
                <a:cs typeface="함초롬바탕" panose="02030604000101010101" pitchFamily="18" charset="-127"/>
              </a:rPr>
              <a:t>Task #1 :: Demonstration</a:t>
            </a:r>
            <a:endParaRPr lang="ko-KR" altLang="en-US" sz="4000" b="1" spc="-30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8361405-2560-45B7-AF0F-19A15ADF3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777" y="1885222"/>
            <a:ext cx="2500494" cy="21216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9CCEEA1-9DAB-4ACC-9F6D-CB92E96A1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882" y="4114435"/>
            <a:ext cx="2505758" cy="21216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5B09E24-73A0-4826-AEE1-8E6246744615}"/>
              </a:ext>
            </a:extLst>
          </p:cNvPr>
          <p:cNvSpPr/>
          <p:nvPr/>
        </p:nvSpPr>
        <p:spPr>
          <a:xfrm>
            <a:off x="1178268" y="2654707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EC2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437A10-1F71-4550-BCF6-EF90A2D89928}"/>
              </a:ext>
            </a:extLst>
          </p:cNvPr>
          <p:cNvSpPr/>
          <p:nvPr/>
        </p:nvSpPr>
        <p:spPr>
          <a:xfrm>
            <a:off x="1181474" y="4879293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ELB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785B86C-5669-48AE-B6EB-10DFFDCAF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0453" y="4114435"/>
            <a:ext cx="2500494" cy="21216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B4025B0-B9D9-460C-BDB2-A7ACDDB3B4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0453" y="1885222"/>
            <a:ext cx="2500494" cy="21216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24AB829-41D5-4CC9-9DE3-698E390329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5129" y="1885221"/>
            <a:ext cx="2500494" cy="21216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A3CA874-B59F-418F-A834-145B2B98EF04}"/>
              </a:ext>
            </a:extLst>
          </p:cNvPr>
          <p:cNvSpPr/>
          <p:nvPr/>
        </p:nvSpPr>
        <p:spPr>
          <a:xfrm>
            <a:off x="5160453" y="3056615"/>
            <a:ext cx="2485278" cy="783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Instance#1</a:t>
            </a:r>
          </a:p>
          <a:p>
            <a:pPr algn="ctr">
              <a:lnSpc>
                <a:spcPct val="150000"/>
              </a:lnSpc>
            </a:pPr>
            <a:r>
              <a:rPr lang="en-US" altLang="ko-KR" sz="16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Public DNS</a:t>
            </a:r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FC1F11-609D-4F28-BF9B-5A70A5BCBB92}"/>
              </a:ext>
            </a:extLst>
          </p:cNvPr>
          <p:cNvSpPr/>
          <p:nvPr/>
        </p:nvSpPr>
        <p:spPr>
          <a:xfrm>
            <a:off x="8308345" y="3056615"/>
            <a:ext cx="2485278" cy="783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Instance#2</a:t>
            </a:r>
          </a:p>
          <a:p>
            <a:pPr algn="ctr">
              <a:lnSpc>
                <a:spcPct val="150000"/>
              </a:lnSpc>
            </a:pPr>
            <a:r>
              <a:rPr lang="en-US" altLang="ko-KR" sz="16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Public DNS</a:t>
            </a:r>
            <a:endParaRPr lang="ko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8D0C3A7-B99D-4A1D-8D83-0A874311643F}"/>
              </a:ext>
            </a:extLst>
          </p:cNvPr>
          <p:cNvSpPr/>
          <p:nvPr/>
        </p:nvSpPr>
        <p:spPr>
          <a:xfrm>
            <a:off x="5175669" y="5248625"/>
            <a:ext cx="2485278" cy="783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ELB (application)</a:t>
            </a:r>
          </a:p>
          <a:p>
            <a:pPr algn="ctr">
              <a:lnSpc>
                <a:spcPct val="150000"/>
              </a:lnSpc>
            </a:pPr>
            <a:r>
              <a:rPr lang="en-US" altLang="ko-KR" sz="16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DNS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48800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2984DB-6065-404F-AAEB-FC395AD382A0}"/>
              </a:ext>
            </a:extLst>
          </p:cNvPr>
          <p:cNvCxnSpPr>
            <a:cxnSpLocks/>
          </p:cNvCxnSpPr>
          <p:nvPr/>
        </p:nvCxnSpPr>
        <p:spPr>
          <a:xfrm>
            <a:off x="0" y="1039130"/>
            <a:ext cx="11226188" cy="6409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B9FDB6-61F9-4370-BBF9-63BF9BAB904E}"/>
              </a:ext>
            </a:extLst>
          </p:cNvPr>
          <p:cNvSpPr txBox="1"/>
          <p:nvPr/>
        </p:nvSpPr>
        <p:spPr>
          <a:xfrm>
            <a:off x="492087" y="135841"/>
            <a:ext cx="10474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pc="-300" dirty="0">
                <a:latin typeface="Lucida Fax" panose="02060602050505020204" pitchFamily="18" charset="0"/>
                <a:ea typeface="Adobe 고딕 Std B" panose="020B0800000000000000" pitchFamily="34" charset="-127"/>
                <a:cs typeface="함초롬바탕" panose="02030604000101010101" pitchFamily="18" charset="-127"/>
              </a:rPr>
              <a:t>Task #2 :: Requirements, 1/2 </a:t>
            </a:r>
            <a:endParaRPr lang="ko-KR" altLang="en-US" sz="4000" b="1" spc="-30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F035E-7862-4D48-8B86-B280EB205EB0}"/>
              </a:ext>
            </a:extLst>
          </p:cNvPr>
          <p:cNvSpPr txBox="1"/>
          <p:nvPr/>
        </p:nvSpPr>
        <p:spPr>
          <a:xfrm>
            <a:off x="492087" y="1103225"/>
            <a:ext cx="11384096" cy="5017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HA/Reliable/Robust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A Highly available architecture that resists to the failure of single component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Disaster Recovery should be considered in case of multiple components failure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A self-healing infrastructure that recovers from failed service instances</a:t>
            </a:r>
          </a:p>
          <a:p>
            <a:pPr>
              <a:lnSpc>
                <a:spcPct val="150000"/>
              </a:lnSpc>
            </a:pPr>
            <a:endParaRPr lang="en-US" altLang="ko-KR" sz="1200" spc="-15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High Performance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Configure their database and data access layer for high performance and throughput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Browser very low latency even though a large portion of their user base will be from far away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Effective distribution of load regardless whether it’s http/1.1 or http/2.0 request</a:t>
            </a:r>
          </a:p>
          <a:p>
            <a:pPr>
              <a:lnSpc>
                <a:spcPct val="150000"/>
              </a:lnSpc>
            </a:pPr>
            <a:endParaRPr lang="en-US" altLang="ko-KR" sz="2000" spc="-15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5029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2984DB-6065-404F-AAEB-FC395AD382A0}"/>
              </a:ext>
            </a:extLst>
          </p:cNvPr>
          <p:cNvCxnSpPr>
            <a:cxnSpLocks/>
          </p:cNvCxnSpPr>
          <p:nvPr/>
        </p:nvCxnSpPr>
        <p:spPr>
          <a:xfrm>
            <a:off x="0" y="1039130"/>
            <a:ext cx="11226188" cy="6409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B9FDB6-61F9-4370-BBF9-63BF9BAB904E}"/>
              </a:ext>
            </a:extLst>
          </p:cNvPr>
          <p:cNvSpPr txBox="1"/>
          <p:nvPr/>
        </p:nvSpPr>
        <p:spPr>
          <a:xfrm>
            <a:off x="492087" y="135841"/>
            <a:ext cx="10474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pc="-300" dirty="0">
                <a:latin typeface="Lucida Fax" panose="02060602050505020204" pitchFamily="18" charset="0"/>
                <a:ea typeface="Adobe 고딕 Std B" panose="020B0800000000000000" pitchFamily="34" charset="-127"/>
                <a:cs typeface="함초롬바탕" panose="02030604000101010101" pitchFamily="18" charset="-127"/>
              </a:rPr>
              <a:t>Task #2 :: Requirements, 2/2 </a:t>
            </a:r>
            <a:endParaRPr lang="ko-KR" altLang="en-US" sz="4000" b="1" spc="-30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F035E-7862-4D48-8B86-B280EB205EB0}"/>
              </a:ext>
            </a:extLst>
          </p:cNvPr>
          <p:cNvSpPr txBox="1"/>
          <p:nvPr/>
        </p:nvSpPr>
        <p:spPr>
          <a:xfrm>
            <a:off x="492087" y="1103225"/>
            <a:ext cx="11699913" cy="5848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Security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Security of data at rest and in transit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Securing access to the environment as the delivery team expands</a:t>
            </a:r>
          </a:p>
          <a:p>
            <a:pPr>
              <a:lnSpc>
                <a:spcPct val="150000"/>
              </a:lnSpc>
            </a:pPr>
            <a:endParaRPr lang="en-US" altLang="ko-KR" sz="1200" b="1" spc="-15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DevOps, Operation/Maintenance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An archival strategy for inactive objects greater than 6 months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Ability to easily manage and replicate multiple environments based on their blueprint architecture.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Application lifecycle management should be considered as a DevOps strategy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Cost-effectiveness should also be considered across all components of the architecture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Access logs generated need to be collected and aggregated for visualization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latin typeface="Lucida Fax" panose="02060602050505020204" pitchFamily="18" charset="0"/>
                <a:ea typeface="Adobe 고딕 Std B" panose="020B0800000000000000" pitchFamily="34" charset="-127"/>
              </a:rPr>
              <a:t>Scaling to meet the demand, but with uncertainty around when and how much this demand ..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spc="-150" dirty="0">
              <a:latin typeface="Lucida Fax" panose="02060602050505020204" pitchFamily="18" charset="0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5821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2984DB-6065-404F-AAEB-FC395AD382A0}"/>
              </a:ext>
            </a:extLst>
          </p:cNvPr>
          <p:cNvCxnSpPr>
            <a:cxnSpLocks/>
          </p:cNvCxnSpPr>
          <p:nvPr/>
        </p:nvCxnSpPr>
        <p:spPr>
          <a:xfrm>
            <a:off x="0" y="721656"/>
            <a:ext cx="11226188" cy="6409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B9FDB6-61F9-4370-BBF9-63BF9BAB904E}"/>
              </a:ext>
            </a:extLst>
          </p:cNvPr>
          <p:cNvSpPr txBox="1"/>
          <p:nvPr/>
        </p:nvSpPr>
        <p:spPr>
          <a:xfrm>
            <a:off x="374575" y="53793"/>
            <a:ext cx="1047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latin typeface="Adobe 고딕 Std B" panose="020B0800000000000000" pitchFamily="34" charset="-127"/>
                <a:ea typeface="Adobe 고딕 Std B" panose="020B0800000000000000" pitchFamily="34" charset="-127"/>
                <a:cs typeface="함초롬바탕" panose="02030604000101010101" pitchFamily="18" charset="-127"/>
              </a:rPr>
              <a:t>〇 Building </a:t>
            </a:r>
            <a:r>
              <a:rPr lang="en-US" altLang="ko-KR" sz="3600" spc="-3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VPC Procedure </a:t>
            </a:r>
            <a:endParaRPr lang="ko-KR" altLang="en-US" sz="3600" spc="-3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ACDCD6-9E10-4885-ACAF-3758C8582BD2}"/>
              </a:ext>
            </a:extLst>
          </p:cNvPr>
          <p:cNvSpPr txBox="1"/>
          <p:nvPr/>
        </p:nvSpPr>
        <p:spPr>
          <a:xfrm>
            <a:off x="492087" y="914400"/>
            <a:ext cx="11105002" cy="557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spc="-15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VPC (My VPC, 10.0.0.0/16)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spc="-15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Subnet (Public 1/10.0.1.0/24, Public 2/10.0.2.0/24; auto-assign IP setting)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spc="-15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Internet Gateway (My IG; attach to VPC)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spc="-15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Route Table (add route 0.0.0.0/0; subnet associations)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spc="-15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Security Group (VPC; Inbound Rules: HTTP/Anywhere)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spc="-15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Launch EC2 (Amazon Linux AMI; VPC; Existing Security Group)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spc="-15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Private Subnet (Private 1/My VPC/10.0.3.0/24, Private 2/My VPC/10.0.4.0/24)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spc="-15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Security group (Database/My VPC; add rules:  MySQL/Aurora)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spc="-15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Database Subnet Group (My Subnet Group/My VPC/ add subnet)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spc="-15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Amazon RDS (MySQL/</a:t>
            </a:r>
            <a:r>
              <a:rPr lang="en-US" altLang="ko-KR" sz="2400" spc="-15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Dev.Test</a:t>
            </a:r>
            <a:r>
              <a:rPr lang="en-US" altLang="ko-KR" sz="2400" spc="-15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/Instance: db.t2.micro/</a:t>
            </a:r>
            <a:r>
              <a:rPr lang="en-US" altLang="ko-KR" sz="2400" spc="-15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myDB</a:t>
            </a:r>
            <a:r>
              <a:rPr lang="en-US" altLang="ko-KR" sz="2400" spc="-15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/admin/lab-password)</a:t>
            </a:r>
            <a:endParaRPr lang="ko-KR" altLang="en-US" sz="2400" spc="-15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9016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2725</TotalTime>
  <Words>967</Words>
  <Application>Microsoft Office PowerPoint</Application>
  <PresentationFormat>와이드스크린</PresentationFormat>
  <Paragraphs>150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Adobe 고딕 Std B</vt:lpstr>
      <vt:lpstr>맑은 고딕</vt:lpstr>
      <vt:lpstr>Arial</vt:lpstr>
      <vt:lpstr>Lucida Fax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해연 황</dc:creator>
  <cp:lastModifiedBy>해연 황</cp:lastModifiedBy>
  <cp:revision>39</cp:revision>
  <dcterms:created xsi:type="dcterms:W3CDTF">2019-06-30T22:43:37Z</dcterms:created>
  <dcterms:modified xsi:type="dcterms:W3CDTF">2019-07-02T22:33:00Z</dcterms:modified>
</cp:coreProperties>
</file>