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4" r:id="rId4"/>
    <p:sldId id="259" r:id="rId5"/>
    <p:sldId id="262" r:id="rId6"/>
    <p:sldId id="269" r:id="rId7"/>
    <p:sldId id="260" r:id="rId8"/>
    <p:sldId id="267" r:id="rId9"/>
    <p:sldId id="268" r:id="rId10"/>
    <p:sldId id="266" r:id="rId11"/>
    <p:sldId id="270" r:id="rId12"/>
    <p:sldId id="274" r:id="rId13"/>
    <p:sldId id="257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0E929-8BFA-4A98-A7D9-D58DD1E2796A}" type="datetimeFigureOut">
              <a:rPr lang="ko-KR" altLang="en-US" smtClean="0"/>
              <a:t>2014-09-04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87ECE-0162-4699-BDE7-5B864BEE8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41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37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45A5-EDB1-4F24-A01F-E89B775388E9}" type="datetimeFigureOut">
              <a:rPr lang="ko-KR" altLang="en-US" smtClean="0"/>
              <a:t>2014-09-04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49C4-7747-4DD6-94C8-F558CC5FE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2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45A5-EDB1-4F24-A01F-E89B775388E9}" type="datetimeFigureOut">
              <a:rPr lang="ko-KR" altLang="en-US" smtClean="0"/>
              <a:t>2014-09-04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49C4-7747-4DD6-94C8-F558CC5FE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4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45A5-EDB1-4F24-A01F-E89B775388E9}" type="datetimeFigureOut">
              <a:rPr lang="ko-KR" altLang="en-US" smtClean="0"/>
              <a:t>2014-09-04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49C4-7747-4DD6-94C8-F558CC5FE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4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45A5-EDB1-4F24-A01F-E89B775388E9}" type="datetimeFigureOut">
              <a:rPr lang="ko-KR" altLang="en-US" smtClean="0"/>
              <a:t>2014-09-04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49C4-7747-4DD6-94C8-F558CC5FE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4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45A5-EDB1-4F24-A01F-E89B775388E9}" type="datetimeFigureOut">
              <a:rPr lang="ko-KR" altLang="en-US" smtClean="0"/>
              <a:t>2014-09-04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49C4-7747-4DD6-94C8-F558CC5FE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23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45A5-EDB1-4F24-A01F-E89B775388E9}" type="datetimeFigureOut">
              <a:rPr lang="ko-KR" altLang="en-US" smtClean="0"/>
              <a:t>2014-09-04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49C4-7747-4DD6-94C8-F558CC5FE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45A5-EDB1-4F24-A01F-E89B775388E9}" type="datetimeFigureOut">
              <a:rPr lang="ko-KR" altLang="en-US" smtClean="0"/>
              <a:t>2014-09-04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49C4-7747-4DD6-94C8-F558CC5FE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2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45A5-EDB1-4F24-A01F-E89B775388E9}" type="datetimeFigureOut">
              <a:rPr lang="ko-KR" altLang="en-US" smtClean="0"/>
              <a:t>2014-09-04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49C4-7747-4DD6-94C8-F558CC5FEB6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1106905"/>
            <a:ext cx="11189368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38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45A5-EDB1-4F24-A01F-E89B775388E9}" type="datetimeFigureOut">
              <a:rPr lang="ko-KR" altLang="en-US" smtClean="0"/>
              <a:t>2014-09-04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49C4-7747-4DD6-94C8-F558CC5FE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57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45A5-EDB1-4F24-A01F-E89B775388E9}" type="datetimeFigureOut">
              <a:rPr lang="ko-KR" altLang="en-US" smtClean="0"/>
              <a:t>2014-09-04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49C4-7747-4DD6-94C8-F558CC5FE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6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245A5-EDB1-4F24-A01F-E89B775388E9}" type="datetimeFigureOut">
              <a:rPr lang="ko-KR" altLang="en-US" smtClean="0"/>
              <a:t>2014-09-04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249C4-7747-4DD6-94C8-F558CC5FE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8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.emf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jpeg"/><Relationship Id="rId4" Type="http://schemas.openxmlformats.org/officeDocument/2006/relationships/image" Target="../media/image11.jpe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003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Smart water diary </a:t>
            </a:r>
            <a:r>
              <a:rPr lang="ko-KR" altLang="en-US" sz="4800" b="1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서비스플랫폼 제안</a:t>
            </a:r>
            <a:endParaRPr lang="ko-KR" altLang="en-US" sz="4800" b="1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874127"/>
            <a:ext cx="12192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2014/09/04</a:t>
            </a:r>
          </a:p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㈜ 엠앤엘솔루션</a:t>
            </a:r>
            <a:endParaRPr lang="ko-KR" altLang="en-US" sz="2400" b="1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7665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295" y="285176"/>
            <a:ext cx="5867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플랫폼 </a:t>
            </a:r>
            <a:r>
              <a:rPr lang="en-US" altLang="ko-KR" sz="3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:: </a:t>
            </a:r>
            <a:r>
              <a:rPr lang="ko-KR" altLang="en-US" sz="320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분석 알고리즘</a:t>
            </a:r>
            <a:endParaRPr lang="ko-KR" altLang="en-US" sz="3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80" name="Rectangle 66"/>
          <p:cNvSpPr>
            <a:spLocks noChangeArrowheads="1"/>
          </p:cNvSpPr>
          <p:nvPr/>
        </p:nvSpPr>
        <p:spPr bwMode="auto">
          <a:xfrm>
            <a:off x="1401815" y="2006390"/>
            <a:ext cx="2986642" cy="38865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</a:rPr>
              <a:t>Classification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Malgun Gothic"/>
            </a:endParaRPr>
          </a:p>
        </p:txBody>
      </p:sp>
      <p:sp>
        <p:nvSpPr>
          <p:cNvPr id="81" name="Rectangle 98"/>
          <p:cNvSpPr/>
          <p:nvPr/>
        </p:nvSpPr>
        <p:spPr>
          <a:xfrm>
            <a:off x="1549734" y="2544823"/>
            <a:ext cx="2728481" cy="27028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</a:rPr>
              <a:t>Distributed Naive Bays </a:t>
            </a:r>
            <a:endParaRPr lang="ko-KR" altLang="en-US" sz="1200" dirty="0">
              <a:latin typeface="나눔명조 ExtraBold" panose="02020603020101020101" pitchFamily="18" charset="-127"/>
              <a:ea typeface="나눔명조 ExtraBold" panose="02020603020101020101" pitchFamily="18" charset="-127"/>
              <a:cs typeface="Malgun Gothic"/>
            </a:endParaRPr>
          </a:p>
        </p:txBody>
      </p:sp>
      <p:sp>
        <p:nvSpPr>
          <p:cNvPr id="86" name="Rectangle 98"/>
          <p:cNvSpPr/>
          <p:nvPr/>
        </p:nvSpPr>
        <p:spPr>
          <a:xfrm>
            <a:off x="1549734" y="2890092"/>
            <a:ext cx="2728481" cy="27028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</a:rPr>
              <a:t>Complementary Naive Bays </a:t>
            </a:r>
            <a:endParaRPr lang="ko-KR" altLang="en-US" sz="1200" dirty="0">
              <a:solidFill>
                <a:srgbClr val="0000FF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Malgun Gothic"/>
            </a:endParaRPr>
          </a:p>
        </p:txBody>
      </p:sp>
      <p:sp>
        <p:nvSpPr>
          <p:cNvPr id="87" name="Rectangle 66"/>
          <p:cNvSpPr>
            <a:spLocks noChangeArrowheads="1"/>
          </p:cNvSpPr>
          <p:nvPr/>
        </p:nvSpPr>
        <p:spPr bwMode="auto">
          <a:xfrm>
            <a:off x="4734424" y="2006390"/>
            <a:ext cx="2489790" cy="38865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</a:rPr>
              <a:t>Clustering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Malgun Gothic"/>
            </a:endParaRPr>
          </a:p>
        </p:txBody>
      </p:sp>
      <p:sp>
        <p:nvSpPr>
          <p:cNvPr id="92" name="Rectangle 98"/>
          <p:cNvSpPr/>
          <p:nvPr/>
        </p:nvSpPr>
        <p:spPr>
          <a:xfrm>
            <a:off x="4841705" y="2544823"/>
            <a:ext cx="2299161" cy="27028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</a:rPr>
              <a:t>K-means </a:t>
            </a:r>
            <a:endParaRPr lang="ko-KR" altLang="en-US" sz="1200" dirty="0">
              <a:solidFill>
                <a:srgbClr val="0000FF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Malgun Gothic"/>
            </a:endParaRPr>
          </a:p>
        </p:txBody>
      </p:sp>
      <p:sp>
        <p:nvSpPr>
          <p:cNvPr id="93" name="Rectangle 98"/>
          <p:cNvSpPr/>
          <p:nvPr/>
        </p:nvSpPr>
        <p:spPr>
          <a:xfrm>
            <a:off x="4841705" y="2876975"/>
            <a:ext cx="2299161" cy="27028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</a:rPr>
              <a:t>Fuzzy K-means </a:t>
            </a:r>
            <a:endParaRPr lang="ko-KR" altLang="en-US" sz="1200" dirty="0">
              <a:latin typeface="나눔명조 ExtraBold" panose="02020603020101020101" pitchFamily="18" charset="-127"/>
              <a:ea typeface="나눔명조 ExtraBold" panose="02020603020101020101" pitchFamily="18" charset="-127"/>
              <a:cs typeface="Malgun Gothic"/>
            </a:endParaRPr>
          </a:p>
        </p:txBody>
      </p:sp>
      <p:sp>
        <p:nvSpPr>
          <p:cNvPr id="94" name="Rectangle 98"/>
          <p:cNvSpPr/>
          <p:nvPr/>
        </p:nvSpPr>
        <p:spPr>
          <a:xfrm>
            <a:off x="4841705" y="3668995"/>
            <a:ext cx="2299161" cy="27028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</a:rPr>
              <a:t>Canopy</a:t>
            </a:r>
            <a:endParaRPr lang="ko-KR" altLang="en-US" sz="1200" dirty="0">
              <a:latin typeface="나눔명조 ExtraBold" panose="02020603020101020101" pitchFamily="18" charset="-127"/>
              <a:ea typeface="나눔명조 ExtraBold" panose="02020603020101020101" pitchFamily="18" charset="-127"/>
              <a:cs typeface="Malgun Gothic"/>
            </a:endParaRPr>
          </a:p>
        </p:txBody>
      </p:sp>
      <p:sp>
        <p:nvSpPr>
          <p:cNvPr id="95" name="Rectangle 98"/>
          <p:cNvSpPr/>
          <p:nvPr/>
        </p:nvSpPr>
        <p:spPr>
          <a:xfrm>
            <a:off x="4841705" y="4415834"/>
            <a:ext cx="2299161" cy="27028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</a:rPr>
              <a:t>Dirichlet</a:t>
            </a:r>
            <a:r>
              <a:rPr lang="en-US" altLang="ko-KR" sz="12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</a:rPr>
              <a:t> </a:t>
            </a:r>
            <a:endParaRPr lang="ko-KR" altLang="en-US" sz="1200" dirty="0">
              <a:latin typeface="나눔명조 ExtraBold" panose="02020603020101020101" pitchFamily="18" charset="-127"/>
              <a:ea typeface="나눔명조 ExtraBold" panose="02020603020101020101" pitchFamily="18" charset="-127"/>
              <a:cs typeface="Malgun Gothic"/>
            </a:endParaRPr>
          </a:p>
        </p:txBody>
      </p:sp>
      <p:sp>
        <p:nvSpPr>
          <p:cNvPr id="96" name="Rectangle 98"/>
          <p:cNvSpPr/>
          <p:nvPr/>
        </p:nvSpPr>
        <p:spPr>
          <a:xfrm>
            <a:off x="4829739" y="5166611"/>
            <a:ext cx="2299161" cy="27028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</a:rPr>
              <a:t>Mean Shift</a:t>
            </a:r>
            <a:endParaRPr lang="ko-KR" altLang="en-US" sz="1200" dirty="0">
              <a:latin typeface="나눔명조 ExtraBold" panose="02020603020101020101" pitchFamily="18" charset="-127"/>
              <a:ea typeface="나눔명조 ExtraBold" panose="02020603020101020101" pitchFamily="18" charset="-127"/>
              <a:cs typeface="Malgun Gothic"/>
            </a:endParaRPr>
          </a:p>
        </p:txBody>
      </p:sp>
      <p:sp>
        <p:nvSpPr>
          <p:cNvPr id="100" name="Rectangle 66"/>
          <p:cNvSpPr>
            <a:spLocks noChangeArrowheads="1"/>
          </p:cNvSpPr>
          <p:nvPr/>
        </p:nvSpPr>
        <p:spPr bwMode="auto">
          <a:xfrm>
            <a:off x="7670772" y="2006390"/>
            <a:ext cx="2489790" cy="38865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</a:rPr>
              <a:t>Collaborative Filtering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Malgun Gothic"/>
            </a:endParaRPr>
          </a:p>
        </p:txBody>
      </p:sp>
      <p:sp>
        <p:nvSpPr>
          <p:cNvPr id="101" name="Rectangle 98"/>
          <p:cNvSpPr/>
          <p:nvPr/>
        </p:nvSpPr>
        <p:spPr>
          <a:xfrm>
            <a:off x="7766086" y="2544822"/>
            <a:ext cx="625054" cy="4863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</a:rPr>
              <a:t>User </a:t>
            </a:r>
            <a:endParaRPr lang="ko-KR" altLang="en-US" sz="1100" dirty="0">
              <a:latin typeface="나눔명조 ExtraBold" panose="02020603020101020101" pitchFamily="18" charset="-127"/>
              <a:ea typeface="나눔명조 ExtraBold" panose="02020603020101020101" pitchFamily="18" charset="-127"/>
              <a:cs typeface="Malgun Gothic"/>
            </a:endParaRPr>
          </a:p>
        </p:txBody>
      </p:sp>
      <p:sp>
        <p:nvSpPr>
          <p:cNvPr id="102" name="Rectangle 98"/>
          <p:cNvSpPr/>
          <p:nvPr/>
        </p:nvSpPr>
        <p:spPr>
          <a:xfrm>
            <a:off x="8486370" y="2536475"/>
            <a:ext cx="625054" cy="4863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</a:rPr>
              <a:t>Item</a:t>
            </a:r>
            <a:endParaRPr lang="ko-KR" altLang="en-US" sz="1100" dirty="0">
              <a:latin typeface="나눔명조 ExtraBold" panose="02020603020101020101" pitchFamily="18" charset="-127"/>
              <a:ea typeface="나눔명조 ExtraBold" panose="02020603020101020101" pitchFamily="18" charset="-127"/>
              <a:cs typeface="Malgun Gothic"/>
            </a:endParaRPr>
          </a:p>
        </p:txBody>
      </p:sp>
      <p:sp>
        <p:nvSpPr>
          <p:cNvPr id="103" name="Rectangle 98"/>
          <p:cNvSpPr/>
          <p:nvPr/>
        </p:nvSpPr>
        <p:spPr>
          <a:xfrm>
            <a:off x="9440193" y="3135382"/>
            <a:ext cx="625054" cy="4863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</a:rPr>
              <a:t>Slope-one</a:t>
            </a:r>
            <a:endParaRPr lang="ko-KR" altLang="en-US" sz="1100" dirty="0">
              <a:latin typeface="나눔명조 ExtraBold" panose="02020603020101020101" pitchFamily="18" charset="-127"/>
              <a:ea typeface="나눔명조 ExtraBold" panose="02020603020101020101" pitchFamily="18" charset="-127"/>
              <a:cs typeface="Malgun Gothic"/>
            </a:endParaRPr>
          </a:p>
        </p:txBody>
      </p:sp>
      <p:sp>
        <p:nvSpPr>
          <p:cNvPr id="104" name="Rectangle 98"/>
          <p:cNvSpPr/>
          <p:nvPr/>
        </p:nvSpPr>
        <p:spPr>
          <a:xfrm>
            <a:off x="9234288" y="2544822"/>
            <a:ext cx="625054" cy="4863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</a:rPr>
              <a:t>Model</a:t>
            </a:r>
            <a:endParaRPr lang="ko-KR" altLang="en-US" sz="1100" dirty="0">
              <a:latin typeface="나눔명조 ExtraBold" panose="02020603020101020101" pitchFamily="18" charset="-127"/>
              <a:ea typeface="나눔명조 ExtraBold" panose="02020603020101020101" pitchFamily="18" charset="-127"/>
              <a:cs typeface="Malgun Gothic"/>
            </a:endParaRPr>
          </a:p>
        </p:txBody>
      </p:sp>
      <p:sp>
        <p:nvSpPr>
          <p:cNvPr id="105" name="Rectangle 98"/>
          <p:cNvSpPr/>
          <p:nvPr/>
        </p:nvSpPr>
        <p:spPr>
          <a:xfrm>
            <a:off x="7766087" y="3730235"/>
            <a:ext cx="2299161" cy="27028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</a:rPr>
              <a:t>Taste</a:t>
            </a:r>
            <a:endParaRPr lang="ko-KR" altLang="en-US" sz="1200" dirty="0">
              <a:solidFill>
                <a:srgbClr val="0000FF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Malgun Gothic"/>
            </a:endParaRPr>
          </a:p>
        </p:txBody>
      </p:sp>
      <p:cxnSp>
        <p:nvCxnSpPr>
          <p:cNvPr id="106" name="직선 화살표 연결선 2"/>
          <p:cNvCxnSpPr>
            <a:stCxn id="101" idx="2"/>
            <a:endCxn id="105" idx="0"/>
          </p:cNvCxnSpPr>
          <p:nvPr/>
        </p:nvCxnSpPr>
        <p:spPr>
          <a:xfrm>
            <a:off x="8078613" y="3031134"/>
            <a:ext cx="837054" cy="699100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51"/>
          <p:cNvCxnSpPr>
            <a:stCxn id="102" idx="2"/>
            <a:endCxn id="105" idx="0"/>
          </p:cNvCxnSpPr>
          <p:nvPr/>
        </p:nvCxnSpPr>
        <p:spPr>
          <a:xfrm>
            <a:off x="8798897" y="3022788"/>
            <a:ext cx="116770" cy="707447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98"/>
          <p:cNvSpPr/>
          <p:nvPr/>
        </p:nvSpPr>
        <p:spPr>
          <a:xfrm>
            <a:off x="7766087" y="4581130"/>
            <a:ext cx="2299161" cy="82211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</a:rPr>
              <a:t>Euclidean Distance</a:t>
            </a:r>
          </a:p>
          <a:p>
            <a:pPr algn="ctr">
              <a:lnSpc>
                <a:spcPct val="120000"/>
              </a:lnSpc>
            </a:pPr>
            <a:r>
              <a:rPr lang="en-US" altLang="ko-KR" sz="11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</a:rPr>
              <a:t>Person Correlation</a:t>
            </a:r>
          </a:p>
          <a:p>
            <a:pPr algn="ctr">
              <a:lnSpc>
                <a:spcPct val="120000"/>
              </a:lnSpc>
            </a:pPr>
            <a:r>
              <a:rPr lang="en-US" altLang="ko-KR" sz="11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</a:rPr>
              <a:t>Manhattan distance</a:t>
            </a:r>
          </a:p>
          <a:p>
            <a:pPr algn="ctr">
              <a:lnSpc>
                <a:spcPct val="120000"/>
              </a:lnSpc>
            </a:pPr>
            <a:r>
              <a:rPr lang="en-US" altLang="ko-KR" sz="11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</a:rPr>
              <a:t>Cosign similarity</a:t>
            </a:r>
            <a:endParaRPr lang="ko-KR" altLang="en-US" sz="1100" dirty="0">
              <a:latin typeface="나눔명조 ExtraBold" panose="02020603020101020101" pitchFamily="18" charset="-127"/>
              <a:ea typeface="나눔명조 ExtraBold" panose="02020603020101020101" pitchFamily="18" charset="-127"/>
              <a:cs typeface="Malgun Gothic"/>
            </a:endParaRPr>
          </a:p>
        </p:txBody>
      </p:sp>
      <p:sp>
        <p:nvSpPr>
          <p:cNvPr id="109" name="Rectangle 98"/>
          <p:cNvSpPr/>
          <p:nvPr/>
        </p:nvSpPr>
        <p:spPr>
          <a:xfrm>
            <a:off x="7766086" y="4218835"/>
            <a:ext cx="2299161" cy="3026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</a:rPr>
              <a:t>유사성추출 </a:t>
            </a:r>
            <a:r>
              <a:rPr lang="en-US" altLang="ko-KR" sz="11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</a:rPr>
              <a:t>(</a:t>
            </a:r>
            <a:r>
              <a:rPr lang="ko-KR" altLang="en-US" sz="11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</a:rPr>
              <a:t>추천</a:t>
            </a:r>
            <a:r>
              <a:rPr lang="en-US" altLang="ko-KR" sz="11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"/>
              </a:rPr>
              <a:t>)</a:t>
            </a:r>
            <a:endParaRPr lang="ko-KR" altLang="en-US" sz="1100" dirty="0">
              <a:latin typeface="나눔명조 ExtraBold" panose="02020603020101020101" pitchFamily="18" charset="-127"/>
              <a:ea typeface="나눔명조 ExtraBold" panose="02020603020101020101" pitchFamily="18" charset="-127"/>
              <a:cs typeface="Malgun Gothic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3792" y="5900475"/>
            <a:ext cx="281042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다량의 데이터 셋이 존재할 경우 유사한 항목끼리 그룹화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endParaRPr lang="ko-KR" altLang="en-US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535663" y="5923138"/>
            <a:ext cx="27431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현재의 항목에 별도의 레이블을 지정하여 분류</a:t>
            </a:r>
            <a:endParaRPr lang="ko-KR" altLang="en-US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70772" y="5921053"/>
            <a:ext cx="2727300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사람들 중에 나와 비슷한 기호를 가지고 있는 사람이 추천점수를 순위를 매겨서 활용 </a:t>
            </a:r>
            <a:endParaRPr lang="ko-KR" altLang="en-US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13" name="직사각형 30"/>
          <p:cNvSpPr/>
          <p:nvPr/>
        </p:nvSpPr>
        <p:spPr>
          <a:xfrm>
            <a:off x="4861514" y="5458160"/>
            <a:ext cx="22868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클러스터 수를 미리 알 필요가 없으며 임의 형태의 클러스터를 생성할 수 있는 알고리즘</a:t>
            </a:r>
            <a:endParaRPr lang="en-US" sz="8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14" name="직사각형 48"/>
          <p:cNvSpPr/>
          <p:nvPr/>
        </p:nvSpPr>
        <p:spPr>
          <a:xfrm>
            <a:off x="4829616" y="3193138"/>
            <a:ext cx="2318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이전 반복의 중심 또는 중앙으로부터 항목이 떨어져 있는 거리를 기반으로 항목을 </a:t>
            </a:r>
            <a:r>
              <a:rPr lang="en-US" altLang="ko-KR" sz="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k</a:t>
            </a:r>
            <a:r>
              <a:rPr lang="ko-KR" altLang="en-US" sz="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개의 클러스터로 </a:t>
            </a:r>
            <a:r>
              <a:rPr lang="ko-KR" altLang="en-US" sz="800" dirty="0" err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클러스터링한다</a:t>
            </a:r>
            <a:r>
              <a:rPr lang="en-US" altLang="ko-KR" sz="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. </a:t>
            </a:r>
            <a:endParaRPr lang="en-US" sz="8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15" name="직사각형 49"/>
          <p:cNvSpPr/>
          <p:nvPr/>
        </p:nvSpPr>
        <p:spPr>
          <a:xfrm>
            <a:off x="4829616" y="4681698"/>
            <a:ext cx="2286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가능성이 있는 여러 모델을 기반으로 하는 클러스터가 제공되므로 특정 클러스터 보기를 조기에 결정하지 않아도 된다는 장점</a:t>
            </a:r>
            <a:endParaRPr lang="en-US" sz="8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16" name="직사각형 50"/>
          <p:cNvSpPr/>
          <p:nvPr/>
        </p:nvSpPr>
        <p:spPr>
          <a:xfrm>
            <a:off x="4829617" y="3937414"/>
            <a:ext cx="22975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빠른 </a:t>
            </a:r>
            <a:r>
              <a:rPr lang="ko-KR" altLang="en-US" sz="800" dirty="0" err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클러스터링</a:t>
            </a:r>
            <a:r>
              <a:rPr lang="ko-KR" altLang="en-US" sz="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알고리즘이며 다른 </a:t>
            </a:r>
            <a:r>
              <a:rPr lang="ko-KR" altLang="en-US" sz="800" dirty="0" err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클러스터링</a:t>
            </a:r>
            <a:r>
              <a:rPr lang="ko-KR" altLang="en-US" sz="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알고리즘의 초기 </a:t>
            </a:r>
            <a:r>
              <a:rPr lang="ko-KR" altLang="en-US" sz="800" dirty="0" err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시드를</a:t>
            </a:r>
            <a:r>
              <a:rPr lang="ko-KR" altLang="en-US" sz="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작성하는 데도 사용</a:t>
            </a:r>
            <a:endParaRPr lang="en-US" sz="8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7" name="그림 52" descr="3174021f44ba0d31f6ede772624c55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76" y="3989727"/>
            <a:ext cx="2229172" cy="414670"/>
          </a:xfrm>
          <a:prstGeom prst="rect">
            <a:avLst/>
          </a:prstGeom>
        </p:spPr>
      </p:pic>
      <p:sp>
        <p:nvSpPr>
          <p:cNvPr id="118" name="직사각형 53"/>
          <p:cNvSpPr/>
          <p:nvPr/>
        </p:nvSpPr>
        <p:spPr>
          <a:xfrm>
            <a:off x="1554789" y="3246576"/>
            <a:ext cx="27228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각 사건 들이 서로 영향을 주지 않는 독립적인 관계</a:t>
            </a:r>
            <a:r>
              <a:rPr lang="en-US" altLang="ko-KR" sz="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(Independence) </a:t>
            </a:r>
            <a:r>
              <a:rPr lang="ko-KR" altLang="en-US" sz="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라고 가정한 가장 단순한 확률 분류기</a:t>
            </a:r>
            <a:endParaRPr lang="en-US" sz="8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19" name="Rectangle 44"/>
          <p:cNvSpPr>
            <a:spLocks noChangeArrowheads="1"/>
          </p:cNvSpPr>
          <p:nvPr/>
        </p:nvSpPr>
        <p:spPr bwMode="auto">
          <a:xfrm>
            <a:off x="898235" y="1265735"/>
            <a:ext cx="9245600" cy="56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52" tIns="45976" rIns="91952" bIns="45976">
            <a:spAutoFit/>
          </a:bodyPr>
          <a:lstStyle/>
          <a:p>
            <a:pPr algn="just" defTabSz="919163" eaLnBrk="0" hangingPunct="0">
              <a:lnSpc>
                <a:spcPct val="110000"/>
              </a:lnSpc>
              <a:tabLst>
                <a:tab pos="5678488" algn="l"/>
              </a:tabLst>
            </a:pPr>
            <a:r>
              <a:rPr lang="ko-KR" altLang="en-US" sz="14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수집된 데이터에 대해서는 다음과 같은 </a:t>
            </a:r>
            <a:r>
              <a:rPr lang="ko-KR" altLang="en-US" sz="1400" b="1" dirty="0" smtClean="0">
                <a:solidFill>
                  <a:srgbClr val="00006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분석기능</a:t>
            </a:r>
            <a:r>
              <a:rPr lang="en-US" altLang="ko-KR" sz="1400" b="1" dirty="0" smtClean="0">
                <a:solidFill>
                  <a:srgbClr val="00006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(hadoop mahout)</a:t>
            </a:r>
            <a:r>
              <a:rPr lang="ko-KR" altLang="en-US" sz="1400" b="1" smtClean="0">
                <a:solidFill>
                  <a:srgbClr val="00006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이 사용</a:t>
            </a:r>
            <a:r>
              <a:rPr lang="ko-KR" altLang="en-US" sz="140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되며</a:t>
            </a:r>
            <a:r>
              <a:rPr lang="en-US" altLang="ko-KR" sz="14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서비스의 유형 또는 데이터 셋의 성격에 따라 세가지 분석 절차를 </a:t>
            </a:r>
            <a:r>
              <a:rPr lang="ko-KR" altLang="en-US" sz="140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다르게 </a:t>
            </a:r>
            <a:r>
              <a:rPr lang="ko-KR" altLang="en-US" sz="140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수행</a:t>
            </a:r>
            <a:endParaRPr lang="ko-KR" altLang="ko-KR" sz="1400" kern="0" spc="-30" dirty="0">
              <a:solidFill>
                <a:schemeClr val="tx1">
                  <a:lumMod val="85000"/>
                  <a:lumOff val="1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31770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295" y="285176"/>
            <a:ext cx="6670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플랫폼 </a:t>
            </a:r>
            <a:r>
              <a:rPr lang="en-US" altLang="ko-KR" sz="3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:: </a:t>
            </a:r>
            <a:r>
              <a:rPr lang="ko-KR" altLang="en-US" sz="320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노드 별 </a:t>
            </a:r>
            <a:r>
              <a:rPr lang="en-US" altLang="ko-KR" sz="3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SW </a:t>
            </a:r>
            <a:r>
              <a:rPr lang="ko-KR" altLang="en-US" sz="320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스택</a:t>
            </a:r>
            <a:endParaRPr lang="ko-KR" altLang="en-US" sz="3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graphicFrame>
        <p:nvGraphicFramePr>
          <p:cNvPr id="32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922058"/>
              </p:ext>
            </p:extLst>
          </p:nvPr>
        </p:nvGraphicFramePr>
        <p:xfrm>
          <a:off x="672523" y="1645256"/>
          <a:ext cx="1692311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2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App Server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Analysis Logic</a:t>
                      </a:r>
                    </a:p>
                    <a:p>
                      <a:r>
                        <a:rPr 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(Mahout)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Polling</a:t>
                      </a:r>
                      <a:r>
                        <a:rPr lang="en-US" sz="1400" baseline="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 Agent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iBatis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Apache/Tomcat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Spring</a:t>
                      </a:r>
                      <a:r>
                        <a:rPr lang="en-US" sz="1400" baseline="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 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RHEL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342781"/>
              </p:ext>
            </p:extLst>
          </p:nvPr>
        </p:nvGraphicFramePr>
        <p:xfrm>
          <a:off x="2431149" y="1645256"/>
          <a:ext cx="1692311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2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DB Server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MySQL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RHEL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05641"/>
              </p:ext>
            </p:extLst>
          </p:nvPr>
        </p:nvGraphicFramePr>
        <p:xfrm>
          <a:off x="4189774" y="1657287"/>
          <a:ext cx="1692311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2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Data Node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Hbase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Task Tracker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JAVA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RHEL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308088"/>
              </p:ext>
            </p:extLst>
          </p:nvPr>
        </p:nvGraphicFramePr>
        <p:xfrm>
          <a:off x="5940846" y="1662300"/>
          <a:ext cx="1692311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2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Name Node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ZooKeeper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NFS Client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NameNode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JAVA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RHEL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30713"/>
              </p:ext>
            </p:extLst>
          </p:nvPr>
        </p:nvGraphicFramePr>
        <p:xfrm>
          <a:off x="9596738" y="1669821"/>
          <a:ext cx="1692311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2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Mgmt Node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ZooKeeper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JAVA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RHEL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40114"/>
              </p:ext>
            </p:extLst>
          </p:nvPr>
        </p:nvGraphicFramePr>
        <p:xfrm>
          <a:off x="7699503" y="1665596"/>
          <a:ext cx="1799050" cy="26096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9050"/>
              </a:tblGrid>
              <a:tr h="3845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Jobtracker</a:t>
                      </a:r>
                      <a:r>
                        <a:rPr 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 Node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ZooKeeper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Hbase</a:t>
                      </a:r>
                      <a:r>
                        <a:rPr 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 master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JobTracker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Task Tracker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JAVA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RHEL</a:t>
                      </a:r>
                      <a:endParaRPr 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650482" y="4979756"/>
            <a:ext cx="104178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각 </a:t>
            </a:r>
            <a:r>
              <a:rPr lang="en-US" altLang="ko-KR" sz="16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node</a:t>
            </a:r>
            <a:r>
              <a:rPr lang="ko-KR" altLang="en-US" sz="1600" b="1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의 물리 구성은 수집된 센서크기에 따라 가변적으로 구성됨</a:t>
            </a:r>
            <a:r>
              <a:rPr lang="en-US" altLang="ko-KR" sz="16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데이터 </a:t>
            </a:r>
            <a:r>
              <a:rPr lang="en-US" altLang="ko-KR" sz="16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node</a:t>
            </a:r>
            <a:r>
              <a:rPr lang="ko-KR" altLang="en-US" sz="1600" b="1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를 </a:t>
            </a:r>
            <a:r>
              <a:rPr lang="ko-KR" altLang="en-US" sz="16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제외한 모든 </a:t>
            </a:r>
            <a:r>
              <a:rPr lang="en-US" altLang="ko-KR" sz="16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node</a:t>
            </a:r>
            <a:r>
              <a:rPr lang="ko-KR" altLang="en-US" sz="1600" b="1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는 </a:t>
            </a:r>
            <a:r>
              <a:rPr lang="en-US" altLang="ko-KR" sz="16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2+0 </a:t>
            </a:r>
            <a:r>
              <a:rPr lang="ko-KR" altLang="en-US" sz="1600" b="1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구성</a:t>
            </a:r>
            <a:endParaRPr lang="en-US" altLang="ko-KR" sz="1600" b="1" dirty="0" smtClean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데이터 </a:t>
            </a:r>
            <a:r>
              <a:rPr lang="en-US" altLang="ko-KR" sz="16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node</a:t>
            </a:r>
            <a:r>
              <a:rPr lang="ko-KR" altLang="en-US" sz="1600" b="1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는 성능을 고려할 경우 많을수록 좋으며</a:t>
            </a:r>
            <a:r>
              <a:rPr lang="en-US" altLang="ko-KR" sz="16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node</a:t>
            </a:r>
            <a:r>
              <a:rPr lang="ko-KR" altLang="en-US" sz="1600" b="1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의 수는 내부 스토리지 크기에 영향을 크게 받으며</a:t>
            </a:r>
            <a:r>
              <a:rPr lang="en-US" altLang="ko-KR" sz="16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 </a:t>
            </a:r>
            <a:r>
              <a:rPr lang="en-US" altLang="ko-KR" sz="16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storage</a:t>
            </a:r>
            <a:r>
              <a:rPr lang="ko-KR" altLang="en-US" sz="1600" b="1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의 크기는 수집</a:t>
            </a:r>
            <a:r>
              <a:rPr lang="en-US" altLang="ko-KR" sz="16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/</a:t>
            </a:r>
            <a:r>
              <a:rPr lang="ko-KR" altLang="en-US" sz="1600" b="1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저장</a:t>
            </a:r>
            <a:r>
              <a:rPr lang="en-US" altLang="ko-KR" sz="16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</a:t>
            </a:r>
            <a:r>
              <a:rPr lang="ko-KR" altLang="en-US" sz="1600" b="1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누적</a:t>
            </a:r>
            <a:r>
              <a:rPr lang="en-US" altLang="ko-KR" sz="16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  <a:r>
              <a:rPr lang="ko-KR" altLang="en-US" sz="1600" b="1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할 센서정보 볼륨 </a:t>
            </a:r>
            <a:r>
              <a:rPr lang="en-US" altLang="ko-KR" sz="16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x 3 / 10</a:t>
            </a:r>
            <a:r>
              <a:rPr lang="ko-KR" altLang="en-US" sz="1600" b="1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으로 산출됨 </a:t>
            </a:r>
            <a:r>
              <a:rPr lang="en-US" altLang="ko-KR" sz="16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(3 copy</a:t>
            </a:r>
            <a:r>
              <a:rPr lang="ko-KR" altLang="en-US" sz="1600" b="1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에 압축율 </a:t>
            </a:r>
            <a:r>
              <a:rPr lang="en-US" altLang="ko-KR" sz="16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1/10 </a:t>
            </a:r>
            <a:r>
              <a:rPr lang="ko-KR" altLang="en-US" sz="1600" b="1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적용 시</a:t>
            </a:r>
            <a:r>
              <a:rPr lang="en-US" altLang="ko-KR" sz="16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600" b="1" dirty="0" smtClean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b="1" dirty="0" smtClean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876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2" descr="image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68" y="1511144"/>
            <a:ext cx="3806291" cy="39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5" descr="image0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242" y="1511143"/>
            <a:ext cx="7200000" cy="250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3" descr="image0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242" y="4235792"/>
            <a:ext cx="4048906" cy="12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4" descr="image0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074" y="4235791"/>
            <a:ext cx="3044168" cy="236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2293" y="285176"/>
            <a:ext cx="997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플랫폼 </a:t>
            </a:r>
            <a:r>
              <a:rPr lang="en-US" altLang="ko-KR" sz="3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:: </a:t>
            </a:r>
            <a:r>
              <a:rPr lang="ko-KR" altLang="en-US" sz="320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스마트워트다이어리 </a:t>
            </a:r>
            <a:r>
              <a:rPr lang="en-US" altLang="ko-KR" sz="3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/ </a:t>
            </a:r>
            <a:r>
              <a:rPr lang="ko-KR" altLang="en-US" sz="320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추천</a:t>
            </a:r>
            <a:endParaRPr lang="ko-KR" altLang="en-US" sz="3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4372" y="5651051"/>
            <a:ext cx="32278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스마트워터다이어리를 위한</a:t>
            </a:r>
            <a:endParaRPr lang="en-US" altLang="ko-KR" sz="1200" dirty="0" smtClean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>
              <a:defRPr/>
            </a:pPr>
            <a:r>
              <a:rPr lang="ko-KR" altLang="en-US" sz="1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고객의 동적</a:t>
            </a:r>
            <a:r>
              <a:rPr lang="en-US" altLang="ko-KR" sz="1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/</a:t>
            </a:r>
            <a:r>
              <a:rPr lang="ko-KR" altLang="en-US" sz="120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정적 정보</a:t>
            </a:r>
            <a:endParaRPr lang="en-US" altLang="ko-KR" sz="1200" dirty="0" smtClean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>
              <a:defRPr/>
            </a:pPr>
            <a:r>
              <a:rPr lang="en-US" altLang="ko-KR" sz="1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{</a:t>
            </a:r>
            <a:r>
              <a:rPr lang="ko-KR" altLang="en-US" sz="120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데이터셑</a:t>
            </a:r>
            <a:r>
              <a:rPr lang="en-US" altLang="ko-KR" sz="1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}</a:t>
            </a:r>
          </a:p>
          <a:p>
            <a:pPr algn="ctr">
              <a:defRPr/>
            </a:pPr>
            <a:endParaRPr lang="en-US" altLang="ko-KR" sz="1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>
              <a:defRPr/>
            </a:pPr>
            <a:r>
              <a:rPr lang="en-US" altLang="ko-KR" sz="1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 </a:t>
            </a:r>
            <a:r>
              <a:rPr lang="ko-KR" altLang="en-US" sz="120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클러스터링</a:t>
            </a:r>
            <a:r>
              <a:rPr lang="en-US" altLang="ko-KR" sz="1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z="120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추천에 사용예정</a:t>
            </a:r>
            <a:endParaRPr lang="ko-KR" altLang="en-US" sz="1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07475" y="5592408"/>
            <a:ext cx="479567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고객성향분석을 위한 군집</a:t>
            </a:r>
            <a:r>
              <a:rPr lang="en-US" altLang="ko-KR" sz="1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(clustering) </a:t>
            </a:r>
            <a:r>
              <a:rPr lang="ko-KR" altLang="en-US" sz="120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예시</a:t>
            </a:r>
            <a:endParaRPr lang="en-US" altLang="ko-KR" sz="1200" dirty="0" smtClean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marL="171450" indent="-171450" algn="ctr"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현재의 사용패턴이 </a:t>
            </a:r>
            <a:r>
              <a:rPr lang="ko-KR" altLang="en-US" sz="1200" dirty="0" err="1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어느성향에</a:t>
            </a:r>
            <a:r>
              <a:rPr lang="ko-KR" altLang="en-US" sz="1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속하는지를 판단</a:t>
            </a:r>
            <a:endParaRPr lang="en-US" altLang="ko-KR" sz="1200" dirty="0" smtClean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marL="171450" indent="-171450" algn="ctr"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 smtClean="0">
                <a:solidFill>
                  <a:srgbClr val="00006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신규사용자에게 유사한 정적 프로필을 가진 사용자의</a:t>
            </a:r>
            <a:endParaRPr lang="en-US" altLang="ko-KR" sz="1600" dirty="0" smtClean="0">
              <a:solidFill>
                <a:srgbClr val="000066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 smtClean="0">
                <a:solidFill>
                  <a:srgbClr val="00006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패턴을 제시함</a:t>
            </a:r>
            <a:endParaRPr lang="ko-KR" altLang="en-US" sz="1200" dirty="0">
              <a:solidFill>
                <a:srgbClr val="000066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400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2293" y="285176"/>
            <a:ext cx="997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플랫폼 </a:t>
            </a:r>
            <a:r>
              <a:rPr lang="en-US" altLang="ko-KR" sz="3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:: </a:t>
            </a:r>
            <a:r>
              <a:rPr lang="ko-KR" altLang="en-US" sz="320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정수기 전원관리</a:t>
            </a:r>
            <a:endParaRPr lang="ko-KR" altLang="en-US" sz="3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0021" y="1552074"/>
            <a:ext cx="1043137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정수기 別 센서 정보 수집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  {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기기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id,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시간대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수집된 센서정보를 기기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id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별로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clustering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적용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(mahout / k-means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적용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K-means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의 적정 값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k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는 여러 차례 시험데이터를 산출한 후 적정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k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값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(cluster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수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을 도출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가장 많이 사용하는 패턴의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cluster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의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일 시간값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(min, max)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를 도출하고</a:t>
            </a:r>
            <a:endParaRPr lang="en-US" altLang="ko-KR" dirty="0" smtClean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해당범위시간 外 </a:t>
            </a:r>
            <a:r>
              <a:rPr lang="ko-KR" altLang="en-US" dirty="0" err="1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를</a:t>
            </a:r>
            <a:r>
              <a:rPr lang="ko-KR" altLang="en-US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해당 정수기 가정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/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사무실 환경에서의 전력 사용 프로필로 설정 제안</a:t>
            </a:r>
            <a:endParaRPr lang="en-US" altLang="ko-KR" dirty="0" smtClean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29552" y="3916907"/>
            <a:ext cx="0" cy="2715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2729552" y="6632812"/>
            <a:ext cx="4749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785260" y="3916907"/>
            <a:ext cx="623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빈도</a:t>
            </a:r>
            <a:endParaRPr lang="ko-KR" altLang="en-US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69720" y="6448146"/>
            <a:ext cx="623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시간</a:t>
            </a:r>
            <a:endParaRPr lang="ko-KR" altLang="en-US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633950" y="5865389"/>
            <a:ext cx="573205" cy="5254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313830" y="3916908"/>
            <a:ext cx="1991436" cy="23854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049956" y="5953835"/>
            <a:ext cx="361985" cy="34854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411941" y="4389198"/>
            <a:ext cx="573205" cy="5254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2" idx="6"/>
            <a:endCxn id="22" idx="2"/>
          </p:cNvCxnSpPr>
          <p:nvPr/>
        </p:nvCxnSpPr>
        <p:spPr>
          <a:xfrm flipH="1">
            <a:off x="4313830" y="5109645"/>
            <a:ext cx="1991436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000901" y="4651917"/>
            <a:ext cx="585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k=4</a:t>
            </a:r>
            <a:endParaRPr lang="ko-KR" altLang="en-US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21204" y="4969227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max</a:t>
            </a:r>
            <a:endParaRPr lang="ko-KR" altLang="en-US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24992" y="4905527"/>
            <a:ext cx="572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min</a:t>
            </a:r>
            <a:endParaRPr lang="ko-KR" altLang="en-US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0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295" y="285176"/>
            <a:ext cx="6670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플랫폼 구축일정</a:t>
            </a:r>
            <a:endParaRPr lang="ko-KR" altLang="en-US" sz="3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24372"/>
              </p:ext>
            </p:extLst>
          </p:nvPr>
        </p:nvGraphicFramePr>
        <p:xfrm>
          <a:off x="885588" y="1606771"/>
          <a:ext cx="10414760" cy="43738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2216"/>
                <a:gridCol w="5391169"/>
                <a:gridCol w="1282890"/>
                <a:gridCol w="1187355"/>
                <a:gridCol w="1351130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구분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M+0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M+1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M+2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요구분석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요구분석</a:t>
                      </a:r>
                      <a:endParaRPr lang="en-US" altLang="ko-KR" sz="1400" dirty="0" smtClean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데이터 </a:t>
                      </a:r>
                      <a:r>
                        <a:rPr lang="ko-KR" altLang="en-US" sz="1400" dirty="0" err="1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셑</a:t>
                      </a: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/</a:t>
                      </a:r>
                      <a:r>
                        <a:rPr lang="ko-KR" altLang="en-US" sz="14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모델링</a:t>
                      </a: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/</a:t>
                      </a:r>
                      <a:r>
                        <a:rPr lang="ko-KR" altLang="en-US" sz="14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입</a:t>
                      </a: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.</a:t>
                      </a:r>
                      <a:r>
                        <a:rPr lang="ko-KR" altLang="en-US" sz="14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출력정의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기능개발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Hadoop core </a:t>
                      </a:r>
                      <a:r>
                        <a:rPr lang="ko-KR" altLang="en-US" sz="14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구축</a:t>
                      </a:r>
                      <a:endParaRPr lang="en-US" altLang="ko-KR" sz="1400" dirty="0" smtClean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센서정보</a:t>
                      </a: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수집 </a:t>
                      </a: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(Flume/Sqoop)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인덱스 </a:t>
                      </a: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(Elastic-Search)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저장관리</a:t>
                      </a: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(HDFS/HBase)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분석</a:t>
                      </a:r>
                      <a:r>
                        <a:rPr lang="ko-KR" altLang="en-US" sz="1400" baseline="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(Mahout)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M/R(Map/Reduce)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가시화</a:t>
                      </a:r>
                      <a:endParaRPr lang="en-US" altLang="ko-KR" sz="1400" baseline="0" dirty="0" smtClean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통계</a:t>
                      </a:r>
                      <a:r>
                        <a:rPr lang="en-US" altLang="ko-KR" sz="1400" baseline="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/RDB </a:t>
                      </a:r>
                      <a:r>
                        <a:rPr lang="ko-KR" altLang="en-US" sz="1400" baseline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저장</a:t>
                      </a:r>
                      <a:endParaRPr lang="en-US" altLang="ko-KR" sz="1400" baseline="0" dirty="0" smtClean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WAS/OpenAPI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시험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전체 연동시험</a:t>
                      </a:r>
                      <a:endParaRPr lang="en-US" altLang="ko-KR" sz="1400" dirty="0" smtClean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0836322" y="5677468"/>
            <a:ext cx="439841" cy="20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94895" y="2049438"/>
            <a:ext cx="570932" cy="202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94895" y="2351963"/>
            <a:ext cx="1226024" cy="21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494895" y="2825087"/>
            <a:ext cx="570932" cy="163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065827" y="3084395"/>
            <a:ext cx="655092" cy="163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065827" y="3371000"/>
            <a:ext cx="655092" cy="163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065827" y="3684897"/>
            <a:ext cx="655092" cy="163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494895" y="3998795"/>
            <a:ext cx="2413380" cy="204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783471" y="4353638"/>
            <a:ext cx="1124804" cy="16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783470" y="4722127"/>
            <a:ext cx="1957317" cy="232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783469" y="5036027"/>
            <a:ext cx="1957317" cy="232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107907" y="5349927"/>
            <a:ext cx="2632879" cy="16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906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295" y="285176"/>
            <a:ext cx="6670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플랫폼 구축비용</a:t>
            </a:r>
            <a:endParaRPr lang="ko-KR" altLang="en-US" sz="3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69030"/>
              </p:ext>
            </p:extLst>
          </p:nvPr>
        </p:nvGraphicFramePr>
        <p:xfrm>
          <a:off x="885588" y="1606771"/>
          <a:ext cx="10414760" cy="465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2216"/>
                <a:gridCol w="5582238"/>
                <a:gridCol w="1378424"/>
                <a:gridCol w="900752"/>
                <a:gridCol w="1351130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구분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공급단가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개수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공급비용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하드웨어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X86 </a:t>
                      </a:r>
                      <a:r>
                        <a:rPr lang="ko-KR" altLang="en-US" sz="14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서버 </a:t>
                      </a: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(2P16C 16GB MEM)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Name node 2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Data node 4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App node 2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DB node</a:t>
                      </a:r>
                      <a:r>
                        <a:rPr lang="ko-KR" altLang="en-US" sz="14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2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Job-Tracker</a:t>
                      </a:r>
                      <a:r>
                        <a:rPr lang="en-US" altLang="ko-KR" sz="1400" baseline="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 node 2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Mgmt node 2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10,000,000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14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140,000,000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개발비용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기획</a:t>
                      </a: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(</a:t>
                      </a:r>
                      <a:r>
                        <a:rPr lang="ko-KR" altLang="en-US" sz="14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웹</a:t>
                      </a: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)</a:t>
                      </a:r>
                      <a:r>
                        <a:rPr lang="ko-KR" altLang="en-US" sz="14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1</a:t>
                      </a:r>
                      <a:r>
                        <a:rPr lang="ko-KR" altLang="en-US" sz="14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명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7,000,000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3 M/M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21,000,000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디자인 </a:t>
                      </a: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1</a:t>
                      </a:r>
                      <a:r>
                        <a:rPr lang="ko-KR" altLang="en-US" sz="14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명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6,000,000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3 M/M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18,000,000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개발  </a:t>
                      </a: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(8</a:t>
                      </a:r>
                      <a:r>
                        <a:rPr lang="ko-KR" altLang="en-US" sz="14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명</a:t>
                      </a: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Sqoop/Flume </a:t>
                      </a:r>
                      <a:r>
                        <a:rPr lang="ko-KR" altLang="en-US" sz="14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수집</a:t>
                      </a:r>
                      <a:r>
                        <a:rPr lang="ko-KR" altLang="en-US" sz="1400" baseline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1</a:t>
                      </a:r>
                      <a:r>
                        <a:rPr lang="ko-KR" altLang="en-US" sz="1400" baseline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명</a:t>
                      </a:r>
                      <a:endParaRPr lang="en-US" altLang="ko-KR" sz="1400" dirty="0" smtClean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HDFS/HBase/Hive/RDB </a:t>
                      </a:r>
                      <a:r>
                        <a:rPr lang="ko-KR" altLang="en-US" sz="14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저장 </a:t>
                      </a: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1</a:t>
                      </a:r>
                      <a:r>
                        <a:rPr lang="ko-KR" altLang="en-US" sz="14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명</a:t>
                      </a:r>
                      <a:endParaRPr lang="en-US" altLang="ko-KR" sz="1400" dirty="0" smtClean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MR programming</a:t>
                      </a:r>
                      <a:r>
                        <a:rPr lang="en-US" altLang="ko-KR" sz="1400" baseline="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 1</a:t>
                      </a:r>
                      <a:r>
                        <a:rPr lang="ko-KR" altLang="en-US" sz="1400" baseline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명</a:t>
                      </a:r>
                      <a:endParaRPr lang="en-US" altLang="ko-KR" sz="1400" dirty="0" smtClean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Mahout </a:t>
                      </a:r>
                      <a:r>
                        <a:rPr lang="ko-KR" altLang="en-US" sz="14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분석 </a:t>
                      </a: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2</a:t>
                      </a:r>
                      <a:r>
                        <a:rPr lang="ko-KR" altLang="en-US" sz="14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명</a:t>
                      </a:r>
                      <a:endParaRPr lang="en-US" altLang="ko-KR" sz="1400" dirty="0" smtClean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분석</a:t>
                      </a: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.</a:t>
                      </a:r>
                      <a:r>
                        <a:rPr lang="ko-KR" altLang="en-US" sz="14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가시화</a:t>
                      </a: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(Visualization)</a:t>
                      </a:r>
                      <a:r>
                        <a:rPr lang="en-US" altLang="ko-KR" sz="1400" baseline="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 1</a:t>
                      </a:r>
                      <a:r>
                        <a:rPr lang="ko-KR" altLang="en-US" sz="1400" baseline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명</a:t>
                      </a:r>
                      <a:endParaRPr lang="en-US" altLang="ko-KR" sz="1400" dirty="0" smtClean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Web/WAS/</a:t>
                      </a:r>
                      <a:r>
                        <a:rPr lang="ko-KR" altLang="en-US" sz="14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통계</a:t>
                      </a:r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/OpenAPI 2</a:t>
                      </a:r>
                      <a:r>
                        <a:rPr lang="ko-KR" altLang="en-US" sz="14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명</a:t>
                      </a:r>
                      <a:endParaRPr lang="en-US" altLang="ko-KR" sz="1400" dirty="0" smtClean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8,500,000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24 M/M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204,000,000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합계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383,000,000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444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003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감사합니다</a:t>
            </a:r>
            <a:r>
              <a:rPr lang="en-US" altLang="ko-KR" sz="48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.</a:t>
            </a:r>
            <a:endParaRPr lang="ko-KR" altLang="en-US" sz="4800" b="1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002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正方形/長方形 573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75" y="1736643"/>
            <a:ext cx="714731" cy="82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3" name="그룹 17"/>
          <p:cNvGrpSpPr>
            <a:grpSpLocks/>
          </p:cNvGrpSpPr>
          <p:nvPr/>
        </p:nvGrpSpPr>
        <p:grpSpPr bwMode="auto">
          <a:xfrm>
            <a:off x="5524377" y="4155992"/>
            <a:ext cx="856128" cy="1030968"/>
            <a:chOff x="164239" y="2449057"/>
            <a:chExt cx="814262" cy="895174"/>
          </a:xfrm>
        </p:grpSpPr>
        <p:grpSp>
          <p:nvGrpSpPr>
            <p:cNvPr id="2084" name="그룹 70"/>
            <p:cNvGrpSpPr>
              <a:grpSpLocks noChangeAspect="1"/>
            </p:cNvGrpSpPr>
            <p:nvPr/>
          </p:nvGrpSpPr>
          <p:grpSpPr bwMode="auto">
            <a:xfrm>
              <a:off x="330501" y="2449057"/>
              <a:ext cx="648000" cy="895174"/>
              <a:chOff x="506682" y="2324565"/>
              <a:chExt cx="1385888" cy="1914525"/>
            </a:xfrm>
          </p:grpSpPr>
          <p:pic>
            <p:nvPicPr>
              <p:cNvPr id="2086" name="Picture 8" descr="라이브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682" y="2324565"/>
                <a:ext cx="1385888" cy="1914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직사각형 21"/>
              <p:cNvSpPr/>
              <p:nvPr/>
            </p:nvSpPr>
            <p:spPr>
              <a:xfrm>
                <a:off x="823243" y="2653835"/>
                <a:ext cx="607649" cy="8656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latinLnBrk="0">
                  <a:defRPr/>
                </a:pPr>
                <a:endParaRPr lang="ko-KR" altLang="en-US" sz="500" i="0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endParaRPr>
              </a:p>
            </p:txBody>
          </p:sp>
          <p:pic>
            <p:nvPicPr>
              <p:cNvPr id="2088" name="그림 2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2" t="21152" r="39742" b="29395"/>
              <a:stretch>
                <a:fillRect/>
              </a:stretch>
            </p:blipFill>
            <p:spPr bwMode="auto">
              <a:xfrm>
                <a:off x="822545" y="2694123"/>
                <a:ext cx="606268" cy="314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모서리가 둥근 직사각형 23"/>
              <p:cNvSpPr/>
              <p:nvPr/>
            </p:nvSpPr>
            <p:spPr>
              <a:xfrm>
                <a:off x="908109" y="3061181"/>
                <a:ext cx="468468" cy="145967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</a:gra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latinLnBrk="0">
                  <a:defRPr/>
                </a:pPr>
                <a:r>
                  <a:rPr lang="en-US" altLang="ko-KR" sz="900" i="0" dirty="0">
                    <a:latin typeface="나눔명조 ExtraBold" panose="02020603020101020101" pitchFamily="18" charset="-127"/>
                    <a:ea typeface="나눔명조 ExtraBold" panose="02020603020101020101" pitchFamily="18" charset="-127"/>
                  </a:rPr>
                  <a:t>ON</a:t>
                </a:r>
                <a:endParaRPr lang="ko-KR" altLang="en-US" sz="900" i="0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endParaRPr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908109" y="3288617"/>
                <a:ext cx="468468" cy="145964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</a:gra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latinLnBrk="0">
                  <a:defRPr/>
                </a:pPr>
                <a:r>
                  <a:rPr lang="en-US" altLang="ko-KR" sz="900" i="0" dirty="0">
                    <a:latin typeface="나눔명조 ExtraBold" panose="02020603020101020101" pitchFamily="18" charset="-127"/>
                    <a:ea typeface="나눔명조 ExtraBold" panose="02020603020101020101" pitchFamily="18" charset="-127"/>
                  </a:rPr>
                  <a:t>OFF</a:t>
                </a:r>
                <a:endParaRPr lang="ko-KR" altLang="en-US" sz="900" i="0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endParaRPr>
              </a:p>
            </p:txBody>
          </p:sp>
        </p:grpSp>
        <p:pic>
          <p:nvPicPr>
            <p:cNvPr id="208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80344" flipH="1">
              <a:off x="164239" y="2881828"/>
              <a:ext cx="216318" cy="209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54" name="그룹 37"/>
          <p:cNvGrpSpPr>
            <a:grpSpLocks/>
          </p:cNvGrpSpPr>
          <p:nvPr/>
        </p:nvGrpSpPr>
        <p:grpSpPr bwMode="auto">
          <a:xfrm>
            <a:off x="7108701" y="3979778"/>
            <a:ext cx="1441900" cy="1586667"/>
            <a:chOff x="3488380" y="4519613"/>
            <a:chExt cx="1370545" cy="1377268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745357" y="4519613"/>
              <a:ext cx="856591" cy="1088486"/>
            </a:xfrm>
            <a:prstGeom prst="roundRect">
              <a:avLst>
                <a:gd name="adj" fmla="val 1084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pic>
          <p:nvPicPr>
            <p:cNvPr id="2082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2225" y="4672013"/>
              <a:ext cx="642938" cy="844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3" name="AutoShape 71"/>
            <p:cNvSpPr>
              <a:spLocks noChangeArrowheads="1"/>
            </p:cNvSpPr>
            <p:nvPr/>
          </p:nvSpPr>
          <p:spPr bwMode="gray">
            <a:xfrm>
              <a:off x="3488380" y="5600019"/>
              <a:ext cx="1370545" cy="296862"/>
            </a:xfrm>
            <a:prstGeom prst="homePlate">
              <a:avLst>
                <a:gd name="adj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200" b="1" 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 b="1" 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 b="1" 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 b="1" 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 b="1" 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 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 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 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 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100" i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Office , School  </a:t>
              </a:r>
              <a:r>
                <a:rPr lang="ko-KR" altLang="en-US" sz="1100" i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등</a:t>
              </a:r>
              <a:endParaRPr lang="en-US" altLang="ko-KR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</p:grpSp>
      <p:sp>
        <p:nvSpPr>
          <p:cNvPr id="2055" name="AutoShape 71"/>
          <p:cNvSpPr>
            <a:spLocks noChangeArrowheads="1"/>
          </p:cNvSpPr>
          <p:nvPr/>
        </p:nvSpPr>
        <p:spPr bwMode="gray">
          <a:xfrm>
            <a:off x="3633663" y="5345029"/>
            <a:ext cx="1341768" cy="447850"/>
          </a:xfrm>
          <a:prstGeom prst="homePlate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Smart </a:t>
            </a:r>
            <a:r>
              <a:rPr lang="ko-KR" altLang="en-US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정수기 </a:t>
            </a:r>
            <a:endParaRPr lang="en-US" altLang="ko-KR" sz="1100" i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eaLnBrk="1" hangingPunct="1"/>
            <a:r>
              <a:rPr lang="ko-KR" altLang="en-US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 </a:t>
            </a:r>
            <a:r>
              <a:rPr lang="ko-KR" altLang="en-US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사용자인식 </a:t>
            </a:r>
            <a:endParaRPr lang="en-US" altLang="ko-KR" sz="1100" i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eaLnBrk="1" hangingPunct="1"/>
            <a:r>
              <a:rPr lang="en-US" altLang="ko-KR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- </a:t>
            </a:r>
            <a:r>
              <a:rPr lang="ko-KR" altLang="en-US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통신모듈 </a:t>
            </a:r>
            <a:r>
              <a:rPr lang="en-US" altLang="ko-KR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(WiFi)</a:t>
            </a:r>
          </a:p>
        </p:txBody>
      </p:sp>
      <p:grpSp>
        <p:nvGrpSpPr>
          <p:cNvPr id="2056" name="그룹 36"/>
          <p:cNvGrpSpPr>
            <a:grpSpLocks/>
          </p:cNvGrpSpPr>
          <p:nvPr/>
        </p:nvGrpSpPr>
        <p:grpSpPr bwMode="auto">
          <a:xfrm>
            <a:off x="3638427" y="4175042"/>
            <a:ext cx="1156523" cy="1257634"/>
            <a:chOff x="1858963" y="4511675"/>
            <a:chExt cx="1114425" cy="1397961"/>
          </a:xfrm>
        </p:grpSpPr>
        <p:sp>
          <p:nvSpPr>
            <p:cNvPr id="2074" name="AutoShape 71"/>
            <p:cNvSpPr>
              <a:spLocks noChangeArrowheads="1"/>
            </p:cNvSpPr>
            <p:nvPr/>
          </p:nvSpPr>
          <p:spPr bwMode="gray">
            <a:xfrm>
              <a:off x="1886858" y="5612775"/>
              <a:ext cx="1079500" cy="296861"/>
            </a:xfrm>
            <a:prstGeom prst="homePlate">
              <a:avLst>
                <a:gd name="adj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200" b="1" 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 b="1" 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 b="1" 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 b="1" 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 b="1" 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 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 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 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 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100" i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Home</a:t>
              </a:r>
            </a:p>
          </p:txBody>
        </p:sp>
        <p:pic>
          <p:nvPicPr>
            <p:cNvPr id="2075" name="그림 26" descr="house-clip-art-5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8963" y="4511675"/>
              <a:ext cx="1114425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76" name="그룹 6"/>
            <p:cNvGrpSpPr>
              <a:grpSpLocks/>
            </p:cNvGrpSpPr>
            <p:nvPr/>
          </p:nvGrpSpPr>
          <p:grpSpPr bwMode="auto">
            <a:xfrm>
              <a:off x="2063651" y="4821072"/>
              <a:ext cx="799284" cy="710696"/>
              <a:chOff x="4491791" y="2899634"/>
              <a:chExt cx="798181" cy="711005"/>
            </a:xfrm>
          </p:grpSpPr>
          <p:pic>
            <p:nvPicPr>
              <p:cNvPr id="2077" name="그림 3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1791" y="2899634"/>
                <a:ext cx="711005" cy="711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078" name="그룹 46"/>
              <p:cNvGrpSpPr>
                <a:grpSpLocks/>
              </p:cNvGrpSpPr>
              <p:nvPr/>
            </p:nvGrpSpPr>
            <p:grpSpPr bwMode="auto">
              <a:xfrm>
                <a:off x="4872363" y="3341702"/>
                <a:ext cx="417609" cy="260759"/>
                <a:chOff x="2559512" y="2393190"/>
                <a:chExt cx="1128300" cy="723900"/>
              </a:xfrm>
            </p:grpSpPr>
            <p:pic>
              <p:nvPicPr>
                <p:cNvPr id="2079" name="Picture 3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59512" y="2393190"/>
                  <a:ext cx="1050921" cy="7239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80" name="Picture 1095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227" t="65898" r="42250" b="30289"/>
                <a:stretch>
                  <a:fillRect/>
                </a:stretch>
              </p:blipFill>
              <p:spPr bwMode="auto">
                <a:xfrm>
                  <a:off x="3336279" y="2791550"/>
                  <a:ext cx="351533" cy="2409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cxnSp>
        <p:nvCxnSpPr>
          <p:cNvPr id="42" name="직선 화살표 연결선 41"/>
          <p:cNvCxnSpPr/>
          <p:nvPr/>
        </p:nvCxnSpPr>
        <p:spPr>
          <a:xfrm>
            <a:off x="6416552" y="4651294"/>
            <a:ext cx="737639" cy="7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AutoShape 71"/>
          <p:cNvSpPr>
            <a:spLocks noChangeArrowheads="1"/>
          </p:cNvSpPr>
          <p:nvPr/>
        </p:nvSpPr>
        <p:spPr bwMode="gray">
          <a:xfrm>
            <a:off x="6381627" y="1666792"/>
            <a:ext cx="2206240" cy="1001720"/>
          </a:xfrm>
          <a:prstGeom prst="homePlate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사용자 별 통계</a:t>
            </a:r>
            <a:r>
              <a:rPr lang="en-US" altLang="ko-KR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/</a:t>
            </a:r>
            <a:r>
              <a:rPr lang="ko-KR" altLang="en-US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패턴분석</a:t>
            </a:r>
            <a:endParaRPr lang="en-US" altLang="ko-KR" sz="1100" i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eaLnBrk="1" hangingPunct="1"/>
            <a:r>
              <a:rPr lang="en-US" altLang="ko-KR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- </a:t>
            </a:r>
            <a:r>
              <a:rPr lang="ko-KR" altLang="en-US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 섭취량 </a:t>
            </a:r>
            <a:endParaRPr lang="en-US" altLang="ko-KR" sz="1100" b="0" i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eaLnBrk="1" hangingPunct="1"/>
            <a:r>
              <a:rPr lang="en-US" altLang="ko-KR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- </a:t>
            </a:r>
            <a:r>
              <a:rPr lang="ko-KR" altLang="en-US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사용자 선호물맛</a:t>
            </a:r>
            <a:r>
              <a:rPr lang="en-US" altLang="ko-KR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</a:t>
            </a:r>
            <a:r>
              <a:rPr lang="ko-KR" altLang="en-US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온도 </a:t>
            </a:r>
            <a:endParaRPr lang="en-US" altLang="ko-KR" sz="1100" b="0" i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eaLnBrk="1" hangingPunct="1"/>
            <a:r>
              <a:rPr lang="en-US" altLang="ko-KR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- </a:t>
            </a:r>
            <a:r>
              <a:rPr lang="ko-KR" altLang="en-US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주 사용시간</a:t>
            </a:r>
            <a:endParaRPr lang="en-US" altLang="ko-KR" sz="1100" b="0" i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862013" y="4038517"/>
            <a:ext cx="1568734" cy="195225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Device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060" name="AutoShape 71"/>
          <p:cNvSpPr>
            <a:spLocks noChangeArrowheads="1"/>
          </p:cNvSpPr>
          <p:nvPr/>
        </p:nvSpPr>
        <p:spPr bwMode="gray">
          <a:xfrm>
            <a:off x="5589462" y="5051341"/>
            <a:ext cx="907863" cy="341827"/>
          </a:xfrm>
          <a:prstGeom prst="homePlate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전용 </a:t>
            </a:r>
            <a:r>
              <a:rPr lang="en-US" altLang="ko-KR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App.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852864" y="4659229"/>
            <a:ext cx="739308" cy="7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AutoShape 71"/>
          <p:cNvSpPr>
            <a:spLocks noChangeArrowheads="1"/>
          </p:cNvSpPr>
          <p:nvPr/>
        </p:nvSpPr>
        <p:spPr bwMode="gray">
          <a:xfrm>
            <a:off x="6106988" y="4005178"/>
            <a:ext cx="1415198" cy="674517"/>
          </a:xfrm>
          <a:prstGeom prst="homePlate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유량값</a:t>
            </a:r>
            <a:endParaRPr lang="en-US" altLang="ko-KR" sz="1100" b="0" i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 eaLnBrk="1" hangingPunct="1"/>
            <a:r>
              <a:rPr lang="ko-KR" altLang="en-US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사용시간</a:t>
            </a:r>
            <a:endParaRPr lang="en-US" altLang="ko-KR" sz="1100" b="0" i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 eaLnBrk="1" hangingPunct="1"/>
            <a:r>
              <a:rPr lang="ko-KR" altLang="en-US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알칼리 조정값</a:t>
            </a:r>
            <a:endParaRPr lang="en-US" altLang="ko-KR" sz="1100" b="0" i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5811714" y="2795505"/>
            <a:ext cx="163" cy="1157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165727" y="2795505"/>
            <a:ext cx="163" cy="11570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1854077" y="2730418"/>
            <a:ext cx="1570402" cy="12320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Network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854077" y="1628691"/>
            <a:ext cx="1570402" cy="98709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Service</a:t>
            </a:r>
          </a:p>
          <a:p>
            <a:pPr algn="ctr">
              <a:defRPr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Platform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067" name="AutoShape 71"/>
          <p:cNvSpPr>
            <a:spLocks noChangeArrowheads="1"/>
          </p:cNvSpPr>
          <p:nvPr/>
        </p:nvSpPr>
        <p:spPr bwMode="gray">
          <a:xfrm>
            <a:off x="3840037" y="2889168"/>
            <a:ext cx="1995963" cy="756774"/>
          </a:xfrm>
          <a:prstGeom prst="homePlate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buFont typeface="Wingdings" panose="05000000000000000000" pitchFamily="2" charset="2"/>
              <a:buChar char="§"/>
            </a:pPr>
            <a:r>
              <a:rPr lang="ko-KR" altLang="en-US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개인별 사용량</a:t>
            </a:r>
            <a:r>
              <a:rPr lang="en-US" altLang="ko-KR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통계</a:t>
            </a:r>
            <a:endParaRPr lang="en-US" altLang="ko-KR" sz="1100" i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 eaLnBrk="1" hangingPunct="1">
              <a:buFont typeface="Wingdings" panose="05000000000000000000" pitchFamily="2" charset="2"/>
              <a:buChar char="§"/>
            </a:pPr>
            <a:r>
              <a:rPr lang="ko-KR" altLang="en-US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개인별 패턴정보</a:t>
            </a:r>
            <a:endParaRPr lang="en-US" altLang="ko-KR" sz="1100" i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 eaLnBrk="1" hangingPunct="1">
              <a:buFont typeface="Wingdings" panose="05000000000000000000" pitchFamily="2" charset="2"/>
              <a:buChar char="§"/>
            </a:pPr>
            <a:r>
              <a:rPr lang="ko-KR" altLang="en-US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전력사용량</a:t>
            </a:r>
            <a:r>
              <a:rPr lang="en-US" altLang="ko-KR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(Home</a:t>
            </a:r>
            <a:r>
              <a:rPr lang="ko-KR" altLang="en-US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전용</a:t>
            </a:r>
            <a:r>
              <a:rPr lang="en-US" altLang="ko-KR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</a:p>
        </p:txBody>
      </p:sp>
      <p:sp>
        <p:nvSpPr>
          <p:cNvPr id="2068" name="AutoShape 71"/>
          <p:cNvSpPr>
            <a:spLocks noChangeArrowheads="1"/>
          </p:cNvSpPr>
          <p:nvPr/>
        </p:nvSpPr>
        <p:spPr bwMode="gray">
          <a:xfrm>
            <a:off x="5279902" y="5345030"/>
            <a:ext cx="3094077" cy="1168065"/>
          </a:xfrm>
          <a:prstGeom prst="homePlate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서비스플랫폼 정보연계</a:t>
            </a:r>
            <a:endParaRPr lang="en-US" altLang="ko-KR" sz="1100" i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eaLnBrk="1" hangingPunct="1"/>
            <a:r>
              <a:rPr lang="en-US" altLang="ko-KR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- </a:t>
            </a:r>
            <a:r>
              <a:rPr lang="ko-KR" altLang="en-US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사용자 </a:t>
            </a:r>
            <a:r>
              <a:rPr lang="en-US" altLang="ko-KR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Data</a:t>
            </a:r>
            <a:r>
              <a:rPr lang="ko-KR" altLang="en-US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전송</a:t>
            </a:r>
            <a:endParaRPr lang="en-US" altLang="ko-KR" sz="1100" i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eaLnBrk="1" hangingPunct="1"/>
            <a:r>
              <a:rPr lang="en-US" altLang="ko-KR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- </a:t>
            </a:r>
            <a:r>
              <a:rPr lang="ko-KR" altLang="en-US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사용자 </a:t>
            </a:r>
            <a:r>
              <a:rPr lang="en-US" altLang="ko-KR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UI(</a:t>
            </a:r>
            <a:r>
              <a:rPr lang="ko-KR" altLang="en-US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통계</a:t>
            </a:r>
            <a:r>
              <a:rPr lang="en-US" altLang="ko-KR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/</a:t>
            </a:r>
            <a:r>
              <a:rPr lang="ko-KR" altLang="en-US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분석</a:t>
            </a:r>
            <a:r>
              <a:rPr lang="en-US" altLang="ko-KR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</a:p>
          <a:p>
            <a:pPr eaLnBrk="1" hangingPunct="1"/>
            <a:r>
              <a:rPr lang="en-US" altLang="ko-KR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- </a:t>
            </a:r>
            <a:r>
              <a:rPr lang="ko-KR" altLang="en-US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사용자별 맞춤형 패턴정보 정수기 연계</a:t>
            </a:r>
            <a:endParaRPr lang="en-US" altLang="ko-KR" sz="1100" i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eaLnBrk="1" hangingPunct="1"/>
            <a:r>
              <a:rPr lang="en-US" altLang="ko-KR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( </a:t>
            </a:r>
            <a:r>
              <a:rPr lang="ko-KR" altLang="en-US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패턴이 인식된 이후 사용자 정수기 사용시</a:t>
            </a:r>
            <a:endParaRPr lang="en-US" altLang="ko-KR" sz="1100" b="0" i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eaLnBrk="1" hangingPunct="1"/>
            <a:r>
              <a:rPr lang="ko-KR" altLang="en-US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온도</a:t>
            </a:r>
            <a:r>
              <a:rPr lang="en-US" altLang="ko-KR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</a:t>
            </a:r>
            <a:r>
              <a:rPr lang="ko-KR" altLang="en-US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물맛 등 자동</a:t>
            </a:r>
            <a:r>
              <a:rPr lang="en-US" altLang="ko-KR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MODE</a:t>
            </a:r>
            <a:r>
              <a:rPr lang="ko-KR" altLang="en-US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설정</a:t>
            </a:r>
            <a:r>
              <a:rPr lang="en-US" altLang="ko-KR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</a:p>
        </p:txBody>
      </p:sp>
      <p:sp>
        <p:nvSpPr>
          <p:cNvPr id="2069" name="AutoShape 71"/>
          <p:cNvSpPr>
            <a:spLocks noChangeArrowheads="1"/>
          </p:cNvSpPr>
          <p:nvPr/>
        </p:nvSpPr>
        <p:spPr bwMode="gray">
          <a:xfrm>
            <a:off x="7429376" y="5345029"/>
            <a:ext cx="1341768" cy="447850"/>
          </a:xfrm>
          <a:prstGeom prst="homePlate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사용자인식 </a:t>
            </a:r>
            <a:endParaRPr lang="en-US" altLang="ko-KR" sz="1100" i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통신모듈 </a:t>
            </a:r>
            <a:r>
              <a:rPr lang="en-US" altLang="ko-KR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(WiFi)</a:t>
            </a:r>
          </a:p>
        </p:txBody>
      </p:sp>
      <p:sp>
        <p:nvSpPr>
          <p:cNvPr id="2070" name="AutoShape 71"/>
          <p:cNvSpPr>
            <a:spLocks noChangeArrowheads="1"/>
          </p:cNvSpPr>
          <p:nvPr/>
        </p:nvSpPr>
        <p:spPr bwMode="gray">
          <a:xfrm>
            <a:off x="4543301" y="4005178"/>
            <a:ext cx="1415198" cy="674517"/>
          </a:xfrm>
          <a:prstGeom prst="homePlate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유량값</a:t>
            </a:r>
            <a:endParaRPr lang="en-US" altLang="ko-KR" sz="1100" b="0" i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 eaLnBrk="1" hangingPunct="1"/>
            <a:r>
              <a:rPr lang="ko-KR" altLang="en-US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사용시간</a:t>
            </a:r>
            <a:endParaRPr lang="en-US" altLang="ko-KR" sz="1100" b="0" i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 eaLnBrk="1" hangingPunct="1"/>
            <a:r>
              <a:rPr lang="ko-KR" altLang="en-US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알칼리 조정값</a:t>
            </a:r>
            <a:endParaRPr lang="en-US" altLang="ko-KR" sz="1100" b="0" i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071" name="AutoShape 71"/>
          <p:cNvSpPr>
            <a:spLocks noChangeArrowheads="1"/>
          </p:cNvSpPr>
          <p:nvPr/>
        </p:nvSpPr>
        <p:spPr bwMode="gray">
          <a:xfrm>
            <a:off x="6284787" y="2839955"/>
            <a:ext cx="2770317" cy="756774"/>
          </a:xfrm>
          <a:prstGeom prst="homePlate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사용자 정보</a:t>
            </a:r>
            <a:r>
              <a:rPr lang="en-US" altLang="ko-KR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</a:t>
            </a:r>
            <a:r>
              <a:rPr lang="ko-KR" altLang="en-US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개인</a:t>
            </a:r>
            <a:r>
              <a:rPr lang="en-US" altLang="ko-KR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사용자 정수기 이용</a:t>
            </a:r>
            <a:r>
              <a:rPr lang="en-US" altLang="ko-KR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data</a:t>
            </a:r>
          </a:p>
          <a:p>
            <a:pPr eaLnBrk="1" hangingPunct="1"/>
            <a:r>
              <a:rPr lang="en-US" altLang="ko-KR" sz="110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</a:t>
            </a:r>
            <a:r>
              <a:rPr lang="en-US" altLang="ko-KR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 </a:t>
            </a:r>
            <a:r>
              <a:rPr lang="ko-KR" altLang="en-US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물의 양</a:t>
            </a:r>
            <a:endParaRPr lang="en-US" altLang="ko-KR" sz="1100" b="0" i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eaLnBrk="1" hangingPunct="1"/>
            <a:r>
              <a:rPr lang="en-US" altLang="ko-KR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- </a:t>
            </a:r>
            <a:r>
              <a:rPr lang="ko-KR" altLang="en-US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물의 종류</a:t>
            </a:r>
            <a:endParaRPr lang="en-US" altLang="ko-KR" sz="1100" b="0" i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eaLnBrk="1" hangingPunct="1"/>
            <a:r>
              <a:rPr lang="en-US" altLang="ko-KR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- </a:t>
            </a:r>
            <a:r>
              <a:rPr lang="ko-KR" altLang="en-US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전력사용량 </a:t>
            </a:r>
            <a:r>
              <a:rPr lang="en-US" altLang="ko-KR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(Home</a:t>
            </a:r>
            <a:r>
              <a:rPr lang="ko-KR" altLang="en-US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전용</a:t>
            </a:r>
            <a:r>
              <a:rPr lang="en-US" altLang="ko-KR" sz="1100" b="0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3490789" y="2625643"/>
            <a:ext cx="6091360" cy="18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490789" y="3855954"/>
            <a:ext cx="6091360" cy="18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2295" y="285176"/>
            <a:ext cx="5867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개요</a:t>
            </a:r>
            <a:endParaRPr lang="ko-KR" altLang="en-US" sz="320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8680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95" y="285176"/>
            <a:ext cx="5867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개요 </a:t>
            </a:r>
            <a:r>
              <a:rPr lang="en-US" altLang="ko-KR" sz="3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:: </a:t>
            </a:r>
            <a:r>
              <a:rPr lang="ko-KR" altLang="en-US" sz="320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고려사항</a:t>
            </a:r>
            <a:endParaRPr lang="ko-KR" altLang="en-US" sz="3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0021" y="1552074"/>
            <a:ext cx="104313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스마트워터 다이어리를 위한 고려사항</a:t>
            </a:r>
            <a:endParaRPr lang="en-US" altLang="ko-KR" dirty="0" smtClean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하루 물 섭취 량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체중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x 33 (ml) =&gt; 50Kg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의 여성은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일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1.6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리터 이상</a:t>
            </a:r>
            <a:endParaRPr lang="en-US" altLang="ko-KR" dirty="0" smtClean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성인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1.6 ~ 2.0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리터 권장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(WHO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는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3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리터 권장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회 섭취 적정 량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 200 ml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을 한모금씩 끊어서 섭취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(1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회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500ml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이상은 건강에 좋지 않음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시간에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번씩  마시는 것 권장</a:t>
            </a:r>
            <a:endParaRPr lang="en-US" altLang="ko-KR" dirty="0" smtClean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적어도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일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8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회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권고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기상 전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회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3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회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x {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식사 전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30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분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식후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시간 뒤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},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취침 전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회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고온환경에 노출되어 있거나 운동 후에는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4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리터 정도 권장</a:t>
            </a:r>
            <a:endParaRPr lang="en-US" altLang="ko-KR" dirty="0" smtClean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 섭취와 관련된 질환에 유의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섭취권장 또는 자제를 요하는 질병 군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</a:t>
            </a:r>
            <a:endParaRPr lang="en-US" altLang="ko-KR" dirty="0" smtClean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=&gt;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고객의 동적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/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정적 정보 요구 </a:t>
            </a:r>
            <a:endParaRPr lang="en-US" altLang="ko-KR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정적 정보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고객구분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나이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성별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체중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병력</a:t>
            </a:r>
            <a:endParaRPr lang="en-US" altLang="ko-KR" dirty="0" smtClean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동적 정보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위치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/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동선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날씨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/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온도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운동량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),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시간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물섭취정보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온도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유량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PH)</a:t>
            </a:r>
            <a:endParaRPr lang="ko-KR" altLang="en-US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423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3" t="3571" r="8186" b="9660"/>
          <a:stretch/>
        </p:blipFill>
        <p:spPr>
          <a:xfrm>
            <a:off x="1953068" y="4769214"/>
            <a:ext cx="588151" cy="8001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100" name="正方形/長方形 573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858" y="2359026"/>
            <a:ext cx="620713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1" name="그룹 17"/>
          <p:cNvGrpSpPr>
            <a:grpSpLocks/>
          </p:cNvGrpSpPr>
          <p:nvPr/>
        </p:nvGrpSpPr>
        <p:grpSpPr bwMode="auto">
          <a:xfrm>
            <a:off x="5712871" y="4787901"/>
            <a:ext cx="1076325" cy="1182687"/>
            <a:chOff x="164239" y="2449057"/>
            <a:chExt cx="814262" cy="895174"/>
          </a:xfrm>
        </p:grpSpPr>
        <p:grpSp>
          <p:nvGrpSpPr>
            <p:cNvPr id="4140" name="그룹 70"/>
            <p:cNvGrpSpPr>
              <a:grpSpLocks noChangeAspect="1"/>
            </p:cNvGrpSpPr>
            <p:nvPr/>
          </p:nvGrpSpPr>
          <p:grpSpPr bwMode="auto">
            <a:xfrm>
              <a:off x="330501" y="2449057"/>
              <a:ext cx="648000" cy="895174"/>
              <a:chOff x="506682" y="2324565"/>
              <a:chExt cx="1385888" cy="1914525"/>
            </a:xfrm>
          </p:grpSpPr>
          <p:pic>
            <p:nvPicPr>
              <p:cNvPr id="4142" name="Picture 8" descr="라이브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682" y="2324565"/>
                <a:ext cx="1385888" cy="1914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821485" y="2653504"/>
                <a:ext cx="608747" cy="866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latinLnBrk="0" hangingPunct="1">
                  <a:defRPr/>
                </a:pPr>
                <a:endParaRPr lang="ko-KR" altLang="en-US" sz="300" dirty="0">
                  <a:solidFill>
                    <a:schemeClr val="tx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endParaRPr>
              </a:p>
            </p:txBody>
          </p:sp>
          <p:pic>
            <p:nvPicPr>
              <p:cNvPr id="4144" name="그림 2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2" t="21152" r="39742" b="29395"/>
              <a:stretch>
                <a:fillRect/>
              </a:stretch>
            </p:blipFill>
            <p:spPr bwMode="auto">
              <a:xfrm>
                <a:off x="822545" y="2694123"/>
                <a:ext cx="606268" cy="314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모서리가 둥근 직사각형 10"/>
              <p:cNvSpPr/>
              <p:nvPr/>
            </p:nvSpPr>
            <p:spPr>
              <a:xfrm>
                <a:off x="906248" y="3062106"/>
                <a:ext cx="470043" cy="143911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</a:gra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latinLnBrk="0" hangingPunct="1">
                  <a:defRPr/>
                </a:pPr>
                <a:r>
                  <a:rPr lang="en-US" altLang="ko-KR" sz="700" i="0" dirty="0">
                    <a:solidFill>
                      <a:schemeClr val="tx1"/>
                    </a:solidFill>
                    <a:latin typeface="나눔명조 ExtraBold" panose="02020603020101020101" pitchFamily="18" charset="-127"/>
                    <a:ea typeface="나눔명조 ExtraBold" panose="02020603020101020101" pitchFamily="18" charset="-127"/>
                  </a:rPr>
                  <a:t>ON</a:t>
                </a:r>
                <a:endParaRPr lang="ko-KR" altLang="en-US" sz="700" i="0" dirty="0">
                  <a:solidFill>
                    <a:schemeClr val="tx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906248" y="3288252"/>
                <a:ext cx="470043" cy="146481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</a:gra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latinLnBrk="0" hangingPunct="1">
                  <a:defRPr/>
                </a:pPr>
                <a:r>
                  <a:rPr lang="en-US" altLang="ko-KR" sz="700" i="0" dirty="0">
                    <a:solidFill>
                      <a:schemeClr val="tx1"/>
                    </a:solidFill>
                    <a:latin typeface="나눔명조 ExtraBold" panose="02020603020101020101" pitchFamily="18" charset="-127"/>
                    <a:ea typeface="나눔명조 ExtraBold" panose="02020603020101020101" pitchFamily="18" charset="-127"/>
                  </a:rPr>
                  <a:t>OFF</a:t>
                </a:r>
                <a:endParaRPr lang="ko-KR" altLang="en-US" sz="700" i="0" dirty="0">
                  <a:solidFill>
                    <a:schemeClr val="tx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endParaRPr>
              </a:p>
            </p:txBody>
          </p:sp>
        </p:grpSp>
        <p:pic>
          <p:nvPicPr>
            <p:cNvPr id="414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80344" flipH="1">
              <a:off x="164239" y="2881828"/>
              <a:ext cx="216318" cy="209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2" name="그룹 37"/>
          <p:cNvGrpSpPr>
            <a:grpSpLocks/>
          </p:cNvGrpSpPr>
          <p:nvPr/>
        </p:nvGrpSpPr>
        <p:grpSpPr bwMode="auto">
          <a:xfrm>
            <a:off x="1182145" y="5260976"/>
            <a:ext cx="1370012" cy="974725"/>
            <a:chOff x="3517364" y="4699463"/>
            <a:chExt cx="1627709" cy="1158601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4043587" y="4699463"/>
              <a:ext cx="663909" cy="845364"/>
            </a:xfrm>
            <a:prstGeom prst="roundRect">
              <a:avLst>
                <a:gd name="adj" fmla="val 1084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rgbClr val="00006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pic>
          <p:nvPicPr>
            <p:cNvPr id="4138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737" y="4812174"/>
              <a:ext cx="499285" cy="655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39" name="AutoShape 71"/>
            <p:cNvSpPr>
              <a:spLocks noChangeArrowheads="1"/>
            </p:cNvSpPr>
            <p:nvPr/>
          </p:nvSpPr>
          <p:spPr bwMode="gray">
            <a:xfrm>
              <a:off x="3517364" y="5561202"/>
              <a:ext cx="1627709" cy="296862"/>
            </a:xfrm>
            <a:prstGeom prst="homePlate">
              <a:avLst>
                <a:gd name="adj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</a:pPr>
              <a:r>
                <a:rPr lang="en-US" altLang="ko-KR" sz="1200">
                  <a:solidFill>
                    <a:srgbClr val="000066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Office , School  </a:t>
              </a:r>
            </a:p>
          </p:txBody>
        </p:sp>
      </p:grpSp>
      <p:grpSp>
        <p:nvGrpSpPr>
          <p:cNvPr id="4103" name="그룹 36"/>
          <p:cNvGrpSpPr>
            <a:grpSpLocks/>
          </p:cNvGrpSpPr>
          <p:nvPr/>
        </p:nvGrpSpPr>
        <p:grpSpPr bwMode="auto">
          <a:xfrm>
            <a:off x="2277520" y="5248275"/>
            <a:ext cx="925512" cy="938212"/>
            <a:chOff x="1858963" y="4511675"/>
            <a:chExt cx="1114425" cy="1427520"/>
          </a:xfrm>
        </p:grpSpPr>
        <p:sp>
          <p:nvSpPr>
            <p:cNvPr id="4130" name="AutoShape 71"/>
            <p:cNvSpPr>
              <a:spLocks noChangeArrowheads="1"/>
            </p:cNvSpPr>
            <p:nvPr/>
          </p:nvSpPr>
          <p:spPr bwMode="gray">
            <a:xfrm>
              <a:off x="1877118" y="5642334"/>
              <a:ext cx="1079500" cy="296861"/>
            </a:xfrm>
            <a:prstGeom prst="homePlate">
              <a:avLst>
                <a:gd name="adj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</a:pPr>
              <a:r>
                <a:rPr lang="en-US" altLang="ko-KR" sz="1200">
                  <a:solidFill>
                    <a:srgbClr val="000066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Home</a:t>
              </a:r>
            </a:p>
          </p:txBody>
        </p:sp>
        <p:pic>
          <p:nvPicPr>
            <p:cNvPr id="4131" name="그림 26" descr="house-clip-art-5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8963" y="4511675"/>
              <a:ext cx="1114425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32" name="그룹 6"/>
            <p:cNvGrpSpPr>
              <a:grpSpLocks/>
            </p:cNvGrpSpPr>
            <p:nvPr/>
          </p:nvGrpSpPr>
          <p:grpSpPr bwMode="auto">
            <a:xfrm>
              <a:off x="2063651" y="4821072"/>
              <a:ext cx="799284" cy="710696"/>
              <a:chOff x="4491791" y="2899634"/>
              <a:chExt cx="798181" cy="711005"/>
            </a:xfrm>
          </p:grpSpPr>
          <p:pic>
            <p:nvPicPr>
              <p:cNvPr id="4133" name="그림 35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1791" y="2899634"/>
                <a:ext cx="711005" cy="711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134" name="그룹 46"/>
              <p:cNvGrpSpPr>
                <a:grpSpLocks/>
              </p:cNvGrpSpPr>
              <p:nvPr/>
            </p:nvGrpSpPr>
            <p:grpSpPr bwMode="auto">
              <a:xfrm>
                <a:off x="4872363" y="3341702"/>
                <a:ext cx="417609" cy="260759"/>
                <a:chOff x="2559512" y="2393190"/>
                <a:chExt cx="1128300" cy="723900"/>
              </a:xfrm>
            </p:grpSpPr>
            <p:pic>
              <p:nvPicPr>
                <p:cNvPr id="4135" name="Picture 3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59512" y="2393190"/>
                  <a:ext cx="1050921" cy="7239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136" name="Picture 1095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227" t="65898" r="42250" b="30289"/>
                <a:stretch>
                  <a:fillRect/>
                </a:stretch>
              </p:blipFill>
              <p:spPr bwMode="auto">
                <a:xfrm>
                  <a:off x="3336279" y="2791550"/>
                  <a:ext cx="351533" cy="2409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4104" name="AutoShape 71"/>
          <p:cNvSpPr>
            <a:spLocks noChangeArrowheads="1"/>
          </p:cNvSpPr>
          <p:nvPr/>
        </p:nvSpPr>
        <p:spPr bwMode="gray">
          <a:xfrm>
            <a:off x="5804945" y="6018213"/>
            <a:ext cx="1582444" cy="296863"/>
          </a:xfrm>
          <a:prstGeom prst="homePlate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나눔고딕" panose="020D0604000000000000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r>
              <a:rPr lang="ko-KR" altLang="en-US" sz="1200">
                <a:solidFill>
                  <a:srgbClr val="00006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사용자 </a:t>
            </a:r>
            <a:r>
              <a:rPr lang="ko-KR" altLang="en-US" sz="1200" smtClean="0">
                <a:solidFill>
                  <a:srgbClr val="00006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어플리케이션</a:t>
            </a:r>
            <a:endParaRPr lang="en-US" altLang="ko-KR" sz="1200" dirty="0">
              <a:solidFill>
                <a:srgbClr val="000066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61683" y="4805363"/>
            <a:ext cx="3255125" cy="276999"/>
          </a:xfrm>
          <a:prstGeom prst="rect">
            <a:avLst/>
          </a:prstGeom>
          <a:ln w="19050">
            <a:noFill/>
            <a:tailEnd type="triangle"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① </a:t>
            </a:r>
            <a:r>
              <a:rPr lang="ko-KR" altLang="en-US" sz="1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지문인식 </a:t>
            </a:r>
            <a:r>
              <a:rPr lang="en-US" altLang="ko-KR" sz="1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/ NFC(&lt;-&gt;B/T </a:t>
            </a:r>
            <a:r>
              <a:rPr lang="ko-KR" altLang="en-US" sz="120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핸드오버</a:t>
            </a:r>
            <a:r>
              <a:rPr lang="en-US" altLang="ko-KR" sz="1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  <a:endParaRPr lang="en-US" altLang="ko-KR" sz="1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2290220" y="3178176"/>
            <a:ext cx="1401762" cy="1531937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71"/>
          <p:cNvSpPr>
            <a:spLocks noChangeArrowheads="1"/>
          </p:cNvSpPr>
          <p:nvPr/>
        </p:nvSpPr>
        <p:spPr bwMode="gray">
          <a:xfrm>
            <a:off x="5396958" y="3200401"/>
            <a:ext cx="2500313" cy="904875"/>
          </a:xfrm>
          <a:prstGeom prst="homePlate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i="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⑦ 개인별 사용량</a:t>
            </a:r>
            <a:r>
              <a:rPr lang="en-US" altLang="ko-KR" i="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i="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통계</a:t>
            </a:r>
            <a:endParaRPr lang="en-US" altLang="ko-KR" i="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eaLnBrk="1" latinLnBrk="1" hangingPunct="1">
              <a:buFont typeface="Wingdings" panose="05000000000000000000" pitchFamily="2" charset="2"/>
              <a:buChar char="§"/>
              <a:defRPr/>
            </a:pPr>
            <a:r>
              <a:rPr lang="ko-KR" altLang="en-US" i="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i="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개인 별 </a:t>
            </a:r>
            <a:r>
              <a:rPr lang="ko-KR" altLang="en-US" i="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패턴정보</a:t>
            </a:r>
            <a:endParaRPr lang="en-US" altLang="ko-KR" i="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eaLnBrk="1" latinLnBrk="1" hangingPunct="1">
              <a:buFont typeface="Wingdings" panose="05000000000000000000" pitchFamily="2" charset="2"/>
              <a:buChar char="§"/>
              <a:defRPr/>
            </a:pPr>
            <a:r>
              <a:rPr lang="en-US" altLang="ko-KR" i="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i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용도 별 </a:t>
            </a:r>
            <a:r>
              <a:rPr lang="en-US" altLang="ko-KR" i="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PH </a:t>
            </a:r>
            <a:r>
              <a:rPr lang="en-US" altLang="ko-KR" i="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/ </a:t>
            </a:r>
            <a:r>
              <a:rPr lang="ko-KR" altLang="en-US" i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온도 </a:t>
            </a:r>
            <a:r>
              <a:rPr lang="ko-KR" altLang="en-US" i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설정</a:t>
            </a:r>
            <a:r>
              <a:rPr lang="en-US" altLang="ko-KR" i="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i="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eaLnBrk="1" latinLnBrk="1" hangingPunct="1">
              <a:buFont typeface="Wingdings" panose="05000000000000000000" pitchFamily="2" charset="2"/>
              <a:buChar char="§"/>
              <a:defRPr/>
            </a:pPr>
            <a:r>
              <a:rPr lang="ko-KR" altLang="en-US" i="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i="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전력사용량 </a:t>
            </a:r>
            <a:r>
              <a:rPr lang="en-US" altLang="ko-KR" i="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</a:t>
            </a:r>
            <a:r>
              <a:rPr lang="en-US" altLang="ko-KR" i="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Home</a:t>
            </a:r>
            <a:r>
              <a:rPr lang="ko-KR" altLang="en-US" i="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전용</a:t>
            </a:r>
            <a:r>
              <a:rPr lang="en-US" altLang="ko-KR" i="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</a:p>
        </p:txBody>
      </p:sp>
      <p:sp>
        <p:nvSpPr>
          <p:cNvPr id="36" name="AutoShape 71"/>
          <p:cNvSpPr>
            <a:spLocks noChangeArrowheads="1"/>
          </p:cNvSpPr>
          <p:nvPr/>
        </p:nvSpPr>
        <p:spPr bwMode="gray">
          <a:xfrm>
            <a:off x="3671345" y="5338762"/>
            <a:ext cx="1276350" cy="317500"/>
          </a:xfrm>
          <a:prstGeom prst="homePlate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i="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④ 동작 </a:t>
            </a:r>
            <a:r>
              <a:rPr lang="en-US" altLang="ko-KR" i="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Touch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3112545" y="5280025"/>
            <a:ext cx="228441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0" name="AutoShape 71"/>
          <p:cNvSpPr>
            <a:spLocks noChangeArrowheads="1"/>
          </p:cNvSpPr>
          <p:nvPr/>
        </p:nvSpPr>
        <p:spPr bwMode="gray">
          <a:xfrm>
            <a:off x="1555207" y="6249987"/>
            <a:ext cx="1371600" cy="249238"/>
          </a:xfrm>
          <a:prstGeom prst="homePlate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나눔고딕" panose="020D0604000000000000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</a:pPr>
            <a:r>
              <a:rPr lang="ko-KR" altLang="en-US" sz="100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스마트 정수기</a:t>
            </a:r>
            <a:endParaRPr lang="en-US" altLang="ko-KR" sz="100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94783" y="2936876"/>
            <a:ext cx="1870075" cy="276999"/>
          </a:xfrm>
          <a:prstGeom prst="rect">
            <a:avLst/>
          </a:prstGeom>
          <a:ln w="19050">
            <a:noFill/>
            <a:tailEnd type="triangle"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②</a:t>
            </a:r>
            <a:r>
              <a:rPr lang="en-US" altLang="ko-KR" sz="1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User </a:t>
            </a:r>
            <a:r>
              <a:rPr lang="ko-KR" altLang="en-US" sz="1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등록정보 전송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684046" y="3644901"/>
            <a:ext cx="1184275" cy="276999"/>
          </a:xfrm>
          <a:prstGeom prst="rect">
            <a:avLst/>
          </a:prstGeom>
          <a:ln w="19050">
            <a:noFill/>
            <a:tailEnd type="triangle"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③ 사용자 설정</a:t>
            </a:r>
          </a:p>
        </p:txBody>
      </p:sp>
      <p:sp>
        <p:nvSpPr>
          <p:cNvPr id="4113" name="AutoShape 71"/>
          <p:cNvSpPr>
            <a:spLocks noChangeArrowheads="1"/>
          </p:cNvSpPr>
          <p:nvPr/>
        </p:nvSpPr>
        <p:spPr bwMode="gray">
          <a:xfrm>
            <a:off x="693195" y="3165475"/>
            <a:ext cx="2635250" cy="939800"/>
          </a:xfrm>
          <a:prstGeom prst="homePlate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나눔고딕" panose="020D0604000000000000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</a:pPr>
            <a:r>
              <a:rPr lang="ko-KR" altLang="en-US" sz="120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⑥  사용자 정수기 이용</a:t>
            </a:r>
            <a:r>
              <a:rPr lang="en-US" altLang="ko-KR" sz="120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data</a:t>
            </a:r>
          </a:p>
          <a:p>
            <a:pPr eaLnBrk="1" latinLnBrk="1" hangingPunct="1">
              <a:spcBef>
                <a:spcPct val="0"/>
              </a:spcBef>
              <a:buFontTx/>
              <a:buChar char="•"/>
            </a:pPr>
            <a:r>
              <a:rPr lang="en-US" altLang="ko-KR" sz="120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</a:t>
            </a:r>
            <a:r>
              <a:rPr lang="ko-KR" altLang="en-US" sz="120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물의 양</a:t>
            </a:r>
            <a:endParaRPr lang="en-US" altLang="ko-KR" sz="120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eaLnBrk="1" latinLnBrk="1" hangingPunct="1">
              <a:spcBef>
                <a:spcPct val="0"/>
              </a:spcBef>
              <a:buFontTx/>
              <a:buChar char="•"/>
            </a:pPr>
            <a:r>
              <a:rPr lang="en-US" altLang="ko-KR" sz="120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</a:t>
            </a:r>
            <a:r>
              <a:rPr lang="ko-KR" altLang="en-US" sz="120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물의 종류</a:t>
            </a:r>
            <a:r>
              <a:rPr lang="en-US" altLang="ko-KR" sz="120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</a:t>
            </a:r>
            <a:r>
              <a:rPr lang="ko-KR" altLang="en-US" sz="120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산성</a:t>
            </a:r>
            <a:r>
              <a:rPr lang="en-US" altLang="ko-KR" sz="120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</a:t>
            </a:r>
            <a:r>
              <a:rPr lang="ko-KR" altLang="en-US" sz="120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알칼리</a:t>
            </a:r>
            <a:r>
              <a:rPr lang="en-US" altLang="ko-KR" sz="120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</a:t>
            </a:r>
            <a:r>
              <a:rPr lang="ko-KR" altLang="en-US" sz="120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미네랄</a:t>
            </a:r>
            <a:r>
              <a:rPr lang="en-US" altLang="ko-KR" sz="120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</a:p>
          <a:p>
            <a:pPr eaLnBrk="1" latinLnBrk="1" hangingPunct="1">
              <a:spcBef>
                <a:spcPct val="0"/>
              </a:spcBef>
              <a:buFontTx/>
              <a:buChar char="•"/>
            </a:pPr>
            <a:r>
              <a:rPr lang="en-US" altLang="ko-KR" sz="120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</a:t>
            </a:r>
            <a:r>
              <a:rPr lang="ko-KR" altLang="en-US" sz="120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전력사용량 </a:t>
            </a:r>
            <a:r>
              <a:rPr lang="en-US" altLang="ko-KR" sz="120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(Home</a:t>
            </a:r>
            <a:r>
              <a:rPr lang="ko-KR" altLang="en-US" sz="120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전용</a:t>
            </a:r>
            <a:r>
              <a:rPr lang="en-US" altLang="ko-KR" sz="120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910932" y="4252912"/>
            <a:ext cx="1683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⑤</a:t>
            </a:r>
            <a:r>
              <a:rPr lang="en-US" altLang="ko-KR" sz="1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사용자</a:t>
            </a:r>
            <a:r>
              <a:rPr lang="en-US" altLang="ko-KR" sz="1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설정 값 조회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2512470" y="3178176"/>
            <a:ext cx="1403350" cy="1531937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6" name="AutoShape 71"/>
          <p:cNvSpPr>
            <a:spLocks noChangeArrowheads="1"/>
          </p:cNvSpPr>
          <p:nvPr/>
        </p:nvSpPr>
        <p:spPr bwMode="gray">
          <a:xfrm>
            <a:off x="4539708" y="2554288"/>
            <a:ext cx="1020763" cy="296863"/>
          </a:xfrm>
          <a:prstGeom prst="homePlate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나눔고딕" panose="020D0604000000000000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</a:pPr>
            <a:r>
              <a:rPr lang="en-US" altLang="ko-KR" sz="1200">
                <a:solidFill>
                  <a:srgbClr val="00006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Platform</a:t>
            </a:r>
            <a:r>
              <a:rPr lang="ko-KR" altLang="en-US" sz="1200">
                <a:solidFill>
                  <a:srgbClr val="00006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200">
              <a:solidFill>
                <a:srgbClr val="000066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H="1" flipV="1">
            <a:off x="4436520" y="3178175"/>
            <a:ext cx="1371600" cy="148590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4723858" y="3200401"/>
            <a:ext cx="1363663" cy="148272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701132" y="1739900"/>
            <a:ext cx="2040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Contents </a:t>
            </a:r>
            <a:br>
              <a:rPr lang="en-US" altLang="ko-KR" sz="1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</a:br>
            <a:r>
              <a:rPr lang="ko-KR" altLang="en-US" sz="1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 선택 및 </a:t>
            </a:r>
            <a:r>
              <a:rPr lang="en-US" altLang="ko-KR" sz="1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Setting Advice</a:t>
            </a:r>
            <a:br>
              <a:rPr lang="en-US" altLang="ko-KR" sz="1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</a:br>
            <a:r>
              <a:rPr lang="en-US" altLang="ko-KR" sz="1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</a:t>
            </a:r>
            <a:r>
              <a:rPr lang="ko-KR" altLang="en-US" sz="120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</a:t>
            </a:r>
            <a:r>
              <a:rPr lang="ko-KR" altLang="en-US" sz="1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시나리오 참조</a:t>
            </a:r>
            <a:r>
              <a:rPr lang="en-US" altLang="ko-KR" sz="1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5800182" y="1743076"/>
            <a:ext cx="1693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타 사업 군과의 연계</a:t>
            </a:r>
            <a:endParaRPr lang="en-US" altLang="ko-KR" sz="1200" dirty="0" smtClean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>
              <a:defRPr/>
            </a:pPr>
            <a:r>
              <a:rPr lang="en-US" altLang="ko-KR" sz="1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</a:t>
            </a:r>
            <a:r>
              <a:rPr lang="ko-KR" altLang="en-US" sz="120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 과다섭취 주의 또는</a:t>
            </a:r>
            <a:endParaRPr lang="en-US" altLang="ko-KR" sz="1200" dirty="0" smtClean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>
              <a:defRPr/>
            </a:pPr>
            <a:r>
              <a:rPr lang="ko-KR" altLang="en-US" sz="1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 섭취권장 병력 연계</a:t>
            </a:r>
            <a:r>
              <a:rPr lang="en-US" altLang="ko-KR" sz="1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  <a:endParaRPr lang="ko-KR" altLang="en-US" sz="1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0" name="원호 69"/>
          <p:cNvSpPr/>
          <p:nvPr/>
        </p:nvSpPr>
        <p:spPr>
          <a:xfrm rot="1663485">
            <a:off x="2496595" y="2181226"/>
            <a:ext cx="1617662" cy="274637"/>
          </a:xfrm>
          <a:prstGeom prst="arc">
            <a:avLst>
              <a:gd name="adj1" fmla="val 11071631"/>
              <a:gd name="adj2" fmla="val 20818895"/>
            </a:avLst>
          </a:prstGeom>
          <a:ln w="762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1" name="원호 70"/>
          <p:cNvSpPr/>
          <p:nvPr/>
        </p:nvSpPr>
        <p:spPr>
          <a:xfrm rot="19800000" flipH="1">
            <a:off x="4306345" y="2159001"/>
            <a:ext cx="1619250" cy="274637"/>
          </a:xfrm>
          <a:prstGeom prst="arc">
            <a:avLst>
              <a:gd name="adj1" fmla="val 11071631"/>
              <a:gd name="adj2" fmla="val 20818895"/>
            </a:avLst>
          </a:prstGeom>
          <a:ln w="762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1066258" y="4449762"/>
            <a:ext cx="2409825" cy="2408238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388315" y="5969122"/>
            <a:ext cx="22573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12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Geo Fencing </a:t>
            </a:r>
            <a:br>
              <a:rPr lang="en-US" altLang="ko-KR" sz="12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</a:br>
            <a:r>
              <a:rPr lang="ko-KR" altLang="en-US" sz="12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사용자 </a:t>
            </a:r>
            <a:r>
              <a:rPr lang="en-US" altLang="ko-KR" sz="12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Check</a:t>
            </a:r>
            <a:r>
              <a:rPr lang="ko-KR" altLang="en-US" sz="12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sz="12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In-out</a:t>
            </a:r>
            <a:r>
              <a:rPr lang="ko-KR" altLang="en-US" sz="1200" b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에 </a:t>
            </a:r>
            <a:r>
              <a:rPr lang="ko-KR" altLang="en-US" sz="1200" b="1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따른</a:t>
            </a:r>
            <a:endParaRPr lang="en-US" altLang="ko-KR" sz="1200" b="1" dirty="0" smtClean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200" b="1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</a:t>
            </a:r>
            <a:r>
              <a:rPr lang="ko-KR" altLang="en-US" sz="12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정수기 전력 관리 </a:t>
            </a:r>
          </a:p>
        </p:txBody>
      </p:sp>
      <p:pic>
        <p:nvPicPr>
          <p:cNvPr id="4125" name="그림 7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493" y="3364265"/>
            <a:ext cx="1440000" cy="240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6" name="그림 7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417" y="3377309"/>
            <a:ext cx="1440000" cy="23882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7813426" y="5945335"/>
            <a:ext cx="32278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[</a:t>
            </a:r>
            <a:r>
              <a:rPr lang="ko-KR" altLang="en-US" sz="120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 </a:t>
            </a:r>
            <a:r>
              <a:rPr lang="ko-KR" altLang="en-US" sz="120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섭취 </a:t>
            </a:r>
            <a:r>
              <a:rPr lang="ko-KR" altLang="en-US" sz="120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다이어리</a:t>
            </a:r>
            <a:r>
              <a:rPr lang="en-US" altLang="ko-KR" sz="1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]</a:t>
            </a:r>
            <a:endParaRPr lang="ko-KR" altLang="en-US" sz="1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7813427" y="3158422"/>
            <a:ext cx="3227825" cy="2742978"/>
          </a:xfrm>
          <a:prstGeom prst="roundRect">
            <a:avLst>
              <a:gd name="adj" fmla="val 877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788391" y="1820703"/>
            <a:ext cx="3252861" cy="984250"/>
          </a:xfrm>
          <a:prstGeom prst="rect">
            <a:avLst/>
          </a:prstGeom>
          <a:ln w="12700">
            <a:solidFill>
              <a:srgbClr val="000066"/>
            </a:solidFill>
            <a:prstDash val="sysDot"/>
          </a:ln>
        </p:spPr>
        <p:txBody>
          <a:bodyPr wrap="none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600" b="1" dirty="0" smtClean="0">
                <a:solidFill>
                  <a:srgbClr val="00006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IoT, </a:t>
            </a:r>
            <a:r>
              <a:rPr lang="ko-KR" altLang="en-US" sz="1600" b="1" smtClean="0">
                <a:solidFill>
                  <a:srgbClr val="00006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정수기관련 라이프로그 수집</a:t>
            </a:r>
            <a:endParaRPr lang="en-US" altLang="ko-KR" sz="1600" b="1" dirty="0">
              <a:solidFill>
                <a:srgbClr val="000066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600" b="1" dirty="0" smtClean="0">
                <a:solidFill>
                  <a:srgbClr val="00006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Smart </a:t>
            </a:r>
            <a:r>
              <a:rPr lang="ko-KR" altLang="en-US" sz="1600" b="1" dirty="0">
                <a:solidFill>
                  <a:srgbClr val="00006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절전 서비스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2295" y="285176"/>
            <a:ext cx="5867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흐름도</a:t>
            </a:r>
            <a:endParaRPr lang="ko-KR" altLang="en-US" sz="3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299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295" y="285176"/>
            <a:ext cx="5867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시나리오</a:t>
            </a:r>
            <a:endParaRPr lang="ko-KR" altLang="en-US" sz="3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92918" y="1592179"/>
          <a:ext cx="10972801" cy="4633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760"/>
                <a:gridCol w="116840"/>
                <a:gridCol w="4313237"/>
                <a:gridCol w="6253964"/>
              </a:tblGrid>
              <a:tr h="123114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구분</a:t>
                      </a:r>
                      <a:endParaRPr lang="ko-KR" altLang="en-US" sz="12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상세 기능</a:t>
                      </a:r>
                      <a:endParaRPr lang="ko-KR" altLang="en-US" sz="12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114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Contents</a:t>
                      </a:r>
                      <a:r>
                        <a:rPr lang="ko-KR" altLang="en-US" sz="1200" kern="1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ko-KR" sz="1200" kern="1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정보 제공 시나리오</a:t>
                      </a:r>
                      <a:endParaRPr lang="ko-KR" altLang="en-US" sz="120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772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날씨 정보 연동 맞춤 정보</a:t>
                      </a:r>
                    </a:p>
                    <a:p>
                      <a:pPr latinLnBrk="1"/>
                      <a:endParaRPr lang="ko-KR" altLang="en-US" sz="12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ko-KR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아침 물 먹을 때 지역 날씨 정보 연동 통해 물 휴대 권고</a:t>
                      </a:r>
                      <a:endParaRPr lang="en-US" altLang="ko-KR" sz="1200" kern="100" dirty="0" smtClean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ko-KR" sz="1200" kern="1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금일 기온은</a:t>
                      </a: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kern="1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섭씨 </a:t>
                      </a: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OO</a:t>
                      </a:r>
                      <a:r>
                        <a:rPr lang="ko-KR" altLang="en-US" sz="1200" kern="1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도</a:t>
                      </a:r>
                      <a:r>
                        <a:rPr lang="ko-KR" altLang="ko-KR" sz="1200" kern="1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 햇빛이 강합니다</a:t>
                      </a: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ko-KR" sz="1200" kern="1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물을 챙겨 가세요</a:t>
                      </a: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altLang="ko-KR" sz="1200" kern="100" smtClean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ko-KR" sz="1200" kern="1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금일 습도는 </a:t>
                      </a: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OO%</a:t>
                      </a:r>
                      <a:r>
                        <a:rPr lang="ko-KR" altLang="ko-KR" sz="1200" kern="1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로 건조한 날씨입니다</a:t>
                      </a: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ko-KR" sz="1200" kern="1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물 챙겨 드셔서 수분 유지 하세요</a:t>
                      </a: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ko-KR" sz="1200" kern="1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기온이 영하</a:t>
                      </a: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 OO</a:t>
                      </a:r>
                      <a:r>
                        <a:rPr lang="ko-KR" altLang="ko-KR" sz="1200" kern="1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도입니다</a:t>
                      </a: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ko-KR" sz="1200" kern="1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외출하실 때에는 따뜻한 물을 챙겨 가세요</a:t>
                      </a: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ko-KR" sz="1200" kern="100" baseline="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ko-KR" sz="1200" kern="1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미세 먼지가 많은 날이었습니다</a:t>
                      </a: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ko-KR" sz="1200" kern="1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물을 많이 챙겨 드세요</a:t>
                      </a: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altLang="ko-KR" sz="1200" kern="100" smtClean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373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스마트</a:t>
                      </a: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ko-KR" sz="1200" kern="1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폰 </a:t>
                      </a:r>
                      <a:r>
                        <a:rPr lang="ko-KR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통한 운동량 체크 후 권장 수분 </a:t>
                      </a:r>
                      <a:r>
                        <a:rPr lang="ko-KR" altLang="ko-KR" sz="1200" kern="100" dirty="0" err="1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섭치량</a:t>
                      </a:r>
                      <a:r>
                        <a:rPr lang="ko-KR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 맞춤 정보 제공</a:t>
                      </a:r>
                      <a:endParaRPr lang="ko-KR" altLang="en-US" sz="12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ko-KR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스마트 폰 운동 체크 </a:t>
                      </a:r>
                      <a:r>
                        <a:rPr lang="ko-KR" altLang="ko-KR" sz="1200" kern="100" dirty="0" err="1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앱과</a:t>
                      </a:r>
                      <a:r>
                        <a:rPr lang="ko-KR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 연동하여 운동 시간</a:t>
                      </a: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ko-KR" sz="1200" kern="1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운동량 데이터 분석 통한 권장 수분 섭취량 제공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ko-KR" sz="1200" kern="1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운동 시간 </a:t>
                      </a: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lang="ko-KR" altLang="ko-KR" sz="1200" kern="1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시간</a:t>
                      </a: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ko-KR" sz="1200" kern="1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운동량은 </a:t>
                      </a: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OO Kcal</a:t>
                      </a:r>
                      <a:r>
                        <a:rPr lang="ko-KR" altLang="ko-KR" sz="1200" kern="1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입니다</a:t>
                      </a: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. OOO ml</a:t>
                      </a:r>
                      <a:r>
                        <a:rPr lang="ko-KR" altLang="ko-KR" sz="1200" kern="1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의 물을 섭취하세요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114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일일 권장 수분 섭취량 체크 프로그램</a:t>
                      </a:r>
                      <a:endParaRPr lang="ko-KR" altLang="en-US" sz="12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스마트 정수기 물 섭취량 자동 기록 </a:t>
                      </a:r>
                      <a:r>
                        <a:rPr lang="en-US" altLang="ko-KR" sz="12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+ </a:t>
                      </a:r>
                      <a:r>
                        <a:rPr lang="ko-KR" altLang="en-US" sz="12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개인 수동 기록 지원 통한 수분 섭치 관리 프로그램</a:t>
                      </a:r>
                      <a:r>
                        <a:rPr lang="en-US" altLang="ko-KR" sz="12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. </a:t>
                      </a:r>
                      <a:endParaRPr lang="ko-KR" altLang="en-US" sz="120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114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정수기 제어</a:t>
                      </a:r>
                      <a:endParaRPr lang="ko-KR" altLang="en-US" sz="12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3114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선호 물 온도 및 </a:t>
                      </a: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PH </a:t>
                      </a:r>
                      <a:r>
                        <a:rPr lang="ko-KR" altLang="ko-KR" sz="1200" kern="1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값 </a:t>
                      </a: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setting</a:t>
                      </a:r>
                      <a:endParaRPr lang="ko-KR" altLang="en-US" sz="12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전용 </a:t>
                      </a: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App</a:t>
                      </a:r>
                      <a:r>
                        <a:rPr lang="ko-KR" altLang="ko-KR" sz="1200" kern="1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에 선호 설정 값 셋팅</a:t>
                      </a:r>
                      <a:endParaRPr lang="ko-KR" altLang="en-US" sz="12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114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사용자 상황 </a:t>
                      </a:r>
                      <a:r>
                        <a:rPr lang="ko-KR" altLang="en-US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別</a:t>
                      </a:r>
                      <a:r>
                        <a:rPr lang="ko-KR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PH </a:t>
                      </a:r>
                      <a:r>
                        <a:rPr lang="ko-KR" altLang="ko-KR" sz="1200" kern="1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값 정보 제공</a:t>
                      </a:r>
                      <a:endParaRPr lang="ko-KR" altLang="en-US" sz="120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상황 별 적정 온도 </a:t>
                      </a: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/ PH </a:t>
                      </a:r>
                      <a:r>
                        <a:rPr lang="ko-KR" altLang="ko-KR" sz="1200" kern="1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값 정보 제공</a:t>
                      </a:r>
                      <a:endParaRPr lang="ko-KR" altLang="en-US" sz="12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671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전원 관리 </a:t>
                      </a:r>
                      <a:r>
                        <a:rPr lang="en-US" altLang="ko-KR" sz="12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(</a:t>
                      </a:r>
                      <a:r>
                        <a:rPr lang="ko-KR" altLang="en-US" sz="12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절전</a:t>
                      </a:r>
                      <a:r>
                        <a:rPr lang="en-US" altLang="ko-KR" sz="12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)</a:t>
                      </a:r>
                      <a:endParaRPr lang="ko-KR" altLang="en-US" sz="12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060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정수기 절전 시나리오</a:t>
                      </a:r>
                      <a:endParaRPr lang="ko-KR" altLang="en-US" sz="12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해당 정수기 등록 사용자 지오 펜싱 통한 절전 프로그램 구동</a:t>
                      </a: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b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200" kern="100" dirty="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ko-KR" sz="1200" kern="100" smtClean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  <a:cs typeface="Times New Roman" panose="02020603050405020304" pitchFamily="18" charset="0"/>
                        </a:rPr>
                        <a:t>가족 구성원 전부 외출 중일 때 정수기 절전 모드 동작</a:t>
                      </a:r>
                      <a:endParaRPr lang="ko-KR" altLang="en-US" sz="12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45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295" y="285176"/>
            <a:ext cx="5867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시나리오 </a:t>
            </a:r>
            <a:r>
              <a:rPr lang="en-US" altLang="ko-KR" sz="3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:: </a:t>
            </a:r>
            <a:r>
              <a:rPr lang="ko-KR" altLang="en-US" sz="320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고객구분</a:t>
            </a:r>
            <a:endParaRPr lang="ko-KR" altLang="en-US" sz="3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021" y="1552074"/>
            <a:ext cx="104313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지문인식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안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지문인식을 통하여 개인에 대한 구분 제공</a:t>
            </a:r>
            <a:endParaRPr lang="en-US" altLang="ko-KR" dirty="0" smtClean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공동환경에서 위생문제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인식속도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지문등록과 개인정보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mapping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절차가 복잡해짐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NFC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탑재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폰 활용 </a:t>
            </a:r>
            <a:endParaRPr lang="en-US" altLang="ko-KR" dirty="0" smtClean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NFC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직접통신 방식 대신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NFC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태깅 사용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(= NFC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  <a:sym typeface="Wingdings" panose="05000000000000000000" pitchFamily="2" charset="2"/>
              </a:rPr>
              <a:t> B/T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  <a:sym typeface="Wingdings" panose="05000000000000000000" pitchFamily="2" charset="2"/>
              </a:rPr>
              <a:t>핸드오버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  <a:sym typeface="Wingdings" panose="05000000000000000000" pitchFamily="2" charset="2"/>
              </a:rPr>
              <a:t>;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  <a:sym typeface="Wingdings" panose="05000000000000000000" pitchFamily="2" charset="2"/>
              </a:rPr>
              <a:t>오디오에서 많이 사용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  <a:sym typeface="Wingdings" panose="05000000000000000000" pitchFamily="2" charset="2"/>
              </a:rPr>
              <a:t>)</a:t>
            </a:r>
            <a:endParaRPr lang="en-US" altLang="ko-KR" dirty="0" smtClean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개인의 정적 정보를 스마트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앱에 등록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(uuid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발급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하면 플랫폼에 동기화</a:t>
            </a:r>
            <a:endParaRPr lang="en-US" altLang="ko-KR" dirty="0" smtClean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NFC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를 태깅하면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고객정보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(=uuid)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를 정수기에 전달하고 </a:t>
            </a:r>
            <a:endParaRPr lang="en-US" altLang="ko-KR" dirty="0" smtClean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정수기는 해당 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uuid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를 통하여 플랫폼과 통신하여 프로필 자동설정 기능이 동작</a:t>
            </a:r>
            <a:endParaRPr lang="en-US" altLang="ko-KR" dirty="0" smtClean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=&gt; 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항상 스마트폰을 들고다녀야 라이프로그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 섭취 정보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  <a:r>
              <a:rPr lang="ko-KR" altLang="en-US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수집이 가능</a:t>
            </a:r>
            <a:endParaRPr lang="en-US" altLang="ko-KR" dirty="0" smtClean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364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294" y="285176"/>
            <a:ext cx="7474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플랫폼 </a:t>
            </a:r>
            <a:r>
              <a:rPr lang="en-US" altLang="ko-KR" sz="3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:: </a:t>
            </a:r>
            <a:r>
              <a:rPr lang="ko-KR" altLang="en-US" sz="320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시스템 전체 아키텍쳐</a:t>
            </a:r>
            <a:endParaRPr lang="ko-KR" altLang="en-US" sz="3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2954011" y="3662040"/>
            <a:ext cx="5206381" cy="1736256"/>
          </a:xfrm>
          <a:prstGeom prst="roundRect">
            <a:avLst>
              <a:gd name="adj" fmla="val 1050"/>
            </a:avLst>
          </a:prstGeom>
          <a:noFill/>
          <a:ln w="12700" algn="ctr">
            <a:solidFill>
              <a:srgbClr val="000000">
                <a:lumMod val="75000"/>
                <a:lumOff val="25000"/>
              </a:srgbClr>
            </a:solidFill>
            <a:miter lim="800000"/>
            <a:headEnd/>
            <a:tailEnd/>
          </a:ln>
          <a:effectLst/>
        </p:spPr>
        <p:txBody>
          <a:bodyPr wrap="none" lIns="0" tIns="36000" rIns="0" bIns="36000"/>
          <a:lstStyle/>
          <a:p>
            <a:pPr algn="ctr" defTabSz="914400"/>
            <a:endParaRPr lang="ko-KR" altLang="en-US" sz="800" b="1" kern="0" dirty="0" smtClean="0">
              <a:solidFill>
                <a:srgbClr val="000000">
                  <a:lumMod val="75000"/>
                  <a:lumOff val="25000"/>
                </a:srgb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008694" y="1792975"/>
            <a:ext cx="5076564" cy="1691410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>
            <a:solidFill>
              <a:srgbClr val="000000">
                <a:lumMod val="85000"/>
                <a:lumOff val="15000"/>
              </a:srgbClr>
            </a:solidFill>
            <a:round/>
            <a:headEnd/>
            <a:tailEnd/>
          </a:ln>
          <a:effectLst>
            <a:softEdge rad="12700"/>
          </a:effectLst>
        </p:spPr>
        <p:txBody>
          <a:bodyPr wrap="none" lIns="90000" tIns="90000" rIns="90000" bIns="90000" anchor="ctr"/>
          <a:lstStyle/>
          <a:p>
            <a:pPr algn="ctr" defTabSz="914400"/>
            <a:endParaRPr lang="ko-KR" altLang="en-US" sz="1000" b="1" kern="0" dirty="0">
              <a:solidFill>
                <a:sysClr val="windowText" lastClr="000000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grpSp>
        <p:nvGrpSpPr>
          <p:cNvPr id="10" name="그룹 94"/>
          <p:cNvGrpSpPr>
            <a:grpSpLocks/>
          </p:cNvGrpSpPr>
          <p:nvPr/>
        </p:nvGrpSpPr>
        <p:grpSpPr bwMode="auto">
          <a:xfrm>
            <a:off x="2983516" y="5607334"/>
            <a:ext cx="697627" cy="497593"/>
            <a:chOff x="1546846" y="4071938"/>
            <a:chExt cx="697863" cy="502797"/>
          </a:xfrm>
        </p:grpSpPr>
        <p:pic>
          <p:nvPicPr>
            <p:cNvPr id="90" name="Picture 114" descr="Databases Sm"/>
            <p:cNvPicPr>
              <a:picLocks noChangeAspect="1" noChangeArrowheads="1"/>
            </p:cNvPicPr>
            <p:nvPr/>
          </p:nvPicPr>
          <p:blipFill>
            <a:blip r:embed="rId2" cstate="print">
              <a:lum bright="6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6875" y="4071938"/>
              <a:ext cx="428625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TextBox 169"/>
            <p:cNvSpPr txBox="1">
              <a:spLocks noChangeArrowheads="1"/>
            </p:cNvSpPr>
            <p:nvPr/>
          </p:nvSpPr>
          <p:spPr bwMode="auto">
            <a:xfrm>
              <a:off x="1546846" y="4325939"/>
              <a:ext cx="697863" cy="248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9pPr>
            </a:lstStyle>
            <a:p>
              <a:pPr eaLnBrk="1" hangingPunct="1"/>
              <a:r>
                <a:rPr lang="ko-KR" altLang="en-US" sz="100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고객정보</a:t>
              </a:r>
            </a:p>
          </p:txBody>
        </p:sp>
      </p:grpSp>
      <p:grpSp>
        <p:nvGrpSpPr>
          <p:cNvPr id="11" name="그룹 94"/>
          <p:cNvGrpSpPr>
            <a:grpSpLocks/>
          </p:cNvGrpSpPr>
          <p:nvPr/>
        </p:nvGrpSpPr>
        <p:grpSpPr bwMode="auto">
          <a:xfrm>
            <a:off x="4685939" y="5607331"/>
            <a:ext cx="671979" cy="497595"/>
            <a:chOff x="1464646" y="4071938"/>
            <a:chExt cx="671756" cy="502800"/>
          </a:xfrm>
        </p:grpSpPr>
        <p:pic>
          <p:nvPicPr>
            <p:cNvPr id="88" name="Picture 114" descr="Databases Sm"/>
            <p:cNvPicPr>
              <a:picLocks noChangeAspect="1" noChangeArrowheads="1"/>
            </p:cNvPicPr>
            <p:nvPr/>
          </p:nvPicPr>
          <p:blipFill>
            <a:blip r:embed="rId2" cstate="print">
              <a:lum bright="6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422" y="4071938"/>
              <a:ext cx="428625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TextBox 169"/>
            <p:cNvSpPr txBox="1">
              <a:spLocks noChangeArrowheads="1"/>
            </p:cNvSpPr>
            <p:nvPr/>
          </p:nvSpPr>
          <p:spPr bwMode="auto">
            <a:xfrm>
              <a:off x="1464646" y="4325941"/>
              <a:ext cx="671756" cy="24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9pPr>
            </a:lstStyle>
            <a:p>
              <a:pPr eaLnBrk="1" hangingPunct="1"/>
              <a:r>
                <a:rPr lang="ko-KR" altLang="en-US" sz="1000" dirty="0" smtClean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센서정보</a:t>
              </a:r>
              <a:endParaRPr lang="ko-KR" altLang="en-US" sz="1000" dirty="0">
                <a:solidFill>
                  <a:prstClr val="black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sp>
        <p:nvSpPr>
          <p:cNvPr id="13" name="TextBox 169"/>
          <p:cNvSpPr txBox="1">
            <a:spLocks noChangeArrowheads="1"/>
          </p:cNvSpPr>
          <p:nvPr/>
        </p:nvSpPr>
        <p:spPr bwMode="auto">
          <a:xfrm>
            <a:off x="3608020" y="5506515"/>
            <a:ext cx="69602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defTabSz="914400" eaLnBrk="1" hangingPunct="1"/>
            <a:r>
              <a:rPr lang="ko-KR" altLang="en-US" sz="1000" kern="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사용자 </a:t>
            </a:r>
            <a:r>
              <a:rPr lang="en-US" altLang="ko-KR" sz="1000" kern="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id</a:t>
            </a:r>
          </a:p>
          <a:p>
            <a:pPr defTabSz="914400" eaLnBrk="1" hangingPunct="1"/>
            <a:r>
              <a:rPr lang="ko-KR" altLang="en-US" sz="1000" kern="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성별</a:t>
            </a:r>
            <a:endParaRPr lang="en-US" altLang="ko-KR" sz="1000" kern="0" dirty="0" smtClean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defTabSz="914400" eaLnBrk="1" hangingPunct="1"/>
            <a:r>
              <a:rPr lang="ko-KR" altLang="en-US" sz="1000" kern="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나이</a:t>
            </a:r>
            <a:endParaRPr lang="en-US" altLang="ko-KR" sz="1000" kern="0" dirty="0" smtClean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defTabSz="914400" eaLnBrk="1" hangingPunct="1"/>
            <a:r>
              <a:rPr lang="ko-KR" altLang="en-US" sz="1000" kern="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체중</a:t>
            </a:r>
            <a:endParaRPr lang="en-US" altLang="ko-KR" sz="1000" kern="0" dirty="0" smtClean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defTabSz="914400" eaLnBrk="1" hangingPunct="1"/>
            <a:r>
              <a:rPr lang="en-US" altLang="ko-KR" sz="1000" kern="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..</a:t>
            </a:r>
            <a:endParaRPr lang="ko-KR" altLang="en-US" sz="1000" kern="0" dirty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Box 169"/>
          <p:cNvSpPr txBox="1">
            <a:spLocks noChangeArrowheads="1"/>
          </p:cNvSpPr>
          <p:nvPr/>
        </p:nvSpPr>
        <p:spPr bwMode="auto">
          <a:xfrm>
            <a:off x="5402196" y="5503850"/>
            <a:ext cx="136447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defTabSz="914400" eaLnBrk="1" hangingPunct="1"/>
            <a:r>
              <a:rPr lang="ko-KR" altLang="en-US" sz="1000" kern="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사용자 </a:t>
            </a:r>
            <a:r>
              <a:rPr lang="en-US" altLang="ko-KR" sz="1000" kern="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id</a:t>
            </a:r>
          </a:p>
          <a:p>
            <a:pPr defTabSz="914400" eaLnBrk="1" hangingPunct="1"/>
            <a:r>
              <a:rPr lang="ko-KR" altLang="en-US" sz="1000" kern="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온도</a:t>
            </a:r>
            <a:endParaRPr lang="en-US" altLang="ko-KR" sz="1000" kern="0" dirty="0" smtClean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defTabSz="914400" eaLnBrk="1" hangingPunct="1"/>
            <a:r>
              <a:rPr lang="en-US" altLang="ko-KR" sz="1000" kern="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PH</a:t>
            </a:r>
          </a:p>
          <a:p>
            <a:pPr defTabSz="914400" eaLnBrk="1" hangingPunct="1"/>
            <a:r>
              <a:rPr lang="ko-KR" altLang="en-US" sz="1000" kern="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시간</a:t>
            </a:r>
            <a:endParaRPr lang="en-US" altLang="ko-KR" sz="1000" kern="0" dirty="0" smtClean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defTabSz="914400" eaLnBrk="1" hangingPunct="1"/>
            <a:r>
              <a:rPr lang="ko-KR" altLang="en-US" sz="1000" kern="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유량</a:t>
            </a:r>
            <a:endParaRPr lang="en-US" altLang="ko-KR" sz="1000" kern="0" dirty="0" smtClean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defTabSz="914400" eaLnBrk="1" hangingPunct="1"/>
            <a:r>
              <a:rPr lang="ko-KR" altLang="en-US" sz="1000" kern="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기타 </a:t>
            </a:r>
            <a:r>
              <a:rPr lang="en-US" altLang="ko-KR" sz="1000" kern="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000" kern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미네랄</a:t>
            </a:r>
            <a:r>
              <a:rPr lang="en-US" altLang="ko-KR" sz="1000" kern="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000" kern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탄산수</a:t>
            </a:r>
            <a:r>
              <a:rPr lang="en-US" altLang="ko-KR" sz="1000" kern="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en-US" altLang="ko-KR" sz="1000" kern="0" dirty="0" smtClean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Rectangle 66"/>
          <p:cNvSpPr>
            <a:spLocks noChangeArrowheads="1"/>
          </p:cNvSpPr>
          <p:nvPr/>
        </p:nvSpPr>
        <p:spPr bwMode="auto">
          <a:xfrm>
            <a:off x="2954011" y="5495883"/>
            <a:ext cx="5216779" cy="1023630"/>
          </a:xfrm>
          <a:prstGeom prst="roundRect">
            <a:avLst>
              <a:gd name="adj" fmla="val 3552"/>
            </a:avLst>
          </a:prstGeom>
          <a:noFill/>
          <a:ln w="12700" algn="ctr">
            <a:solidFill>
              <a:srgbClr val="000000">
                <a:lumMod val="75000"/>
                <a:lumOff val="25000"/>
              </a:srgbClr>
            </a:solidFill>
            <a:miter lim="800000"/>
            <a:headEnd/>
            <a:tailEnd/>
          </a:ln>
          <a:effectLst/>
        </p:spPr>
        <p:txBody>
          <a:bodyPr wrap="none" lIns="0" tIns="36000" rIns="0" bIns="36000"/>
          <a:lstStyle/>
          <a:p>
            <a:pPr algn="ctr" defTabSz="914400"/>
            <a:endParaRPr lang="en-US" altLang="ko-KR" sz="1000" b="1" kern="0" dirty="0">
              <a:solidFill>
                <a:srgbClr val="000000">
                  <a:lumMod val="75000"/>
                  <a:lumOff val="25000"/>
                </a:srgb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  <a:p>
            <a:pPr algn="ctr" defTabSz="914400"/>
            <a:endParaRPr lang="en-US" altLang="ko-KR" sz="1000" b="1" kern="0" dirty="0">
              <a:solidFill>
                <a:srgbClr val="000000">
                  <a:lumMod val="75000"/>
                  <a:lumOff val="25000"/>
                </a:srgb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  <a:p>
            <a:pPr algn="ctr" defTabSz="914400"/>
            <a:endParaRPr lang="en-US" altLang="ko-KR" sz="1000" b="1" kern="0" dirty="0">
              <a:solidFill>
                <a:srgbClr val="000000">
                  <a:lumMod val="75000"/>
                  <a:lumOff val="25000"/>
                </a:srgb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  <a:p>
            <a:pPr algn="ctr" defTabSz="914400"/>
            <a:endParaRPr lang="en-US" altLang="ko-KR" sz="1000" b="1" kern="0" dirty="0">
              <a:solidFill>
                <a:srgbClr val="000000">
                  <a:lumMod val="75000"/>
                  <a:lumOff val="25000"/>
                </a:srgb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  <a:p>
            <a:pPr algn="ctr" defTabSz="914400"/>
            <a:endParaRPr lang="en-US" altLang="ko-KR" sz="1000" b="1" kern="0" dirty="0">
              <a:solidFill>
                <a:srgbClr val="000000">
                  <a:lumMod val="75000"/>
                  <a:lumOff val="25000"/>
                </a:srgb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044891" y="4803209"/>
            <a:ext cx="1074421" cy="495680"/>
          </a:xfrm>
          <a:prstGeom prst="roundRect">
            <a:avLst>
              <a:gd name="adj" fmla="val 1852"/>
            </a:avLst>
          </a:prstGeom>
          <a:noFill/>
          <a:ln w="12700" algn="ctr">
            <a:solidFill>
              <a:srgbClr val="000000">
                <a:lumMod val="75000"/>
                <a:lumOff val="25000"/>
              </a:srgbClr>
            </a:solidFill>
            <a:miter lim="800000"/>
            <a:headEnd/>
            <a:tailEnd/>
          </a:ln>
          <a:effectLst/>
        </p:spPr>
        <p:txBody>
          <a:bodyPr wrap="none" lIns="0" tIns="36000" rIns="0" bIns="36000"/>
          <a:lstStyle/>
          <a:p>
            <a:pPr algn="ctr" defTabSz="914400"/>
            <a:endParaRPr lang="ko-KR" altLang="en-US" sz="1000" b="1" kern="0" dirty="0" smtClean="0">
              <a:solidFill>
                <a:srgbClr val="000000">
                  <a:lumMod val="75000"/>
                  <a:lumOff val="25000"/>
                </a:srgb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3044891" y="4616289"/>
            <a:ext cx="1074421" cy="281880"/>
          </a:xfrm>
          <a:prstGeom prst="roundRect">
            <a:avLst>
              <a:gd name="adj" fmla="val 1852"/>
            </a:avLst>
          </a:prstGeom>
          <a:gradFill rotWithShape="1">
            <a:gsLst>
              <a:gs pos="0">
                <a:srgbClr val="AABBD7">
                  <a:shade val="51000"/>
                  <a:satMod val="130000"/>
                </a:srgbClr>
              </a:gs>
              <a:gs pos="80000">
                <a:srgbClr val="AABBD7">
                  <a:shade val="93000"/>
                  <a:satMod val="130000"/>
                </a:srgbClr>
              </a:gs>
              <a:gs pos="100000">
                <a:srgbClr val="AABBD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ABBD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수 집</a:t>
            </a:r>
            <a:endParaRPr kumimoji="1" lang="ko-KR" altLang="en-US" sz="1200" b="1" kern="0" dirty="0" smtClean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194733" y="4921222"/>
            <a:ext cx="774000" cy="313447"/>
          </a:xfrm>
          <a:prstGeom prst="rect">
            <a:avLst/>
          </a:prstGeom>
          <a:solidFill>
            <a:srgbClr val="DDDDDD"/>
          </a:solidFill>
          <a:ln w="127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0000" tIns="90000" rIns="90000" bIns="90000" anchor="ctr"/>
          <a:lstStyle/>
          <a:p>
            <a:pPr algn="ctr"/>
            <a:r>
              <a:rPr lang="ko-KR" altLang="en-US" sz="1000" b="1" dirty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수집엔진</a:t>
            </a:r>
            <a:endParaRPr lang="en-US" altLang="ko-KR" sz="1000" b="1" dirty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(Flume)</a:t>
            </a:r>
            <a:endParaRPr lang="ko-KR" altLang="en-US" sz="1000" b="1" dirty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4553283" y="4803209"/>
            <a:ext cx="3531976" cy="495681"/>
          </a:xfrm>
          <a:prstGeom prst="roundRect">
            <a:avLst>
              <a:gd name="adj" fmla="val 3105"/>
            </a:avLst>
          </a:prstGeom>
          <a:noFill/>
          <a:ln w="12700" algn="ctr">
            <a:solidFill>
              <a:srgbClr val="000000">
                <a:lumMod val="75000"/>
                <a:lumOff val="25000"/>
              </a:srgbClr>
            </a:solidFill>
            <a:miter lim="800000"/>
            <a:headEnd/>
            <a:tailEnd/>
          </a:ln>
          <a:effectLst/>
        </p:spPr>
        <p:txBody>
          <a:bodyPr wrap="none" lIns="0" tIns="36000" rIns="0" bIns="36000"/>
          <a:lstStyle/>
          <a:p>
            <a:pPr algn="ctr" defTabSz="914400"/>
            <a:endParaRPr lang="ko-KR" altLang="en-US" sz="1000" b="1" kern="0" dirty="0" smtClean="0">
              <a:solidFill>
                <a:srgbClr val="000000">
                  <a:lumMod val="75000"/>
                  <a:lumOff val="25000"/>
                </a:srgb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4547271" y="4622950"/>
            <a:ext cx="3540703" cy="281880"/>
          </a:xfrm>
          <a:prstGeom prst="roundRect">
            <a:avLst>
              <a:gd name="adj" fmla="val 1852"/>
            </a:avLst>
          </a:prstGeom>
          <a:gradFill rotWithShape="1">
            <a:gsLst>
              <a:gs pos="0">
                <a:srgbClr val="AABBD7">
                  <a:shade val="51000"/>
                  <a:satMod val="130000"/>
                </a:srgbClr>
              </a:gs>
              <a:gs pos="80000">
                <a:srgbClr val="AABBD7">
                  <a:shade val="93000"/>
                  <a:satMod val="130000"/>
                </a:srgbClr>
              </a:gs>
              <a:gs pos="100000">
                <a:srgbClr val="AABBD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ABBD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/>
            <a:r>
              <a:rPr lang="ko-KR" altLang="en-US" sz="1200" b="1" kern="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저 장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4623194" y="4921756"/>
            <a:ext cx="773265" cy="312912"/>
          </a:xfrm>
          <a:prstGeom prst="rect">
            <a:avLst/>
          </a:prstGeom>
          <a:solidFill>
            <a:srgbClr val="DDDDDD"/>
          </a:solidFill>
          <a:ln w="127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0000" tIns="90000" rIns="90000" bIns="90000" anchor="ctr"/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RDBMS</a:t>
            </a:r>
            <a:endParaRPr lang="ko-KR" altLang="en-US" sz="1000" b="1" dirty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5933063" y="4921756"/>
            <a:ext cx="773265" cy="312912"/>
          </a:xfrm>
          <a:prstGeom prst="rect">
            <a:avLst/>
          </a:prstGeom>
          <a:solidFill>
            <a:srgbClr val="DDDDDD"/>
          </a:solidFill>
          <a:ln w="127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0000" tIns="90000" rIns="90000" bIns="90000" anchor="ctr"/>
          <a:lstStyle/>
          <a:p>
            <a:pPr algn="ctr"/>
            <a:r>
              <a:rPr lang="en-US" altLang="ko-KR" sz="1000" b="1" dirty="0" err="1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NoSQL</a:t>
            </a:r>
            <a:endParaRPr lang="en-US" altLang="ko-KR" sz="1000" b="1" dirty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7242932" y="4921756"/>
            <a:ext cx="773265" cy="312912"/>
          </a:xfrm>
          <a:prstGeom prst="rect">
            <a:avLst/>
          </a:prstGeom>
          <a:solidFill>
            <a:srgbClr val="DDDDDD"/>
          </a:solidFill>
          <a:ln w="127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0000" tIns="90000" rIns="90000" bIns="90000" anchor="ctr"/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HDFS</a:t>
            </a:r>
            <a:endParaRPr lang="en-US" altLang="ko-KR" sz="1000" b="1" dirty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5290602" y="3930151"/>
            <a:ext cx="1360706" cy="495680"/>
          </a:xfrm>
          <a:prstGeom prst="roundRect">
            <a:avLst>
              <a:gd name="adj" fmla="val 1852"/>
            </a:avLst>
          </a:prstGeom>
          <a:noFill/>
          <a:ln w="12700" algn="ctr">
            <a:solidFill>
              <a:srgbClr val="000000">
                <a:lumMod val="75000"/>
                <a:lumOff val="25000"/>
              </a:srgbClr>
            </a:solidFill>
            <a:miter lim="800000"/>
            <a:headEnd/>
            <a:tailEnd/>
          </a:ln>
          <a:effectLst/>
        </p:spPr>
        <p:txBody>
          <a:bodyPr wrap="none" lIns="0" tIns="36000" rIns="0" bIns="36000"/>
          <a:lstStyle/>
          <a:p>
            <a:pPr algn="ctr" defTabSz="914400"/>
            <a:endParaRPr lang="ko-KR" altLang="en-US" sz="800" b="1" kern="0" dirty="0" smtClean="0">
              <a:solidFill>
                <a:srgbClr val="000000">
                  <a:lumMod val="75000"/>
                  <a:lumOff val="25000"/>
                </a:srgb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5290602" y="3743230"/>
            <a:ext cx="1374354" cy="281880"/>
          </a:xfrm>
          <a:prstGeom prst="roundRect">
            <a:avLst>
              <a:gd name="adj" fmla="val 1852"/>
            </a:avLst>
          </a:prstGeom>
          <a:gradFill rotWithShape="1">
            <a:gsLst>
              <a:gs pos="0">
                <a:srgbClr val="AABBD7">
                  <a:shade val="51000"/>
                  <a:satMod val="130000"/>
                </a:srgbClr>
              </a:gs>
              <a:gs pos="80000">
                <a:srgbClr val="AABBD7">
                  <a:shade val="93000"/>
                  <a:satMod val="130000"/>
                </a:srgbClr>
              </a:gs>
              <a:gs pos="100000">
                <a:srgbClr val="AABBD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ABBD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데이터분산처리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5576924" y="4061811"/>
            <a:ext cx="774000" cy="313447"/>
          </a:xfrm>
          <a:prstGeom prst="rect">
            <a:avLst/>
          </a:prstGeom>
          <a:solidFill>
            <a:srgbClr val="DDDDDD"/>
          </a:solidFill>
          <a:ln w="127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0000" tIns="90000" rIns="90000" bIns="90000" anchor="ctr"/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Hive</a:t>
            </a:r>
            <a:r>
              <a:rPr lang="ko-KR" altLang="en-US" sz="1000" b="1" dirty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 </a:t>
            </a:r>
            <a:r>
              <a:rPr lang="en-US" altLang="ko-KR" sz="1000" b="1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Query</a:t>
            </a:r>
            <a:endParaRPr lang="ko-KR" altLang="en-US" sz="1000" b="1" dirty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3044893" y="3930151"/>
            <a:ext cx="1800168" cy="495681"/>
          </a:xfrm>
          <a:prstGeom prst="roundRect">
            <a:avLst>
              <a:gd name="adj" fmla="val 3105"/>
            </a:avLst>
          </a:prstGeom>
          <a:noFill/>
          <a:ln w="12700" algn="ctr">
            <a:solidFill>
              <a:srgbClr val="000000">
                <a:lumMod val="75000"/>
                <a:lumOff val="25000"/>
              </a:srgbClr>
            </a:solidFill>
            <a:miter lim="800000"/>
            <a:headEnd/>
            <a:tailEnd/>
          </a:ln>
          <a:effectLst/>
        </p:spPr>
        <p:txBody>
          <a:bodyPr wrap="none" lIns="0" tIns="36000" rIns="0" bIns="36000"/>
          <a:lstStyle/>
          <a:p>
            <a:pPr algn="ctr" defTabSz="914400"/>
            <a:endParaRPr lang="ko-KR" altLang="en-US" sz="800" b="1" kern="0" dirty="0" smtClean="0">
              <a:solidFill>
                <a:srgbClr val="000000">
                  <a:lumMod val="75000"/>
                  <a:lumOff val="25000"/>
                </a:srgb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3044892" y="3743230"/>
            <a:ext cx="1800168" cy="281880"/>
          </a:xfrm>
          <a:prstGeom prst="roundRect">
            <a:avLst>
              <a:gd name="adj" fmla="val 1852"/>
            </a:avLst>
          </a:prstGeom>
          <a:gradFill rotWithShape="1">
            <a:gsLst>
              <a:gs pos="0">
                <a:srgbClr val="AABBD7">
                  <a:shade val="51000"/>
                  <a:satMod val="130000"/>
                </a:srgbClr>
              </a:gs>
              <a:gs pos="80000">
                <a:srgbClr val="AABBD7">
                  <a:shade val="93000"/>
                  <a:satMod val="130000"/>
                </a:srgbClr>
              </a:gs>
              <a:gs pos="100000">
                <a:srgbClr val="AABBD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ABBD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/>
            <a:r>
              <a:rPr lang="ko-KR" altLang="en-US" sz="1200" b="1" kern="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데이터 서비스</a:t>
            </a:r>
          </a:p>
        </p:txBody>
      </p:sp>
      <p:sp>
        <p:nvSpPr>
          <p:cNvPr id="30" name="위쪽/아래쪽 화살표 29"/>
          <p:cNvSpPr/>
          <p:nvPr/>
        </p:nvSpPr>
        <p:spPr bwMode="auto">
          <a:xfrm>
            <a:off x="3513527" y="4427771"/>
            <a:ext cx="158077" cy="195179"/>
          </a:xfrm>
          <a:prstGeom prst="upDownArrow">
            <a:avLst/>
          </a:prstGeom>
          <a:solidFill>
            <a:srgbClr val="C58A3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400" kern="0" smtClean="0">
              <a:solidFill>
                <a:srgbClr val="FFFFFF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995401" y="4048698"/>
            <a:ext cx="773265" cy="312622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>
            <a:solidFill>
              <a:srgbClr val="000000">
                <a:lumMod val="85000"/>
                <a:lumOff val="15000"/>
              </a:srgbClr>
            </a:solidFill>
            <a:round/>
            <a:headEnd/>
            <a:tailEnd/>
          </a:ln>
          <a:effectLst>
            <a:softEdge rad="12700"/>
          </a:effectLst>
        </p:spPr>
        <p:txBody>
          <a:bodyPr wrap="none" lIns="90000" tIns="90000" rIns="90000" bIns="90000" anchor="ctr"/>
          <a:lstStyle/>
          <a:p>
            <a:pPr algn="ctr" defTabSz="914400"/>
            <a:r>
              <a:rPr lang="en-US" altLang="ko-KR" sz="1000" b="1" kern="0" dirty="0" smtClean="0">
                <a:solidFill>
                  <a:sysClr val="windowText" lastClr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Elastic Search</a:t>
            </a:r>
            <a:endParaRPr lang="ko-KR" altLang="en-US" sz="1000" b="1" kern="0" dirty="0">
              <a:solidFill>
                <a:sysClr val="windowText" lastClr="000000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132095" y="4062346"/>
            <a:ext cx="773265" cy="312912"/>
          </a:xfrm>
          <a:prstGeom prst="rect">
            <a:avLst/>
          </a:prstGeom>
          <a:solidFill>
            <a:srgbClr val="DDDDDD"/>
          </a:solidFill>
          <a:ln w="127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0000" tIns="90000" rIns="90000" bIns="90000" anchor="ctr"/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Index Engine</a:t>
            </a:r>
            <a:endParaRPr lang="ko-KR" altLang="en-US" sz="1000" b="1" dirty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33" name="위쪽/아래쪽 화살표 32"/>
          <p:cNvSpPr/>
          <p:nvPr/>
        </p:nvSpPr>
        <p:spPr bwMode="auto">
          <a:xfrm>
            <a:off x="3513527" y="5300705"/>
            <a:ext cx="158077" cy="195179"/>
          </a:xfrm>
          <a:prstGeom prst="upDownArrow">
            <a:avLst/>
          </a:prstGeom>
          <a:solidFill>
            <a:srgbClr val="C58A3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400" kern="0" smtClean="0">
              <a:solidFill>
                <a:srgbClr val="FFFFFF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4" name="위쪽/아래쪽 화살표 33"/>
          <p:cNvSpPr/>
          <p:nvPr/>
        </p:nvSpPr>
        <p:spPr bwMode="auto">
          <a:xfrm>
            <a:off x="5757839" y="4427771"/>
            <a:ext cx="158077" cy="195179"/>
          </a:xfrm>
          <a:prstGeom prst="upDownArrow">
            <a:avLst/>
          </a:prstGeom>
          <a:solidFill>
            <a:srgbClr val="C58A3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400" kern="0" smtClean="0">
              <a:solidFill>
                <a:srgbClr val="FFFFFF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5" name="위쪽/아래쪽 화살표 34"/>
          <p:cNvSpPr/>
          <p:nvPr/>
        </p:nvSpPr>
        <p:spPr bwMode="auto">
          <a:xfrm rot="5400000">
            <a:off x="4240077" y="4821924"/>
            <a:ext cx="194482" cy="419905"/>
          </a:xfrm>
          <a:prstGeom prst="upDownArrow">
            <a:avLst/>
          </a:prstGeom>
          <a:solidFill>
            <a:srgbClr val="C58A3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000" kern="0" smtClean="0">
              <a:solidFill>
                <a:srgbClr val="FFFFFF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6" name="위쪽/아래쪽 화살표 35"/>
          <p:cNvSpPr/>
          <p:nvPr/>
        </p:nvSpPr>
        <p:spPr bwMode="auto">
          <a:xfrm rot="5400000">
            <a:off x="4974390" y="3978103"/>
            <a:ext cx="194482" cy="419905"/>
          </a:xfrm>
          <a:prstGeom prst="upDownArrow">
            <a:avLst/>
          </a:prstGeom>
          <a:solidFill>
            <a:srgbClr val="C58A3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000" kern="0" smtClean="0">
              <a:solidFill>
                <a:srgbClr val="FFFFFF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2954012" y="1480727"/>
            <a:ext cx="5206381" cy="2065366"/>
          </a:xfrm>
          <a:prstGeom prst="roundRect">
            <a:avLst>
              <a:gd name="adj" fmla="val 1050"/>
            </a:avLst>
          </a:prstGeom>
          <a:noFill/>
          <a:ln w="12700" algn="ctr">
            <a:solidFill>
              <a:srgbClr val="000000">
                <a:lumMod val="75000"/>
                <a:lumOff val="25000"/>
              </a:srgbClr>
            </a:solidFill>
            <a:miter lim="800000"/>
            <a:headEnd/>
            <a:tailEnd/>
          </a:ln>
          <a:effectLst/>
        </p:spPr>
        <p:txBody>
          <a:bodyPr wrap="none" lIns="0" tIns="36000" rIns="0" bIns="36000"/>
          <a:lstStyle/>
          <a:p>
            <a:pPr algn="ctr" defTabSz="914400"/>
            <a:endParaRPr lang="ko-KR" altLang="en-US" sz="800" b="1" kern="0" dirty="0" smtClean="0">
              <a:solidFill>
                <a:srgbClr val="000000">
                  <a:lumMod val="75000"/>
                  <a:lumOff val="25000"/>
                </a:srgb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2954011" y="1308029"/>
            <a:ext cx="5206382" cy="281880"/>
          </a:xfrm>
          <a:prstGeom prst="roundRect">
            <a:avLst>
              <a:gd name="adj" fmla="val 1852"/>
            </a:avLst>
          </a:prstGeom>
          <a:gradFill rotWithShape="1">
            <a:gsLst>
              <a:gs pos="0">
                <a:srgbClr val="0071B5">
                  <a:shade val="51000"/>
                  <a:satMod val="130000"/>
                </a:srgbClr>
              </a:gs>
              <a:gs pos="80000">
                <a:srgbClr val="0071B5">
                  <a:shade val="93000"/>
                  <a:satMod val="130000"/>
                </a:srgbClr>
              </a:gs>
              <a:gs pos="100000">
                <a:srgbClr val="0071B5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71B5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/>
            <a:r>
              <a:rPr lang="ko-KR" altLang="en-US" sz="1200" b="1" kern="0" dirty="0" smtClean="0">
                <a:solidFill>
                  <a:srgbClr val="FFFFF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서비스</a:t>
            </a:r>
            <a:r>
              <a:rPr lang="en-US" altLang="ko-KR" sz="1200" b="1" kern="0" dirty="0" smtClean="0">
                <a:solidFill>
                  <a:srgbClr val="FFFFF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200" b="1" kern="0" dirty="0" smtClean="0">
                <a:solidFill>
                  <a:srgbClr val="FFFFF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데이터 분석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7184217" y="2562434"/>
            <a:ext cx="841569" cy="867558"/>
          </a:xfrm>
          <a:prstGeom prst="rect">
            <a:avLst/>
          </a:prstGeom>
          <a:solidFill>
            <a:srgbClr val="FFFFFF">
              <a:lumMod val="95000"/>
            </a:srgbClr>
          </a:solidFill>
          <a:ln w="28575">
            <a:solidFill>
              <a:srgbClr val="720E0D"/>
            </a:solidFill>
            <a:round/>
            <a:headEnd/>
            <a:tailEnd/>
          </a:ln>
          <a:effectLst>
            <a:softEdge rad="12700"/>
          </a:effectLst>
        </p:spPr>
        <p:txBody>
          <a:bodyPr wrap="none" lIns="90000" tIns="90000" rIns="90000" bIns="90000" anchor="ctr"/>
          <a:lstStyle/>
          <a:p>
            <a:pPr algn="ctr" defTabSz="914400"/>
            <a:endParaRPr lang="ko-KR" altLang="en-US" sz="1000" b="1" kern="0" dirty="0">
              <a:solidFill>
                <a:sysClr val="windowText" lastClr="000000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050575" y="2562434"/>
            <a:ext cx="2008040" cy="867558"/>
          </a:xfrm>
          <a:prstGeom prst="rect">
            <a:avLst/>
          </a:prstGeom>
          <a:solidFill>
            <a:srgbClr val="FFFFFF">
              <a:lumMod val="95000"/>
            </a:srgbClr>
          </a:solidFill>
          <a:ln w="28575">
            <a:solidFill>
              <a:srgbClr val="720E0D"/>
            </a:solidFill>
            <a:round/>
            <a:headEnd/>
            <a:tailEnd/>
          </a:ln>
          <a:effectLst>
            <a:softEdge rad="12700"/>
          </a:effectLst>
        </p:spPr>
        <p:txBody>
          <a:bodyPr wrap="none" lIns="90000" tIns="90000" rIns="90000" bIns="90000" anchor="ctr"/>
          <a:lstStyle/>
          <a:p>
            <a:pPr algn="ctr" defTabSz="914400"/>
            <a:endParaRPr lang="ko-KR" altLang="en-US" sz="1000" b="1" kern="0" dirty="0">
              <a:solidFill>
                <a:sysClr val="windowText" lastClr="000000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41" name="직사각형 40"/>
          <p:cNvSpPr/>
          <p:nvPr/>
        </p:nvSpPr>
        <p:spPr bwMode="auto">
          <a:xfrm rot="5400000">
            <a:off x="2873582" y="2839941"/>
            <a:ext cx="763776" cy="316800"/>
          </a:xfrm>
          <a:prstGeom prst="rect">
            <a:avLst/>
          </a:prstGeom>
          <a:solidFill>
            <a:srgbClr val="C58A3B"/>
          </a:solidFill>
          <a:ln w="127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0000" tIns="90000" rIns="90000" bIns="90000" anchor="ctr"/>
          <a:lstStyle/>
          <a:p>
            <a:pPr algn="ctr" defTabSz="914400"/>
            <a:r>
              <a:rPr lang="en-US" altLang="ko-KR" sz="1000" b="1" kern="0" dirty="0" smtClean="0">
                <a:solidFill>
                  <a:srgbClr val="FFFFFF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Clustering</a:t>
            </a:r>
            <a:endParaRPr lang="ko-KR" altLang="en-US" sz="1000" b="1" kern="0" dirty="0" smtClean="0">
              <a:solidFill>
                <a:srgbClr val="FFFFFF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435595" y="2661823"/>
            <a:ext cx="773265" cy="312622"/>
          </a:xfrm>
          <a:prstGeom prst="rect">
            <a:avLst/>
          </a:prstGeom>
          <a:solidFill>
            <a:srgbClr val="EDDAC1"/>
          </a:solidFill>
          <a:ln w="12700">
            <a:solidFill>
              <a:srgbClr val="720E0D"/>
            </a:solidFill>
            <a:round/>
            <a:headEnd/>
            <a:tailEnd/>
          </a:ln>
          <a:effectLst>
            <a:softEdge rad="12700"/>
          </a:effectLst>
        </p:spPr>
        <p:txBody>
          <a:bodyPr wrap="none" lIns="90000" tIns="90000" rIns="90000" bIns="9000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Document</a:t>
            </a:r>
          </a:p>
          <a:p>
            <a:pPr algn="ctr"/>
            <a:r>
              <a:rPr lang="en-US" altLang="ko-KR" sz="1000" b="1" dirty="0" smtClean="0">
                <a:solidFill>
                  <a:prstClr val="black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Clustering</a:t>
            </a:r>
            <a:endParaRPr lang="ko-KR" altLang="en-US" sz="1000" b="1" dirty="0">
              <a:solidFill>
                <a:prstClr val="black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253443" y="2661823"/>
            <a:ext cx="773265" cy="312622"/>
          </a:xfrm>
          <a:prstGeom prst="rect">
            <a:avLst/>
          </a:prstGeom>
          <a:solidFill>
            <a:srgbClr val="EDDAC1"/>
          </a:solidFill>
          <a:ln w="12700">
            <a:solidFill>
              <a:srgbClr val="720E0D"/>
            </a:solidFill>
            <a:round/>
            <a:headEnd/>
            <a:tailEnd/>
          </a:ln>
          <a:effectLst>
            <a:softEdge rad="12700"/>
          </a:effectLst>
        </p:spPr>
        <p:txBody>
          <a:bodyPr wrap="none" lIns="90000" tIns="90000" rIns="90000" bIns="9000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Topic</a:t>
            </a:r>
          </a:p>
          <a:p>
            <a:pPr algn="ctr"/>
            <a:r>
              <a:rPr lang="en-US" altLang="ko-KR" sz="1000" b="1" dirty="0" smtClean="0">
                <a:solidFill>
                  <a:prstClr val="black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Rank</a:t>
            </a:r>
            <a:endParaRPr lang="ko-KR" altLang="en-US" sz="1000" b="1" dirty="0">
              <a:solidFill>
                <a:prstClr val="black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435595" y="3038099"/>
            <a:ext cx="1591113" cy="312622"/>
          </a:xfrm>
          <a:prstGeom prst="rect">
            <a:avLst/>
          </a:prstGeom>
          <a:solidFill>
            <a:srgbClr val="EDDAC1"/>
          </a:solidFill>
          <a:ln w="12700">
            <a:solidFill>
              <a:srgbClr val="720E0D"/>
            </a:solidFill>
            <a:round/>
            <a:headEnd/>
            <a:tailEnd/>
          </a:ln>
          <a:effectLst>
            <a:softEdge rad="12700"/>
          </a:effectLst>
        </p:spPr>
        <p:txBody>
          <a:bodyPr wrap="none" lIns="90000" tIns="90000" rIns="90000" bIns="9000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Similarity Metrics</a:t>
            </a:r>
            <a:endParaRPr lang="ko-KR" altLang="en-US" sz="1000" b="1" dirty="0">
              <a:solidFill>
                <a:prstClr val="black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7219610" y="2661532"/>
            <a:ext cx="773265" cy="312912"/>
          </a:xfrm>
          <a:prstGeom prst="rect">
            <a:avLst/>
          </a:prstGeom>
          <a:solidFill>
            <a:srgbClr val="C58A3B"/>
          </a:solidFill>
          <a:ln w="127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0000" tIns="90000" rIns="90000" bIns="90000" anchor="ctr"/>
          <a:lstStyle/>
          <a:p>
            <a:pPr algn="ctr" defTabSz="914400"/>
            <a:r>
              <a:rPr lang="en-US" altLang="ko-KR" sz="1000" b="1" kern="0" dirty="0" smtClean="0">
                <a:solidFill>
                  <a:srgbClr val="FFFFFF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Recommender</a:t>
            </a:r>
          </a:p>
          <a:p>
            <a:pPr algn="ctr" defTabSz="914400"/>
            <a:r>
              <a:rPr lang="en-US" altLang="ko-KR" sz="1000" b="1" kern="0" dirty="0" smtClean="0">
                <a:solidFill>
                  <a:srgbClr val="FFFFFF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Engine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7219610" y="3038099"/>
            <a:ext cx="773265" cy="312622"/>
          </a:xfrm>
          <a:prstGeom prst="rect">
            <a:avLst/>
          </a:prstGeom>
          <a:solidFill>
            <a:srgbClr val="EDDAC1"/>
          </a:solidFill>
          <a:ln w="12700">
            <a:solidFill>
              <a:srgbClr val="720E0D"/>
            </a:solidFill>
            <a:round/>
            <a:headEnd/>
            <a:tailEnd/>
          </a:ln>
          <a:effectLst>
            <a:softEdge rad="12700"/>
          </a:effectLst>
        </p:spPr>
        <p:txBody>
          <a:bodyPr wrap="none" lIns="90000" tIns="90000" rIns="90000" bIns="9000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CF + CB</a:t>
            </a:r>
          </a:p>
        </p:txBody>
      </p:sp>
      <p:sp>
        <p:nvSpPr>
          <p:cNvPr id="47" name="위쪽 화살표 46"/>
          <p:cNvSpPr/>
          <p:nvPr/>
        </p:nvSpPr>
        <p:spPr bwMode="auto">
          <a:xfrm>
            <a:off x="7095053" y="4361610"/>
            <a:ext cx="158077" cy="261339"/>
          </a:xfrm>
          <a:prstGeom prst="upArrow">
            <a:avLst/>
          </a:prstGeom>
          <a:solidFill>
            <a:srgbClr val="C58A3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400" kern="0" smtClean="0">
              <a:solidFill>
                <a:srgbClr val="FFFFFF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005016" y="1612312"/>
            <a:ext cx="5080241" cy="236766"/>
          </a:xfrm>
          <a:prstGeom prst="rect">
            <a:avLst/>
          </a:prstGeom>
          <a:solidFill>
            <a:srgbClr val="D5C75D"/>
          </a:solidFill>
          <a:ln w="127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0000" tIns="90000" rIns="90000" bIns="90000" anchor="ctr"/>
          <a:lstStyle/>
          <a:p>
            <a:pPr algn="ctr" defTabSz="914400"/>
            <a:r>
              <a:rPr lang="en-US" altLang="ko-KR" sz="1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Analysis Engine</a:t>
            </a:r>
            <a:endParaRPr lang="ko-KR" altLang="en-US" sz="1000" b="1" kern="0" dirty="0" smtClean="0">
              <a:solidFill>
                <a:srgbClr val="000000">
                  <a:lumMod val="75000"/>
                  <a:lumOff val="25000"/>
                </a:srgb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532417" y="1995660"/>
            <a:ext cx="1109234" cy="312912"/>
          </a:xfrm>
          <a:prstGeom prst="rect">
            <a:avLst/>
          </a:prstGeom>
          <a:solidFill>
            <a:srgbClr val="DDDDDD"/>
          </a:solidFill>
          <a:ln w="127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0000" tIns="90000" rIns="90000" bIns="90000" anchor="ctr"/>
          <a:lstStyle/>
          <a:p>
            <a:pPr algn="ctr" defTabSz="914400"/>
            <a:r>
              <a:rPr lang="en-US" altLang="ko-KR" sz="1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Analysis Rule </a:t>
            </a:r>
            <a:br>
              <a:rPr lang="en-US" altLang="ko-KR" sz="1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</a:br>
            <a:r>
              <a:rPr lang="en-US" altLang="ko-KR" sz="1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Engine</a:t>
            </a:r>
            <a:endParaRPr lang="en-US" altLang="ko-KR" sz="1000" b="1" kern="0" dirty="0" smtClean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080927" y="1995660"/>
            <a:ext cx="1109234" cy="312912"/>
          </a:xfrm>
          <a:prstGeom prst="rect">
            <a:avLst/>
          </a:prstGeom>
          <a:solidFill>
            <a:srgbClr val="DDDDDD"/>
          </a:solidFill>
          <a:ln w="127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0000" tIns="90000" rIns="90000" bIns="90000" anchor="ctr"/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Data</a:t>
            </a:r>
            <a:r>
              <a:rPr lang="ko-KR" altLang="en-US" sz="1000" b="1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 </a:t>
            </a:r>
            <a:r>
              <a:rPr lang="en-US" altLang="ko-KR" sz="1000" b="1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Cleansing</a:t>
            </a:r>
            <a:endParaRPr lang="ko-KR" altLang="en-US" sz="1000" b="1" dirty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6887957" y="2199764"/>
            <a:ext cx="1109234" cy="312912"/>
          </a:xfrm>
          <a:prstGeom prst="rect">
            <a:avLst/>
          </a:prstGeom>
          <a:solidFill>
            <a:srgbClr val="DDDDDD"/>
          </a:solidFill>
          <a:ln w="127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0000" tIns="90000" rIns="90000" bIns="90000" anchor="ctr"/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Self-Learning</a:t>
            </a:r>
          </a:p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Methodology</a:t>
            </a:r>
            <a:endParaRPr lang="en-US" altLang="ko-KR" sz="1000" b="1" dirty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52" name="위쪽/아래쪽 화살표 51"/>
          <p:cNvSpPr/>
          <p:nvPr/>
        </p:nvSpPr>
        <p:spPr bwMode="auto">
          <a:xfrm>
            <a:off x="3556505" y="2318379"/>
            <a:ext cx="158077" cy="223269"/>
          </a:xfrm>
          <a:prstGeom prst="upDownArrow">
            <a:avLst/>
          </a:prstGeom>
          <a:solidFill>
            <a:srgbClr val="C58A3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000" kern="0" smtClean="0">
              <a:solidFill>
                <a:srgbClr val="FFFFFF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53" name="그룹 94"/>
          <p:cNvGrpSpPr>
            <a:grpSpLocks/>
          </p:cNvGrpSpPr>
          <p:nvPr/>
        </p:nvGrpSpPr>
        <p:grpSpPr bwMode="auto">
          <a:xfrm>
            <a:off x="6778244" y="3890075"/>
            <a:ext cx="808235" cy="469873"/>
            <a:chOff x="1525080" y="4083604"/>
            <a:chExt cx="807966" cy="476345"/>
          </a:xfrm>
        </p:grpSpPr>
        <p:pic>
          <p:nvPicPr>
            <p:cNvPr id="84" name="Picture 114" descr="Databases Sm"/>
            <p:cNvPicPr>
              <a:picLocks noChangeAspect="1" noChangeArrowheads="1"/>
            </p:cNvPicPr>
            <p:nvPr/>
          </p:nvPicPr>
          <p:blipFill>
            <a:blip r:embed="rId2" cstate="print">
              <a:lum bright="6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653" y="4083604"/>
              <a:ext cx="428625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extBox 169"/>
            <p:cNvSpPr txBox="1">
              <a:spLocks noChangeArrowheads="1"/>
            </p:cNvSpPr>
            <p:nvPr/>
          </p:nvSpPr>
          <p:spPr bwMode="auto">
            <a:xfrm>
              <a:off x="1525080" y="4325938"/>
              <a:ext cx="807966" cy="234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9pPr>
            </a:lstStyle>
            <a:p>
              <a:pPr eaLnBrk="1" hangingPunct="1"/>
              <a:r>
                <a:rPr lang="en-US" altLang="ko-KR" dirty="0" smtClean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Training DB</a:t>
              </a:r>
              <a:endParaRPr lang="ko-KR" altLang="en-US" dirty="0">
                <a:solidFill>
                  <a:prstClr val="black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grpSp>
        <p:nvGrpSpPr>
          <p:cNvPr id="54" name="그룹 94"/>
          <p:cNvGrpSpPr>
            <a:grpSpLocks/>
          </p:cNvGrpSpPr>
          <p:nvPr/>
        </p:nvGrpSpPr>
        <p:grpSpPr bwMode="auto">
          <a:xfrm>
            <a:off x="5824465" y="1990010"/>
            <a:ext cx="954107" cy="485267"/>
            <a:chOff x="1488932" y="4083603"/>
            <a:chExt cx="953792" cy="491951"/>
          </a:xfrm>
        </p:grpSpPr>
        <p:pic>
          <p:nvPicPr>
            <p:cNvPr id="82" name="Picture 114" descr="Databases Sm"/>
            <p:cNvPicPr>
              <a:picLocks noChangeAspect="1" noChangeArrowheads="1"/>
            </p:cNvPicPr>
            <p:nvPr/>
          </p:nvPicPr>
          <p:blipFill>
            <a:blip r:embed="rId2" cstate="print">
              <a:lum bright="6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3056" y="4083603"/>
              <a:ext cx="428625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TextBox 169"/>
            <p:cNvSpPr txBox="1">
              <a:spLocks noChangeArrowheads="1"/>
            </p:cNvSpPr>
            <p:nvPr/>
          </p:nvSpPr>
          <p:spPr bwMode="auto">
            <a:xfrm>
              <a:off x="1488932" y="4325942"/>
              <a:ext cx="953792" cy="24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9pPr>
            </a:lstStyle>
            <a:p>
              <a:pPr eaLnBrk="1" hangingPunct="1"/>
              <a:r>
                <a:rPr lang="ko-KR" altLang="en-US" sz="1000" dirty="0" smtClean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분석 결과</a:t>
              </a:r>
              <a:r>
                <a:rPr lang="en-US" altLang="ko-KR" sz="1000" dirty="0" smtClean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 DB</a:t>
              </a:r>
              <a:endParaRPr lang="ko-KR" altLang="en-US" sz="1000" dirty="0">
                <a:solidFill>
                  <a:prstClr val="black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 bwMode="auto">
          <a:xfrm>
            <a:off x="5116269" y="2562434"/>
            <a:ext cx="2008040" cy="867558"/>
          </a:xfrm>
          <a:prstGeom prst="rect">
            <a:avLst/>
          </a:prstGeom>
          <a:solidFill>
            <a:srgbClr val="FFFFFF">
              <a:lumMod val="95000"/>
            </a:srgbClr>
          </a:solidFill>
          <a:ln w="28575">
            <a:solidFill>
              <a:srgbClr val="720E0D"/>
            </a:solidFill>
            <a:round/>
            <a:headEnd/>
            <a:tailEnd/>
          </a:ln>
          <a:effectLst>
            <a:softEdge rad="12700"/>
          </a:effectLst>
        </p:spPr>
        <p:txBody>
          <a:bodyPr wrap="none" lIns="90000" tIns="90000" rIns="90000" bIns="90000" anchor="ctr"/>
          <a:lstStyle/>
          <a:p>
            <a:pPr algn="ctr" defTabSz="914400"/>
            <a:endParaRPr lang="ko-KR" altLang="en-US" sz="1000" b="1" kern="0" dirty="0">
              <a:solidFill>
                <a:sysClr val="windowText" lastClr="000000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8392891" y="2564767"/>
            <a:ext cx="982651" cy="2086973"/>
          </a:xfrm>
          <a:prstGeom prst="rect">
            <a:avLst/>
          </a:prstGeom>
          <a:noFill/>
          <a:ln w="12700" algn="ctr">
            <a:solidFill>
              <a:srgbClr val="000000">
                <a:lumMod val="75000"/>
                <a:lumOff val="25000"/>
              </a:srgbClr>
            </a:solidFill>
            <a:miter lim="800000"/>
            <a:headEnd/>
            <a:tailEnd/>
          </a:ln>
          <a:effectLst/>
        </p:spPr>
        <p:txBody>
          <a:bodyPr wrap="none" lIns="0" tIns="36000" rIns="0" bIns="36000"/>
          <a:lstStyle/>
          <a:p>
            <a:pPr algn="ctr" defTabSz="914400"/>
            <a:endParaRPr lang="ko-KR" altLang="en-US" sz="800" b="1" kern="0" dirty="0" smtClean="0">
              <a:solidFill>
                <a:srgbClr val="000000">
                  <a:lumMod val="75000"/>
                  <a:lumOff val="25000"/>
                </a:srgb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8422895" y="2813685"/>
            <a:ext cx="923777" cy="276380"/>
          </a:xfrm>
          <a:prstGeom prst="rect">
            <a:avLst/>
          </a:prstGeom>
          <a:solidFill>
            <a:srgbClr val="DDDDDD"/>
          </a:solidFill>
          <a:ln w="127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0000" tIns="90000" rIns="90000" bIns="90000" anchor="ctr"/>
          <a:lstStyle/>
          <a:p>
            <a:pPr algn="ctr" defTabSz="914400"/>
            <a:r>
              <a:rPr lang="ko-KR" altLang="en-US" sz="1000" b="1" kern="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구성관리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8422895" y="3273171"/>
            <a:ext cx="923777" cy="276380"/>
          </a:xfrm>
          <a:prstGeom prst="rect">
            <a:avLst/>
          </a:prstGeom>
          <a:solidFill>
            <a:srgbClr val="DDDDDD"/>
          </a:solidFill>
          <a:ln w="127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0000" tIns="90000" rIns="90000" bIns="90000" anchor="ctr"/>
          <a:lstStyle/>
          <a:p>
            <a:pPr algn="ctr" defTabSz="914400"/>
            <a:r>
              <a:rPr lang="ko-KR" altLang="en-US" sz="1000" b="1" kern="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모니터링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8422895" y="3732658"/>
            <a:ext cx="923777" cy="276380"/>
          </a:xfrm>
          <a:prstGeom prst="rect">
            <a:avLst/>
          </a:prstGeom>
          <a:solidFill>
            <a:srgbClr val="DDDDDD"/>
          </a:solidFill>
          <a:ln w="127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0000" tIns="90000" rIns="90000" bIns="90000" anchor="ctr"/>
          <a:lstStyle/>
          <a:p>
            <a:pPr algn="ctr" defTabSz="914400"/>
            <a:r>
              <a:rPr lang="ko-KR" altLang="en-US" sz="1000" b="1" kern="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데이터 관리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8422895" y="4219442"/>
            <a:ext cx="923777" cy="276380"/>
          </a:xfrm>
          <a:prstGeom prst="rect">
            <a:avLst/>
          </a:prstGeom>
          <a:solidFill>
            <a:srgbClr val="DDDDDD"/>
          </a:solidFill>
          <a:ln w="127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0000" tIns="90000" rIns="90000" bIns="90000" anchor="ctr"/>
          <a:lstStyle/>
          <a:p>
            <a:pPr algn="ctr" defTabSz="914400"/>
            <a:r>
              <a:rPr lang="ko-KR" altLang="en-US" sz="1000" b="1" kern="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버전 관리</a:t>
            </a: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8392892" y="2317040"/>
            <a:ext cx="982650" cy="287280"/>
          </a:xfrm>
          <a:prstGeom prst="roundRect">
            <a:avLst>
              <a:gd name="adj" fmla="val 6243"/>
            </a:avLst>
          </a:prstGeom>
          <a:gradFill rotWithShape="1">
            <a:gsLst>
              <a:gs pos="0">
                <a:srgbClr val="AABBD7">
                  <a:shade val="51000"/>
                  <a:satMod val="130000"/>
                </a:srgbClr>
              </a:gs>
              <a:gs pos="80000">
                <a:srgbClr val="AABBD7">
                  <a:shade val="93000"/>
                  <a:satMod val="130000"/>
                </a:srgbClr>
              </a:gs>
              <a:gs pos="100000">
                <a:srgbClr val="AABBD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ABBD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/>
            <a:r>
              <a:rPr lang="ko-KR" altLang="en-US" sz="1200" b="1" kern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운영자</a:t>
            </a:r>
            <a:endParaRPr lang="ko-KR" altLang="en-US" sz="1200" b="1" kern="0" dirty="0" smtClean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 rot="5400000">
            <a:off x="4928944" y="2839942"/>
            <a:ext cx="763776" cy="316800"/>
          </a:xfrm>
          <a:prstGeom prst="rect">
            <a:avLst/>
          </a:prstGeom>
          <a:solidFill>
            <a:srgbClr val="C58A3B"/>
          </a:solidFill>
          <a:ln w="127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0000" tIns="90000" rIns="90000" bIns="90000" anchor="ctr"/>
          <a:lstStyle/>
          <a:p>
            <a:pPr algn="ctr" defTabSz="914400"/>
            <a:r>
              <a:rPr lang="en-US" altLang="ko-KR" sz="1000" b="1" kern="0" dirty="0" smtClean="0">
                <a:solidFill>
                  <a:srgbClr val="FFFFFF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Hybrid</a:t>
            </a:r>
          </a:p>
          <a:p>
            <a:pPr algn="ctr" defTabSz="914400"/>
            <a:r>
              <a:rPr lang="en-US" altLang="ko-KR" sz="1000" b="1" kern="0" dirty="0" smtClean="0">
                <a:solidFill>
                  <a:srgbClr val="FFFFFF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Classifier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5497332" y="3038099"/>
            <a:ext cx="773265" cy="312622"/>
          </a:xfrm>
          <a:prstGeom prst="rect">
            <a:avLst/>
          </a:prstGeom>
          <a:solidFill>
            <a:srgbClr val="EDDAC1"/>
          </a:solidFill>
          <a:ln w="12700">
            <a:solidFill>
              <a:srgbClr val="720E0D"/>
            </a:solidFill>
            <a:round/>
            <a:headEnd/>
            <a:tailEnd/>
          </a:ln>
          <a:effectLst>
            <a:softEdge rad="12700"/>
          </a:effectLst>
        </p:spPr>
        <p:txBody>
          <a:bodyPr wrap="none" lIns="90000" tIns="90000" rIns="90000" bIns="9000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Rule based</a:t>
            </a:r>
          </a:p>
          <a:p>
            <a:pPr algn="ctr"/>
            <a:r>
              <a:rPr lang="en-US" altLang="ko-KR" sz="1000" b="1" dirty="0" smtClean="0">
                <a:solidFill>
                  <a:prstClr val="black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Classification</a:t>
            </a:r>
            <a:endParaRPr lang="en-US" altLang="ko-KR" sz="1000" b="1" dirty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6315180" y="3038099"/>
            <a:ext cx="773265" cy="312622"/>
          </a:xfrm>
          <a:prstGeom prst="rect">
            <a:avLst/>
          </a:prstGeom>
          <a:solidFill>
            <a:srgbClr val="EDDAC1"/>
          </a:solidFill>
          <a:ln w="12700">
            <a:solidFill>
              <a:srgbClr val="720E0D"/>
            </a:solidFill>
            <a:round/>
            <a:headEnd/>
            <a:tailEnd/>
          </a:ln>
          <a:effectLst>
            <a:softEdge rad="12700"/>
          </a:effectLst>
        </p:spPr>
        <p:txBody>
          <a:bodyPr wrap="none" lIns="90000" tIns="90000" rIns="90000" bIns="9000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Statistical</a:t>
            </a:r>
          </a:p>
          <a:p>
            <a:pPr algn="ctr"/>
            <a:r>
              <a:rPr lang="en-US" altLang="ko-KR" sz="1000" b="1" dirty="0" smtClean="0">
                <a:solidFill>
                  <a:prstClr val="black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Classification</a:t>
            </a:r>
            <a:endParaRPr lang="ko-KR" altLang="en-US" sz="1000" b="1" dirty="0">
              <a:solidFill>
                <a:prstClr val="black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5497332" y="2661823"/>
            <a:ext cx="1591113" cy="312622"/>
          </a:xfrm>
          <a:prstGeom prst="rect">
            <a:avLst/>
          </a:prstGeom>
          <a:solidFill>
            <a:srgbClr val="EDDAC1"/>
          </a:solidFill>
          <a:ln w="12700">
            <a:solidFill>
              <a:srgbClr val="720E0D"/>
            </a:solidFill>
            <a:round/>
            <a:headEnd/>
            <a:tailEnd/>
          </a:ln>
          <a:effectLst>
            <a:softEdge rad="12700"/>
          </a:effectLst>
        </p:spPr>
        <p:txBody>
          <a:bodyPr wrap="none" lIns="90000" tIns="90000" rIns="90000" bIns="9000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Workbench</a:t>
            </a:r>
            <a:endParaRPr lang="ko-KR" altLang="en-US" sz="1000" b="1" dirty="0">
              <a:solidFill>
                <a:prstClr val="black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66" name="위쪽 화살표 65"/>
          <p:cNvSpPr/>
          <p:nvPr/>
        </p:nvSpPr>
        <p:spPr bwMode="auto">
          <a:xfrm>
            <a:off x="7095053" y="3555353"/>
            <a:ext cx="158077" cy="278460"/>
          </a:xfrm>
          <a:prstGeom prst="upArrow">
            <a:avLst/>
          </a:prstGeom>
          <a:solidFill>
            <a:srgbClr val="C58A3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400" kern="0" smtClean="0">
              <a:solidFill>
                <a:srgbClr val="FFFFFF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7" name="위쪽 화살표 66"/>
          <p:cNvSpPr/>
          <p:nvPr/>
        </p:nvSpPr>
        <p:spPr bwMode="auto">
          <a:xfrm rot="5400000">
            <a:off x="4267392" y="1999865"/>
            <a:ext cx="194482" cy="311547"/>
          </a:xfrm>
          <a:prstGeom prst="upArrow">
            <a:avLst/>
          </a:prstGeom>
          <a:solidFill>
            <a:srgbClr val="C58A3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000" kern="0" smtClean="0">
              <a:solidFill>
                <a:srgbClr val="FFFFFF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8" name="위쪽/아래쪽 화살표 67"/>
          <p:cNvSpPr/>
          <p:nvPr/>
        </p:nvSpPr>
        <p:spPr bwMode="auto">
          <a:xfrm rot="5400000">
            <a:off x="5744216" y="1999866"/>
            <a:ext cx="194482" cy="311547"/>
          </a:xfrm>
          <a:prstGeom prst="upDownArrow">
            <a:avLst/>
          </a:prstGeom>
          <a:solidFill>
            <a:srgbClr val="C58A3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000" kern="0" smtClean="0">
              <a:solidFill>
                <a:srgbClr val="FFFFFF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9" name="위쪽/아래쪽 화살표 68"/>
          <p:cNvSpPr/>
          <p:nvPr/>
        </p:nvSpPr>
        <p:spPr bwMode="auto">
          <a:xfrm rot="5400000">
            <a:off x="6609086" y="1999867"/>
            <a:ext cx="194482" cy="311547"/>
          </a:xfrm>
          <a:prstGeom prst="upDownArrow">
            <a:avLst/>
          </a:prstGeom>
          <a:solidFill>
            <a:srgbClr val="C58A3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000" kern="0" smtClean="0">
              <a:solidFill>
                <a:srgbClr val="FFFFFF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887957" y="1857857"/>
            <a:ext cx="1109234" cy="312912"/>
          </a:xfrm>
          <a:prstGeom prst="rect">
            <a:avLst/>
          </a:prstGeom>
          <a:solidFill>
            <a:srgbClr val="DDDDDD"/>
          </a:solidFill>
          <a:ln w="127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0000" tIns="90000" rIns="90000" bIns="90000" anchor="ctr"/>
          <a:lstStyle/>
          <a:p>
            <a:pPr algn="ctr"/>
            <a:r>
              <a:rPr lang="ko-KR" altLang="en-US" sz="1000" b="1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시각화 표현</a:t>
            </a:r>
            <a:endParaRPr lang="en-US" altLang="ko-KR" sz="1000" b="1" dirty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1413228" y="1925096"/>
            <a:ext cx="1318764" cy="1248411"/>
          </a:xfrm>
          <a:prstGeom prst="roundRect">
            <a:avLst>
              <a:gd name="adj" fmla="val 1852"/>
            </a:avLst>
          </a:prstGeom>
          <a:noFill/>
          <a:ln w="12700" algn="ctr">
            <a:solidFill>
              <a:srgbClr val="000000">
                <a:lumMod val="75000"/>
                <a:lumOff val="25000"/>
              </a:srgbClr>
            </a:solidFill>
            <a:miter lim="800000"/>
            <a:headEnd/>
            <a:tailEnd/>
          </a:ln>
          <a:effectLst/>
        </p:spPr>
        <p:txBody>
          <a:bodyPr wrap="none" lIns="0" tIns="36000" rIns="0" bIns="36000"/>
          <a:lstStyle/>
          <a:p>
            <a:pPr algn="ctr" defTabSz="914400"/>
            <a:endParaRPr lang="ko-KR" altLang="en-US" sz="1000" b="1" kern="0" dirty="0" smtClean="0">
              <a:solidFill>
                <a:srgbClr val="000000">
                  <a:lumMod val="75000"/>
                  <a:lumOff val="25000"/>
                </a:srgb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1413227" y="1725786"/>
            <a:ext cx="1318765" cy="281880"/>
          </a:xfrm>
          <a:prstGeom prst="roundRect">
            <a:avLst>
              <a:gd name="adj" fmla="val 1852"/>
            </a:avLst>
          </a:prstGeom>
          <a:gradFill rotWithShape="1">
            <a:gsLst>
              <a:gs pos="0">
                <a:srgbClr val="AABBD7">
                  <a:shade val="51000"/>
                  <a:satMod val="130000"/>
                </a:srgbClr>
              </a:gs>
              <a:gs pos="80000">
                <a:srgbClr val="AABBD7">
                  <a:shade val="93000"/>
                  <a:satMod val="130000"/>
                </a:srgbClr>
              </a:gs>
              <a:gs pos="100000">
                <a:srgbClr val="AABBD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ABBD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800" rIns="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/>
            <a:r>
              <a:rPr lang="ko-KR" altLang="en-US" sz="1200" b="1" kern="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서비스 인터페이스</a:t>
            </a:r>
          </a:p>
        </p:txBody>
      </p:sp>
      <p:sp>
        <p:nvSpPr>
          <p:cNvPr id="73" name="직사각형 72"/>
          <p:cNvSpPr/>
          <p:nvPr/>
        </p:nvSpPr>
        <p:spPr bwMode="auto">
          <a:xfrm>
            <a:off x="1606714" y="2092749"/>
            <a:ext cx="923777" cy="276380"/>
          </a:xfrm>
          <a:prstGeom prst="rect">
            <a:avLst/>
          </a:prstGeom>
          <a:solidFill>
            <a:srgbClr val="DDDDDD"/>
          </a:solidFill>
          <a:ln w="127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0000" tIns="90000" rIns="90000" bIns="90000" anchor="ctr"/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Web API</a:t>
            </a:r>
            <a:endParaRPr lang="ko-KR" altLang="en-US" sz="1000" b="1" dirty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1606714" y="2432267"/>
            <a:ext cx="923777" cy="276380"/>
          </a:xfrm>
          <a:prstGeom prst="rect">
            <a:avLst/>
          </a:prstGeom>
          <a:solidFill>
            <a:srgbClr val="DDDDDD"/>
          </a:solidFill>
          <a:ln w="127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0000" tIns="90000" rIns="90000" bIns="90000" anchor="ctr"/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DB Access</a:t>
            </a:r>
            <a:endParaRPr lang="ko-KR" altLang="en-US" sz="1000" b="1" dirty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1606714" y="2794527"/>
            <a:ext cx="923777" cy="276380"/>
          </a:xfrm>
          <a:prstGeom prst="rect">
            <a:avLst/>
          </a:prstGeom>
          <a:solidFill>
            <a:srgbClr val="DDDDDD"/>
          </a:solidFill>
          <a:ln w="127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0000" tIns="90000" rIns="90000" bIns="90000" anchor="ctr"/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Open API</a:t>
            </a:r>
            <a:endParaRPr lang="ko-KR" altLang="en-US" sz="1000" b="1" dirty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193" y="5555094"/>
            <a:ext cx="689430" cy="905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8" descr="라이브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39" y="5495883"/>
            <a:ext cx="856553" cy="11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그림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623" y="5555094"/>
            <a:ext cx="1014682" cy="905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155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294" y="285176"/>
            <a:ext cx="6665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플랫폼 </a:t>
            </a:r>
            <a:r>
              <a:rPr lang="en-US" altLang="ko-KR" sz="3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:: </a:t>
            </a:r>
            <a:r>
              <a:rPr lang="ko-KR" altLang="en-US" sz="320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수집</a:t>
            </a:r>
            <a:r>
              <a:rPr lang="en-US" altLang="ko-KR" sz="3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/</a:t>
            </a:r>
            <a:r>
              <a:rPr lang="ko-KR" altLang="en-US" sz="320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저장 시스템</a:t>
            </a:r>
            <a:endParaRPr lang="ko-KR" altLang="en-US" sz="3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80" name="Straight Arrow Connector 4"/>
          <p:cNvCxnSpPr>
            <a:stCxn id="86" idx="3"/>
          </p:cNvCxnSpPr>
          <p:nvPr/>
        </p:nvCxnSpPr>
        <p:spPr>
          <a:xfrm>
            <a:off x="5927703" y="5145271"/>
            <a:ext cx="2125745" cy="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7"/>
          <p:cNvCxnSpPr/>
          <p:nvPr/>
        </p:nvCxnSpPr>
        <p:spPr>
          <a:xfrm rot="5400000" flipH="1" flipV="1">
            <a:off x="3323767" y="4713119"/>
            <a:ext cx="1795159" cy="31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25"/>
          <p:cNvSpPr/>
          <p:nvPr/>
        </p:nvSpPr>
        <p:spPr>
          <a:xfrm>
            <a:off x="5784828" y="5077811"/>
            <a:ext cx="142875" cy="134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나눔명조" panose="02020603020101020101" pitchFamily="18" charset="-127"/>
            </a:endParaRPr>
          </a:p>
        </p:txBody>
      </p:sp>
      <p:sp>
        <p:nvSpPr>
          <p:cNvPr id="87" name="Rectangle 26"/>
          <p:cNvSpPr/>
          <p:nvPr/>
        </p:nvSpPr>
        <p:spPr>
          <a:xfrm>
            <a:off x="8028311" y="5066496"/>
            <a:ext cx="142875" cy="134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나눔명조" panose="02020603020101020101" pitchFamily="18" charset="-127"/>
            </a:endParaRPr>
          </a:p>
        </p:txBody>
      </p:sp>
      <p:cxnSp>
        <p:nvCxnSpPr>
          <p:cNvPr id="92" name="Curved Connector 27"/>
          <p:cNvCxnSpPr>
            <a:endCxn id="120" idx="2"/>
          </p:cNvCxnSpPr>
          <p:nvPr/>
        </p:nvCxnSpPr>
        <p:spPr>
          <a:xfrm flipV="1">
            <a:off x="4986092" y="5560307"/>
            <a:ext cx="1993104" cy="389446"/>
          </a:xfrm>
          <a:prstGeom prst="curvedConnector2">
            <a:avLst/>
          </a:prstGeom>
          <a:ln>
            <a:solidFill>
              <a:srgbClr val="008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104"/>
          <p:cNvCxnSpPr>
            <a:stCxn id="102" idx="3"/>
          </p:cNvCxnSpPr>
          <p:nvPr/>
        </p:nvCxnSpPr>
        <p:spPr>
          <a:xfrm>
            <a:off x="3200796" y="6036112"/>
            <a:ext cx="1042421" cy="205554"/>
          </a:xfrm>
          <a:prstGeom prst="curvedConnector4">
            <a:avLst>
              <a:gd name="adj1" fmla="val 14368"/>
              <a:gd name="adj2" fmla="val 205019"/>
            </a:avLst>
          </a:prstGeom>
          <a:ln>
            <a:solidFill>
              <a:srgbClr val="008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38"/>
          <p:cNvSpPr>
            <a:spLocks noChangeArrowheads="1"/>
          </p:cNvSpPr>
          <p:nvPr/>
        </p:nvSpPr>
        <p:spPr bwMode="auto">
          <a:xfrm>
            <a:off x="5501311" y="2341970"/>
            <a:ext cx="1234131" cy="27903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TW" sz="120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Hive Query</a:t>
            </a:r>
            <a:endParaRPr lang="zh-TW" altLang="en-US" sz="1200" dirty="0">
              <a:solidFill>
                <a:srgbClr val="000000"/>
              </a:solidFill>
              <a:latin typeface="나눔명조" panose="02020603020101020101" pitchFamily="18" charset="-127"/>
            </a:endParaRPr>
          </a:p>
        </p:txBody>
      </p:sp>
      <p:sp>
        <p:nvSpPr>
          <p:cNvPr id="95" name="Rounded Rectangle 53"/>
          <p:cNvSpPr/>
          <p:nvPr/>
        </p:nvSpPr>
        <p:spPr>
          <a:xfrm>
            <a:off x="8549417" y="2638747"/>
            <a:ext cx="1494414" cy="504628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데이터 분석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b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시스템</a:t>
            </a:r>
            <a:endParaRPr lang="zh-TW" altLang="en-US" sz="1400" dirty="0">
              <a:latin typeface="나눔명조" panose="02020603020101020101" pitchFamily="18" charset="-127"/>
            </a:endParaRPr>
          </a:p>
        </p:txBody>
      </p:sp>
      <p:grpSp>
        <p:nvGrpSpPr>
          <p:cNvPr id="96" name="Group 70"/>
          <p:cNvGrpSpPr/>
          <p:nvPr/>
        </p:nvGrpSpPr>
        <p:grpSpPr>
          <a:xfrm>
            <a:off x="1827225" y="1921629"/>
            <a:ext cx="955241" cy="586061"/>
            <a:chOff x="483616" y="1883370"/>
            <a:chExt cx="955241" cy="620616"/>
          </a:xfrm>
        </p:grpSpPr>
        <p:sp>
          <p:nvSpPr>
            <p:cNvPr id="100" name="Rounded Rectangle 67"/>
            <p:cNvSpPr/>
            <p:nvPr/>
          </p:nvSpPr>
          <p:spPr>
            <a:xfrm>
              <a:off x="483616" y="1883370"/>
              <a:ext cx="833461" cy="53438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DB</a:t>
              </a:r>
              <a:endParaRPr lang="zh-TW" altLang="en-US" sz="1200" dirty="0">
                <a:latin typeface="나눔명조" panose="02020603020101020101" pitchFamily="18" charset="-127"/>
              </a:endParaRPr>
            </a:p>
          </p:txBody>
        </p:sp>
        <p:pic>
          <p:nvPicPr>
            <p:cNvPr id="101" name="Picture 14" descr="ICON_Storage_3up_Q408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557" y="2138861"/>
              <a:ext cx="3683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" name="Rectangle 98"/>
          <p:cNvSpPr/>
          <p:nvPr/>
        </p:nvSpPr>
        <p:spPr>
          <a:xfrm>
            <a:off x="2444119" y="5853186"/>
            <a:ext cx="756677" cy="36585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Flume</a:t>
            </a:r>
            <a:br>
              <a:rPr lang="en-US" altLang="ko-KR" sz="1000" dirty="0" smtClean="0"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</a:br>
            <a:r>
              <a:rPr lang="en-US" altLang="ko-KR" sz="1000" dirty="0" smtClean="0"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Agent</a:t>
            </a:r>
            <a:endParaRPr lang="ko-KR" altLang="en-US" sz="1000" dirty="0"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103" name="Rectangle 98"/>
          <p:cNvSpPr/>
          <p:nvPr/>
        </p:nvSpPr>
        <p:spPr>
          <a:xfrm>
            <a:off x="1620285" y="3288400"/>
            <a:ext cx="1357078" cy="36615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rPr>
              <a:t>Service Interface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</a:endParaRPr>
          </a:p>
        </p:txBody>
      </p:sp>
      <p:sp>
        <p:nvSpPr>
          <p:cNvPr id="104" name="TextBox 70"/>
          <p:cNvSpPr txBox="1">
            <a:spLocks noChangeArrowheads="1"/>
          </p:cNvSpPr>
          <p:nvPr/>
        </p:nvSpPr>
        <p:spPr bwMode="auto">
          <a:xfrm>
            <a:off x="3331876" y="6293982"/>
            <a:ext cx="628698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utura Md BT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sz="1000" b="1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TCP-IP</a:t>
            </a:r>
            <a:endParaRPr lang="en-US" altLang="zh-TW" sz="1000" b="1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105" name="Group 95"/>
          <p:cNvGrpSpPr/>
          <p:nvPr/>
        </p:nvGrpSpPr>
        <p:grpSpPr>
          <a:xfrm>
            <a:off x="3500342" y="5657839"/>
            <a:ext cx="1485750" cy="583827"/>
            <a:chOff x="2158058" y="5839861"/>
            <a:chExt cx="1172898" cy="618251"/>
          </a:xfrm>
        </p:grpSpPr>
        <p:sp>
          <p:nvSpPr>
            <p:cNvPr id="106" name="Rectangle 66"/>
            <p:cNvSpPr>
              <a:spLocks noChangeArrowheads="1"/>
            </p:cNvSpPr>
            <p:nvPr/>
          </p:nvSpPr>
          <p:spPr bwMode="auto">
            <a:xfrm>
              <a:off x="2158058" y="5839861"/>
              <a:ext cx="1172898" cy="6182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36000" rIns="0" bIns="36000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rPr>
                <a:t>Flume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endParaRPr>
            </a:p>
          </p:txBody>
        </p:sp>
        <p:sp>
          <p:nvSpPr>
            <p:cNvPr id="107" name="Rectangle 98"/>
            <p:cNvSpPr/>
            <p:nvPr/>
          </p:nvSpPr>
          <p:spPr>
            <a:xfrm>
              <a:off x="2337527" y="6141559"/>
              <a:ext cx="825684" cy="2566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rPr>
                <a:t>기본 </a:t>
              </a:r>
              <a:r>
                <a:rPr lang="en-US" altLang="ko-KR" sz="1000" dirty="0" smtClean="0"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rPr>
                <a:t>ETL</a:t>
              </a:r>
              <a:endParaRPr lang="ko-KR" altLang="en-US" sz="1000" dirty="0"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endParaRPr>
            </a:p>
          </p:txBody>
        </p:sp>
      </p:grpSp>
      <p:grpSp>
        <p:nvGrpSpPr>
          <p:cNvPr id="108" name="Group 87"/>
          <p:cNvGrpSpPr/>
          <p:nvPr/>
        </p:nvGrpSpPr>
        <p:grpSpPr>
          <a:xfrm>
            <a:off x="6137702" y="4620054"/>
            <a:ext cx="1639035" cy="841580"/>
            <a:chOff x="3578942" y="4992143"/>
            <a:chExt cx="5751133" cy="1317178"/>
          </a:xfrm>
        </p:grpSpPr>
        <p:sp>
          <p:nvSpPr>
            <p:cNvPr id="109" name="Rounded Rectangle 19"/>
            <p:cNvSpPr/>
            <p:nvPr/>
          </p:nvSpPr>
          <p:spPr bwMode="auto">
            <a:xfrm>
              <a:off x="3578942" y="4992143"/>
              <a:ext cx="5751133" cy="13171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kumimoji="0" lang="en-US" sz="1000" u="none" strike="noStrike" cap="none" normalizeH="0" dirty="0">
                <a:ln>
                  <a:noFill/>
                </a:ln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endParaRPr>
            </a:p>
          </p:txBody>
        </p:sp>
        <p:sp>
          <p:nvSpPr>
            <p:cNvPr id="110" name="Rounded Rectangle 33"/>
            <p:cNvSpPr/>
            <p:nvPr/>
          </p:nvSpPr>
          <p:spPr bwMode="auto">
            <a:xfrm>
              <a:off x="4518585" y="5683484"/>
              <a:ext cx="3799123" cy="470787"/>
            </a:xfrm>
            <a:prstGeom prst="roundRect">
              <a:avLst/>
            </a:prstGeom>
            <a:solidFill>
              <a:srgbClr val="FFCC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 smtClean="0"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rPr>
                <a:t>HDFS</a:t>
              </a:r>
            </a:p>
          </p:txBody>
        </p:sp>
        <p:sp>
          <p:nvSpPr>
            <p:cNvPr id="111" name="Rounded Rectangle 33"/>
            <p:cNvSpPr/>
            <p:nvPr/>
          </p:nvSpPr>
          <p:spPr bwMode="auto">
            <a:xfrm>
              <a:off x="4534353" y="5129670"/>
              <a:ext cx="3783355" cy="470787"/>
            </a:xfrm>
            <a:prstGeom prst="roundRect">
              <a:avLst/>
            </a:prstGeom>
            <a:solidFill>
              <a:srgbClr val="FFCC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 smtClean="0"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rPr>
                <a:t>HBASE</a:t>
              </a:r>
            </a:p>
          </p:txBody>
        </p:sp>
      </p:grpSp>
      <p:sp>
        <p:nvSpPr>
          <p:cNvPr id="112" name="TextBox 70"/>
          <p:cNvSpPr txBox="1">
            <a:spLocks noChangeArrowheads="1"/>
          </p:cNvSpPr>
          <p:nvPr/>
        </p:nvSpPr>
        <p:spPr bwMode="auto">
          <a:xfrm>
            <a:off x="5563867" y="5674727"/>
            <a:ext cx="78098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utura Md BT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sz="1000" b="1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HDFS</a:t>
            </a:r>
          </a:p>
          <a:p>
            <a:pPr eaLnBrk="1" hangingPunct="1"/>
            <a:r>
              <a:rPr lang="en-US" altLang="zh-TW" sz="1000" b="1" dirty="0" err="1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Hbase</a:t>
            </a:r>
            <a:r>
              <a:rPr lang="en-US" altLang="zh-TW" sz="1000" b="1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API</a:t>
            </a:r>
            <a:endParaRPr lang="en-US" altLang="zh-TW" sz="1000" b="1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113" name="Elbow Connector 91"/>
          <p:cNvCxnSpPr>
            <a:stCxn id="117" idx="0"/>
            <a:endCxn id="95" idx="2"/>
          </p:cNvCxnSpPr>
          <p:nvPr/>
        </p:nvCxnSpPr>
        <p:spPr bwMode="auto">
          <a:xfrm rot="5400000" flipH="1" flipV="1">
            <a:off x="7434734" y="2685491"/>
            <a:ext cx="1404004" cy="2319775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14" name="Group 96"/>
          <p:cNvGrpSpPr/>
          <p:nvPr/>
        </p:nvGrpSpPr>
        <p:grpSpPr>
          <a:xfrm>
            <a:off x="7778547" y="3593190"/>
            <a:ext cx="1186204" cy="553059"/>
            <a:chOff x="2158058" y="5839861"/>
            <a:chExt cx="1172898" cy="618251"/>
          </a:xfrm>
        </p:grpSpPr>
        <p:sp>
          <p:nvSpPr>
            <p:cNvPr id="115" name="Rectangle 66"/>
            <p:cNvSpPr>
              <a:spLocks noChangeArrowheads="1"/>
            </p:cNvSpPr>
            <p:nvPr/>
          </p:nvSpPr>
          <p:spPr bwMode="auto">
            <a:xfrm>
              <a:off x="2158058" y="5839861"/>
              <a:ext cx="1172898" cy="6182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36000" rIns="0" bIns="36000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rPr>
                <a:t>Sqoop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endParaRPr>
            </a:p>
          </p:txBody>
        </p:sp>
        <p:sp>
          <p:nvSpPr>
            <p:cNvPr id="116" name="Rectangle 98"/>
            <p:cNvSpPr/>
            <p:nvPr/>
          </p:nvSpPr>
          <p:spPr>
            <a:xfrm>
              <a:off x="2217295" y="6141559"/>
              <a:ext cx="1066271" cy="2786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rPr>
                <a:t>DB Connection</a:t>
              </a:r>
              <a:endParaRPr lang="ko-KR" altLang="en-US" sz="1000" dirty="0"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endParaRPr>
            </a:p>
          </p:txBody>
        </p:sp>
      </p:grpSp>
      <p:sp>
        <p:nvSpPr>
          <p:cNvPr id="117" name="Rectangle 54"/>
          <p:cNvSpPr/>
          <p:nvPr/>
        </p:nvSpPr>
        <p:spPr>
          <a:xfrm>
            <a:off x="6905411" y="4547379"/>
            <a:ext cx="142875" cy="134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나눔명조" panose="02020603020101020101" pitchFamily="18" charset="-127"/>
            </a:endParaRPr>
          </a:p>
        </p:txBody>
      </p:sp>
      <p:cxnSp>
        <p:nvCxnSpPr>
          <p:cNvPr id="118" name="Elbow Connector 101"/>
          <p:cNvCxnSpPr>
            <a:endCxn id="95" idx="0"/>
          </p:cNvCxnSpPr>
          <p:nvPr/>
        </p:nvCxnSpPr>
        <p:spPr bwMode="auto">
          <a:xfrm rot="16200000" flipH="1">
            <a:off x="5411730" y="-1246147"/>
            <a:ext cx="717118" cy="7052668"/>
          </a:xfrm>
          <a:prstGeom prst="bentConnector3">
            <a:avLst>
              <a:gd name="adj1" fmla="val -30103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arrow" w="med" len="med"/>
            <a:tailEnd type="none"/>
          </a:ln>
          <a:effectLst/>
        </p:spPr>
      </p:cxnSp>
      <p:cxnSp>
        <p:nvCxnSpPr>
          <p:cNvPr id="119" name="Elbow Connector 105"/>
          <p:cNvCxnSpPr>
            <a:endCxn id="95" idx="3"/>
          </p:cNvCxnSpPr>
          <p:nvPr/>
        </p:nvCxnSpPr>
        <p:spPr bwMode="auto">
          <a:xfrm rot="5400000" flipH="1" flipV="1">
            <a:off x="5020306" y="47186"/>
            <a:ext cx="2179649" cy="7867400"/>
          </a:xfrm>
          <a:prstGeom prst="bentConnector4">
            <a:avLst>
              <a:gd name="adj1" fmla="val -71034"/>
              <a:gd name="adj2" fmla="val 102906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arrow" w="med" len="med"/>
            <a:tailEnd type="none"/>
          </a:ln>
          <a:effectLst/>
        </p:spPr>
      </p:cxnSp>
      <p:sp>
        <p:nvSpPr>
          <p:cNvPr id="120" name="Rectangle 111"/>
          <p:cNvSpPr/>
          <p:nvPr/>
        </p:nvSpPr>
        <p:spPr>
          <a:xfrm>
            <a:off x="6907758" y="5425387"/>
            <a:ext cx="142875" cy="134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나눔명조" panose="02020603020101020101" pitchFamily="18" charset="-127"/>
            </a:endParaRPr>
          </a:p>
        </p:txBody>
      </p:sp>
      <p:cxnSp>
        <p:nvCxnSpPr>
          <p:cNvPr id="121" name="Elbow Connector 115"/>
          <p:cNvCxnSpPr>
            <a:endCxn id="102" idx="0"/>
          </p:cNvCxnSpPr>
          <p:nvPr/>
        </p:nvCxnSpPr>
        <p:spPr bwMode="auto">
          <a:xfrm>
            <a:off x="2605043" y="4834599"/>
            <a:ext cx="217415" cy="1018587"/>
          </a:xfrm>
          <a:prstGeom prst="bentConnector2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2631301" y="5336492"/>
            <a:ext cx="405880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Tail</a:t>
            </a:r>
            <a:endParaRPr lang="zh-TW" altLang="en-US" sz="1000" dirty="0">
              <a:solidFill>
                <a:schemeClr val="accent6">
                  <a:lumMod val="75000"/>
                </a:schemeClr>
              </a:solidFill>
              <a:latin typeface="나눔명조" panose="02020603020101020101" pitchFamily="18" charset="-127"/>
            </a:endParaRPr>
          </a:p>
        </p:txBody>
      </p:sp>
      <p:cxnSp>
        <p:nvCxnSpPr>
          <p:cNvPr id="123" name="Elbow Connector 121"/>
          <p:cNvCxnSpPr>
            <a:endCxn id="117" idx="0"/>
          </p:cNvCxnSpPr>
          <p:nvPr/>
        </p:nvCxnSpPr>
        <p:spPr bwMode="auto">
          <a:xfrm>
            <a:off x="2660686" y="2173943"/>
            <a:ext cx="4316163" cy="2373436"/>
          </a:xfrm>
          <a:prstGeom prst="bentConnector2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4" name="Group 118"/>
          <p:cNvGrpSpPr/>
          <p:nvPr/>
        </p:nvGrpSpPr>
        <p:grpSpPr>
          <a:xfrm>
            <a:off x="3568880" y="1906369"/>
            <a:ext cx="1186204" cy="553059"/>
            <a:chOff x="2158058" y="5839861"/>
            <a:chExt cx="1172898" cy="618251"/>
          </a:xfrm>
        </p:grpSpPr>
        <p:sp>
          <p:nvSpPr>
            <p:cNvPr id="125" name="Rectangle 66"/>
            <p:cNvSpPr>
              <a:spLocks noChangeArrowheads="1"/>
            </p:cNvSpPr>
            <p:nvPr/>
          </p:nvSpPr>
          <p:spPr bwMode="auto">
            <a:xfrm>
              <a:off x="2158058" y="5839861"/>
              <a:ext cx="1172898" cy="6182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36000" rIns="0" bIns="36000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rPr>
                <a:t>Sqoop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endParaRPr>
            </a:p>
          </p:txBody>
        </p:sp>
        <p:sp>
          <p:nvSpPr>
            <p:cNvPr id="126" name="Rectangle 120"/>
            <p:cNvSpPr/>
            <p:nvPr/>
          </p:nvSpPr>
          <p:spPr>
            <a:xfrm>
              <a:off x="2217295" y="6141559"/>
              <a:ext cx="1066271" cy="2786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rPr>
                <a:t>DB Connection</a:t>
              </a:r>
              <a:endParaRPr lang="ko-KR" altLang="en-US" sz="1000" dirty="0"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endParaRPr>
            </a:p>
          </p:txBody>
        </p:sp>
      </p:grpSp>
      <p:grpSp>
        <p:nvGrpSpPr>
          <p:cNvPr id="127" name="Group 128"/>
          <p:cNvGrpSpPr/>
          <p:nvPr/>
        </p:nvGrpSpPr>
        <p:grpSpPr>
          <a:xfrm>
            <a:off x="3392506" y="3176770"/>
            <a:ext cx="1506349" cy="583827"/>
            <a:chOff x="2158058" y="5839861"/>
            <a:chExt cx="1172898" cy="618251"/>
          </a:xfrm>
        </p:grpSpPr>
        <p:sp>
          <p:nvSpPr>
            <p:cNvPr id="128" name="Rectangle 66"/>
            <p:cNvSpPr>
              <a:spLocks noChangeArrowheads="1"/>
            </p:cNvSpPr>
            <p:nvPr/>
          </p:nvSpPr>
          <p:spPr bwMode="auto">
            <a:xfrm>
              <a:off x="2158058" y="5839861"/>
              <a:ext cx="1172898" cy="6182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36000" rIns="0" bIns="36000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rPr>
                <a:t>Elastic Search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endParaRPr>
            </a:p>
          </p:txBody>
        </p:sp>
        <p:sp>
          <p:nvSpPr>
            <p:cNvPr id="129" name="Rectangle 98"/>
            <p:cNvSpPr/>
            <p:nvPr/>
          </p:nvSpPr>
          <p:spPr>
            <a:xfrm>
              <a:off x="2296138" y="6141558"/>
              <a:ext cx="877543" cy="2614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rPr>
                <a:t>Indexing Engine</a:t>
              </a:r>
              <a:endParaRPr lang="ko-KR" altLang="en-US" sz="1000" dirty="0"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endParaRPr>
            </a:p>
          </p:txBody>
        </p:sp>
      </p:grpSp>
      <p:sp>
        <p:nvSpPr>
          <p:cNvPr id="130" name="TextBox 70"/>
          <p:cNvSpPr txBox="1">
            <a:spLocks noChangeArrowheads="1"/>
          </p:cNvSpPr>
          <p:nvPr/>
        </p:nvSpPr>
        <p:spPr bwMode="auto">
          <a:xfrm>
            <a:off x="3731221" y="4517088"/>
            <a:ext cx="95571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utura Md BT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zh-TW" sz="1000" b="1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Elastic Search</a:t>
            </a:r>
            <a:br>
              <a:rPr lang="en-US" altLang="zh-TW" sz="1000" b="1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zh-TW" sz="1000" b="1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API</a:t>
            </a:r>
            <a:endParaRPr lang="en-US" altLang="zh-TW" sz="1000" b="1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131" name="Group 137"/>
          <p:cNvGrpSpPr/>
          <p:nvPr/>
        </p:nvGrpSpPr>
        <p:grpSpPr>
          <a:xfrm>
            <a:off x="5426059" y="3126984"/>
            <a:ext cx="1377914" cy="662824"/>
            <a:chOff x="3578942" y="4992143"/>
            <a:chExt cx="5751133" cy="1317178"/>
          </a:xfrm>
        </p:grpSpPr>
        <p:sp>
          <p:nvSpPr>
            <p:cNvPr id="132" name="Rounded Rectangle 19"/>
            <p:cNvSpPr/>
            <p:nvPr/>
          </p:nvSpPr>
          <p:spPr bwMode="auto">
            <a:xfrm>
              <a:off x="3578942" y="4992143"/>
              <a:ext cx="5751133" cy="13171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kumimoji="0" lang="en-US" sz="1000" u="none" strike="noStrike" cap="none" normalizeH="0" dirty="0">
                <a:ln>
                  <a:noFill/>
                </a:ln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endParaRPr>
            </a:p>
          </p:txBody>
        </p:sp>
        <p:sp>
          <p:nvSpPr>
            <p:cNvPr id="133" name="Rounded Rectangle 33"/>
            <p:cNvSpPr/>
            <p:nvPr/>
          </p:nvSpPr>
          <p:spPr bwMode="auto">
            <a:xfrm>
              <a:off x="4518585" y="5683484"/>
              <a:ext cx="3799123" cy="470787"/>
            </a:xfrm>
            <a:prstGeom prst="roundRect">
              <a:avLst/>
            </a:prstGeom>
            <a:solidFill>
              <a:srgbClr val="D9D9D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 smtClean="0"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rPr>
                <a:t>Map-Reduce</a:t>
              </a:r>
            </a:p>
          </p:txBody>
        </p:sp>
        <p:sp>
          <p:nvSpPr>
            <p:cNvPr id="134" name="Rounded Rectangle 33"/>
            <p:cNvSpPr/>
            <p:nvPr/>
          </p:nvSpPr>
          <p:spPr bwMode="auto">
            <a:xfrm>
              <a:off x="4534353" y="5129670"/>
              <a:ext cx="3783355" cy="470787"/>
            </a:xfrm>
            <a:prstGeom prst="roundRect">
              <a:avLst/>
            </a:prstGeom>
            <a:solidFill>
              <a:srgbClr val="D9D9D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dirty="0" smtClean="0"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rPr>
                <a:t>Hive</a:t>
              </a:r>
            </a:p>
          </p:txBody>
        </p:sp>
      </p:grpSp>
      <p:cxnSp>
        <p:nvCxnSpPr>
          <p:cNvPr id="135" name="Straight Arrow Connector 148"/>
          <p:cNvCxnSpPr/>
          <p:nvPr/>
        </p:nvCxnSpPr>
        <p:spPr bwMode="auto">
          <a:xfrm flipH="1">
            <a:off x="4602676" y="3594054"/>
            <a:ext cx="1222149" cy="0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4993814" y="3391881"/>
            <a:ext cx="38985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1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ES</a:t>
            </a:r>
            <a:br>
              <a:rPr lang="en-US" altLang="zh-TW" sz="1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zh-TW" sz="1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API</a:t>
            </a:r>
            <a:endParaRPr lang="zh-TW" altLang="en-US" sz="1000" dirty="0">
              <a:solidFill>
                <a:schemeClr val="accent6">
                  <a:lumMod val="75000"/>
                </a:schemeClr>
              </a:solidFill>
              <a:latin typeface="나눔명조" panose="02020603020101020101" pitchFamily="18" charset="-127"/>
            </a:endParaRPr>
          </a:p>
        </p:txBody>
      </p:sp>
      <p:cxnSp>
        <p:nvCxnSpPr>
          <p:cNvPr id="137" name="Straight Arrow Connector 155"/>
          <p:cNvCxnSpPr/>
          <p:nvPr/>
        </p:nvCxnSpPr>
        <p:spPr>
          <a:xfrm>
            <a:off x="6107503" y="2613543"/>
            <a:ext cx="690" cy="582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70"/>
          <p:cNvSpPr txBox="1">
            <a:spLocks noChangeArrowheads="1"/>
          </p:cNvSpPr>
          <p:nvPr/>
        </p:nvSpPr>
        <p:spPr bwMode="auto">
          <a:xfrm>
            <a:off x="5357529" y="2752521"/>
            <a:ext cx="1485750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utura Md BT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zh-TW" sz="1000" b="1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JDBC / Hive Shell</a:t>
            </a:r>
            <a:endParaRPr lang="en-US" altLang="zh-TW" sz="1000" b="1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139" name="Elbow Connector 159"/>
          <p:cNvCxnSpPr>
            <a:stCxn id="87" idx="3"/>
          </p:cNvCxnSpPr>
          <p:nvPr/>
        </p:nvCxnSpPr>
        <p:spPr bwMode="auto">
          <a:xfrm flipV="1">
            <a:off x="8171186" y="3194373"/>
            <a:ext cx="1496447" cy="1939583"/>
          </a:xfrm>
          <a:prstGeom prst="bentConnector2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0" name="Elbow Connector 162"/>
          <p:cNvCxnSpPr>
            <a:stCxn id="95" idx="1"/>
          </p:cNvCxnSpPr>
          <p:nvPr/>
        </p:nvCxnSpPr>
        <p:spPr bwMode="auto">
          <a:xfrm rot="10800000" flipV="1">
            <a:off x="6561421" y="2891060"/>
            <a:ext cx="1987997" cy="702270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1" name="Rectangle 166"/>
          <p:cNvSpPr>
            <a:spLocks noChangeArrowheads="1"/>
          </p:cNvSpPr>
          <p:nvPr/>
        </p:nvSpPr>
        <p:spPr bwMode="auto">
          <a:xfrm>
            <a:off x="7163427" y="2632333"/>
            <a:ext cx="1045786" cy="38150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TW" sz="120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M/R</a:t>
            </a:r>
            <a:br>
              <a:rPr lang="en-US" altLang="zh-TW" sz="120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zh-TW" sz="1200" dirty="0" smtClean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Application</a:t>
            </a:r>
            <a:endParaRPr lang="zh-TW" altLang="en-US" sz="1200" dirty="0">
              <a:solidFill>
                <a:srgbClr val="000000"/>
              </a:solidFill>
              <a:latin typeface="나눔명조" panose="02020603020101020101" pitchFamily="18" charset="-127"/>
            </a:endParaRPr>
          </a:p>
        </p:txBody>
      </p:sp>
      <p:sp>
        <p:nvSpPr>
          <p:cNvPr id="142" name="TextBox 70"/>
          <p:cNvSpPr txBox="1">
            <a:spLocks noChangeArrowheads="1"/>
          </p:cNvSpPr>
          <p:nvPr/>
        </p:nvSpPr>
        <p:spPr bwMode="auto">
          <a:xfrm>
            <a:off x="7082200" y="3103269"/>
            <a:ext cx="889987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utura Md BT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d BT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sz="1000" b="1" dirty="0" err="1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Hadoop</a:t>
            </a:r>
            <a:r>
              <a:rPr lang="en-US" altLang="zh-TW" sz="1000" b="1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API</a:t>
            </a:r>
            <a:endParaRPr lang="en-US" altLang="zh-TW" sz="1000" b="1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143" name="Elbow Connector 168"/>
          <p:cNvCxnSpPr>
            <a:stCxn id="86" idx="1"/>
            <a:endCxn id="103" idx="2"/>
          </p:cNvCxnSpPr>
          <p:nvPr/>
        </p:nvCxnSpPr>
        <p:spPr bwMode="auto">
          <a:xfrm rot="10800000">
            <a:off x="2298824" y="3654553"/>
            <a:ext cx="3486004" cy="1490718"/>
          </a:xfrm>
          <a:prstGeom prst="bentConnector2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4" name="Freeform 179"/>
          <p:cNvSpPr/>
          <p:nvPr/>
        </p:nvSpPr>
        <p:spPr>
          <a:xfrm>
            <a:off x="2326684" y="4139157"/>
            <a:ext cx="4118269" cy="309958"/>
          </a:xfrm>
          <a:custGeom>
            <a:avLst/>
            <a:gdLst>
              <a:gd name="connsiteX0" fmla="*/ 4133741 w 4133741"/>
              <a:gd name="connsiteY0" fmla="*/ 1054385 h 1054385"/>
              <a:gd name="connsiteX1" fmla="*/ 2312499 w 4133741"/>
              <a:gd name="connsiteY1" fmla="*/ 503229 h 1054385"/>
              <a:gd name="connsiteX2" fmla="*/ 0 w 4133741"/>
              <a:gd name="connsiteY2" fmla="*/ 0 h 105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3741" h="1054385">
                <a:moveTo>
                  <a:pt x="4133741" y="1054385"/>
                </a:moveTo>
                <a:lnTo>
                  <a:pt x="2312499" y="503229"/>
                </a:lnTo>
                <a:lnTo>
                  <a:pt x="0" y="0"/>
                </a:ln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145" name="Straight Arrow Connector 180"/>
          <p:cNvCxnSpPr/>
          <p:nvPr/>
        </p:nvCxnSpPr>
        <p:spPr bwMode="auto">
          <a:xfrm flipH="1" flipV="1">
            <a:off x="2957799" y="3466420"/>
            <a:ext cx="434707" cy="2264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4711064" y="4123407"/>
            <a:ext cx="53732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1000" b="1" dirty="0" err="1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Hbase</a:t>
            </a:r>
            <a:r>
              <a:rPr lang="en-US" altLang="zh-TW" sz="1000" b="1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zh-TW" sz="1000" b="1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zh-TW" sz="1000" b="1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API</a:t>
            </a:r>
            <a:endParaRPr lang="zh-TW" altLang="en-US" sz="1000" b="1" dirty="0">
              <a:solidFill>
                <a:schemeClr val="accent6">
                  <a:lumMod val="75000"/>
                </a:schemeClr>
              </a:solidFill>
              <a:latin typeface="나눔명조" panose="02020603020101020101" pitchFamily="18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974135" y="2955587"/>
            <a:ext cx="38985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1000" b="1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ES</a:t>
            </a:r>
            <a:br>
              <a:rPr lang="en-US" altLang="zh-TW" sz="1000" b="1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zh-TW" sz="1000" b="1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API</a:t>
            </a:r>
            <a:endParaRPr lang="zh-TW" altLang="en-US" sz="1000" b="1" dirty="0">
              <a:solidFill>
                <a:schemeClr val="accent6">
                  <a:lumMod val="75000"/>
                </a:schemeClr>
              </a:solidFill>
              <a:latin typeface="나눔명조" panose="02020603020101020101" pitchFamily="18" charset="-127"/>
            </a:endParaRPr>
          </a:p>
        </p:txBody>
      </p:sp>
      <p:grpSp>
        <p:nvGrpSpPr>
          <p:cNvPr id="148" name="Group 69"/>
          <p:cNvGrpSpPr/>
          <p:nvPr/>
        </p:nvGrpSpPr>
        <p:grpSpPr>
          <a:xfrm>
            <a:off x="1753494" y="4726411"/>
            <a:ext cx="935250" cy="650045"/>
            <a:chOff x="500066" y="4214818"/>
            <a:chExt cx="935250" cy="688373"/>
          </a:xfrm>
        </p:grpSpPr>
        <p:sp>
          <p:nvSpPr>
            <p:cNvPr id="149" name="Rounded Rectangle 5"/>
            <p:cNvSpPr/>
            <p:nvPr/>
          </p:nvSpPr>
          <p:spPr>
            <a:xfrm>
              <a:off x="500066" y="4214818"/>
              <a:ext cx="857224" cy="50006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1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Source</a:t>
              </a:r>
              <a:endParaRPr lang="zh-TW" altLang="en-US" sz="1100" dirty="0">
                <a:latin typeface="나눔명조" panose="02020603020101020101" pitchFamily="18" charset="-127"/>
              </a:endParaRPr>
            </a:p>
          </p:txBody>
        </p:sp>
        <p:pic>
          <p:nvPicPr>
            <p:cNvPr id="150" name="Picture 4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866" y="4525741"/>
              <a:ext cx="377450" cy="37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1" name="TextBox 150"/>
          <p:cNvSpPr txBox="1"/>
          <p:nvPr/>
        </p:nvSpPr>
        <p:spPr>
          <a:xfrm>
            <a:off x="7809615" y="1471862"/>
            <a:ext cx="2035848" cy="646331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분석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시스템이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데이터를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입력하는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경우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HDFS / </a:t>
            </a:r>
            <a:r>
              <a:rPr lang="en-US" altLang="ko-KR" sz="9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Hbase</a:t>
            </a:r>
            <a:r>
              <a:rPr lang="en-US" altLang="ko-KR" sz="9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API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를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사용하여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데이터를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직접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입력하거나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Log file, DB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형태로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수집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할수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있다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125276" y="5931571"/>
            <a:ext cx="2848282" cy="507831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분석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시스템이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데이터를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입력하는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경우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HDFS / </a:t>
            </a:r>
            <a:r>
              <a:rPr lang="en-US" altLang="ko-KR" sz="9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Hbase</a:t>
            </a:r>
            <a:r>
              <a:rPr lang="en-US" altLang="ko-KR" sz="9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API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를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사용하여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데이터를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직접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입력하거나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Log file, DB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형태로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수집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할수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있다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300602" y="2568190"/>
            <a:ext cx="1978166" cy="507831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Elastic Search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에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저장된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데이터는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다양한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조건으로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조회되는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서비스에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적합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(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예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사용자별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일자별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통계</a:t>
            </a:r>
            <a:r>
              <a:rPr lang="en-US" altLang="ko-KR" sz="9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등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7804748" y="4193746"/>
            <a:ext cx="1824605" cy="646331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pPr latinLnBrk="1"/>
            <a:r>
              <a:rPr 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HDFS</a:t>
            </a:r>
            <a:r>
              <a:rPr lang="en-US" sz="9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또는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9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Hbase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에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데이터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저장</a:t>
            </a:r>
            <a:endParaRPr lang="en-US" altLang="ko-KR" sz="9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latinLnBrk="1"/>
            <a:r>
              <a:rPr 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HDFS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를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바로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사용할지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en-US" altLang="ko-KR" sz="9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Hbase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를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사용할지는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프로젝트의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상세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설계단계에서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결정</a:t>
            </a:r>
            <a:endParaRPr lang="en-US" sz="9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272523" y="3821210"/>
            <a:ext cx="1526706" cy="784830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pPr latinLnBrk="1"/>
            <a:r>
              <a:rPr 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Map-Reduce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로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분석하려는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데이터는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HDFS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또는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9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Hbase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에서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읽어온다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latinLnBrk="1"/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분석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결과를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다시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HDFS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나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9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Hbase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에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저장한다</a:t>
            </a:r>
            <a:r>
              <a:rPr lang="en-US" altLang="ko-KR" sz="9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  <p:pic>
        <p:nvPicPr>
          <p:cNvPr id="15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4" y="5130109"/>
            <a:ext cx="689430" cy="905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그림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16" y="4097184"/>
            <a:ext cx="1014682" cy="905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453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294" y="285176"/>
            <a:ext cx="6665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플랫폼 </a:t>
            </a:r>
            <a:r>
              <a:rPr lang="en-US" altLang="ko-KR" sz="32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:: </a:t>
            </a:r>
            <a:r>
              <a:rPr lang="ko-KR" altLang="en-US" sz="320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분석 시스템</a:t>
            </a:r>
            <a:endParaRPr lang="ko-KR" altLang="en-US" sz="3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grpSp>
        <p:nvGrpSpPr>
          <p:cNvPr id="70" name="Group 56"/>
          <p:cNvGrpSpPr/>
          <p:nvPr/>
        </p:nvGrpSpPr>
        <p:grpSpPr>
          <a:xfrm>
            <a:off x="1109600" y="1632313"/>
            <a:ext cx="9358599" cy="4996613"/>
            <a:chOff x="327547" y="1343555"/>
            <a:chExt cx="9358599" cy="4996613"/>
          </a:xfrm>
        </p:grpSpPr>
        <p:grpSp>
          <p:nvGrpSpPr>
            <p:cNvPr id="71" name="Group 87"/>
            <p:cNvGrpSpPr/>
            <p:nvPr/>
          </p:nvGrpSpPr>
          <p:grpSpPr>
            <a:xfrm>
              <a:off x="1086707" y="4134311"/>
              <a:ext cx="1563352" cy="875053"/>
              <a:chOff x="3578942" y="4992143"/>
              <a:chExt cx="5751133" cy="1317178"/>
            </a:xfrm>
          </p:grpSpPr>
          <p:sp>
            <p:nvSpPr>
              <p:cNvPr id="183" name="Rounded Rectangle 19"/>
              <p:cNvSpPr/>
              <p:nvPr/>
            </p:nvSpPr>
            <p:spPr bwMode="auto">
              <a:xfrm>
                <a:off x="3578942" y="4992143"/>
                <a:ext cx="5751133" cy="131717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kumimoji="0" lang="en-US" sz="1000" i="0" u="none" strike="noStrike" cap="none" normalizeH="0" dirty="0">
                  <a:ln>
                    <a:noFill/>
                  </a:ln>
                  <a:effectLst/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endParaRPr>
              </a:p>
            </p:txBody>
          </p:sp>
          <p:sp>
            <p:nvSpPr>
              <p:cNvPr id="184" name="Rounded Rectangle 33"/>
              <p:cNvSpPr/>
              <p:nvPr/>
            </p:nvSpPr>
            <p:spPr bwMode="auto">
              <a:xfrm>
                <a:off x="4518585" y="5683484"/>
                <a:ext cx="3799123" cy="470787"/>
              </a:xfrm>
              <a:prstGeom prst="roundRect">
                <a:avLst/>
              </a:prstGeom>
              <a:solidFill>
                <a:srgbClr val="FFCC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000" b="1" dirty="0" smtClean="0">
                    <a:latin typeface="나눔명조" panose="02020603020101020101" pitchFamily="18" charset="-127"/>
                    <a:ea typeface="나눔명조" panose="02020603020101020101" pitchFamily="18" charset="-127"/>
                    <a:cs typeface="Malgun Gothic"/>
                  </a:rPr>
                  <a:t>HDFS</a:t>
                </a:r>
              </a:p>
            </p:txBody>
          </p:sp>
          <p:sp>
            <p:nvSpPr>
              <p:cNvPr id="185" name="Rounded Rectangle 33"/>
              <p:cNvSpPr/>
              <p:nvPr/>
            </p:nvSpPr>
            <p:spPr bwMode="auto">
              <a:xfrm>
                <a:off x="4534353" y="5129670"/>
                <a:ext cx="3783355" cy="470787"/>
              </a:xfrm>
              <a:prstGeom prst="roundRect">
                <a:avLst/>
              </a:prstGeom>
              <a:solidFill>
                <a:srgbClr val="FFCC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000" b="1" dirty="0" smtClean="0">
                    <a:latin typeface="나눔명조" panose="02020603020101020101" pitchFamily="18" charset="-127"/>
                    <a:ea typeface="나눔명조" panose="02020603020101020101" pitchFamily="18" charset="-127"/>
                    <a:cs typeface="Malgun Gothic"/>
                  </a:rPr>
                  <a:t>HBASE</a:t>
                </a:r>
              </a:p>
            </p:txBody>
          </p:sp>
        </p:grp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4520318" y="2511718"/>
              <a:ext cx="1574450" cy="10999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36000" rIns="0" bIns="36000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rPr>
                <a:t>Polling agent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endParaRPr>
            </a:p>
          </p:txBody>
        </p:sp>
        <p:sp>
          <p:nvSpPr>
            <p:cNvPr id="73" name="Rectangle 98"/>
            <p:cNvSpPr/>
            <p:nvPr/>
          </p:nvSpPr>
          <p:spPr>
            <a:xfrm>
              <a:off x="4656149" y="2967235"/>
              <a:ext cx="1302696" cy="4363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rPr>
                <a:t>Garbage Filter</a:t>
              </a:r>
              <a:endParaRPr lang="ko-KR" altLang="en-US" sz="1100" dirty="0"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endParaRPr>
            </a:p>
          </p:txBody>
        </p:sp>
        <p:sp>
          <p:nvSpPr>
            <p:cNvPr id="74" name="Rectangle 111"/>
            <p:cNvSpPr/>
            <p:nvPr/>
          </p:nvSpPr>
          <p:spPr>
            <a:xfrm>
              <a:off x="1790358" y="5044160"/>
              <a:ext cx="136278" cy="140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나눔명조" panose="02020603020101020101" pitchFamily="18" charset="-127"/>
              </a:endParaRPr>
            </a:p>
          </p:txBody>
        </p:sp>
        <p:sp>
          <p:nvSpPr>
            <p:cNvPr id="75" name="Rectangle 111"/>
            <p:cNvSpPr/>
            <p:nvPr/>
          </p:nvSpPr>
          <p:spPr>
            <a:xfrm>
              <a:off x="1790357" y="3960395"/>
              <a:ext cx="136278" cy="14028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나눔명조" panose="02020603020101020101" pitchFamily="18" charset="-127"/>
              </a:endParaRPr>
            </a:p>
          </p:txBody>
        </p:sp>
        <p:cxnSp>
          <p:nvCxnSpPr>
            <p:cNvPr id="76" name="Elbow Connector 159"/>
            <p:cNvCxnSpPr>
              <a:stCxn id="74" idx="3"/>
              <a:endCxn id="73" idx="2"/>
            </p:cNvCxnSpPr>
            <p:nvPr/>
          </p:nvCxnSpPr>
          <p:spPr bwMode="auto">
            <a:xfrm flipV="1">
              <a:off x="1926636" y="3403620"/>
              <a:ext cx="3380860" cy="1710683"/>
            </a:xfrm>
            <a:prstGeom prst="bentConnector2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Elbow Connector 91"/>
            <p:cNvCxnSpPr>
              <a:stCxn id="75" idx="0"/>
              <a:endCxn id="73" idx="1"/>
            </p:cNvCxnSpPr>
            <p:nvPr/>
          </p:nvCxnSpPr>
          <p:spPr bwMode="auto">
            <a:xfrm rot="5400000" flipH="1" flipV="1">
              <a:off x="2869839" y="2174085"/>
              <a:ext cx="774967" cy="2797652"/>
            </a:xfrm>
            <a:prstGeom prst="bentConnector2">
              <a:avLst/>
            </a:prstGeom>
            <a:noFill/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78" name="Group 96"/>
            <p:cNvGrpSpPr/>
            <p:nvPr/>
          </p:nvGrpSpPr>
          <p:grpSpPr>
            <a:xfrm>
              <a:off x="2053726" y="2893188"/>
              <a:ext cx="1131431" cy="575057"/>
              <a:chOff x="2158058" y="5839861"/>
              <a:chExt cx="1172898" cy="618251"/>
            </a:xfrm>
          </p:grpSpPr>
          <p:sp>
            <p:nvSpPr>
              <p:cNvPr id="181" name="Rectangle 66"/>
              <p:cNvSpPr>
                <a:spLocks noChangeArrowheads="1"/>
              </p:cNvSpPr>
              <p:nvPr/>
            </p:nvSpPr>
            <p:spPr bwMode="auto">
              <a:xfrm>
                <a:off x="2158058" y="5839861"/>
                <a:ext cx="1172898" cy="6182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algn="ctr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36000" rIns="0" bIns="36000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  <a:cs typeface="Malgun Gothic"/>
                  </a:rPr>
                  <a:t>Sqoop</a:t>
                </a:r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endParaRPr>
              </a:p>
            </p:txBody>
          </p:sp>
          <p:sp>
            <p:nvSpPr>
              <p:cNvPr id="182" name="Rectangle 98"/>
              <p:cNvSpPr/>
              <p:nvPr/>
            </p:nvSpPr>
            <p:spPr>
              <a:xfrm>
                <a:off x="2217295" y="6141559"/>
                <a:ext cx="1066271" cy="2786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latin typeface="나눔명조" panose="02020603020101020101" pitchFamily="18" charset="-127"/>
                    <a:ea typeface="나눔명조" panose="02020603020101020101" pitchFamily="18" charset="-127"/>
                    <a:cs typeface="Malgun Gothic"/>
                  </a:rPr>
                  <a:t>DB Connection</a:t>
                </a:r>
                <a:endParaRPr lang="ko-KR" altLang="en-US" sz="1000" dirty="0"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619441" y="4495181"/>
              <a:ext cx="1646534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(</a:t>
              </a:r>
              <a:r>
                <a:rPr lang="ko-KR" altLang="en-US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저장소 위치</a:t>
              </a:r>
              <a:r>
                <a:rPr lang="en-US" altLang="ko-KR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)</a:t>
              </a:r>
            </a:p>
            <a:p>
              <a:r>
                <a:rPr lang="en-US" altLang="ko-KR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/user/hive/warehouse/</a:t>
              </a:r>
              <a:r>
                <a:rPr lang="en-US" altLang="ko-KR" sz="1000" dirty="0" err="1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dt</a:t>
              </a:r>
              <a:r>
                <a:rPr lang="en-US" altLang="ko-KR" sz="1000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=[</a:t>
              </a:r>
              <a:r>
                <a:rPr lang="ko-KR" altLang="en-US" sz="1000" dirty="0" err="1">
                  <a:latin typeface="나눔명조" panose="02020603020101020101" pitchFamily="18" charset="-127"/>
                  <a:ea typeface="나눔명조" panose="02020603020101020101" pitchFamily="18" charset="-127"/>
                </a:rPr>
                <a:t>년월일시분초</a:t>
              </a:r>
              <a:r>
                <a:rPr lang="en-US" altLang="ko-KR" sz="1000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]/</a:t>
              </a:r>
              <a:r>
                <a:rPr lang="en-US" altLang="ko-KR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svc=</a:t>
              </a:r>
              <a:r>
                <a:rPr lang="en-US" altLang="ko-KR" sz="1000" dirty="0" err="1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hdtv</a:t>
              </a:r>
              <a:endParaRPr lang="ko-KR" altLang="en-US" sz="1000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82" name="Rectangle 66"/>
            <p:cNvSpPr>
              <a:spLocks noChangeArrowheads="1"/>
            </p:cNvSpPr>
            <p:nvPr/>
          </p:nvSpPr>
          <p:spPr bwMode="auto">
            <a:xfrm>
              <a:off x="6540942" y="2496851"/>
              <a:ext cx="1574450" cy="20415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36000" rIns="0" bIns="36000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rPr>
                <a:t>분석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rPr>
                <a:t>/ Mahout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endParaRPr>
            </a:p>
          </p:txBody>
        </p:sp>
        <p:sp>
          <p:nvSpPr>
            <p:cNvPr id="83" name="Rectangle 98"/>
            <p:cNvSpPr/>
            <p:nvPr/>
          </p:nvSpPr>
          <p:spPr>
            <a:xfrm>
              <a:off x="6676772" y="2847430"/>
              <a:ext cx="1302696" cy="4363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rPr>
                <a:t>Collaborative Filtering (CF)</a:t>
              </a:r>
              <a:endParaRPr lang="ko-KR" altLang="en-US" sz="1100" dirty="0"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endParaRPr>
            </a:p>
          </p:txBody>
        </p:sp>
        <p:sp>
          <p:nvSpPr>
            <p:cNvPr id="84" name="Rectangle 98"/>
            <p:cNvSpPr/>
            <p:nvPr/>
          </p:nvSpPr>
          <p:spPr>
            <a:xfrm>
              <a:off x="6697542" y="3393503"/>
              <a:ext cx="1302696" cy="4363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rPr>
                <a:t>Clustering</a:t>
              </a:r>
              <a:endParaRPr lang="ko-KR" altLang="en-US" sz="1100" dirty="0"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endParaRPr>
            </a:p>
          </p:txBody>
        </p:sp>
        <p:sp>
          <p:nvSpPr>
            <p:cNvPr id="85" name="Rectangle 98"/>
            <p:cNvSpPr/>
            <p:nvPr/>
          </p:nvSpPr>
          <p:spPr>
            <a:xfrm>
              <a:off x="6718311" y="3951236"/>
              <a:ext cx="1302696" cy="4363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rPr>
                <a:t>Classification</a:t>
              </a:r>
            </a:p>
            <a:p>
              <a:pPr algn="ctr"/>
              <a:r>
                <a:rPr lang="en-US" altLang="ko-KR" sz="1100" dirty="0" smtClean="0"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rPr>
                <a:t>(categorization)</a:t>
              </a:r>
              <a:endParaRPr lang="ko-KR" altLang="en-US" sz="1100" dirty="0"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endParaRPr>
            </a:p>
          </p:txBody>
        </p:sp>
        <p:cxnSp>
          <p:nvCxnSpPr>
            <p:cNvPr id="88" name="Elbow Connector 159"/>
            <p:cNvCxnSpPr>
              <a:stCxn id="73" idx="3"/>
              <a:endCxn id="82" idx="1"/>
            </p:cNvCxnSpPr>
            <p:nvPr/>
          </p:nvCxnSpPr>
          <p:spPr bwMode="auto">
            <a:xfrm>
              <a:off x="5958844" y="3185427"/>
              <a:ext cx="582097" cy="33221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9" name="Elbow Connector 91"/>
            <p:cNvCxnSpPr>
              <a:stCxn id="82" idx="0"/>
              <a:endCxn id="75" idx="1"/>
            </p:cNvCxnSpPr>
            <p:nvPr/>
          </p:nvCxnSpPr>
          <p:spPr bwMode="auto">
            <a:xfrm rot="16200000" flipH="1" flipV="1">
              <a:off x="3792418" y="494789"/>
              <a:ext cx="1533687" cy="5537809"/>
            </a:xfrm>
            <a:prstGeom prst="bentConnector4">
              <a:avLst>
                <a:gd name="adj1" fmla="val -14635"/>
                <a:gd name="adj2" fmla="val 103937"/>
              </a:avLst>
            </a:prstGeom>
            <a:noFill/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0" name="Elbow Connector 105"/>
            <p:cNvCxnSpPr>
              <a:endCxn id="82" idx="3"/>
            </p:cNvCxnSpPr>
            <p:nvPr/>
          </p:nvCxnSpPr>
          <p:spPr bwMode="auto">
            <a:xfrm rot="16200000" flipV="1">
              <a:off x="8163069" y="3469967"/>
              <a:ext cx="682843" cy="778198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arrow" w="med" len="med"/>
              <a:tailEnd type="none"/>
            </a:ln>
            <a:effectLst/>
          </p:spPr>
        </p:cxnSp>
        <p:grpSp>
          <p:nvGrpSpPr>
            <p:cNvPr id="91" name="Group 69"/>
            <p:cNvGrpSpPr/>
            <p:nvPr/>
          </p:nvGrpSpPr>
          <p:grpSpPr>
            <a:xfrm>
              <a:off x="8484769" y="4200488"/>
              <a:ext cx="892065" cy="675900"/>
              <a:chOff x="500066" y="4214818"/>
              <a:chExt cx="935250" cy="688373"/>
            </a:xfrm>
          </p:grpSpPr>
          <p:sp>
            <p:nvSpPr>
              <p:cNvPr id="179" name="Rounded Rectangle 5"/>
              <p:cNvSpPr/>
              <p:nvPr/>
            </p:nvSpPr>
            <p:spPr>
              <a:xfrm>
                <a:off x="500066" y="4214818"/>
                <a:ext cx="857224" cy="500066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Log File</a:t>
                </a:r>
                <a:endParaRPr lang="zh-TW" altLang="en-US" sz="1100" dirty="0">
                  <a:solidFill>
                    <a:schemeClr val="tx1"/>
                  </a:solidFill>
                  <a:latin typeface="나눔명조" panose="02020603020101020101" pitchFamily="18" charset="-127"/>
                </a:endParaRPr>
              </a:p>
            </p:txBody>
          </p:sp>
          <p:pic>
            <p:nvPicPr>
              <p:cNvPr id="180" name="Picture 4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7866" y="4525741"/>
                <a:ext cx="377450" cy="377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97" name="Curved Connector 27"/>
            <p:cNvCxnSpPr>
              <a:endCxn id="74" idx="2"/>
            </p:cNvCxnSpPr>
            <p:nvPr/>
          </p:nvCxnSpPr>
          <p:spPr>
            <a:xfrm rot="10800000">
              <a:off x="1858498" y="5184447"/>
              <a:ext cx="798971" cy="520744"/>
            </a:xfrm>
            <a:prstGeom prst="curvedConnector2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urved Connector 104"/>
            <p:cNvCxnSpPr>
              <a:stCxn id="99" idx="2"/>
            </p:cNvCxnSpPr>
            <p:nvPr/>
          </p:nvCxnSpPr>
          <p:spPr>
            <a:xfrm rot="5400000">
              <a:off x="6060335" y="3178682"/>
              <a:ext cx="540788" cy="4512227"/>
            </a:xfrm>
            <a:prstGeom prst="curvedConnector2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8225972" y="4783999"/>
              <a:ext cx="721737" cy="3804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rPr>
                <a:t>Flume</a:t>
              </a:r>
              <a:br>
                <a:rPr lang="en-US" altLang="ko-KR" sz="1000" dirty="0" smtClean="0"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rPr>
              </a:br>
              <a:r>
                <a:rPr lang="en-US" altLang="ko-KR" sz="1000" dirty="0" smtClean="0"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rPr>
                <a:t>Agent</a:t>
              </a:r>
              <a:endParaRPr lang="ko-KR" altLang="en-US" sz="1000" dirty="0"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endParaRPr>
            </a:p>
          </p:txBody>
        </p:sp>
        <p:sp>
          <p:nvSpPr>
            <p:cNvPr id="158" name="TextBox 70"/>
            <p:cNvSpPr txBox="1">
              <a:spLocks noChangeArrowheads="1"/>
            </p:cNvSpPr>
            <p:nvPr/>
          </p:nvSpPr>
          <p:spPr bwMode="auto">
            <a:xfrm>
              <a:off x="4656149" y="5603045"/>
              <a:ext cx="628698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Futura Md BT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Futura Md BT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Futura Md BT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Futura Md BT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Futura Md BT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Md BT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Md BT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Md BT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Md BT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sz="1000" b="1" i="1" dirty="0" smtClean="0">
                  <a:solidFill>
                    <a:schemeClr val="accent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TCP-IP</a:t>
              </a:r>
              <a:endParaRPr lang="en-US" altLang="zh-TW" sz="1000" b="1" i="1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grpSp>
          <p:nvGrpSpPr>
            <p:cNvPr id="159" name="Group 95"/>
            <p:cNvGrpSpPr/>
            <p:nvPr/>
          </p:nvGrpSpPr>
          <p:grpSpPr>
            <a:xfrm>
              <a:off x="2657469" y="5401665"/>
              <a:ext cx="1417145" cy="607049"/>
              <a:chOff x="2158058" y="5839861"/>
              <a:chExt cx="1172898" cy="618251"/>
            </a:xfrm>
          </p:grpSpPr>
          <p:sp>
            <p:nvSpPr>
              <p:cNvPr id="177" name="Rectangle 66"/>
              <p:cNvSpPr>
                <a:spLocks noChangeArrowheads="1"/>
              </p:cNvSpPr>
              <p:nvPr/>
            </p:nvSpPr>
            <p:spPr bwMode="auto">
              <a:xfrm>
                <a:off x="2158058" y="5839861"/>
                <a:ext cx="1172898" cy="6182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algn="ctr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36000" rIns="0" bIns="36000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  <a:cs typeface="Malgun Gothic"/>
                  </a:rPr>
                  <a:t>Flume</a:t>
                </a:r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endParaRPr>
              </a:p>
            </p:txBody>
          </p:sp>
          <p:sp>
            <p:nvSpPr>
              <p:cNvPr id="178" name="Rectangle 98"/>
              <p:cNvSpPr/>
              <p:nvPr/>
            </p:nvSpPr>
            <p:spPr>
              <a:xfrm>
                <a:off x="2337527" y="6141559"/>
                <a:ext cx="825684" cy="25664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latin typeface="나눔명조" panose="02020603020101020101" pitchFamily="18" charset="-127"/>
                    <a:ea typeface="나눔명조" panose="02020603020101020101" pitchFamily="18" charset="-127"/>
                    <a:cs typeface="Malgun Gothic"/>
                  </a:rPr>
                  <a:t>기본 </a:t>
                </a:r>
                <a:r>
                  <a:rPr lang="en-US" altLang="ko-KR" sz="1000" dirty="0" smtClean="0">
                    <a:latin typeface="나눔명조" panose="02020603020101020101" pitchFamily="18" charset="-127"/>
                    <a:ea typeface="나눔명조" panose="02020603020101020101" pitchFamily="18" charset="-127"/>
                    <a:cs typeface="Malgun Gothic"/>
                  </a:rPr>
                  <a:t>ETL</a:t>
                </a:r>
                <a:endParaRPr lang="ko-KR" altLang="en-US" sz="1000" dirty="0"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endParaRPr>
              </a:p>
            </p:txBody>
          </p:sp>
        </p:grpSp>
        <p:sp>
          <p:nvSpPr>
            <p:cNvPr id="160" name="TextBox 70"/>
            <p:cNvSpPr txBox="1">
              <a:spLocks noChangeArrowheads="1"/>
            </p:cNvSpPr>
            <p:nvPr/>
          </p:nvSpPr>
          <p:spPr bwMode="auto">
            <a:xfrm>
              <a:off x="1651143" y="5451945"/>
              <a:ext cx="780983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Futura Md BT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Futura Md BT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Futura Md BT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Futura Md BT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Futura Md BT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Md BT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Md BT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Md BT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Md BT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sz="1000" b="1" i="1" dirty="0" smtClean="0">
                  <a:solidFill>
                    <a:schemeClr val="accent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HDFS</a:t>
              </a:r>
            </a:p>
            <a:p>
              <a:pPr eaLnBrk="1" hangingPunct="1"/>
              <a:r>
                <a:rPr lang="en-US" altLang="zh-TW" sz="1000" b="1" i="1" dirty="0" smtClean="0">
                  <a:solidFill>
                    <a:schemeClr val="accent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Hbase API</a:t>
              </a:r>
              <a:endParaRPr lang="en-US" altLang="zh-TW" sz="1000" b="1" i="1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pic>
          <p:nvPicPr>
            <p:cNvPr id="161" name="Picture 14" descr="ICON_Storage_3up_Q408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100" y="4343787"/>
              <a:ext cx="413212" cy="456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2" name="Picture 14" descr="ICON_Storage_3up_Q408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5806" y="3502448"/>
              <a:ext cx="295725" cy="38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" name="TextBox 162"/>
            <p:cNvSpPr txBox="1"/>
            <p:nvPr/>
          </p:nvSpPr>
          <p:spPr>
            <a:xfrm>
              <a:off x="8484769" y="3063639"/>
              <a:ext cx="104136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User Model</a:t>
              </a:r>
            </a:p>
            <a:p>
              <a:r>
                <a:rPr lang="en-US" altLang="ko-KR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{</a:t>
              </a:r>
              <a:r>
                <a:rPr lang="ko-KR" altLang="en-US" sz="10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성별</a:t>
              </a:r>
              <a:r>
                <a:rPr lang="en-US" altLang="ko-KR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, </a:t>
              </a:r>
              <a:r>
                <a:rPr lang="ko-KR" altLang="en-US" sz="10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체중</a:t>
              </a:r>
              <a:r>
                <a:rPr lang="en-US" altLang="ko-KR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 </a:t>
              </a:r>
              <a:r>
                <a:rPr lang="en-US" altLang="ko-KR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… } </a:t>
              </a:r>
              <a:endParaRPr lang="ko-KR" altLang="en-US" sz="1000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870428" y="4556063"/>
              <a:ext cx="224944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(</a:t>
              </a:r>
              <a:r>
                <a:rPr lang="ko-KR" altLang="en-US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선 고려 알고리즘</a:t>
              </a:r>
              <a:r>
                <a:rPr lang="en-US" altLang="ko-KR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)</a:t>
              </a:r>
            </a:p>
            <a:p>
              <a:r>
                <a:rPr lang="ko-KR" altLang="en-US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협력필터</a:t>
              </a:r>
              <a:r>
                <a:rPr lang="en-US" altLang="ko-KR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(CF) – Taste</a:t>
              </a:r>
            </a:p>
            <a:p>
              <a:r>
                <a:rPr lang="ko-KR" altLang="en-US" sz="1000" dirty="0" err="1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클러스터링</a:t>
              </a:r>
              <a:r>
                <a:rPr lang="ko-KR" altLang="en-US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 </a:t>
              </a:r>
              <a:r>
                <a:rPr lang="en-US" altLang="ko-KR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– K means</a:t>
              </a:r>
            </a:p>
            <a:p>
              <a:r>
                <a:rPr lang="ko-KR" altLang="en-US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분류 </a:t>
              </a:r>
              <a:r>
                <a:rPr lang="en-US" altLang="ko-KR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– </a:t>
              </a:r>
              <a:r>
                <a:rPr lang="en-US" altLang="ko-KR" sz="1000" dirty="0" err="1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Comlementary</a:t>
              </a:r>
              <a:r>
                <a:rPr lang="en-US" altLang="ko-KR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 </a:t>
              </a:r>
              <a:r>
                <a:rPr lang="en-US" altLang="ko-KR" sz="1000" dirty="0" err="1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Navie</a:t>
              </a:r>
              <a:r>
                <a:rPr lang="en-US" altLang="ko-KR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 Bayes</a:t>
              </a:r>
              <a:endParaRPr lang="ko-KR" altLang="en-US" sz="1000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922610" y="5786170"/>
              <a:ext cx="2025100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(</a:t>
              </a:r>
              <a:r>
                <a:rPr lang="ko-KR" altLang="en-US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저장소 위치</a:t>
              </a:r>
              <a:r>
                <a:rPr lang="en-US" altLang="ko-KR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)</a:t>
              </a:r>
            </a:p>
            <a:p>
              <a:r>
                <a:rPr lang="ko-KR" altLang="en-US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로그파일을 생성하여</a:t>
              </a:r>
              <a:r>
                <a:rPr lang="en-US" altLang="ko-KR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, Flume</a:t>
              </a:r>
              <a:r>
                <a:rPr lang="ko-KR" altLang="en-US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을 통해서 저장소에 전달</a:t>
              </a:r>
              <a:endParaRPr lang="ko-KR" altLang="en-US" sz="1000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66" name="Rectangle 98"/>
            <p:cNvSpPr/>
            <p:nvPr/>
          </p:nvSpPr>
          <p:spPr>
            <a:xfrm>
              <a:off x="6432771" y="1343555"/>
              <a:ext cx="1687097" cy="380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rPr>
                <a:t>Service Interface</a:t>
              </a:r>
              <a:endParaRPr lang="ko-KR" altLang="en-US" sz="1200" dirty="0"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</a:endParaRPr>
            </a:p>
          </p:txBody>
        </p:sp>
        <p:sp>
          <p:nvSpPr>
            <p:cNvPr id="167" name="Rectangle 166"/>
            <p:cNvSpPr>
              <a:spLocks noChangeArrowheads="1"/>
            </p:cNvSpPr>
            <p:nvPr/>
          </p:nvSpPr>
          <p:spPr bwMode="auto">
            <a:xfrm>
              <a:off x="4500795" y="1779751"/>
              <a:ext cx="1202859" cy="3966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1200" dirty="0" smtClean="0">
                  <a:solidFill>
                    <a:srgbClr val="000000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M/R</a:t>
              </a:r>
              <a:br>
                <a:rPr lang="en-US" altLang="zh-TW" sz="1200" dirty="0" smtClean="0">
                  <a:solidFill>
                    <a:srgbClr val="000000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</a:br>
              <a:r>
                <a:rPr lang="en-US" altLang="zh-TW" sz="1200" dirty="0" smtClean="0">
                  <a:solidFill>
                    <a:srgbClr val="000000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Application</a:t>
              </a:r>
              <a:endParaRPr lang="zh-TW" altLang="en-US" sz="1200" dirty="0">
                <a:solidFill>
                  <a:srgbClr val="000000"/>
                </a:solidFill>
                <a:latin typeface="나눔명조" panose="02020603020101020101" pitchFamily="18" charset="-127"/>
              </a:endParaRPr>
            </a:p>
          </p:txBody>
        </p:sp>
        <p:cxnSp>
          <p:nvCxnSpPr>
            <p:cNvPr id="168" name="Curved Connector 104"/>
            <p:cNvCxnSpPr>
              <a:stCxn id="166" idx="3"/>
              <a:endCxn id="83" idx="3"/>
            </p:cNvCxnSpPr>
            <p:nvPr/>
          </p:nvCxnSpPr>
          <p:spPr>
            <a:xfrm flipH="1">
              <a:off x="7979468" y="1533913"/>
              <a:ext cx="140400" cy="1531709"/>
            </a:xfrm>
            <a:prstGeom prst="curvedConnector3">
              <a:avLst>
                <a:gd name="adj1" fmla="val -155302"/>
              </a:avLst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ounded Rectangle 33"/>
            <p:cNvSpPr/>
            <p:nvPr/>
          </p:nvSpPr>
          <p:spPr bwMode="auto">
            <a:xfrm>
              <a:off x="413911" y="3432951"/>
              <a:ext cx="1028443" cy="312763"/>
            </a:xfrm>
            <a:prstGeom prst="roundRect">
              <a:avLst/>
            </a:prstGeom>
            <a:solidFill>
              <a:srgbClr val="FFCC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 smtClean="0">
                  <a:latin typeface="나눔명조" panose="02020603020101020101" pitchFamily="18" charset="-127"/>
                  <a:ea typeface="나눔명조" panose="02020603020101020101" pitchFamily="18" charset="-127"/>
                  <a:cs typeface="Malgun Gothic"/>
                </a:rPr>
                <a:t>MapReduce</a:t>
              </a:r>
            </a:p>
          </p:txBody>
        </p:sp>
        <p:cxnSp>
          <p:nvCxnSpPr>
            <p:cNvPr id="170" name="Curved Connector 104"/>
            <p:cNvCxnSpPr>
              <a:stCxn id="83" idx="1"/>
              <a:endCxn id="166" idx="2"/>
            </p:cNvCxnSpPr>
            <p:nvPr/>
          </p:nvCxnSpPr>
          <p:spPr>
            <a:xfrm rot="10800000" flipH="1">
              <a:off x="6676772" y="1724272"/>
              <a:ext cx="599548" cy="1341351"/>
            </a:xfrm>
            <a:prstGeom prst="curvedConnector4">
              <a:avLst>
                <a:gd name="adj1" fmla="val -36368"/>
                <a:gd name="adj2" fmla="val 58133"/>
              </a:avLst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urved Connector 104"/>
            <p:cNvCxnSpPr>
              <a:stCxn id="166" idx="1"/>
              <a:endCxn id="167" idx="3"/>
            </p:cNvCxnSpPr>
            <p:nvPr/>
          </p:nvCxnSpPr>
          <p:spPr>
            <a:xfrm rot="10800000" flipV="1">
              <a:off x="5703654" y="1533913"/>
              <a:ext cx="729117" cy="444177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urved Connector 104"/>
            <p:cNvCxnSpPr>
              <a:stCxn id="167" idx="1"/>
              <a:endCxn id="169" idx="0"/>
            </p:cNvCxnSpPr>
            <p:nvPr/>
          </p:nvCxnSpPr>
          <p:spPr>
            <a:xfrm rot="10800000" flipV="1">
              <a:off x="928134" y="1978090"/>
              <a:ext cx="3572662" cy="1454860"/>
            </a:xfrm>
            <a:prstGeom prst="curvedConnector2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urved Connector 104"/>
            <p:cNvCxnSpPr>
              <a:stCxn id="169" idx="2"/>
              <a:endCxn id="161" idx="0"/>
            </p:cNvCxnSpPr>
            <p:nvPr/>
          </p:nvCxnSpPr>
          <p:spPr>
            <a:xfrm rot="16200000" flipH="1">
              <a:off x="743883" y="3929963"/>
              <a:ext cx="598074" cy="229573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8385464" y="1797591"/>
              <a:ext cx="1300682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개인화 서비스 요청</a:t>
              </a:r>
              <a:endParaRPr lang="ko-KR" altLang="en-US" sz="1000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500795" y="1410802"/>
              <a:ext cx="1300682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분산처리기능 수행</a:t>
              </a:r>
              <a:endParaRPr lang="ko-KR" altLang="en-US" sz="1000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76" name="Rectangle 55"/>
            <p:cNvSpPr/>
            <p:nvPr/>
          </p:nvSpPr>
          <p:spPr>
            <a:xfrm>
              <a:off x="327547" y="1705973"/>
              <a:ext cx="4039737" cy="4503761"/>
            </a:xfrm>
            <a:prstGeom prst="rect">
              <a:avLst/>
            </a:prstGeom>
            <a:solidFill>
              <a:schemeClr val="bg1">
                <a:lumMod val="85000"/>
                <a:alpha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데이터 </a:t>
              </a:r>
              <a:r>
                <a:rPr lang="ko-KR" altLang="en-US" dirty="0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수집</a:t>
              </a:r>
              <a:r>
                <a:rPr lang="en-US" altLang="ko-KR" dirty="0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/</a:t>
              </a:r>
              <a:r>
                <a:rPr lang="ko-KR" altLang="en-US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저장</a:t>
              </a:r>
              <a:endParaRPr 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516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1620</Words>
  <Application>Microsoft Office PowerPoint</Application>
  <PresentationFormat>와이드스크린</PresentationFormat>
  <Paragraphs>402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新細明體</vt:lpstr>
      <vt:lpstr>나눔명조</vt:lpstr>
      <vt:lpstr>나눔명조 ExtraBold</vt:lpstr>
      <vt:lpstr>Malgun Gothic</vt:lpstr>
      <vt:lpstr>Malgun Gothic</vt:lpstr>
      <vt:lpstr>Arial</vt:lpstr>
      <vt:lpstr>Symbol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황해연</dc:creator>
  <cp:lastModifiedBy>황해연</cp:lastModifiedBy>
  <cp:revision>17</cp:revision>
  <dcterms:created xsi:type="dcterms:W3CDTF">2014-09-03T21:38:01Z</dcterms:created>
  <dcterms:modified xsi:type="dcterms:W3CDTF">2014-09-04T00:19:40Z</dcterms:modified>
</cp:coreProperties>
</file>