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57" r:id="rId5"/>
    <p:sldId id="258" r:id="rId6"/>
    <p:sldId id="266" r:id="rId7"/>
    <p:sldId id="267" r:id="rId8"/>
    <p:sldId id="268" r:id="rId9"/>
    <p:sldId id="259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66FF"/>
    <a:srgbClr val="99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294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10D7-109B-4C20-95F1-2AD6BE66EAF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ECF7D-AD16-4AD3-BFE3-89DAA7C647B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over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C2C2-E7D9-4A92-9674-2F2102BF4B80}" type="datetimeFigureOut">
              <a:rPr lang="ru-RU" smtClean="0"/>
              <a:pPr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3E77-D7C2-4046-8A43-E5E53E4641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6" y="-142900"/>
            <a:ext cx="885828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ru-RU" sz="5400" b="1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Проект для Яндекс Лицея</a:t>
            </a:r>
            <a:endParaRPr lang="ru-RU" sz="5400" b="1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5766" y="1214422"/>
            <a:ext cx="87439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Сайт на </a:t>
            </a:r>
            <a: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Flask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«</a:t>
            </a:r>
            <a: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Pusheen English</a:t>
            </a:r>
            <a:r>
              <a:rPr kumimoji="0" lang="ru-RU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»</a:t>
            </a:r>
            <a:endParaRPr kumimoji="0" lang="ru-RU" sz="5400" b="1" i="0" u="none" strike="noStrike" kern="1200" cap="none" spc="0" normalizeH="0" baseline="0" noProof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 descr="pusheen_avatar.png"/>
          <p:cNvPicPr>
            <a:picLocks noChangeAspect="1"/>
          </p:cNvPicPr>
          <p:nvPr/>
        </p:nvPicPr>
        <p:blipFill>
          <a:blip r:embed="rId2" cstate="print"/>
          <a:srcRect t="10638"/>
          <a:stretch>
            <a:fillRect/>
          </a:stretch>
        </p:blipFill>
        <p:spPr>
          <a:xfrm>
            <a:off x="2928926" y="3571876"/>
            <a:ext cx="3214710" cy="3143272"/>
          </a:xfrm>
          <a:prstGeom prst="ellipse">
            <a:avLst/>
          </a:prstGeom>
          <a:ln w="63500" cap="rnd">
            <a:solidFill>
              <a:schemeClr val="tx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32" cy="250033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mtClean="0"/>
              <a:t>Выполнить деплой бота на веб-хостинг </a:t>
            </a:r>
            <a:r>
              <a:rPr lang="ru-RU" smtClean="0">
                <a:sym typeface="Wingdings" pitchFamily="2" charset="2"/>
              </a:rPr>
              <a:t>:(</a:t>
            </a:r>
            <a:endParaRPr lang="ru-RU" smtClean="0"/>
          </a:p>
          <a:p>
            <a:pPr algn="just">
              <a:buFont typeface="Wingdings" pitchFamily="2" charset="2"/>
              <a:buChar char="v"/>
            </a:pPr>
            <a:r>
              <a:rPr lang="ru-RU" smtClean="0"/>
              <a:t>Сделать авторизацию в боте более надёжной, добавив возможность генерации секретного токена для доступа к нему</a:t>
            </a:r>
          </a:p>
          <a:p>
            <a:pPr algn="just">
              <a:buFont typeface="Wingdings" pitchFamily="2" charset="2"/>
              <a:buChar char="v"/>
            </a:pPr>
            <a:r>
              <a:rPr lang="ru-RU" smtClean="0"/>
              <a:t>Поделиться сайтом с учителями английского.</a:t>
            </a:r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00100" y="3887801"/>
            <a:ext cx="70723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7200" b="1" i="0" u="none" strike="noStrike" kern="1200" cap="none" spc="0" normalizeH="0" baseline="0" noProof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ru-RU" sz="7200" b="1" i="0" u="none" strike="noStrike" kern="1200" cap="none" spc="0" normalizeH="0" baseline="0" noProof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844" y="-214338"/>
            <a:ext cx="900115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Планы</a:t>
            </a:r>
            <a:r>
              <a:rPr kumimoji="0" lang="ru-RU" sz="44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на будущее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" y="785794"/>
            <a:ext cx="9144000" cy="2857520"/>
          </a:xfrm>
        </p:spPr>
        <p:txBody>
          <a:bodyPr>
            <a:normAutofit fontScale="92500" lnSpcReduction="20000"/>
          </a:bodyPr>
          <a:lstStyle/>
          <a:p>
            <a:pPr marL="0" indent="360000" algn="just">
              <a:buNone/>
            </a:pPr>
            <a:r>
              <a:rPr lang="en-US" smtClean="0"/>
              <a:t>Pusheen English – </a:t>
            </a:r>
            <a:r>
              <a:rPr lang="ru-RU" smtClean="0"/>
              <a:t>веб-сайт, позволяющий изучать английский язык в развлекательной форме. На сайте можно зарегистрироваться и вести учёт своих достижений, доступны задания, затрагивающие различные сферы изучения языка, а также некоторые дополнительные возможности. У сайта есть бот </a:t>
            </a:r>
            <a:r>
              <a:rPr lang="en-US" smtClean="0"/>
              <a:t>Pusheen </a:t>
            </a:r>
            <a:r>
              <a:rPr lang="ru-RU" smtClean="0"/>
              <a:t>в мессенджере </a:t>
            </a:r>
            <a:r>
              <a:rPr lang="en-US" smtClean="0"/>
              <a:t>Telegram.</a:t>
            </a:r>
            <a:endParaRPr lang="ru-RU"/>
          </a:p>
        </p:txBody>
      </p:sp>
      <p:sp>
        <p:nvSpPr>
          <p:cNvPr id="1026" name="AutoShape 2" descr="здание школы векторные иллюстрации здание школы мультфильм PNG , Вектор,  здание, Школа PNG картинки и пнг рисунок для бесплатной загруз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1470" y="-285776"/>
            <a:ext cx="892968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Основная</a:t>
            </a:r>
            <a:r>
              <a:rPr kumimoji="0" lang="ru-RU" sz="44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информация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-71470" y="4618077"/>
            <a:ext cx="98584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Целевая аудитория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ru-RU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Учителя и преподаватели английского языка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ru-RU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Ученики и студенты, изучающие английский язык как иностранный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ru-RU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Люди, самостоятельно изучающие язык.</a:t>
            </a:r>
            <a:endParaRPr kumimoji="0" lang="ru-RU" sz="22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Рисунок 12" descr="pusheen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474" y="3214710"/>
            <a:ext cx="2005634" cy="2214554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42908" y="-142900"/>
            <a:ext cx="892968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Актуальность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 descr="ЕГЭ — Абакан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643314"/>
            <a:ext cx="5133747" cy="3071834"/>
          </a:xfrm>
          <a:prstGeom prst="rect">
            <a:avLst/>
          </a:prstGeom>
          <a:noFill/>
        </p:spPr>
      </p:pic>
      <p:pic>
        <p:nvPicPr>
          <p:cNvPr id="10" name="Picture 4" descr="Информация для участников муниципального этапа ВсОШ по английскому языку! —  Центр развития талантов &quot;Аврора&quot; Республика Башкортоста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3643314"/>
            <a:ext cx="3214710" cy="3090626"/>
          </a:xfrm>
          <a:prstGeom prst="rect">
            <a:avLst/>
          </a:prstGeom>
          <a:noFill/>
        </p:spPr>
      </p:pic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-285784" y="928670"/>
            <a:ext cx="9358346" cy="2428891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mtClean="0"/>
              <a:t>		Обычно на подобных сайтах предлагаются задания из существующего банка, поэтому они часто повторяются. Напротив, на сайте </a:t>
            </a:r>
            <a:r>
              <a:rPr lang="en-US" i="1" smtClean="0"/>
              <a:t>Pusheen English </a:t>
            </a:r>
            <a:r>
              <a:rPr lang="ru-RU" smtClean="0"/>
              <a:t>задания генерируются случайным образом, и вероятность  совпадений крайне мала.</a:t>
            </a:r>
            <a:endParaRPr lang="ru-RU" i="1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42844" y="142852"/>
            <a:ext cx="892968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Демонстрация</a:t>
            </a:r>
            <a:r>
              <a:rPr kumimoji="0" lang="ru-RU" sz="44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проекта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 l="3843" t="15613" r="1171" b="5262"/>
          <a:stretch>
            <a:fillRect/>
          </a:stretch>
        </p:blipFill>
        <p:spPr bwMode="auto">
          <a:xfrm>
            <a:off x="-32" y="1738040"/>
            <a:ext cx="9144032" cy="433416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Прямая со стрелкой 93"/>
          <p:cNvCxnSpPr>
            <a:endCxn id="56" idx="0"/>
          </p:cNvCxnSpPr>
          <p:nvPr/>
        </p:nvCxnSpPr>
        <p:spPr>
          <a:xfrm rot="16200000" flipH="1">
            <a:off x="5339960" y="1732349"/>
            <a:ext cx="3143270" cy="210741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987" y="785794"/>
            <a:ext cx="3030253" cy="40011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Обработчики страниц</a:t>
            </a:r>
            <a:endParaRPr lang="ru-RU" sz="2000"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1845222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register()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406" y="1345156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login()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1406" y="2916792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add_word()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1406" y="2416726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logout()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1406" y="3416858"/>
            <a:ext cx="13573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crossword()</a:t>
            </a:r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068939" y="1357298"/>
            <a:ext cx="12888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LoginForm</a:t>
            </a:r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071934" y="3953350"/>
            <a:ext cx="17859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FillGapsForm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1934" y="1857364"/>
            <a:ext cx="192882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RegistrationForm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1934" y="3416858"/>
            <a:ext cx="17859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CrosswordForm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2008" y="1357298"/>
            <a:ext cx="123189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MapsAPI</a:t>
            </a:r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929454" y="1857364"/>
            <a:ext cx="12144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WordsAPI</a:t>
            </a:r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1406" y="4500570"/>
            <a:ext cx="2428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country_studies()</a:t>
            </a:r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1406" y="5072074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random_word()</a:t>
            </a:r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1406" y="5643578"/>
            <a:ext cx="2000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main_page()</a:t>
            </a:r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1438" y="6286520"/>
            <a:ext cx="20002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about()</a:t>
            </a:r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4071934" y="2928934"/>
            <a:ext cx="17859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AddWordForm</a:t>
            </a:r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643042" y="3429000"/>
            <a:ext cx="22145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check_crossword()</a:t>
            </a:r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71406" y="3929066"/>
            <a:ext cx="13573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fill_gaps()</a:t>
            </a:r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643042" y="3941208"/>
            <a:ext cx="22145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check_answer()</a:t>
            </a:r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714612" y="4500570"/>
            <a:ext cx="11430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choose()</a:t>
            </a:r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4094855" y="785794"/>
            <a:ext cx="2477409" cy="40011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Формы (</a:t>
            </a:r>
            <a:r>
              <a:rPr lang="en-US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flask-wtf)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29454" y="785794"/>
            <a:ext cx="642942" cy="40011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857224" y="-285776"/>
            <a:ext cx="742955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en-US" sz="36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6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код</a:t>
            </a:r>
            <a:endParaRPr kumimoji="0" lang="ru-RU" sz="36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57950" y="2428868"/>
            <a:ext cx="248984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AchievementsResource</a:t>
            </a:r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43702" y="2928934"/>
            <a:ext cx="200433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UsersListResource</a:t>
            </a:r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929454" y="3500438"/>
            <a:ext cx="12858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get_word()</a:t>
            </a:r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072330" y="4357694"/>
            <a:ext cx="1785950" cy="40011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База данных</a:t>
            </a:r>
            <a:endParaRPr lang="en-US" sz="2000" b="1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58148" y="6060064"/>
            <a:ext cx="10001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Nouns</a:t>
            </a:r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8117307" y="5500702"/>
            <a:ext cx="7409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Verbs</a:t>
            </a:r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7358082" y="5000636"/>
            <a:ext cx="15001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Adjectives</a:t>
            </a:r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6000760" y="5000636"/>
            <a:ext cx="12144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User</a:t>
            </a:r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6000760" y="6060064"/>
            <a:ext cx="164307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Location</a:t>
            </a:r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8143900" y="785794"/>
            <a:ext cx="639919" cy="40011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Бот</a:t>
            </a:r>
            <a:endParaRPr lang="en-US" sz="2000" b="1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00760" y="5500702"/>
            <a:ext cx="20002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Achievements</a:t>
            </a:r>
            <a:endParaRPr lang="ru-RU"/>
          </a:p>
        </p:txBody>
      </p:sp>
      <p:cxnSp>
        <p:nvCxnSpPr>
          <p:cNvPr id="65" name="Прямая со стрелкой 64"/>
          <p:cNvCxnSpPr>
            <a:stCxn id="9" idx="3"/>
            <a:endCxn id="46" idx="1"/>
          </p:cNvCxnSpPr>
          <p:nvPr/>
        </p:nvCxnSpPr>
        <p:spPr>
          <a:xfrm>
            <a:off x="1428728" y="3601524"/>
            <a:ext cx="214314" cy="1214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47" idx="3"/>
            <a:endCxn id="48" idx="1"/>
          </p:cNvCxnSpPr>
          <p:nvPr/>
        </p:nvCxnSpPr>
        <p:spPr>
          <a:xfrm>
            <a:off x="1428728" y="4113732"/>
            <a:ext cx="214314" cy="1214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6" idx="3"/>
            <a:endCxn id="49" idx="1"/>
          </p:cNvCxnSpPr>
          <p:nvPr/>
        </p:nvCxnSpPr>
        <p:spPr>
          <a:xfrm>
            <a:off x="2500298" y="4685236"/>
            <a:ext cx="214314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46" idx="3"/>
            <a:endCxn id="15" idx="1"/>
          </p:cNvCxnSpPr>
          <p:nvPr/>
        </p:nvCxnSpPr>
        <p:spPr>
          <a:xfrm flipV="1">
            <a:off x="3857620" y="3601524"/>
            <a:ext cx="214314" cy="121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8" idx="3"/>
            <a:endCxn id="13" idx="1"/>
          </p:cNvCxnSpPr>
          <p:nvPr/>
        </p:nvCxnSpPr>
        <p:spPr>
          <a:xfrm>
            <a:off x="3857620" y="4125874"/>
            <a:ext cx="214314" cy="121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4" idx="0"/>
          </p:cNvCxnSpPr>
          <p:nvPr/>
        </p:nvCxnSpPr>
        <p:spPr>
          <a:xfrm rot="10800000" flipV="1">
            <a:off x="1628114" y="500042"/>
            <a:ext cx="1515126" cy="28575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51" idx="0"/>
          </p:cNvCxnSpPr>
          <p:nvPr/>
        </p:nvCxnSpPr>
        <p:spPr>
          <a:xfrm>
            <a:off x="6000760" y="428604"/>
            <a:ext cx="1250165" cy="35719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50" idx="0"/>
          </p:cNvCxnSpPr>
          <p:nvPr/>
        </p:nvCxnSpPr>
        <p:spPr>
          <a:xfrm rot="16200000" flipH="1">
            <a:off x="5238532" y="690766"/>
            <a:ext cx="142876" cy="4718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endCxn id="62" idx="0"/>
          </p:cNvCxnSpPr>
          <p:nvPr/>
        </p:nvCxnSpPr>
        <p:spPr>
          <a:xfrm>
            <a:off x="6000760" y="357166"/>
            <a:ext cx="2463100" cy="42862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rot="16200000" flipH="1">
            <a:off x="5464976" y="607200"/>
            <a:ext cx="214314" cy="14287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Заголовок 1"/>
          <p:cNvSpPr txBox="1">
            <a:spLocks/>
          </p:cNvSpPr>
          <p:nvPr/>
        </p:nvSpPr>
        <p:spPr>
          <a:xfrm>
            <a:off x="-571536" y="5429264"/>
            <a:ext cx="742955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615 </a:t>
            </a:r>
            <a:r>
              <a:rPr kumimoji="0" lang="ru-RU" sz="2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строк</a:t>
            </a:r>
            <a:endParaRPr kumimoji="0" lang="ru-RU" sz="2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8" name="Прямая со стрелкой 67"/>
          <p:cNvCxnSpPr>
            <a:stCxn id="7" idx="3"/>
            <a:endCxn id="39" idx="1"/>
          </p:cNvCxnSpPr>
          <p:nvPr/>
        </p:nvCxnSpPr>
        <p:spPr>
          <a:xfrm>
            <a:off x="2071670" y="3101458"/>
            <a:ext cx="2000264" cy="121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Flask (веб-фреймворк) — Википеди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68"/>
            <a:ext cx="3465501" cy="1357322"/>
          </a:xfrm>
          <a:prstGeom prst="rect">
            <a:avLst/>
          </a:prstGeom>
          <a:noFill/>
        </p:spPr>
      </p:pic>
      <p:sp>
        <p:nvSpPr>
          <p:cNvPr id="6" name="Содержимое 10"/>
          <p:cNvSpPr>
            <a:spLocks noGrp="1"/>
          </p:cNvSpPr>
          <p:nvPr>
            <p:ph idx="1"/>
          </p:nvPr>
        </p:nvSpPr>
        <p:spPr>
          <a:xfrm>
            <a:off x="71406" y="4000504"/>
            <a:ext cx="3357586" cy="264320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smtClean="0"/>
              <a:t>Flask</a:t>
            </a:r>
          </a:p>
          <a:p>
            <a:pPr>
              <a:buFont typeface="Wingdings" pitchFamily="2" charset="2"/>
              <a:buChar char="v"/>
            </a:pPr>
            <a:r>
              <a:rPr lang="en-US" sz="3600" smtClean="0"/>
              <a:t>Flask-login</a:t>
            </a:r>
          </a:p>
          <a:p>
            <a:pPr>
              <a:buFont typeface="Wingdings" pitchFamily="2" charset="2"/>
              <a:buChar char="v"/>
            </a:pPr>
            <a:r>
              <a:rPr lang="en-US" sz="3600" smtClean="0"/>
              <a:t>Flask-wtf</a:t>
            </a:r>
          </a:p>
          <a:p>
            <a:pPr>
              <a:buFont typeface="Wingdings" pitchFamily="2" charset="2"/>
              <a:buChar char="v"/>
            </a:pPr>
            <a:r>
              <a:rPr lang="en-US" sz="3600" smtClean="0"/>
              <a:t>Flask-restful</a:t>
            </a:r>
          </a:p>
        </p:txBody>
      </p:sp>
      <p:pic>
        <p:nvPicPr>
          <p:cNvPr id="24582" name="Picture 6" descr="SQLAlchemy Logo PNG Vector (SVG) Free Downlo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643181"/>
            <a:ext cx="2857500" cy="990601"/>
          </a:xfrm>
          <a:prstGeom prst="rect">
            <a:avLst/>
          </a:prstGeom>
          <a:noFill/>
        </p:spPr>
      </p:pic>
      <p:sp>
        <p:nvSpPr>
          <p:cNvPr id="8" name="Содержимое 10"/>
          <p:cNvSpPr txBox="1">
            <a:spLocks/>
          </p:cNvSpPr>
          <p:nvPr/>
        </p:nvSpPr>
        <p:spPr>
          <a:xfrm>
            <a:off x="4000496" y="4000504"/>
            <a:ext cx="2823299" cy="114300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3600" smtClean="0"/>
              <a:t>Sqlalchemy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Werkzeug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84" name="Picture 8" descr="Pillow (PIL Fork) 10.3.0 document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322122"/>
            <a:ext cx="3500430" cy="1750216"/>
          </a:xfrm>
          <a:prstGeom prst="rect">
            <a:avLst/>
          </a:prstGeom>
          <a:noFill/>
        </p:spPr>
      </p:pic>
      <p:pic>
        <p:nvPicPr>
          <p:cNvPr id="24586" name="Picture 10" descr="python-telegram-bot v21.1.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1685" y="2357430"/>
            <a:ext cx="2820975" cy="2820975"/>
          </a:xfrm>
          <a:prstGeom prst="rect">
            <a:avLst/>
          </a:prstGeom>
          <a:noFill/>
        </p:spPr>
      </p:pic>
      <p:sp>
        <p:nvSpPr>
          <p:cNvPr id="11" name="Содержимое 10"/>
          <p:cNvSpPr txBox="1">
            <a:spLocks/>
          </p:cNvSpPr>
          <p:nvPr/>
        </p:nvSpPr>
        <p:spPr>
          <a:xfrm>
            <a:off x="7286644" y="5429264"/>
            <a:ext cx="1785918" cy="114300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smtClean="0"/>
              <a:t>Python-telegram-bot[ext]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6"/>
          <a:srcRect l="549" t="15625" r="62116" b="55078"/>
          <a:stretch>
            <a:fillRect/>
          </a:stretch>
        </p:blipFill>
        <p:spPr bwMode="auto">
          <a:xfrm>
            <a:off x="142876" y="142852"/>
            <a:ext cx="48577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2714676" y="571480"/>
            <a:ext cx="892968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rPr>
              <a:t>Библиотеки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438" y="-24"/>
            <a:ext cx="900115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rPr>
              <a:t>Код на других языках программирования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19766" t="14648" r="68704" b="50195"/>
          <a:stretch>
            <a:fillRect/>
          </a:stretch>
        </p:blipFill>
        <p:spPr bwMode="auto">
          <a:xfrm>
            <a:off x="500034" y="3000372"/>
            <a:ext cx="220862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 descr="HTML — Википеди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500174"/>
            <a:ext cx="1428760" cy="1428760"/>
          </a:xfrm>
          <a:prstGeom prst="rect">
            <a:avLst/>
          </a:prstGeom>
          <a:noFill/>
        </p:spPr>
      </p:pic>
      <p:pic>
        <p:nvPicPr>
          <p:cNvPr id="25606" name="Picture 6" descr="CSS | Викии Вики | Fand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1431776"/>
            <a:ext cx="1068441" cy="1497158"/>
          </a:xfrm>
          <a:prstGeom prst="rect">
            <a:avLst/>
          </a:prstGeom>
          <a:noFill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 t="6054" r="65923" b="7357"/>
          <a:stretch>
            <a:fillRect/>
          </a:stretch>
        </p:blipFill>
        <p:spPr bwMode="auto">
          <a:xfrm>
            <a:off x="3143241" y="3000373"/>
            <a:ext cx="2643205" cy="377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9" name="Picture 9" descr="Les cours de la catégorie Javascript - training-dev.f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4692" y="1500174"/>
            <a:ext cx="2295026" cy="1571594"/>
          </a:xfrm>
          <a:prstGeom prst="rect">
            <a:avLst/>
          </a:prstGeom>
          <a:noFill/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7"/>
          <a:srcRect t="15673" r="77452" b="21679"/>
          <a:stretch>
            <a:fillRect/>
          </a:stretch>
        </p:blipFill>
        <p:spPr bwMode="auto">
          <a:xfrm>
            <a:off x="6214549" y="2991494"/>
            <a:ext cx="2429417" cy="379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357422" y="1714488"/>
            <a:ext cx="7429552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sz="2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362 строки</a:t>
            </a:r>
            <a:endParaRPr kumimoji="0" lang="ru-RU" sz="2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1438" y="-142900"/>
            <a:ext cx="900115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rPr>
              <a:t>Обращение к сторонним </a:t>
            </a:r>
            <a:r>
              <a:rPr lang="en-US" sz="4400" b="1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rPr>
              <a:t>API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 descr="Яндекс.Карты показывают, где едет общественный транспор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691042" cy="1032029"/>
          </a:xfrm>
          <a:prstGeom prst="rect">
            <a:avLst/>
          </a:prstGeom>
          <a:noFill/>
        </p:spPr>
      </p:pic>
      <p:pic>
        <p:nvPicPr>
          <p:cNvPr id="26628" name="Picture 4" descr="Файл:Yandex Translate icon.svg — Википеди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70" y="857232"/>
            <a:ext cx="1714536" cy="1714536"/>
          </a:xfrm>
          <a:prstGeom prst="rect">
            <a:avLst/>
          </a:prstGeom>
          <a:noFill/>
        </p:spPr>
      </p:pic>
      <p:pic>
        <p:nvPicPr>
          <p:cNvPr id="26630" name="Picture 6" descr="Reverso Context – контекстный переводчик – Libr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958" y="1000108"/>
            <a:ext cx="1428760" cy="1428760"/>
          </a:xfrm>
          <a:prstGeom prst="rect">
            <a:avLst/>
          </a:prstGeom>
          <a:noFill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/>
          <a:srcRect l="3639" t="27642" r="68704" b="51172"/>
          <a:stretch>
            <a:fillRect/>
          </a:stretch>
        </p:blipFill>
        <p:spPr bwMode="auto">
          <a:xfrm>
            <a:off x="142844" y="2643182"/>
            <a:ext cx="59712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6"/>
          <a:srcRect l="4429" t="16797" r="40117" b="52929"/>
          <a:stretch>
            <a:fillRect/>
          </a:stretch>
        </p:blipFill>
        <p:spPr bwMode="auto">
          <a:xfrm>
            <a:off x="3643306" y="5143512"/>
            <a:ext cx="5357850" cy="164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500826" y="3497049"/>
            <a:ext cx="242889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/>
              <a:t>MapsAPI</a:t>
            </a:r>
            <a:endParaRPr lang="ru-RU" sz="3600"/>
          </a:p>
        </p:txBody>
      </p:sp>
      <p:sp>
        <p:nvSpPr>
          <p:cNvPr id="17" name="TextBox 16"/>
          <p:cNvSpPr txBox="1"/>
          <p:nvPr/>
        </p:nvSpPr>
        <p:spPr>
          <a:xfrm>
            <a:off x="142844" y="5711627"/>
            <a:ext cx="235745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smtClean="0"/>
              <a:t>WordsAPI</a:t>
            </a:r>
            <a:endParaRPr lang="ru-RU" sz="360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928670"/>
          <a:ext cx="2614602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FF"/>
                          </a:solidFill>
                        </a:rPr>
                        <a:t>Users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surname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hashed_password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age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like_english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6315116" y="1500174"/>
          <a:ext cx="261460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FFFF"/>
                          </a:solidFill>
                        </a:rPr>
                        <a:t>Achievements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user_id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success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total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3071802" y="1500174"/>
            <a:ext cx="3286148" cy="57150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Содержимое 3"/>
          <p:cNvGraphicFramePr>
            <a:graphicFrameLocks/>
          </p:cNvGraphicFramePr>
          <p:nvPr/>
        </p:nvGraphicFramePr>
        <p:xfrm>
          <a:off x="285720" y="5459752"/>
          <a:ext cx="26146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Nouns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word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Содержимое 3"/>
          <p:cNvGraphicFramePr>
            <a:graphicFrameLocks/>
          </p:cNvGraphicFramePr>
          <p:nvPr/>
        </p:nvGraphicFramePr>
        <p:xfrm>
          <a:off x="3243282" y="5459752"/>
          <a:ext cx="26146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Adjectives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word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Содержимое 3"/>
          <p:cNvGraphicFramePr>
            <a:graphicFrameLocks/>
          </p:cNvGraphicFramePr>
          <p:nvPr/>
        </p:nvGraphicFramePr>
        <p:xfrm>
          <a:off x="6215074" y="5459752"/>
          <a:ext cx="26146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Verbs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word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Содержимое 3"/>
          <p:cNvGraphicFramePr>
            <a:graphicFrameLocks/>
          </p:cNvGraphicFramePr>
          <p:nvPr/>
        </p:nvGraphicFramePr>
        <p:xfrm>
          <a:off x="4786314" y="3357562"/>
          <a:ext cx="2928958" cy="16738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28958"/>
              </a:tblGrid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Locations</a:t>
                      </a:r>
                      <a:endParaRPr lang="ru-RU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smtClean="0"/>
                        <a:t>toponym</a:t>
                      </a: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smtClean="0"/>
                        <a:t>picture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214314" y="-214338"/>
            <a:ext cx="900115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База</a:t>
            </a:r>
            <a:r>
              <a:rPr kumimoji="0" lang="ru-RU" sz="4400" b="1" i="0" u="none" strike="noStrike" kern="1200" cap="none" spc="0" normalizeH="0" noProof="0" smtClean="0">
                <a:ln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данных</a:t>
            </a:r>
            <a:endParaRPr kumimoji="0" lang="ru-RU" sz="4400" b="1" i="0" u="none" strike="noStrike" kern="1200" cap="none" spc="0" normalizeH="0" baseline="0" noProof="0"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5">
      <a:dk1>
        <a:srgbClr val="5F497A"/>
      </a:dk1>
      <a:lt1>
        <a:srgbClr val="52416A"/>
      </a:lt1>
      <a:dk2>
        <a:srgbClr val="47365B"/>
      </a:dk2>
      <a:lt2>
        <a:srgbClr val="4E3B64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215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Проект для Яндекс Лицея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Яндекс Лицея «Pusheen game»</dc:title>
  <dc:creator>Рита</dc:creator>
  <cp:lastModifiedBy>Рита</cp:lastModifiedBy>
  <cp:revision>37</cp:revision>
  <dcterms:created xsi:type="dcterms:W3CDTF">2024-01-15T03:51:57Z</dcterms:created>
  <dcterms:modified xsi:type="dcterms:W3CDTF">2024-04-25T11:09:56Z</dcterms:modified>
</cp:coreProperties>
</file>