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sldIdLst>
    <p:sldId id="256" r:id="rId2"/>
    <p:sldId id="382" r:id="rId3"/>
    <p:sldId id="381" r:id="rId4"/>
    <p:sldId id="459" r:id="rId5"/>
    <p:sldId id="460" r:id="rId6"/>
    <p:sldId id="461" r:id="rId7"/>
    <p:sldId id="462" r:id="rId8"/>
    <p:sldId id="465" r:id="rId9"/>
    <p:sldId id="463" r:id="rId10"/>
    <p:sldId id="466" r:id="rId11"/>
    <p:sldId id="315" r:id="rId12"/>
    <p:sldId id="467" r:id="rId13"/>
    <p:sldId id="468" r:id="rId14"/>
    <p:sldId id="469" r:id="rId15"/>
    <p:sldId id="470" r:id="rId16"/>
    <p:sldId id="471" r:id="rId17"/>
    <p:sldId id="511" r:id="rId18"/>
    <p:sldId id="472" r:id="rId19"/>
    <p:sldId id="473" r:id="rId20"/>
    <p:sldId id="500" r:id="rId21"/>
    <p:sldId id="501" r:id="rId22"/>
    <p:sldId id="502" r:id="rId23"/>
    <p:sldId id="503" r:id="rId24"/>
    <p:sldId id="504" r:id="rId25"/>
    <p:sldId id="505" r:id="rId26"/>
    <p:sldId id="506" r:id="rId27"/>
    <p:sldId id="507" r:id="rId28"/>
    <p:sldId id="508" r:id="rId29"/>
    <p:sldId id="509" r:id="rId30"/>
    <p:sldId id="510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n"/>
      <a:defRPr sz="3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n"/>
      <a:defRPr sz="3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n"/>
      <a:defRPr sz="3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n"/>
      <a:defRPr sz="3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n"/>
      <a:defRPr sz="3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00FF"/>
    <a:srgbClr val="990000"/>
    <a:srgbClr val="FF7C8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19" autoAdjust="0"/>
  </p:normalViewPr>
  <p:slideViewPr>
    <p:cSldViewPr>
      <p:cViewPr>
        <p:scale>
          <a:sx n="60" d="100"/>
          <a:sy n="60" d="100"/>
        </p:scale>
        <p:origin x="-1456" y="-1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C86FA27-36F7-45A9-8E49-3C7BCE8AC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244BF-C36B-435C-BC2D-D260BB4960BC}" type="slidenum">
              <a:rPr lang="pt-BR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pt-BR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BA9F56-7067-4B19-91BE-2D4491739757}" type="slidenum">
              <a:rPr lang="pt-BR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pt-BR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49A46-B693-496A-A0E7-AF9270EF9B88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Run with class</a:t>
            </a:r>
          </a:p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F8D07A-5245-4BFF-9245-F1BD9F45F814}" type="slidenum">
              <a:rPr lang="pt-BR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pt-BR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D03947-305E-4FB2-95D2-D3749AE8D964}" type="slidenum">
              <a:rPr lang="pt-BR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pt-BR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9B706-9E59-4DCD-B766-7540F711E35D}" type="slidenum">
              <a:rPr lang="pt-BR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pt-BR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</p:grpSp>
      </p:grpSp>
      <p:sp>
        <p:nvSpPr>
          <p:cNvPr id="2152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52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0E6C-B2CB-4C08-98A5-C60544B0B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CCAFE-A37A-4F73-B152-1CB40042A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359E2-9C51-42D2-977B-E9778A28F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F2DCD-2CDF-460C-A746-FAFCE7F93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612E0-8760-4BD7-9404-9D6769CE6A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7A60F-DA3C-40F4-B96D-5F23DE6C8E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6D7C6-7050-4913-B789-12CD68A46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550F8-BE37-478B-B55B-06037C753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A215C-D8B5-4729-A544-019A9F125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E6B0A-D763-4B6E-9E25-999DA8AE5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9D089-8FB1-4650-AAF7-E5FEE3E29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 Black" pitchFamily="34" charset="0"/>
                <a:cs typeface="Arial" charset="0"/>
              </a:defRPr>
            </a:lvl1pPr>
          </a:lstStyle>
          <a:p>
            <a:pPr>
              <a:defRPr/>
            </a:pPr>
            <a:fld id="{79DB7615-1AF3-49CE-9C3A-BBF8B2553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9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263" y="0"/>
            <a:ext cx="9212263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075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125" y="1389063"/>
            <a:ext cx="202882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10100" y="500063"/>
            <a:ext cx="4533900" cy="841375"/>
          </a:xfrm>
        </p:spPr>
        <p:txBody>
          <a:bodyPr/>
          <a:lstStyle/>
          <a:p>
            <a:pPr eaLnBrk="1" hangingPunct="1"/>
            <a:r>
              <a:rPr lang="en-US" sz="4000" b="1" smtClean="0"/>
              <a:t>Programming to</a:t>
            </a:r>
            <a:endParaRPr lang="en-US" sz="4000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4071938"/>
            <a:ext cx="5643563" cy="164306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defRPr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sz="2400" b="1" dirty="0" smtClean="0">
                <a:solidFill>
                  <a:schemeClr val="bg1"/>
                </a:solidFill>
              </a:rPr>
              <a:t>School of Computer Engineering,</a:t>
            </a: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sz="2400" b="1" dirty="0" smtClean="0">
                <a:solidFill>
                  <a:schemeClr val="bg1"/>
                </a:solidFill>
              </a:rPr>
              <a:t>KIIT University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215063" y="6353175"/>
            <a:ext cx="15128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chemeClr val="bg1"/>
                </a:solidFill>
              </a:rPr>
              <a:t>26.6.07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Using RStudio</a:t>
            </a:r>
          </a:p>
        </p:txBody>
      </p:sp>
      <p:pic>
        <p:nvPicPr>
          <p:cNvPr id="15363" name="Picture 5" descr="rstudi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1725" y="668338"/>
            <a:ext cx="1223963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6" descr="rstudi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1700213"/>
            <a:ext cx="6172200" cy="476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116013" y="1989138"/>
            <a:ext cx="3311525" cy="295275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824" name="AutoShape 8"/>
          <p:cNvSpPr>
            <a:spLocks noChangeArrowheads="1"/>
          </p:cNvSpPr>
          <p:nvPr/>
        </p:nvSpPr>
        <p:spPr bwMode="auto">
          <a:xfrm>
            <a:off x="5364163" y="2060575"/>
            <a:ext cx="1152525" cy="720725"/>
          </a:xfrm>
          <a:prstGeom prst="wedgeRoundRectCallout">
            <a:avLst>
              <a:gd name="adj1" fmla="val -128787"/>
              <a:gd name="adj2" fmla="val 15859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Script editor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1116013" y="4941888"/>
            <a:ext cx="3311525" cy="15113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4427538" y="1989138"/>
            <a:ext cx="2808287" cy="17272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827" name="AutoShape 11"/>
          <p:cNvSpPr>
            <a:spLocks noChangeArrowheads="1"/>
          </p:cNvSpPr>
          <p:nvPr/>
        </p:nvSpPr>
        <p:spPr bwMode="auto">
          <a:xfrm>
            <a:off x="2051050" y="4005263"/>
            <a:ext cx="1706563" cy="1295400"/>
          </a:xfrm>
          <a:prstGeom prst="wedgeRoundRectCallout">
            <a:avLst>
              <a:gd name="adj1" fmla="val 87023"/>
              <a:gd name="adj2" fmla="val 1127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View help, plots &amp; files; manage packages</a:t>
            </a:r>
          </a:p>
        </p:txBody>
      </p:sp>
      <p:sp>
        <p:nvSpPr>
          <p:cNvPr id="34828" name="AutoShape 12"/>
          <p:cNvSpPr>
            <a:spLocks noChangeArrowheads="1"/>
          </p:cNvSpPr>
          <p:nvPr/>
        </p:nvSpPr>
        <p:spPr bwMode="auto">
          <a:xfrm>
            <a:off x="1619250" y="2205038"/>
            <a:ext cx="2159000" cy="1008062"/>
          </a:xfrm>
          <a:prstGeom prst="wedgeRoundRectCallout">
            <a:avLst>
              <a:gd name="adj1" fmla="val 78750"/>
              <a:gd name="adj2" fmla="val 2826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View variables in workspace and history file</a:t>
            </a:r>
          </a:p>
        </p:txBody>
      </p:sp>
      <p:sp>
        <p:nvSpPr>
          <p:cNvPr id="34829" name="AutoShape 13"/>
          <p:cNvSpPr>
            <a:spLocks noChangeArrowheads="1"/>
          </p:cNvSpPr>
          <p:nvPr/>
        </p:nvSpPr>
        <p:spPr bwMode="auto">
          <a:xfrm>
            <a:off x="5219700" y="5516563"/>
            <a:ext cx="1511300" cy="431800"/>
          </a:xfrm>
          <a:prstGeom prst="wedgeRoundRectCallout">
            <a:avLst>
              <a:gd name="adj1" fmla="val -100315"/>
              <a:gd name="adj2" fmla="val 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R console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4427538" y="3716338"/>
            <a:ext cx="2808287" cy="273685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  <p:bldP spid="34823" grpId="1" animBg="1"/>
      <p:bldP spid="34824" grpId="0" animBg="1"/>
      <p:bldP spid="34825" grpId="0" animBg="1"/>
      <p:bldP spid="34825" grpId="1" animBg="1"/>
      <p:bldP spid="34826" grpId="0" animBg="1"/>
      <p:bldP spid="34826" grpId="1" animBg="1"/>
      <p:bldP spid="34827" grpId="0" animBg="1"/>
      <p:bldP spid="34828" grpId="0" animBg="1"/>
      <p:bldP spid="34829" grpId="0" animBg="1"/>
      <p:bldP spid="34829" grpId="1" animBg="1"/>
      <p:bldP spid="348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8675"/>
          </a:xfrm>
        </p:spPr>
        <p:txBody>
          <a:bodyPr/>
          <a:lstStyle/>
          <a:p>
            <a:pPr eaLnBrk="1" hangingPunct="1"/>
            <a:r>
              <a:rPr lang="en-US" dirty="0" smtClean="0"/>
              <a:t>Naming Convention	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313"/>
            <a:ext cx="8229600" cy="451008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must start with a letter (A-Z or a-z)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can contain letters, digits (0-9), and/or periods “.”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case-sensitive</a:t>
            </a:r>
          </a:p>
          <a:p>
            <a:pPr lvl="1" eaLnBrk="1" hangingPunct="1"/>
            <a:r>
              <a:rPr lang="en-US" dirty="0" err="1" smtClean="0">
                <a:latin typeface="Courier New" pitchFamily="49" charset="0"/>
              </a:rPr>
              <a:t>mydata</a:t>
            </a:r>
            <a:r>
              <a:rPr lang="en-US" dirty="0" smtClean="0"/>
              <a:t> different from </a:t>
            </a:r>
            <a:r>
              <a:rPr lang="en-US" dirty="0" err="1" smtClean="0">
                <a:latin typeface="Courier New" pitchFamily="49" charset="0"/>
              </a:rPr>
              <a:t>MyData</a:t>
            </a:r>
            <a:endParaRPr lang="en-US" dirty="0" smtClean="0">
              <a:latin typeface="Courier New" pitchFamily="49" charset="0"/>
            </a:endParaRP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do not use </a:t>
            </a:r>
            <a:r>
              <a:rPr lang="en-US" sz="2800" dirty="0" err="1" smtClean="0"/>
              <a:t>use</a:t>
            </a:r>
            <a:r>
              <a:rPr lang="en-US" sz="2800" dirty="0" smtClean="0"/>
              <a:t> underscore “_”</a:t>
            </a:r>
            <a:endParaRPr lang="id-ID" sz="2800" dirty="0" smtClean="0"/>
          </a:p>
          <a:p>
            <a:pPr eaLnBrk="1" hangingPunct="1"/>
            <a:r>
              <a:rPr lang="en-US" dirty="0" smtClean="0"/>
              <a:t>To quit R, use</a:t>
            </a:r>
            <a:r>
              <a:rPr lang="id-ID" dirty="0" smtClean="0"/>
              <a:t>    </a:t>
            </a:r>
            <a:r>
              <a:rPr lang="en-US" dirty="0" smtClean="0"/>
              <a:t>&gt;q()</a:t>
            </a:r>
          </a:p>
          <a:p>
            <a:pPr eaLnBrk="1" hangingPunct="1"/>
            <a:endParaRPr lang="en-US" sz="2800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79512"/>
          </a:xfrm>
        </p:spPr>
        <p:txBody>
          <a:bodyPr/>
          <a:lstStyle/>
          <a:p>
            <a:r>
              <a:rPr lang="en-IN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439248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92695"/>
            <a:ext cx="7488832" cy="491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548680"/>
            <a:ext cx="812982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730" y="476672"/>
            <a:ext cx="8276702" cy="528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871296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1628800"/>
            <a:ext cx="5256584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A[10]= A[0]=1</a:t>
            </a:r>
            <a:r>
              <a:rPr lang="en-IN" baseline="30000" dirty="0" smtClean="0"/>
              <a:t>st</a:t>
            </a:r>
            <a:r>
              <a:rPr lang="en-IN" dirty="0" smtClean="0"/>
              <a:t> </a:t>
            </a:r>
            <a:r>
              <a:rPr lang="en-IN" dirty="0" err="1" smtClean="0"/>
              <a:t>elemnt</a:t>
            </a:r>
            <a:r>
              <a:rPr lang="en-IN" dirty="0" smtClean="0"/>
              <a:t> and A[9] last element </a:t>
            </a:r>
          </a:p>
          <a:p>
            <a:r>
              <a:rPr lang="en-IN" dirty="0" smtClean="0"/>
              <a:t>V[10]= V[1] 1</a:t>
            </a:r>
            <a:r>
              <a:rPr lang="en-IN" baseline="30000" dirty="0" smtClean="0"/>
              <a:t>st</a:t>
            </a:r>
            <a:r>
              <a:rPr lang="en-IN" dirty="0" smtClean="0"/>
              <a:t> </a:t>
            </a:r>
            <a:r>
              <a:rPr lang="en-IN" dirty="0" err="1" smtClean="0"/>
              <a:t>elemet</a:t>
            </a:r>
            <a:r>
              <a:rPr lang="en-IN" dirty="0" smtClean="0"/>
              <a:t> and V[10] last element</a:t>
            </a:r>
          </a:p>
          <a:p>
            <a:endParaRPr lang="en-IN" dirty="0" smtClean="0"/>
          </a:p>
          <a:p>
            <a:r>
              <a:rPr lang="en-IN" dirty="0" smtClean="0"/>
              <a:t>V[10]= {1,2,3,4,5,5}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648"/>
            <a:ext cx="7992888" cy="547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20688"/>
            <a:ext cx="8064896" cy="467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471488"/>
            <a:ext cx="8667750" cy="6125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357313"/>
            <a:ext cx="8715375" cy="538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 vector is a list of values. A numeric vector is composed of numbers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It may be created: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Using the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c()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function (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concatenate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 :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= c(3,7,9,11)</a:t>
            </a:r>
            <a:b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E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  <a:br>
              <a:rPr lang="es-E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[1]  3  7  9 11</a:t>
            </a:r>
          </a:p>
          <a:p>
            <a:pPr eaLnBrk="1" hangingPunct="1">
              <a:lnSpc>
                <a:spcPct val="80000"/>
              </a:lnSpc>
            </a:pPr>
            <a:endParaRPr lang="es-ES" sz="2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s-ES" sz="2200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es-E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es-E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</a:t>
            </a:r>
            <a:r>
              <a:rPr lang="es-E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what,how_many_times</a:t>
            </a:r>
            <a:r>
              <a:rPr lang="es-E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s-E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s-ES" sz="2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replicate</a:t>
            </a:r>
            <a:r>
              <a:rPr lang="es-ES" sz="2200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s-E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s-ES" sz="22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s-E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</a:t>
            </a:r>
            <a:r>
              <a:rPr lang="es-E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(10,3) </a:t>
            </a:r>
            <a:endParaRPr lang="es-ES" sz="2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s-ES" sz="2200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es-E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es-ES" sz="2200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es-E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s-ES" sz="2200" dirty="0" smtClean="0">
                <a:latin typeface="Courier New" pitchFamily="49" charset="0"/>
                <a:cs typeface="Courier New" pitchFamily="49" charset="0"/>
              </a:rPr>
              <a:t>” </a:t>
            </a:r>
            <a:r>
              <a:rPr lang="es-ES" sz="2200" dirty="0" err="1" smtClean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s-E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2200" dirty="0" err="1" smtClean="0">
                <a:latin typeface="Courier New" pitchFamily="49" charset="0"/>
                <a:cs typeface="Courier New" pitchFamily="49" charset="0"/>
              </a:rPr>
              <a:t>signifiying</a:t>
            </a:r>
            <a:r>
              <a:rPr lang="es-E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a series</a:t>
            </a:r>
            <a:r>
              <a:rPr lang="en-US" sz="2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of integers</a:t>
            </a:r>
            <a:br>
              <a:rPr lang="en-US" sz="2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c(4:15)</a:t>
            </a:r>
          </a:p>
          <a:p>
            <a:pPr lvl="1" eaLnBrk="1" hangingPunct="1">
              <a:lnSpc>
                <a:spcPct val="80000"/>
              </a:lnSpc>
            </a:pPr>
            <a:r>
              <a:rPr lang="en-IN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X={4,5,6,7,8,9.10…..15}</a:t>
            </a:r>
            <a:endParaRPr lang="en-US" sz="2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xfrm>
            <a:off x="428625" y="214313"/>
            <a:ext cx="8424863" cy="1114425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         Variables - Numeric Vectors </a:t>
            </a:r>
          </a:p>
        </p:txBody>
      </p:sp>
      <p:pic>
        <p:nvPicPr>
          <p:cNvPr id="24580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57188"/>
            <a:ext cx="1236663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229600" cy="54562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Character strings are always double quoted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smtClean="0">
                <a:latin typeface="Courier New" pitchFamily="49" charset="0"/>
                <a:cs typeface="Courier New" pitchFamily="49" charset="0"/>
              </a:rPr>
            </a:br>
            <a:endParaRPr lang="en-US" sz="24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Vectors made of character strings:</a:t>
            </a:r>
            <a:br>
              <a:rPr lang="en-US" sz="2400" b="1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x=c("I","want","to","go","home") </a:t>
            </a:r>
            <a:b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</a:t>
            </a:r>
            <a:b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"I" "want" "to" "go" "home"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2400" b="1" smtClean="0">
                <a:latin typeface="Courier New" pitchFamily="49" charset="0"/>
                <a:cs typeface="Courier New" pitchFamily="49" charset="0"/>
              </a:rPr>
            </a:br>
            <a:endParaRPr lang="en-US" sz="24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rep()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400" b="1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rep("bye",2) </a:t>
            </a:r>
            <a:b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"bye" "bye"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2400" b="1" smtClean="0">
                <a:latin typeface="Courier New" pitchFamily="49" charset="0"/>
                <a:cs typeface="Courier New" pitchFamily="49" charset="0"/>
              </a:rPr>
            </a:br>
            <a:endParaRPr lang="en-US" sz="24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Notice the difference using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paste()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(1 element):</a:t>
            </a:r>
            <a:br>
              <a:rPr lang="en-US" sz="2400" b="1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paste("I","want","to","go","home")</a:t>
            </a:r>
            <a:b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"I want to go home"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>
          <a:xfrm>
            <a:off x="500063" y="285750"/>
            <a:ext cx="8424862" cy="900113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         Variables - Character Vectors </a:t>
            </a:r>
          </a:p>
        </p:txBody>
      </p:sp>
      <p:pic>
        <p:nvPicPr>
          <p:cNvPr id="25604" name="Picture 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285750"/>
            <a:ext cx="1236663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Logical; either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endParaRPr lang="en-US" sz="24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5&gt;3 </a:t>
            </a:r>
            <a:b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TRUE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smtClean="0">
                <a:latin typeface="Courier New" pitchFamily="49" charset="0"/>
                <a:cs typeface="Courier New" pitchFamily="49" charset="0"/>
              </a:rPr>
            </a:br>
            <a:endParaRPr lang="en-US" sz="2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x=1:5</a:t>
            </a:r>
            <a:b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  <a:b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 2 3 4 5 </a:t>
            </a:r>
            <a:b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x&lt;3 </a:t>
            </a:r>
            <a:b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TRUE TRUE FALSE FALSE FALSE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457200"/>
            <a:ext cx="8424863" cy="1371600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         Variables - Boolean Vectors </a:t>
            </a:r>
          </a:p>
        </p:txBody>
      </p:sp>
      <p:pic>
        <p:nvPicPr>
          <p:cNvPr id="26628" name="Picture 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050" y="620713"/>
            <a:ext cx="1236663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00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Our vector: </a:t>
            </a:r>
            <a: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x=c(100,101,102,103) </a:t>
            </a:r>
            <a:b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</a:br>
            <a:endParaRPr lang="en-US" sz="2800" b="1" dirty="0" smtClean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are used to access elements in </a:t>
            </a:r>
            <a: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x</a:t>
            </a:r>
            <a:b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</a:br>
            <a:endParaRPr lang="en-US" sz="2800" b="1" dirty="0" smtClean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Extract 2</a:t>
            </a:r>
            <a:r>
              <a:rPr lang="en-US" sz="2800" b="1" baseline="30000" dirty="0" smtClean="0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element in</a:t>
            </a:r>
            <a: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 x</a:t>
            </a:r>
            <a:b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&gt; x[2]</a:t>
            </a:r>
            <a:b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[1] 101</a:t>
            </a:r>
            <a:b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</a:br>
            <a:endParaRPr lang="en-US" sz="2800" b="1" dirty="0" smtClean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Extract 3</a:t>
            </a:r>
            <a:r>
              <a:rPr lang="en-US" sz="2800" b="1" baseline="30000" dirty="0" smtClean="0">
                <a:latin typeface="Courier New" pitchFamily="49" charset="0"/>
                <a:cs typeface="Courier New" pitchFamily="49" charset="0"/>
              </a:rPr>
              <a:t>rd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and 4</a:t>
            </a:r>
            <a:r>
              <a:rPr lang="en-US" sz="2800" b="1" baseline="30000" dirty="0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elements in</a:t>
            </a:r>
            <a: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 x </a:t>
            </a:r>
            <a:b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&gt; x[3:4] # or </a:t>
            </a:r>
            <a: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x[c(,4</a:t>
            </a:r>
            <a: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)]</a:t>
            </a:r>
            <a:b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[1] 102 103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457200"/>
            <a:ext cx="8424863" cy="1371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Manipulation of           Vectors </a:t>
            </a:r>
          </a:p>
        </p:txBody>
      </p:sp>
      <p:pic>
        <p:nvPicPr>
          <p:cNvPr id="27652" name="Picture 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492125"/>
            <a:ext cx="1236662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85938"/>
            <a:ext cx="8229600" cy="4811712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&gt; x </a:t>
            </a:r>
            <a:b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[1] 100 101 102 103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Add 1 to all elements in </a:t>
            </a:r>
            <a: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&gt; x+1 </a:t>
            </a:r>
            <a:b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[1] 101 102 103 104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Multiply all elements in </a:t>
            </a:r>
            <a: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by 2: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&gt; x*2 </a:t>
            </a:r>
            <a:b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[1] 200 202 204 206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457200"/>
            <a:ext cx="8424863" cy="1371600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Manipulation of            Vectors – Cont. </a:t>
            </a:r>
          </a:p>
        </p:txBody>
      </p:sp>
      <p:pic>
        <p:nvPicPr>
          <p:cNvPr id="28676" name="Picture 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663" y="420688"/>
            <a:ext cx="1236662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28625"/>
            <a:ext cx="8229600" cy="400050"/>
          </a:xfrm>
        </p:spPr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z="4000" smtClean="0"/>
              <a:t>Manipulation of            Vectors – Cont.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14500"/>
            <a:ext cx="8229600" cy="47863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A50021"/>
                </a:solidFill>
              </a:rPr>
              <a:t>	</a:t>
            </a:r>
            <a:r>
              <a:rPr lang="en-US" sz="24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&gt; x &lt;- c(5.2, 1.7, 6.3)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	&gt; log(x)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1.6486586 0.5306283 1.8405496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&gt; y &lt;- </a:t>
            </a:r>
            <a:r>
              <a:rPr lang="en-US" sz="24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1:10 {1,2,3,4,5,6,7,8,9,10}</a:t>
            </a:r>
            <a:endParaRPr lang="en-US" sz="2400" b="1" dirty="0" smtClean="0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	&gt; z &lt;- </a:t>
            </a:r>
            <a:r>
              <a:rPr lang="en-US" sz="2400" b="1" dirty="0" err="1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24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(1, 1.4, by </a:t>
            </a:r>
            <a:r>
              <a:rPr lang="en-US" sz="24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.1) {1,1.1,1.2,1.3,1.4}</a:t>
            </a:r>
            <a:endParaRPr lang="en-US" sz="2400" b="1" dirty="0" smtClean="0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	&gt; y + z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2.0 3.1 4.2 5.3 6.4 8 9.1 10.2 11.4</a:t>
            </a:r>
            <a:endParaRPr lang="en-US" sz="2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length(y)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[1] 5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&gt; mean(y + z)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4.2</a:t>
            </a:r>
          </a:p>
        </p:txBody>
      </p:sp>
      <p:pic>
        <p:nvPicPr>
          <p:cNvPr id="29700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8" y="428625"/>
            <a:ext cx="123666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285750" y="1371600"/>
            <a:ext cx="885825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3400" eaLnBrk="0" hangingPunct="0">
              <a:buFont typeface="Wingdings" pitchFamily="2" charset="2"/>
              <a:buNone/>
            </a:pPr>
            <a:r>
              <a:rPr lang="en-US" sz="24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Mydata &lt;- c(2,3.5,-0.2)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defTabSz="533400" eaLnBrk="0" hangingPunct="0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Vector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c=“concatenate”)</a:t>
            </a:r>
          </a:p>
          <a:p>
            <a:pPr defTabSz="533400" eaLnBrk="0" hangingPunct="0">
              <a:buFont typeface="Wingdings" pitchFamily="2" charset="2"/>
              <a:buNone/>
            </a:pPr>
            <a:r>
              <a:rPr lang="en-US" sz="24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Colors &lt;- c(</a:t>
            </a:r>
            <a:r>
              <a:rPr lang="en-US" sz="20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20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Green</a:t>
            </a:r>
            <a:r>
              <a:rPr lang="en-US" sz="20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20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	</a:t>
            </a:r>
          </a:p>
          <a:p>
            <a:pPr defTabSz="533400" eaLnBrk="0" hangingPunct="0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Character vector</a:t>
            </a:r>
          </a:p>
          <a:p>
            <a:pPr defTabSz="533400" eaLnBrk="0" hangingPunct="0">
              <a:buFont typeface="Wingdings" pitchFamily="2" charset="2"/>
              <a:buNone/>
            </a:pPr>
            <a:r>
              <a:rPr lang="en-US" sz="24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x1 &lt;- 25:30</a:t>
            </a:r>
          </a:p>
          <a:p>
            <a:pPr defTabSz="533400" eaLnBrk="0" hangingPunct="0">
              <a:buFont typeface="Wingdings" pitchFamily="2" charset="2"/>
              <a:buNone/>
            </a:pPr>
            <a:r>
              <a:rPr lang="en-US" sz="24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&gt; x1</a:t>
            </a:r>
          </a:p>
          <a:p>
            <a:pPr defTabSz="533400" eaLnBrk="0" hangingPunct="0">
              <a:buFont typeface="Wingdings" pitchFamily="2" charset="2"/>
              <a:buNone/>
            </a:pPr>
            <a:r>
              <a:rPr lang="en-US" sz="2400" b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[1] 25 26 27 28 29 30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		Number sequences</a:t>
            </a:r>
          </a:p>
          <a:p>
            <a:pPr defTabSz="533400" eaLnBrk="0" hangingPunct="0">
              <a:buFont typeface="Wingdings" pitchFamily="2" charset="2"/>
              <a:buNone/>
            </a:pPr>
            <a:r>
              <a:rPr lang="en-US" sz="24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&gt; Colors[2]</a:t>
            </a:r>
          </a:p>
          <a:p>
            <a:pPr defTabSz="533400" eaLnBrk="0" hangingPunct="0">
              <a:buFont typeface="Wingdings" pitchFamily="2" charset="2"/>
              <a:buNone/>
            </a:pPr>
            <a:r>
              <a:rPr lang="en-US" sz="2400" b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2000" b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Green</a:t>
            </a:r>
            <a:r>
              <a:rPr lang="en-US" sz="2000" b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					One element</a:t>
            </a:r>
          </a:p>
          <a:p>
            <a:pPr defTabSz="533400" eaLnBrk="0" hangingPunct="0">
              <a:buFont typeface="Wingdings" pitchFamily="2" charset="2"/>
              <a:buNone/>
            </a:pPr>
            <a:r>
              <a:rPr lang="en-US" sz="24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&gt; x1[3:5]</a:t>
            </a:r>
          </a:p>
          <a:p>
            <a:pPr defTabSz="533400" eaLnBrk="0" hangingPunct="0">
              <a:buFont typeface="Wingdings" pitchFamily="2" charset="2"/>
              <a:buNone/>
            </a:pPr>
            <a:r>
              <a:rPr lang="en-US" sz="2400" b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[1] 27 28 29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					Various elements</a:t>
            </a:r>
          </a:p>
        </p:txBody>
      </p:sp>
      <p:sp>
        <p:nvSpPr>
          <p:cNvPr id="30723" name="Title 3"/>
          <p:cNvSpPr>
            <a:spLocks noGrp="1"/>
          </p:cNvSpPr>
          <p:nvPr>
            <p:ph type="title"/>
          </p:nvPr>
        </p:nvSpPr>
        <p:spPr>
          <a:xfrm>
            <a:off x="571500" y="357188"/>
            <a:ext cx="8229600" cy="971550"/>
          </a:xfrm>
        </p:spPr>
        <p:txBody>
          <a:bodyPr/>
          <a:lstStyle/>
          <a:p>
            <a:pPr eaLnBrk="1" hangingPunct="1"/>
            <a:r>
              <a:rPr lang="en-US" sz="4000" smtClean="0"/>
              <a:t>Manipulation of            Vectors – Cont. </a:t>
            </a:r>
            <a:endParaRPr lang="en-IN" sz="4000" smtClean="0"/>
          </a:p>
        </p:txBody>
      </p:sp>
      <p:pic>
        <p:nvPicPr>
          <p:cNvPr id="30724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0" y="285750"/>
            <a:ext cx="1236663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14363"/>
          </a:xfrm>
        </p:spPr>
        <p:txBody>
          <a:bodyPr/>
          <a:lstStyle/>
          <a:p>
            <a:pPr eaLnBrk="1" hangingPunct="1"/>
            <a:r>
              <a:rPr lang="en-US" smtClean="0"/>
              <a:t>Manipulation of            Vectors – Cont. 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786313" y="1785938"/>
            <a:ext cx="4038600" cy="4724400"/>
          </a:xfrm>
        </p:spPr>
        <p:txBody>
          <a:bodyPr/>
          <a:lstStyle/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>
              <a:buFont typeface="Wingdings" pitchFamily="2" charset="2"/>
              <a:buNone/>
            </a:pPr>
            <a:r>
              <a:rPr lang="pt-BR" sz="2000" b="1" smtClean="0">
                <a:latin typeface="Courier New" pitchFamily="49" charset="0"/>
                <a:cs typeface="Courier New" pitchFamily="49" charset="0"/>
              </a:rPr>
              <a:t>Test on the elements</a:t>
            </a:r>
          </a:p>
          <a:p>
            <a:pPr eaLnBrk="1" hangingPunct="1"/>
            <a:endParaRPr lang="pt-BR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pt-BR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sz="2000" b="1" smtClean="0">
                <a:latin typeface="Courier New" pitchFamily="49" charset="0"/>
                <a:cs typeface="Courier New" pitchFamily="49" charset="0"/>
              </a:rPr>
              <a:t>Extract the positive elements</a:t>
            </a:r>
          </a:p>
          <a:p>
            <a:pPr eaLnBrk="1" hangingPunct="1"/>
            <a:endParaRPr lang="pt-BR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pt-BR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sz="2000" b="1" smtClean="0">
                <a:latin typeface="Courier New" pitchFamily="49" charset="0"/>
                <a:cs typeface="Courier New" pitchFamily="49" charset="0"/>
              </a:rPr>
              <a:t>Remove elements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4038600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09550" eaLnBrk="0" hangingPunct="0">
              <a:buFont typeface="Wingdings" pitchFamily="2" charset="2"/>
              <a:buNone/>
            </a:pPr>
            <a:r>
              <a:rPr lang="en-US" sz="24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&gt; Mydata</a:t>
            </a:r>
          </a:p>
          <a:p>
            <a:pPr defTabSz="209550" eaLnBrk="0" hangingPunct="0">
              <a:buFont typeface="Wingdings" pitchFamily="2" charset="2"/>
              <a:buNone/>
            </a:pPr>
            <a:r>
              <a:rPr lang="en-US" sz="2400" b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[1] 2 3.5 -0.2		</a:t>
            </a:r>
            <a:r>
              <a:rPr lang="en-US" sz="24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			</a:t>
            </a:r>
          </a:p>
          <a:p>
            <a:pPr defTabSz="209550" eaLnBrk="0" hangingPunct="0">
              <a:buFont typeface="Wingdings" pitchFamily="2" charset="2"/>
              <a:buNone/>
            </a:pPr>
            <a:endParaRPr lang="en-US" sz="2400" b="1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  <a:p>
            <a:pPr defTabSz="209550" eaLnBrk="0" hangingPunct="0">
              <a:buFont typeface="Wingdings" pitchFamily="2" charset="2"/>
              <a:buNone/>
            </a:pPr>
            <a:r>
              <a:rPr lang="en-US" sz="24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&gt; Mydata &gt; 0 </a:t>
            </a:r>
          </a:p>
          <a:p>
            <a:pPr defTabSz="209550" eaLnBrk="0" hangingPunct="0">
              <a:buFont typeface="Wingdings" pitchFamily="2" charset="2"/>
              <a:buNone/>
            </a:pPr>
            <a:r>
              <a:rPr lang="en-US" sz="2400" b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[1] TRUE TRUE FALSE	</a:t>
            </a:r>
          </a:p>
          <a:p>
            <a:pPr defTabSz="209550" eaLnBrk="0" hangingPunct="0">
              <a:buFont typeface="Wingdings" pitchFamily="2" charset="2"/>
              <a:buNone/>
            </a:pPr>
            <a:endParaRPr lang="en-US" sz="2400" b="1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defTabSz="209550" eaLnBrk="0" hangingPunct="0">
              <a:buFont typeface="Wingdings" pitchFamily="2" charset="2"/>
              <a:buNone/>
            </a:pPr>
            <a:r>
              <a:rPr lang="en-US" sz="24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&gt; Mydata[Mydata&gt;0]</a:t>
            </a:r>
          </a:p>
          <a:p>
            <a:pPr defTabSz="209550" eaLnBrk="0" hangingPunct="0">
              <a:buFont typeface="Wingdings" pitchFamily="2" charset="2"/>
              <a:buNone/>
            </a:pPr>
            <a:r>
              <a:rPr lang="en-US" sz="2400" b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[1] 2 3.5		</a:t>
            </a:r>
            <a:r>
              <a:rPr lang="en-US" sz="24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								</a:t>
            </a:r>
          </a:p>
          <a:p>
            <a:pPr defTabSz="209550" eaLnBrk="0" hangingPunct="0">
              <a:buFont typeface="Wingdings" pitchFamily="2" charset="2"/>
              <a:buNone/>
            </a:pPr>
            <a:endParaRPr lang="en-US" sz="2400" b="1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  <a:p>
            <a:pPr defTabSz="209550" eaLnBrk="0" hangingPunct="0">
              <a:buFont typeface="Wingdings" pitchFamily="2" charset="2"/>
              <a:buNone/>
            </a:pPr>
            <a:r>
              <a:rPr lang="en-US" sz="24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&gt; Mydata[-c(1,3)]</a:t>
            </a:r>
          </a:p>
          <a:p>
            <a:pPr defTabSz="209550" eaLnBrk="0" hangingPunct="0">
              <a:buFont typeface="Wingdings" pitchFamily="2" charset="2"/>
              <a:buNone/>
            </a:pPr>
            <a:r>
              <a:rPr lang="en-US" sz="2400" b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[1] 3.5	</a:t>
            </a:r>
            <a:r>
              <a:rPr lang="en-US" sz="24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										</a:t>
            </a:r>
          </a:p>
          <a:p>
            <a:pPr defTabSz="209550" eaLnBrk="0" hangingPunct="0">
              <a:buFont typeface="Wingdings" pitchFamily="2" charset="2"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1749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5" y="0"/>
            <a:ext cx="1236663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42988"/>
          </a:xfrm>
        </p:spPr>
        <p:txBody>
          <a:bodyPr/>
          <a:lstStyle/>
          <a:p>
            <a:pPr eaLnBrk="1" hangingPunct="1"/>
            <a:r>
              <a:rPr lang="en-US" smtClean="0"/>
              <a:t>More          Operators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3063"/>
            <a:ext cx="8229600" cy="5214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Comparison operators: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Equal 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Not equal 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!=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Less / greater than 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Less / greater than or equal 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smtClean="0">
                <a:latin typeface="Courier New" pitchFamily="49" charset="0"/>
                <a:cs typeface="Courier New" pitchFamily="49" charset="0"/>
              </a:rPr>
            </a:br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Boolean (either </a:t>
            </a:r>
            <a:r>
              <a:rPr lang="en-US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|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pic>
        <p:nvPicPr>
          <p:cNvPr id="32772" name="Picture 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175" y="492125"/>
            <a:ext cx="1236663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 eaLnBrk="1" hangingPunct="1"/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Our vector: </a:t>
            </a:r>
            <a:r>
              <a:rPr lang="en-US" sz="28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x=100:150</a:t>
            </a:r>
            <a:br>
              <a:rPr lang="en-US" sz="28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</a:br>
            <a:endParaRPr lang="en-US" sz="28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Elements of </a:t>
            </a:r>
            <a:r>
              <a:rPr lang="en-US" sz="28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 higher than 145</a:t>
            </a:r>
            <a:br>
              <a:rPr lang="en-US" sz="2800" b="1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&gt; x[x&gt;145] </a:t>
            </a:r>
            <a:br>
              <a:rPr lang="en-US" sz="28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[1] 146 147 148 149 150</a:t>
            </a:r>
            <a:br>
              <a:rPr lang="en-US" sz="28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</a:br>
            <a:endParaRPr lang="en-US" sz="2800" b="1" smtClean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Elements of </a:t>
            </a:r>
            <a:r>
              <a:rPr lang="en-US" sz="28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 higher than 135 and lower than 140</a:t>
            </a:r>
            <a:br>
              <a:rPr lang="en-US" sz="2800" b="1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&gt; x[ x&gt;135 &amp; x&lt;140 ] </a:t>
            </a:r>
            <a:br>
              <a:rPr lang="en-US" sz="28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[1] 136 137 138 139</a:t>
            </a:r>
          </a:p>
          <a:p>
            <a:pPr eaLnBrk="1" hangingPunct="1">
              <a:buFont typeface="Wingdings" pitchFamily="2" charset="2"/>
              <a:buNone/>
            </a:pPr>
            <a:endParaRPr lang="en-US" sz="2800" b="1" smtClean="0"/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457200"/>
            <a:ext cx="8424863" cy="1371600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Manipulation of            Vectors – Cont. </a:t>
            </a:r>
          </a:p>
        </p:txBody>
      </p:sp>
      <p:pic>
        <p:nvPicPr>
          <p:cNvPr id="33796" name="Picture 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663" y="420688"/>
            <a:ext cx="1236662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6672"/>
            <a:ext cx="83629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Content Placeholder 3"/>
          <p:cNvGraphicFramePr>
            <a:graphicFrameLocks noGrp="1"/>
          </p:cNvGraphicFramePr>
          <p:nvPr>
            <p:ph idx="1"/>
          </p:nvPr>
        </p:nvGraphicFramePr>
        <p:xfrm>
          <a:off x="755576" y="2852936"/>
          <a:ext cx="7128792" cy="1913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685"/>
                <a:gridCol w="2602723"/>
                <a:gridCol w="3456384"/>
              </a:tblGrid>
              <a:tr h="3194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800" dirty="0"/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800" dirty="0" smtClean="0"/>
                        <a:t>Before Mid </a:t>
                      </a:r>
                      <a:r>
                        <a:rPr lang="en-US" altLang="en-GB" sz="1800" dirty="0" err="1" smtClean="0"/>
                        <a:t>Sem</a:t>
                      </a:r>
                      <a:endParaRPr lang="en-US" alt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sz="1800" dirty="0" smtClean="0"/>
                        <a:t>After Mid </a:t>
                      </a:r>
                      <a:r>
                        <a:rPr lang="en-US" altLang="en-GB" sz="1800" dirty="0" err="1" smtClean="0"/>
                        <a:t>Sem</a:t>
                      </a:r>
                      <a:endParaRPr lang="en-US" altLang="en-GB" sz="1800" dirty="0"/>
                    </a:p>
                  </a:txBody>
                  <a:tcPr/>
                </a:tc>
              </a:tr>
              <a:tr h="3194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 dirty="0" smtClean="0"/>
                        <a:t>1</a:t>
                      </a:r>
                      <a:endParaRPr lang="en-GB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GB" sz="1800" dirty="0" smtClean="0"/>
                        <a:t>Program</a:t>
                      </a:r>
                      <a:r>
                        <a:rPr lang="en-IN" altLang="en-GB" sz="1800" baseline="0" dirty="0" smtClean="0"/>
                        <a:t> Execution (10)</a:t>
                      </a:r>
                      <a:endParaRPr lang="en-US" alt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GB" sz="1800" dirty="0" smtClean="0"/>
                        <a:t>Program</a:t>
                      </a:r>
                      <a:r>
                        <a:rPr lang="en-IN" altLang="en-GB" sz="1800" baseline="0" dirty="0" smtClean="0"/>
                        <a:t> Execution (10)</a:t>
                      </a:r>
                      <a:endParaRPr lang="en-US" altLang="en-GB" sz="1800" dirty="0"/>
                    </a:p>
                  </a:txBody>
                  <a:tcPr/>
                </a:tc>
              </a:tr>
              <a:tr h="3194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 dirty="0" smtClean="0"/>
                        <a:t>2</a:t>
                      </a:r>
                      <a:endParaRPr lang="en-GB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GB" sz="1800" dirty="0" smtClean="0"/>
                        <a:t>Record</a:t>
                      </a:r>
                      <a:r>
                        <a:rPr lang="en-IN" altLang="en-GB" sz="1800" baseline="0" dirty="0" smtClean="0"/>
                        <a:t> (5)</a:t>
                      </a:r>
                      <a:endParaRPr lang="en-US" alt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GB" sz="1800" dirty="0" smtClean="0"/>
                        <a:t>Record</a:t>
                      </a:r>
                      <a:r>
                        <a:rPr lang="en-IN" altLang="en-GB" sz="1800" baseline="0" dirty="0" smtClean="0"/>
                        <a:t> (5)</a:t>
                      </a:r>
                      <a:endParaRPr lang="en-US" altLang="en-GB" sz="1800" dirty="0"/>
                    </a:p>
                  </a:txBody>
                  <a:tcPr/>
                </a:tc>
              </a:tr>
              <a:tr h="3194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 dirty="0" smtClean="0"/>
                        <a:t>3</a:t>
                      </a:r>
                      <a:endParaRPr lang="en-GB" altLang="en-US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GB" sz="1800" dirty="0" smtClean="0"/>
                        <a:t>Quiz (20)</a:t>
                      </a:r>
                      <a:endParaRPr lang="en-US" alt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GB" sz="1800" dirty="0"/>
                    </a:p>
                  </a:txBody>
                  <a:tcPr/>
                </a:tc>
              </a:tr>
              <a:tr h="4505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 dirty="0" smtClean="0"/>
                        <a:t>4</a:t>
                      </a:r>
                      <a:endParaRPr lang="en-GB" altLang="en-US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GB" sz="1800" dirty="0" smtClean="0"/>
                        <a:t>Viva (10)</a:t>
                      </a:r>
                      <a:endParaRPr lang="en-US" alt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GB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 eaLnBrk="1" hangingPunct="1"/>
            <a:r>
              <a:rPr lang="en-US" sz="2800" smtClean="0"/>
              <a:t>Our vector:</a:t>
            </a:r>
            <a:br>
              <a:rPr lang="en-US" sz="2800" smtClean="0"/>
            </a:br>
            <a:r>
              <a:rPr lang="en-US" sz="2800" smtClean="0"/>
              <a:t> </a:t>
            </a:r>
            <a:r>
              <a:rPr lang="en-US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x=c("I","want","to","go","home")</a:t>
            </a:r>
            <a:br>
              <a:rPr lang="en-US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800" smtClean="0"/>
          </a:p>
          <a:p>
            <a:pPr eaLnBrk="1" hangingPunct="1"/>
            <a:r>
              <a:rPr lang="en-US" sz="2800" smtClean="0"/>
              <a:t>Elements of x that do not equal “want”:</a:t>
            </a:r>
            <a:br>
              <a:rPr lang="en-US" sz="2800" smtClean="0"/>
            </a:br>
            <a:r>
              <a:rPr lang="en-US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x[x != "want"] </a:t>
            </a:r>
            <a:br>
              <a:rPr lang="en-US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"I" "to" "go" "home" </a:t>
            </a:r>
            <a:br>
              <a:rPr lang="en-US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endParaRPr lang="en-US" sz="28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800" smtClean="0"/>
              <a:t>Elements of x that equal “want” </a:t>
            </a:r>
            <a:r>
              <a:rPr lang="en-US" sz="2800" b="1" smtClean="0"/>
              <a:t>and</a:t>
            </a:r>
            <a:r>
              <a:rPr lang="en-US" sz="2800" smtClean="0"/>
              <a:t> “home”:</a:t>
            </a:r>
            <a:br>
              <a:rPr lang="en-US" sz="2800" smtClean="0"/>
            </a:br>
            <a:r>
              <a:rPr lang="en-US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x[x %in% c("want","home")] </a:t>
            </a:r>
            <a:br>
              <a:rPr lang="en-US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"want" "home"</a:t>
            </a:r>
            <a:r>
              <a:rPr lang="en-US" sz="2800" smtClean="0"/>
              <a:t> 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457200"/>
            <a:ext cx="8424863" cy="1371600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Manipulation of            Vectors – Cont. </a:t>
            </a:r>
          </a:p>
        </p:txBody>
      </p:sp>
      <p:pic>
        <p:nvPicPr>
          <p:cNvPr id="34820" name="Picture 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663" y="420688"/>
            <a:ext cx="1236662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23850" y="3859213"/>
            <a:ext cx="8497888" cy="8651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Note: use “</a:t>
            </a:r>
            <a:r>
              <a:rPr lang="en-US" sz="24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2400"/>
              <a:t>” for 1 element and “</a:t>
            </a:r>
            <a:r>
              <a:rPr lang="en-US" sz="24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%in%</a:t>
            </a:r>
            <a:r>
              <a:rPr lang="en-US" sz="2400"/>
              <a:t>” for several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219075"/>
            <a:ext cx="8715375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83090"/>
            <a:ext cx="8036438" cy="519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428" y="980728"/>
            <a:ext cx="822800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176" y="404664"/>
            <a:ext cx="8010264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smtClean="0"/>
              <a:t>What R is and what it is not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R is</a:t>
            </a:r>
          </a:p>
          <a:p>
            <a:pPr lvl="1" eaLnBrk="1" hangingPunct="1"/>
            <a:r>
              <a:rPr lang="en-US" sz="2400" dirty="0" smtClean="0"/>
              <a:t>a programming language</a:t>
            </a:r>
          </a:p>
          <a:p>
            <a:pPr lvl="1" eaLnBrk="1" hangingPunct="1"/>
            <a:r>
              <a:rPr lang="en-US" sz="2400" dirty="0" smtClean="0"/>
              <a:t>a statistical package</a:t>
            </a:r>
          </a:p>
          <a:p>
            <a:pPr lvl="1" eaLnBrk="1" hangingPunct="1"/>
            <a:r>
              <a:rPr lang="en-US" sz="2400" dirty="0" smtClean="0"/>
              <a:t>an interpreter</a:t>
            </a:r>
          </a:p>
          <a:p>
            <a:pPr lvl="1" eaLnBrk="1" hangingPunct="1"/>
            <a:r>
              <a:rPr lang="en-US" sz="2400" dirty="0" smtClean="0"/>
              <a:t>Open Source</a:t>
            </a:r>
          </a:p>
          <a:p>
            <a:pPr eaLnBrk="1" hangingPunct="1"/>
            <a:r>
              <a:rPr lang="en-US" dirty="0" smtClean="0"/>
              <a:t>R is not</a:t>
            </a:r>
          </a:p>
          <a:p>
            <a:pPr lvl="1" eaLnBrk="1" hangingPunct="1"/>
            <a:r>
              <a:rPr lang="en-US" sz="2400" dirty="0" smtClean="0"/>
              <a:t>a database</a:t>
            </a:r>
          </a:p>
          <a:p>
            <a:pPr lvl="1" eaLnBrk="1" hangingPunct="1"/>
            <a:r>
              <a:rPr lang="en-US" sz="2400" dirty="0" smtClean="0"/>
              <a:t>a collection of “black boxes” </a:t>
            </a:r>
          </a:p>
          <a:p>
            <a:pPr lvl="1" eaLnBrk="1" hangingPunct="1"/>
            <a:r>
              <a:rPr lang="en-US" sz="2400" dirty="0" smtClean="0"/>
              <a:t>a spreadsheet software package</a:t>
            </a:r>
          </a:p>
          <a:p>
            <a:pPr lvl="1" eaLnBrk="1" hangingPunct="1"/>
            <a:r>
              <a:rPr lang="en-US" sz="2400" dirty="0" smtClean="0"/>
              <a:t>commercially supported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764704"/>
            <a:ext cx="8077612" cy="465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Char char="n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Char char="n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16364</TotalTime>
  <Words>340</Words>
  <Application>Microsoft Office PowerPoint</Application>
  <PresentationFormat>On-screen Show (4:3)</PresentationFormat>
  <Paragraphs>149</Paragraphs>
  <Slides>30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Pixel</vt:lpstr>
      <vt:lpstr>Programming to</vt:lpstr>
      <vt:lpstr>Slide 2</vt:lpstr>
      <vt:lpstr>Slide 3</vt:lpstr>
      <vt:lpstr>Slide 4</vt:lpstr>
      <vt:lpstr>Slide 5</vt:lpstr>
      <vt:lpstr>Slide 6</vt:lpstr>
      <vt:lpstr>Slide 7</vt:lpstr>
      <vt:lpstr>What R is and what it is not</vt:lpstr>
      <vt:lpstr>Slide 9</vt:lpstr>
      <vt:lpstr>Using RStudio</vt:lpstr>
      <vt:lpstr>Naming Convention </vt:lpstr>
      <vt:lpstr>Examples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         Variables - Numeric Vectors </vt:lpstr>
      <vt:lpstr>         Variables - Character Vectors </vt:lpstr>
      <vt:lpstr>         Variables - Boolean Vectors </vt:lpstr>
      <vt:lpstr>Manipulation of           Vectors </vt:lpstr>
      <vt:lpstr>Manipulation of            Vectors – Cont. </vt:lpstr>
      <vt:lpstr> Manipulation of            Vectors – Cont. </vt:lpstr>
      <vt:lpstr>Manipulation of            Vectors – Cont. </vt:lpstr>
      <vt:lpstr>Manipulation of            Vectors – Cont. </vt:lpstr>
      <vt:lpstr>More          Operators</vt:lpstr>
      <vt:lpstr>Manipulation of            Vectors – Cont. </vt:lpstr>
      <vt:lpstr>Manipulation of            Vectors – Cont. </vt:lpstr>
    </vt:vector>
  </TitlesOfParts>
  <Company>tau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103703</cp:lastModifiedBy>
  <cp:revision>336</cp:revision>
  <dcterms:created xsi:type="dcterms:W3CDTF">2011-05-08T12:01:28Z</dcterms:created>
  <dcterms:modified xsi:type="dcterms:W3CDTF">2021-12-24T04:31:48Z</dcterms:modified>
</cp:coreProperties>
</file>