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shkal Suri" userId="aa1b0bc6-0932-419e-a99f-fa9e35799a89" providerId="ADAL" clId="{A24BD004-24C3-402E-83E9-522F71E053C9}"/>
    <pc:docChg chg="modSld">
      <pc:chgData name="Pushkal Suri" userId="aa1b0bc6-0932-419e-a99f-fa9e35799a89" providerId="ADAL" clId="{A24BD004-24C3-402E-83E9-522F71E053C9}" dt="2023-03-15T19:39:15.916" v="8" actId="1076"/>
      <pc:docMkLst>
        <pc:docMk/>
      </pc:docMkLst>
      <pc:sldChg chg="modSp mod">
        <pc:chgData name="Pushkal Suri" userId="aa1b0bc6-0932-419e-a99f-fa9e35799a89" providerId="ADAL" clId="{A24BD004-24C3-402E-83E9-522F71E053C9}" dt="2023-03-15T19:39:15.916" v="8" actId="1076"/>
        <pc:sldMkLst>
          <pc:docMk/>
          <pc:sldMk cId="1535211580" sldId="256"/>
        </pc:sldMkLst>
        <pc:spChg chg="mod">
          <ac:chgData name="Pushkal Suri" userId="aa1b0bc6-0932-419e-a99f-fa9e35799a89" providerId="ADAL" clId="{A24BD004-24C3-402E-83E9-522F71E053C9}" dt="2023-03-15T19:39:15.916" v="8" actId="1076"/>
          <ac:spMkLst>
            <pc:docMk/>
            <pc:sldMk cId="1535211580" sldId="256"/>
            <ac:spMk id="3" creationId="{C81E7AB9-B174-8262-A664-FE11183AFE74}"/>
          </ac:spMkLst>
        </pc:spChg>
        <pc:graphicFrameChg chg="mod modGraphic">
          <ac:chgData name="Pushkal Suri" userId="aa1b0bc6-0932-419e-a99f-fa9e35799a89" providerId="ADAL" clId="{A24BD004-24C3-402E-83E9-522F71E053C9}" dt="2023-03-15T19:38:37.616" v="6" actId="1076"/>
          <ac:graphicFrameMkLst>
            <pc:docMk/>
            <pc:sldMk cId="1535211580" sldId="256"/>
            <ac:graphicFrameMk id="5" creationId="{11FAC5B1-7F4B-731A-6FE2-B6CB4269BBC7}"/>
          </ac:graphicFrameMkLst>
        </pc:graphicFrameChg>
      </pc:sldChg>
      <pc:sldChg chg="modSp mod">
        <pc:chgData name="Pushkal Suri" userId="aa1b0bc6-0932-419e-a99f-fa9e35799a89" providerId="ADAL" clId="{A24BD004-24C3-402E-83E9-522F71E053C9}" dt="2023-03-15T19:38:49.502" v="7" actId="113"/>
        <pc:sldMkLst>
          <pc:docMk/>
          <pc:sldMk cId="1908244530" sldId="261"/>
        </pc:sldMkLst>
        <pc:graphicFrameChg chg="modGraphic">
          <ac:chgData name="Pushkal Suri" userId="aa1b0bc6-0932-419e-a99f-fa9e35799a89" providerId="ADAL" clId="{A24BD004-24C3-402E-83E9-522F71E053C9}" dt="2023-03-15T19:38:49.502" v="7" actId="113"/>
          <ac:graphicFrameMkLst>
            <pc:docMk/>
            <pc:sldMk cId="1908244530" sldId="261"/>
            <ac:graphicFrameMk id="4" creationId="{89148303-9884-2064-8899-946EF6E859F7}"/>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8857D5-0F21-4EC3-9A32-830CC25AEEFC}" type="datetimeFigureOut">
              <a:rPr lang="en-CA" smtClean="0"/>
              <a:t>2023-03-15</a:t>
            </a:fld>
            <a:endParaRPr lang="en-CA"/>
          </a:p>
        </p:txBody>
      </p:sp>
      <p:sp>
        <p:nvSpPr>
          <p:cNvPr id="5" name="Footer Placeholder 4"/>
          <p:cNvSpPr>
            <a:spLocks noGrp="1"/>
          </p:cNvSpPr>
          <p:nvPr>
            <p:ph type="ftr" sz="quarter" idx="11"/>
          </p:nvPr>
        </p:nvSpPr>
        <p:spPr/>
        <p:txBody>
          <a:bodyPr/>
          <a:lstStyle/>
          <a:p>
            <a:endParaRPr lang="en-CA"/>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3667EB3-5B87-4E31-B96E-71A1AAB748B5}" type="slidenum">
              <a:rPr lang="en-CA" smtClean="0"/>
              <a:t>‹#›</a:t>
            </a:fld>
            <a:endParaRPr lang="en-CA"/>
          </a:p>
        </p:txBody>
      </p:sp>
    </p:spTree>
    <p:extLst>
      <p:ext uri="{BB962C8B-B14F-4D97-AF65-F5344CB8AC3E}">
        <p14:creationId xmlns:p14="http://schemas.microsoft.com/office/powerpoint/2010/main" val="4057982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8857D5-0F21-4EC3-9A32-830CC25AEEFC}" type="datetimeFigureOut">
              <a:rPr lang="en-CA" smtClean="0"/>
              <a:t>2023-03-15</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667EB3-5B87-4E31-B96E-71A1AAB748B5}" type="slidenum">
              <a:rPr lang="en-CA" smtClean="0"/>
              <a:t>‹#›</a:t>
            </a:fld>
            <a:endParaRPr lang="en-CA"/>
          </a:p>
        </p:txBody>
      </p:sp>
    </p:spTree>
    <p:extLst>
      <p:ext uri="{BB962C8B-B14F-4D97-AF65-F5344CB8AC3E}">
        <p14:creationId xmlns:p14="http://schemas.microsoft.com/office/powerpoint/2010/main" val="2028553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8857D5-0F21-4EC3-9A32-830CC25AEEFC}" type="datetimeFigureOut">
              <a:rPr lang="en-CA" smtClean="0"/>
              <a:t>2023-03-15</a:t>
            </a:fld>
            <a:endParaRPr lang="en-CA"/>
          </a:p>
        </p:txBody>
      </p:sp>
      <p:sp>
        <p:nvSpPr>
          <p:cNvPr id="5" name="Footer Placeholder 4"/>
          <p:cNvSpPr>
            <a:spLocks noGrp="1"/>
          </p:cNvSpPr>
          <p:nvPr>
            <p:ph type="ftr" sz="quarter" idx="11"/>
          </p:nvPr>
        </p:nvSpPr>
        <p:spPr/>
        <p:txBody>
          <a:bodyPr/>
          <a:lstStyle/>
          <a:p>
            <a:endParaRPr lang="en-CA"/>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667EB3-5B87-4E31-B96E-71A1AAB748B5}" type="slidenum">
              <a:rPr lang="en-CA" smtClean="0"/>
              <a:t>‹#›</a:t>
            </a:fld>
            <a:endParaRPr lang="en-CA"/>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91686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98857D5-0F21-4EC3-9A32-830CC25AEEFC}" type="datetimeFigureOut">
              <a:rPr lang="en-CA" smtClean="0"/>
              <a:t>2023-03-15</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667EB3-5B87-4E31-B96E-71A1AAB748B5}" type="slidenum">
              <a:rPr lang="en-CA" smtClean="0"/>
              <a:t>‹#›</a:t>
            </a:fld>
            <a:endParaRPr lang="en-CA"/>
          </a:p>
        </p:txBody>
      </p:sp>
    </p:spTree>
    <p:extLst>
      <p:ext uri="{BB962C8B-B14F-4D97-AF65-F5344CB8AC3E}">
        <p14:creationId xmlns:p14="http://schemas.microsoft.com/office/powerpoint/2010/main" val="3211202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98857D5-0F21-4EC3-9A32-830CC25AEEFC}" type="datetimeFigureOut">
              <a:rPr lang="en-CA" smtClean="0"/>
              <a:t>2023-03-15</a:t>
            </a:fld>
            <a:endParaRPr lang="en-CA"/>
          </a:p>
        </p:txBody>
      </p:sp>
      <p:sp>
        <p:nvSpPr>
          <p:cNvPr id="6" name="Footer Placeholder 5"/>
          <p:cNvSpPr>
            <a:spLocks noGrp="1"/>
          </p:cNvSpPr>
          <p:nvPr>
            <p:ph type="ftr" sz="quarter" idx="11"/>
          </p:nvPr>
        </p:nvSpPr>
        <p:spPr/>
        <p:txBody>
          <a:bodyPr/>
          <a:lstStyle/>
          <a:p>
            <a:endParaRPr lang="en-CA"/>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667EB3-5B87-4E31-B96E-71A1AAB748B5}" type="slidenum">
              <a:rPr lang="en-CA" smtClean="0"/>
              <a:t>‹#›</a:t>
            </a:fld>
            <a:endParaRPr lang="en-CA"/>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80775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98857D5-0F21-4EC3-9A32-830CC25AEEFC}" type="datetimeFigureOut">
              <a:rPr lang="en-CA" smtClean="0"/>
              <a:t>2023-03-15</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667EB3-5B87-4E31-B96E-71A1AAB748B5}" type="slidenum">
              <a:rPr lang="en-CA" smtClean="0"/>
              <a:t>‹#›</a:t>
            </a:fld>
            <a:endParaRPr lang="en-CA"/>
          </a:p>
        </p:txBody>
      </p:sp>
    </p:spTree>
    <p:extLst>
      <p:ext uri="{BB962C8B-B14F-4D97-AF65-F5344CB8AC3E}">
        <p14:creationId xmlns:p14="http://schemas.microsoft.com/office/powerpoint/2010/main" val="3012172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8857D5-0F21-4EC3-9A32-830CC25AEEFC}" type="datetimeFigureOut">
              <a:rPr lang="en-CA" smtClean="0"/>
              <a:t>2023-03-15</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667EB3-5B87-4E31-B96E-71A1AAB748B5}" type="slidenum">
              <a:rPr lang="en-CA" smtClean="0"/>
              <a:t>‹#›</a:t>
            </a:fld>
            <a:endParaRPr lang="en-CA"/>
          </a:p>
        </p:txBody>
      </p:sp>
    </p:spTree>
    <p:extLst>
      <p:ext uri="{BB962C8B-B14F-4D97-AF65-F5344CB8AC3E}">
        <p14:creationId xmlns:p14="http://schemas.microsoft.com/office/powerpoint/2010/main" val="3396729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8857D5-0F21-4EC3-9A32-830CC25AEEFC}" type="datetimeFigureOut">
              <a:rPr lang="en-CA" smtClean="0"/>
              <a:t>2023-03-15</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667EB3-5B87-4E31-B96E-71A1AAB748B5}" type="slidenum">
              <a:rPr lang="en-CA" smtClean="0"/>
              <a:t>‹#›</a:t>
            </a:fld>
            <a:endParaRPr lang="en-CA"/>
          </a:p>
        </p:txBody>
      </p:sp>
    </p:spTree>
    <p:extLst>
      <p:ext uri="{BB962C8B-B14F-4D97-AF65-F5344CB8AC3E}">
        <p14:creationId xmlns:p14="http://schemas.microsoft.com/office/powerpoint/2010/main" val="3407535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8857D5-0F21-4EC3-9A32-830CC25AEEFC}" type="datetimeFigureOut">
              <a:rPr lang="en-CA" smtClean="0"/>
              <a:t>2023-03-15</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667EB3-5B87-4E31-B96E-71A1AAB748B5}" type="slidenum">
              <a:rPr lang="en-CA" smtClean="0"/>
              <a:t>‹#›</a:t>
            </a:fld>
            <a:endParaRPr lang="en-CA"/>
          </a:p>
        </p:txBody>
      </p:sp>
    </p:spTree>
    <p:extLst>
      <p:ext uri="{BB962C8B-B14F-4D97-AF65-F5344CB8AC3E}">
        <p14:creationId xmlns:p14="http://schemas.microsoft.com/office/powerpoint/2010/main" val="1371616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8857D5-0F21-4EC3-9A32-830CC25AEEFC}" type="datetimeFigureOut">
              <a:rPr lang="en-CA" smtClean="0"/>
              <a:t>2023-03-15</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667EB3-5B87-4E31-B96E-71A1AAB748B5}" type="slidenum">
              <a:rPr lang="en-CA" smtClean="0"/>
              <a:t>‹#›</a:t>
            </a:fld>
            <a:endParaRPr lang="en-CA"/>
          </a:p>
        </p:txBody>
      </p:sp>
    </p:spTree>
    <p:extLst>
      <p:ext uri="{BB962C8B-B14F-4D97-AF65-F5344CB8AC3E}">
        <p14:creationId xmlns:p14="http://schemas.microsoft.com/office/powerpoint/2010/main" val="2180162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8857D5-0F21-4EC3-9A32-830CC25AEEFC}" type="datetimeFigureOut">
              <a:rPr lang="en-CA" smtClean="0"/>
              <a:t>2023-03-15</a:t>
            </a:fld>
            <a:endParaRPr lang="en-CA"/>
          </a:p>
        </p:txBody>
      </p:sp>
      <p:sp>
        <p:nvSpPr>
          <p:cNvPr id="6" name="Footer Placeholder 5"/>
          <p:cNvSpPr>
            <a:spLocks noGrp="1"/>
          </p:cNvSpPr>
          <p:nvPr>
            <p:ph type="ftr" sz="quarter" idx="11"/>
          </p:nvPr>
        </p:nvSpPr>
        <p:spPr/>
        <p:txBody>
          <a:bodyPr/>
          <a:lstStyle/>
          <a:p>
            <a:endParaRPr lang="en-CA"/>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3667EB3-5B87-4E31-B96E-71A1AAB748B5}" type="slidenum">
              <a:rPr lang="en-CA" smtClean="0"/>
              <a:t>‹#›</a:t>
            </a:fld>
            <a:endParaRPr lang="en-CA"/>
          </a:p>
        </p:txBody>
      </p:sp>
    </p:spTree>
    <p:extLst>
      <p:ext uri="{BB962C8B-B14F-4D97-AF65-F5344CB8AC3E}">
        <p14:creationId xmlns:p14="http://schemas.microsoft.com/office/powerpoint/2010/main" val="903025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8857D5-0F21-4EC3-9A32-830CC25AEEFC}" type="datetimeFigureOut">
              <a:rPr lang="en-CA" smtClean="0"/>
              <a:t>2023-03-15</a:t>
            </a:fld>
            <a:endParaRPr lang="en-CA"/>
          </a:p>
        </p:txBody>
      </p:sp>
      <p:sp>
        <p:nvSpPr>
          <p:cNvPr id="8" name="Footer Placeholder 7"/>
          <p:cNvSpPr>
            <a:spLocks noGrp="1"/>
          </p:cNvSpPr>
          <p:nvPr>
            <p:ph type="ftr" sz="quarter" idx="11"/>
          </p:nvPr>
        </p:nvSpPr>
        <p:spPr/>
        <p:txBody>
          <a:bodyPr/>
          <a:lstStyle/>
          <a:p>
            <a:endParaRPr lang="en-C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3667EB3-5B87-4E31-B96E-71A1AAB748B5}" type="slidenum">
              <a:rPr lang="en-CA" smtClean="0"/>
              <a:t>‹#›</a:t>
            </a:fld>
            <a:endParaRPr lang="en-CA"/>
          </a:p>
        </p:txBody>
      </p:sp>
    </p:spTree>
    <p:extLst>
      <p:ext uri="{BB962C8B-B14F-4D97-AF65-F5344CB8AC3E}">
        <p14:creationId xmlns:p14="http://schemas.microsoft.com/office/powerpoint/2010/main" val="1529605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8857D5-0F21-4EC3-9A32-830CC25AEEFC}" type="datetimeFigureOut">
              <a:rPr lang="en-CA" smtClean="0"/>
              <a:t>2023-03-15</a:t>
            </a:fld>
            <a:endParaRPr lang="en-CA"/>
          </a:p>
        </p:txBody>
      </p:sp>
      <p:sp>
        <p:nvSpPr>
          <p:cNvPr id="4" name="Footer Placeholder 3"/>
          <p:cNvSpPr>
            <a:spLocks noGrp="1"/>
          </p:cNvSpPr>
          <p:nvPr>
            <p:ph type="ftr" sz="quarter" idx="11"/>
          </p:nvPr>
        </p:nvSpPr>
        <p:spPr/>
        <p:txBody>
          <a:bodyPr/>
          <a:lstStyle/>
          <a:p>
            <a:endParaRPr lang="en-CA"/>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3667EB3-5B87-4E31-B96E-71A1AAB748B5}" type="slidenum">
              <a:rPr lang="en-CA" smtClean="0"/>
              <a:t>‹#›</a:t>
            </a:fld>
            <a:endParaRPr lang="en-CA"/>
          </a:p>
        </p:txBody>
      </p:sp>
    </p:spTree>
    <p:extLst>
      <p:ext uri="{BB962C8B-B14F-4D97-AF65-F5344CB8AC3E}">
        <p14:creationId xmlns:p14="http://schemas.microsoft.com/office/powerpoint/2010/main" val="476339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8857D5-0F21-4EC3-9A32-830CC25AEEFC}" type="datetimeFigureOut">
              <a:rPr lang="en-CA" smtClean="0"/>
              <a:t>2023-03-15</a:t>
            </a:fld>
            <a:endParaRPr lang="en-CA"/>
          </a:p>
        </p:txBody>
      </p:sp>
      <p:sp>
        <p:nvSpPr>
          <p:cNvPr id="3" name="Footer Placeholder 2"/>
          <p:cNvSpPr>
            <a:spLocks noGrp="1"/>
          </p:cNvSpPr>
          <p:nvPr>
            <p:ph type="ftr" sz="quarter" idx="11"/>
          </p:nvPr>
        </p:nvSpPr>
        <p:spPr/>
        <p:txBody>
          <a:bodyPr/>
          <a:lstStyle/>
          <a:p>
            <a:endParaRPr lang="en-CA"/>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3667EB3-5B87-4E31-B96E-71A1AAB748B5}" type="slidenum">
              <a:rPr lang="en-CA" smtClean="0"/>
              <a:t>‹#›</a:t>
            </a:fld>
            <a:endParaRPr lang="en-CA"/>
          </a:p>
        </p:txBody>
      </p:sp>
    </p:spTree>
    <p:extLst>
      <p:ext uri="{BB962C8B-B14F-4D97-AF65-F5344CB8AC3E}">
        <p14:creationId xmlns:p14="http://schemas.microsoft.com/office/powerpoint/2010/main" val="1460091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8857D5-0F21-4EC3-9A32-830CC25AEEFC}" type="datetimeFigureOut">
              <a:rPr lang="en-CA" smtClean="0"/>
              <a:t>2023-03-15</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3667EB3-5B87-4E31-B96E-71A1AAB748B5}" type="slidenum">
              <a:rPr lang="en-CA" smtClean="0"/>
              <a:t>‹#›</a:t>
            </a:fld>
            <a:endParaRPr lang="en-CA"/>
          </a:p>
        </p:txBody>
      </p:sp>
    </p:spTree>
    <p:extLst>
      <p:ext uri="{BB962C8B-B14F-4D97-AF65-F5344CB8AC3E}">
        <p14:creationId xmlns:p14="http://schemas.microsoft.com/office/powerpoint/2010/main" val="2702562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8857D5-0F21-4EC3-9A32-830CC25AEEFC}" type="datetimeFigureOut">
              <a:rPr lang="en-CA" smtClean="0"/>
              <a:t>2023-03-15</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667EB3-5B87-4E31-B96E-71A1AAB748B5}" type="slidenum">
              <a:rPr lang="en-CA" smtClean="0"/>
              <a:t>‹#›</a:t>
            </a:fld>
            <a:endParaRPr lang="en-CA"/>
          </a:p>
        </p:txBody>
      </p:sp>
    </p:spTree>
    <p:extLst>
      <p:ext uri="{BB962C8B-B14F-4D97-AF65-F5344CB8AC3E}">
        <p14:creationId xmlns:p14="http://schemas.microsoft.com/office/powerpoint/2010/main" val="2846625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98857D5-0F21-4EC3-9A32-830CC25AEEFC}" type="datetimeFigureOut">
              <a:rPr lang="en-CA" smtClean="0"/>
              <a:t>2023-03-15</a:t>
            </a:fld>
            <a:endParaRPr lang="en-CA"/>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3667EB3-5B87-4E31-B96E-71A1AAB748B5}" type="slidenum">
              <a:rPr lang="en-CA" smtClean="0"/>
              <a:t>‹#›</a:t>
            </a:fld>
            <a:endParaRPr lang="en-CA"/>
          </a:p>
        </p:txBody>
      </p:sp>
    </p:spTree>
    <p:extLst>
      <p:ext uri="{BB962C8B-B14F-4D97-AF65-F5344CB8AC3E}">
        <p14:creationId xmlns:p14="http://schemas.microsoft.com/office/powerpoint/2010/main" val="20919668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jainpooja/fake-news-detec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F87A2-0FD8-DA77-E5E9-F64BA3B17BEF}"/>
              </a:ext>
            </a:extLst>
          </p:cNvPr>
          <p:cNvSpPr>
            <a:spLocks noGrp="1"/>
          </p:cNvSpPr>
          <p:nvPr>
            <p:ph type="ctrTitle"/>
          </p:nvPr>
        </p:nvSpPr>
        <p:spPr>
          <a:xfrm>
            <a:off x="4045789" y="1403447"/>
            <a:ext cx="7458823" cy="1341408"/>
          </a:xfrm>
        </p:spPr>
        <p:txBody>
          <a:bodyPr/>
          <a:lstStyle/>
          <a:p>
            <a:r>
              <a:rPr lang="en-CA" b="1" dirty="0"/>
              <a:t>Fake News Detection</a:t>
            </a:r>
          </a:p>
        </p:txBody>
      </p:sp>
      <p:sp>
        <p:nvSpPr>
          <p:cNvPr id="3" name="Subtitle 2">
            <a:extLst>
              <a:ext uri="{FF2B5EF4-FFF2-40B4-BE49-F238E27FC236}">
                <a16:creationId xmlns:a16="http://schemas.microsoft.com/office/drawing/2014/main" id="{C81E7AB9-B174-8262-A664-FE11183AFE74}"/>
              </a:ext>
            </a:extLst>
          </p:cNvPr>
          <p:cNvSpPr>
            <a:spLocks noGrp="1"/>
          </p:cNvSpPr>
          <p:nvPr>
            <p:ph type="subTitle" idx="1"/>
          </p:nvPr>
        </p:nvSpPr>
        <p:spPr>
          <a:xfrm>
            <a:off x="4045789" y="2860158"/>
            <a:ext cx="7458823" cy="1131716"/>
          </a:xfrm>
        </p:spPr>
        <p:txBody>
          <a:bodyPr>
            <a:normAutofit lnSpcReduction="10000"/>
          </a:bodyPr>
          <a:lstStyle/>
          <a:p>
            <a:pPr algn="ctr"/>
            <a:r>
              <a:rPr lang="en-US" sz="1800" dirty="0"/>
              <a:t>AIDI 2004 Final Project Proposal </a:t>
            </a:r>
          </a:p>
          <a:p>
            <a:pPr algn="ctr"/>
            <a:r>
              <a:rPr lang="en-US" sz="1800" dirty="0"/>
              <a:t>Group No. 07</a:t>
            </a:r>
          </a:p>
          <a:p>
            <a:pPr algn="ctr"/>
            <a:r>
              <a:rPr lang="en-US" dirty="0"/>
              <a:t>Group Members:-</a:t>
            </a:r>
          </a:p>
          <a:p>
            <a:pPr algn="l"/>
            <a:endParaRPr lang="en-US" sz="1800" dirty="0"/>
          </a:p>
          <a:p>
            <a:endParaRPr lang="en-CA" dirty="0"/>
          </a:p>
        </p:txBody>
      </p:sp>
      <p:graphicFrame>
        <p:nvGraphicFramePr>
          <p:cNvPr id="5" name="Table 4">
            <a:extLst>
              <a:ext uri="{FF2B5EF4-FFF2-40B4-BE49-F238E27FC236}">
                <a16:creationId xmlns:a16="http://schemas.microsoft.com/office/drawing/2014/main" id="{11FAC5B1-7F4B-731A-6FE2-B6CB4269BBC7}"/>
              </a:ext>
            </a:extLst>
          </p:cNvPr>
          <p:cNvGraphicFramePr>
            <a:graphicFrameLocks noGrp="1"/>
          </p:cNvGraphicFramePr>
          <p:nvPr>
            <p:extLst>
              <p:ext uri="{D42A27DB-BD31-4B8C-83A1-F6EECF244321}">
                <p14:modId xmlns:p14="http://schemas.microsoft.com/office/powerpoint/2010/main" val="1708286583"/>
              </p:ext>
            </p:extLst>
          </p:nvPr>
        </p:nvGraphicFramePr>
        <p:xfrm>
          <a:off x="6283104" y="4107177"/>
          <a:ext cx="2984192" cy="1337096"/>
        </p:xfrm>
        <a:graphic>
          <a:graphicData uri="http://schemas.openxmlformats.org/drawingml/2006/table">
            <a:tbl>
              <a:tblPr>
                <a:tableStyleId>{7DF18680-E054-41AD-8BC1-D1AEF772440D}</a:tableStyleId>
              </a:tblPr>
              <a:tblGrid>
                <a:gridCol w="1685925">
                  <a:extLst>
                    <a:ext uri="{9D8B030D-6E8A-4147-A177-3AD203B41FA5}">
                      <a16:colId xmlns:a16="http://schemas.microsoft.com/office/drawing/2014/main" val="4028668212"/>
                    </a:ext>
                  </a:extLst>
                </a:gridCol>
                <a:gridCol w="1298267">
                  <a:extLst>
                    <a:ext uri="{9D8B030D-6E8A-4147-A177-3AD203B41FA5}">
                      <a16:colId xmlns:a16="http://schemas.microsoft.com/office/drawing/2014/main" val="4138903805"/>
                    </a:ext>
                  </a:extLst>
                </a:gridCol>
              </a:tblGrid>
              <a:tr h="334274">
                <a:tc>
                  <a:txBody>
                    <a:bodyPr/>
                    <a:lstStyle/>
                    <a:p>
                      <a:pPr algn="ctr" fontAlgn="b"/>
                      <a:r>
                        <a:rPr lang="en-CA" sz="1800" b="1" u="none" strike="noStrike" dirty="0">
                          <a:effectLst/>
                        </a:rPr>
                        <a:t>Name</a:t>
                      </a:r>
                      <a:endParaRPr lang="en-CA" sz="18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A" sz="1800" b="1" u="none" strike="noStrike" dirty="0">
                          <a:effectLst/>
                        </a:rPr>
                        <a:t>Student ID</a:t>
                      </a:r>
                      <a:endParaRPr lang="en-CA" sz="18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1165500"/>
                  </a:ext>
                </a:extLst>
              </a:tr>
              <a:tr h="334274">
                <a:tc>
                  <a:txBody>
                    <a:bodyPr/>
                    <a:lstStyle/>
                    <a:p>
                      <a:pPr algn="ctr" fontAlgn="b"/>
                      <a:r>
                        <a:rPr lang="en-CA" sz="1800" u="none" strike="noStrike" dirty="0">
                          <a:effectLst/>
                        </a:rPr>
                        <a:t>Harshit Morwal</a:t>
                      </a:r>
                      <a:endParaRPr lang="en-CA"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A" sz="1800" u="none" strike="noStrike" dirty="0">
                          <a:effectLst/>
                        </a:rPr>
                        <a:t>100870851</a:t>
                      </a:r>
                      <a:endParaRPr lang="en-CA"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0914251"/>
                  </a:ext>
                </a:extLst>
              </a:tr>
              <a:tr h="334274">
                <a:tc>
                  <a:txBody>
                    <a:bodyPr/>
                    <a:lstStyle/>
                    <a:p>
                      <a:pPr algn="ctr" fontAlgn="b"/>
                      <a:r>
                        <a:rPr lang="en-CA" sz="1800" u="none" strike="noStrike" dirty="0">
                          <a:effectLst/>
                        </a:rPr>
                        <a:t>Nasar Islam</a:t>
                      </a:r>
                      <a:endParaRPr lang="en-CA"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A" sz="1800" u="none" strike="noStrike" dirty="0">
                          <a:effectLst/>
                        </a:rPr>
                        <a:t>100829880</a:t>
                      </a:r>
                      <a:endParaRPr lang="en-CA"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821951"/>
                  </a:ext>
                </a:extLst>
              </a:tr>
              <a:tr h="334274">
                <a:tc>
                  <a:txBody>
                    <a:bodyPr/>
                    <a:lstStyle/>
                    <a:p>
                      <a:pPr algn="ctr" fontAlgn="b"/>
                      <a:r>
                        <a:rPr lang="en-CA" sz="1800" u="none" strike="noStrike">
                          <a:effectLst/>
                        </a:rPr>
                        <a:t>Pushkal Suri</a:t>
                      </a:r>
                      <a:endParaRPr lang="en-CA"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A" sz="1800" u="none" strike="noStrike" dirty="0">
                          <a:effectLst/>
                        </a:rPr>
                        <a:t>100799314</a:t>
                      </a:r>
                      <a:endParaRPr lang="en-CA"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3993245"/>
                  </a:ext>
                </a:extLst>
              </a:tr>
            </a:tbl>
          </a:graphicData>
        </a:graphic>
      </p:graphicFrame>
    </p:spTree>
    <p:extLst>
      <p:ext uri="{BB962C8B-B14F-4D97-AF65-F5344CB8AC3E}">
        <p14:creationId xmlns:p14="http://schemas.microsoft.com/office/powerpoint/2010/main" val="1535211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14D5A-2FE8-9F14-2C5E-F12DF89085FC}"/>
              </a:ext>
            </a:extLst>
          </p:cNvPr>
          <p:cNvSpPr>
            <a:spLocks noGrp="1"/>
          </p:cNvSpPr>
          <p:nvPr>
            <p:ph type="title"/>
          </p:nvPr>
        </p:nvSpPr>
        <p:spPr/>
        <p:txBody>
          <a:bodyPr/>
          <a:lstStyle/>
          <a:p>
            <a:r>
              <a:rPr lang="en-US" sz="3600" b="1" dirty="0"/>
              <a:t>Objectives</a:t>
            </a:r>
            <a:endParaRPr lang="en-CA" b="1" dirty="0"/>
          </a:p>
        </p:txBody>
      </p:sp>
      <p:sp>
        <p:nvSpPr>
          <p:cNvPr id="3" name="Content Placeholder 2">
            <a:extLst>
              <a:ext uri="{FF2B5EF4-FFF2-40B4-BE49-F238E27FC236}">
                <a16:creationId xmlns:a16="http://schemas.microsoft.com/office/drawing/2014/main" id="{4CC20C33-9CE4-79B5-96E7-2085779DA378}"/>
              </a:ext>
            </a:extLst>
          </p:cNvPr>
          <p:cNvSpPr>
            <a:spLocks noGrp="1"/>
          </p:cNvSpPr>
          <p:nvPr>
            <p:ph idx="1"/>
          </p:nvPr>
        </p:nvSpPr>
        <p:spPr>
          <a:xfrm>
            <a:off x="2589212" y="1540189"/>
            <a:ext cx="8915400" cy="3195713"/>
          </a:xfrm>
        </p:spPr>
        <p:txBody>
          <a:bodyPr/>
          <a:lstStyle/>
          <a:p>
            <a:r>
              <a:rPr lang="en-US" dirty="0"/>
              <a:t>The objective of an AI project for fake news identification would be to develop a reliable and accurate system that can automatically identify and classify news articles as either real or fake. </a:t>
            </a:r>
          </a:p>
          <a:p>
            <a:r>
              <a:rPr lang="en-US" dirty="0"/>
              <a:t>The system would be designed to analyze various features of news articles, such as language patterns, sources, and other relevant metadata, to determine the likelihood that the news article is fake. </a:t>
            </a:r>
          </a:p>
          <a:p>
            <a:r>
              <a:rPr lang="en-US" dirty="0"/>
              <a:t>The aim would be to create a tool that can help people to distinguish between real and fake news, thus promoting media literacy and helping to prevent the spread of misinformation.</a:t>
            </a:r>
            <a:endParaRPr lang="en-CA" dirty="0"/>
          </a:p>
        </p:txBody>
      </p:sp>
    </p:spTree>
    <p:extLst>
      <p:ext uri="{BB962C8B-B14F-4D97-AF65-F5344CB8AC3E}">
        <p14:creationId xmlns:p14="http://schemas.microsoft.com/office/powerpoint/2010/main" val="1748753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43D47-3DF7-EC55-C729-9F24173F1E1F}"/>
              </a:ext>
            </a:extLst>
          </p:cNvPr>
          <p:cNvSpPr>
            <a:spLocks noGrp="1"/>
          </p:cNvSpPr>
          <p:nvPr>
            <p:ph type="title"/>
          </p:nvPr>
        </p:nvSpPr>
        <p:spPr/>
        <p:txBody>
          <a:bodyPr/>
          <a:lstStyle/>
          <a:p>
            <a:r>
              <a:rPr lang="en-CA" b="1" dirty="0"/>
              <a:t>Key Features of the Application</a:t>
            </a:r>
          </a:p>
        </p:txBody>
      </p:sp>
      <p:sp>
        <p:nvSpPr>
          <p:cNvPr id="3" name="Content Placeholder 2">
            <a:extLst>
              <a:ext uri="{FF2B5EF4-FFF2-40B4-BE49-F238E27FC236}">
                <a16:creationId xmlns:a16="http://schemas.microsoft.com/office/drawing/2014/main" id="{7742989E-8696-5E83-8C29-1D1C6F4309DE}"/>
              </a:ext>
            </a:extLst>
          </p:cNvPr>
          <p:cNvSpPr>
            <a:spLocks noGrp="1"/>
          </p:cNvSpPr>
          <p:nvPr>
            <p:ph idx="1"/>
          </p:nvPr>
        </p:nvSpPr>
        <p:spPr>
          <a:xfrm>
            <a:off x="2592925" y="1715218"/>
            <a:ext cx="8915400" cy="4518671"/>
          </a:xfrm>
        </p:spPr>
        <p:txBody>
          <a:bodyPr>
            <a:normAutofit lnSpcReduction="10000"/>
          </a:bodyPr>
          <a:lstStyle/>
          <a:p>
            <a:r>
              <a:rPr lang="en-US" b="1" dirty="0"/>
              <a:t>Interpreting Natural Language </a:t>
            </a:r>
            <a:r>
              <a:rPr lang="en-US" dirty="0"/>
              <a:t>: The application should be able to analyze the language of the news article to identify any inconsistencies or anomalies that may suggest that the article is fake.</a:t>
            </a:r>
          </a:p>
          <a:p>
            <a:r>
              <a:rPr lang="en-US" b="1" dirty="0"/>
              <a:t>Source Analysis: </a:t>
            </a:r>
            <a:r>
              <a:rPr lang="en-US" dirty="0"/>
              <a:t>The application should be able to verify the credibility of the source of the news article and determine if it is a reputable and reliable source of information.</a:t>
            </a:r>
          </a:p>
          <a:p>
            <a:r>
              <a:rPr lang="en-US" b="1" dirty="0"/>
              <a:t>Metadata Analysis: </a:t>
            </a:r>
            <a:r>
              <a:rPr lang="en-US" dirty="0"/>
              <a:t>The application should be able to analyze the metadata of the news Title, text, subject, and date of publication to help determine the reliability of the article.</a:t>
            </a:r>
          </a:p>
          <a:p>
            <a:r>
              <a:rPr lang="en-US" b="1" dirty="0"/>
              <a:t>Machine Learning: </a:t>
            </a:r>
            <a:r>
              <a:rPr lang="en-US" dirty="0"/>
              <a:t>The application should be able to learn from its past experiences and improve its accuracy over time by continuously analyzing and updating its algorithms based on new data.</a:t>
            </a:r>
          </a:p>
          <a:p>
            <a:r>
              <a:rPr lang="en-US" b="1" dirty="0"/>
              <a:t>User Interface: </a:t>
            </a:r>
            <a:r>
              <a:rPr lang="en-US" dirty="0"/>
              <a:t>The application should have a user-friendly interface that allows users to easily input news articles and receive a clear indication of whether the article is real or fake.</a:t>
            </a:r>
            <a:endParaRPr lang="en-CA" dirty="0"/>
          </a:p>
        </p:txBody>
      </p:sp>
    </p:spTree>
    <p:extLst>
      <p:ext uri="{BB962C8B-B14F-4D97-AF65-F5344CB8AC3E}">
        <p14:creationId xmlns:p14="http://schemas.microsoft.com/office/powerpoint/2010/main" val="339664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C09F6-5DD9-506A-D3B0-7D89C7DD2383}"/>
              </a:ext>
            </a:extLst>
          </p:cNvPr>
          <p:cNvSpPr>
            <a:spLocks noGrp="1"/>
          </p:cNvSpPr>
          <p:nvPr>
            <p:ph type="title"/>
          </p:nvPr>
        </p:nvSpPr>
        <p:spPr>
          <a:xfrm>
            <a:off x="2592925" y="624111"/>
            <a:ext cx="8911687" cy="747490"/>
          </a:xfrm>
        </p:spPr>
        <p:txBody>
          <a:bodyPr/>
          <a:lstStyle/>
          <a:p>
            <a:r>
              <a:rPr lang="en-CA" b="1" dirty="0"/>
              <a:t>Benefits of Application</a:t>
            </a:r>
          </a:p>
        </p:txBody>
      </p:sp>
      <p:sp>
        <p:nvSpPr>
          <p:cNvPr id="3" name="Content Placeholder 2">
            <a:extLst>
              <a:ext uri="{FF2B5EF4-FFF2-40B4-BE49-F238E27FC236}">
                <a16:creationId xmlns:a16="http://schemas.microsoft.com/office/drawing/2014/main" id="{89ECDF39-6829-853D-84B1-E417196A64CF}"/>
              </a:ext>
            </a:extLst>
          </p:cNvPr>
          <p:cNvSpPr>
            <a:spLocks noGrp="1"/>
          </p:cNvSpPr>
          <p:nvPr>
            <p:ph idx="1"/>
          </p:nvPr>
        </p:nvSpPr>
        <p:spPr>
          <a:xfrm>
            <a:off x="2592925" y="1509623"/>
            <a:ext cx="8915400" cy="4724266"/>
          </a:xfrm>
        </p:spPr>
        <p:txBody>
          <a:bodyPr>
            <a:normAutofit/>
          </a:bodyPr>
          <a:lstStyle/>
          <a:p>
            <a:r>
              <a:rPr lang="en-US" b="1" dirty="0"/>
              <a:t>Promoting Media Literacy: </a:t>
            </a:r>
            <a:r>
              <a:rPr lang="en-US" dirty="0"/>
              <a:t>By providing users with a tool to identify fake news, the application can help promote media literacy and critical thinking, which are essential skills in today's digital age.</a:t>
            </a:r>
          </a:p>
          <a:p>
            <a:r>
              <a:rPr lang="en-US" b="1" dirty="0"/>
              <a:t>Reducing the Spread of Misinformation: </a:t>
            </a:r>
            <a:r>
              <a:rPr lang="en-US" dirty="0"/>
              <a:t>The application can help prevent the spread of fake news and misinformation, which can have harmful effects on individuals and society.</a:t>
            </a:r>
          </a:p>
          <a:p>
            <a:r>
              <a:rPr lang="en-US" b="1" dirty="0"/>
              <a:t>Protecting Reputation: </a:t>
            </a:r>
            <a:r>
              <a:rPr lang="en-US" dirty="0"/>
              <a:t>By detecting and flagging fake news, the application can help protect the reputation of individuals, organizations, and businesses who may be the subject of false information.</a:t>
            </a:r>
          </a:p>
          <a:p>
            <a:r>
              <a:rPr lang="en-US" b="1" dirty="0"/>
              <a:t>Increasing Trust in News Sources: </a:t>
            </a:r>
            <a:r>
              <a:rPr lang="en-US" dirty="0"/>
              <a:t>By providing a reliable tool for identifying fake news, the application can help increase trust in news sources and reduce the prevalence of distrust in media.</a:t>
            </a:r>
          </a:p>
          <a:p>
            <a:r>
              <a:rPr lang="en-US" b="1" dirty="0"/>
              <a:t>Saving Time and Resources: </a:t>
            </a:r>
            <a:r>
              <a:rPr lang="en-US" dirty="0"/>
              <a:t>The application can save time and resources by automating the process of identifying fake news, which can be a time-consuming and labor-intensive task.</a:t>
            </a:r>
          </a:p>
        </p:txBody>
      </p:sp>
    </p:spTree>
    <p:extLst>
      <p:ext uri="{BB962C8B-B14F-4D97-AF65-F5344CB8AC3E}">
        <p14:creationId xmlns:p14="http://schemas.microsoft.com/office/powerpoint/2010/main" val="3103056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21B44-68D9-2E4B-088C-063B3BAD4A5B}"/>
              </a:ext>
            </a:extLst>
          </p:cNvPr>
          <p:cNvSpPr>
            <a:spLocks noGrp="1"/>
          </p:cNvSpPr>
          <p:nvPr>
            <p:ph type="title"/>
          </p:nvPr>
        </p:nvSpPr>
        <p:spPr/>
        <p:txBody>
          <a:bodyPr/>
          <a:lstStyle/>
          <a:p>
            <a:r>
              <a:rPr lang="en-US" sz="3600" b="1" dirty="0"/>
              <a:t>Data Set</a:t>
            </a:r>
            <a:endParaRPr lang="en-CA" b="1" dirty="0"/>
          </a:p>
        </p:txBody>
      </p:sp>
      <p:sp>
        <p:nvSpPr>
          <p:cNvPr id="3" name="Content Placeholder 2">
            <a:extLst>
              <a:ext uri="{FF2B5EF4-FFF2-40B4-BE49-F238E27FC236}">
                <a16:creationId xmlns:a16="http://schemas.microsoft.com/office/drawing/2014/main" id="{8FE94BE7-502E-B77A-40F9-6F005FD8F3ED}"/>
              </a:ext>
            </a:extLst>
          </p:cNvPr>
          <p:cNvSpPr>
            <a:spLocks noGrp="1"/>
          </p:cNvSpPr>
          <p:nvPr>
            <p:ph idx="1"/>
          </p:nvPr>
        </p:nvSpPr>
        <p:spPr>
          <a:xfrm>
            <a:off x="2592925" y="1633268"/>
            <a:ext cx="8915400" cy="4232694"/>
          </a:xfrm>
        </p:spPr>
        <p:txBody>
          <a:bodyPr/>
          <a:lstStyle/>
          <a:p>
            <a:r>
              <a:rPr lang="en-CA" dirty="0"/>
              <a:t>Link to the Data Set : </a:t>
            </a:r>
            <a:r>
              <a:rPr lang="en-CA" dirty="0">
                <a:hlinkClick r:id="rId2"/>
              </a:rPr>
              <a:t>https://www.kaggle.com/datasets/jainpooja/fake-news-detection</a:t>
            </a:r>
            <a:endParaRPr lang="en-CA" dirty="0"/>
          </a:p>
          <a:p>
            <a:r>
              <a:rPr lang="en-CA" dirty="0"/>
              <a:t>Metadata:-</a:t>
            </a:r>
          </a:p>
          <a:p>
            <a:pPr lvl="1"/>
            <a:r>
              <a:rPr lang="en-CA" dirty="0"/>
              <a:t>Title of the news</a:t>
            </a:r>
          </a:p>
          <a:p>
            <a:pPr lvl="1"/>
            <a:r>
              <a:rPr lang="en-CA" dirty="0"/>
              <a:t>Text of the news</a:t>
            </a:r>
          </a:p>
          <a:p>
            <a:pPr lvl="1"/>
            <a:r>
              <a:rPr lang="en-CA" dirty="0"/>
              <a:t>Subject of the news</a:t>
            </a:r>
          </a:p>
          <a:p>
            <a:pPr lvl="1"/>
            <a:r>
              <a:rPr lang="en-CA" dirty="0"/>
              <a:t>Date of Publication</a:t>
            </a:r>
          </a:p>
          <a:p>
            <a:r>
              <a:rPr lang="en-CA" dirty="0"/>
              <a:t>Total number of news – 44,919</a:t>
            </a:r>
          </a:p>
          <a:p>
            <a:pPr lvl="1"/>
            <a:r>
              <a:rPr lang="en-CA" dirty="0"/>
              <a:t>True News – 21,417</a:t>
            </a:r>
          </a:p>
          <a:p>
            <a:pPr lvl="1"/>
            <a:r>
              <a:rPr lang="en-CA" dirty="0"/>
              <a:t>Fake News – 23,502</a:t>
            </a:r>
          </a:p>
        </p:txBody>
      </p:sp>
    </p:spTree>
    <p:extLst>
      <p:ext uri="{BB962C8B-B14F-4D97-AF65-F5344CB8AC3E}">
        <p14:creationId xmlns:p14="http://schemas.microsoft.com/office/powerpoint/2010/main" val="3586150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7" name="Group 8">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8" name="Group 22">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9" name="Rectangle 36">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51" name="Rectangle 40">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42">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35D0866-9CB2-0AD7-5496-A8AAADA202DB}"/>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b="1">
                <a:solidFill>
                  <a:srgbClr val="FEFFFF"/>
                </a:solidFill>
              </a:rPr>
              <a:t>Time plan of project activities and deliverables</a:t>
            </a:r>
          </a:p>
        </p:txBody>
      </p:sp>
      <p:sp>
        <p:nvSpPr>
          <p:cNvPr id="53"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a:extLst>
              <a:ext uri="{FF2B5EF4-FFF2-40B4-BE49-F238E27FC236}">
                <a16:creationId xmlns:a16="http://schemas.microsoft.com/office/drawing/2014/main" id="{89148303-9884-2064-8899-946EF6E859F7}"/>
              </a:ext>
            </a:extLst>
          </p:cNvPr>
          <p:cNvGraphicFramePr>
            <a:graphicFrameLocks noGrp="1"/>
          </p:cNvGraphicFramePr>
          <p:nvPr>
            <p:extLst>
              <p:ext uri="{D42A27DB-BD31-4B8C-83A1-F6EECF244321}">
                <p14:modId xmlns:p14="http://schemas.microsoft.com/office/powerpoint/2010/main" val="2145562611"/>
              </p:ext>
            </p:extLst>
          </p:nvPr>
        </p:nvGraphicFramePr>
        <p:xfrm>
          <a:off x="5587993" y="1373486"/>
          <a:ext cx="6368218" cy="4949035"/>
        </p:xfrm>
        <a:graphic>
          <a:graphicData uri="http://schemas.openxmlformats.org/drawingml/2006/table">
            <a:tbl>
              <a:tblPr/>
              <a:tblGrid>
                <a:gridCol w="1872787">
                  <a:extLst>
                    <a:ext uri="{9D8B030D-6E8A-4147-A177-3AD203B41FA5}">
                      <a16:colId xmlns:a16="http://schemas.microsoft.com/office/drawing/2014/main" val="3302518007"/>
                    </a:ext>
                  </a:extLst>
                </a:gridCol>
                <a:gridCol w="2888796">
                  <a:extLst>
                    <a:ext uri="{9D8B030D-6E8A-4147-A177-3AD203B41FA5}">
                      <a16:colId xmlns:a16="http://schemas.microsoft.com/office/drawing/2014/main" val="3692283626"/>
                    </a:ext>
                  </a:extLst>
                </a:gridCol>
                <a:gridCol w="1606635">
                  <a:extLst>
                    <a:ext uri="{9D8B030D-6E8A-4147-A177-3AD203B41FA5}">
                      <a16:colId xmlns:a16="http://schemas.microsoft.com/office/drawing/2014/main" val="3817873250"/>
                    </a:ext>
                  </a:extLst>
                </a:gridCol>
              </a:tblGrid>
              <a:tr h="591803">
                <a:tc>
                  <a:txBody>
                    <a:bodyPr/>
                    <a:lstStyle/>
                    <a:p>
                      <a:pPr algn="ctr" fontAlgn="ctr"/>
                      <a:r>
                        <a:rPr lang="en-CA" sz="1400" b="1" i="0" u="none" strike="noStrike" dirty="0">
                          <a:solidFill>
                            <a:srgbClr val="000000"/>
                          </a:solidFill>
                          <a:effectLst/>
                          <a:latin typeface="+mj-lt"/>
                        </a:rPr>
                        <a:t>Project Phase</a:t>
                      </a:r>
                    </a:p>
                  </a:txBody>
                  <a:tcPr marL="12299" marR="12299" marT="12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400" b="1" i="0" u="none" strike="noStrike">
                          <a:solidFill>
                            <a:srgbClr val="000000"/>
                          </a:solidFill>
                          <a:effectLst/>
                          <a:latin typeface="+mj-lt"/>
                        </a:rPr>
                        <a:t>Project Delierables</a:t>
                      </a:r>
                    </a:p>
                  </a:txBody>
                  <a:tcPr marL="12299" marR="12299" marT="12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400" b="1" i="0" u="none" strike="noStrike">
                          <a:solidFill>
                            <a:srgbClr val="000000"/>
                          </a:solidFill>
                          <a:effectLst/>
                          <a:latin typeface="+mj-lt"/>
                        </a:rPr>
                        <a:t>Estimated Completion Date</a:t>
                      </a:r>
                    </a:p>
                  </a:txBody>
                  <a:tcPr marL="12299" marR="12299" marT="12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4451684"/>
                  </a:ext>
                </a:extLst>
              </a:tr>
              <a:tr h="331670">
                <a:tc rowSpan="3">
                  <a:txBody>
                    <a:bodyPr/>
                    <a:lstStyle/>
                    <a:p>
                      <a:pPr algn="ctr" fontAlgn="ctr"/>
                      <a:r>
                        <a:rPr lang="en-US" sz="1400" b="1" i="0" u="none" strike="noStrike" dirty="0">
                          <a:solidFill>
                            <a:srgbClr val="000000"/>
                          </a:solidFill>
                          <a:effectLst/>
                          <a:latin typeface="+mj-lt"/>
                        </a:rPr>
                        <a:t>Data Collection and Preprocessing (EDA)</a:t>
                      </a:r>
                    </a:p>
                  </a:txBody>
                  <a:tcPr marL="12299" marR="12299" marT="12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400" b="0" i="0" u="none" strike="noStrike">
                          <a:solidFill>
                            <a:srgbClr val="000000"/>
                          </a:solidFill>
                          <a:effectLst/>
                          <a:latin typeface="+mj-lt"/>
                        </a:rPr>
                        <a:t>Loading Dataset</a:t>
                      </a:r>
                    </a:p>
                  </a:txBody>
                  <a:tcPr marL="12299" marR="12299" marT="12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400" b="0" i="0" u="none" strike="noStrike">
                          <a:solidFill>
                            <a:srgbClr val="000000"/>
                          </a:solidFill>
                          <a:effectLst/>
                          <a:latin typeface="+mj-lt"/>
                        </a:rPr>
                        <a:t>16-Mar-23</a:t>
                      </a:r>
                    </a:p>
                  </a:txBody>
                  <a:tcPr marL="12299" marR="12299" marT="12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8163334"/>
                  </a:ext>
                </a:extLst>
              </a:tr>
              <a:tr h="331670">
                <a:tc vMerge="1">
                  <a:txBody>
                    <a:bodyPr/>
                    <a:lstStyle/>
                    <a:p>
                      <a:endParaRPr lang="en-CA"/>
                    </a:p>
                  </a:txBody>
                  <a:tcPr/>
                </a:tc>
                <a:tc>
                  <a:txBody>
                    <a:bodyPr/>
                    <a:lstStyle/>
                    <a:p>
                      <a:pPr algn="ctr" fontAlgn="ctr"/>
                      <a:r>
                        <a:rPr lang="en-CA" sz="1400" b="0" i="0" u="none" strike="noStrike" dirty="0">
                          <a:solidFill>
                            <a:srgbClr val="000000"/>
                          </a:solidFill>
                          <a:effectLst/>
                          <a:latin typeface="+mj-lt"/>
                        </a:rPr>
                        <a:t>Data Preprocessing</a:t>
                      </a:r>
                    </a:p>
                  </a:txBody>
                  <a:tcPr marL="12299" marR="12299" marT="12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400" b="0" i="0" u="none" strike="noStrike">
                          <a:solidFill>
                            <a:srgbClr val="000000"/>
                          </a:solidFill>
                          <a:effectLst/>
                          <a:latin typeface="+mj-lt"/>
                        </a:rPr>
                        <a:t>16-Mar-23</a:t>
                      </a:r>
                    </a:p>
                  </a:txBody>
                  <a:tcPr marL="12299" marR="12299" marT="12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7044065"/>
                  </a:ext>
                </a:extLst>
              </a:tr>
              <a:tr h="591803">
                <a:tc vMerge="1">
                  <a:txBody>
                    <a:bodyPr/>
                    <a:lstStyle/>
                    <a:p>
                      <a:endParaRPr lang="en-CA"/>
                    </a:p>
                  </a:txBody>
                  <a:tcPr/>
                </a:tc>
                <a:tc>
                  <a:txBody>
                    <a:bodyPr/>
                    <a:lstStyle/>
                    <a:p>
                      <a:pPr algn="ctr" fontAlgn="ctr"/>
                      <a:r>
                        <a:rPr lang="en-US" sz="1400" b="0" i="0" u="none" strike="noStrike" dirty="0">
                          <a:solidFill>
                            <a:srgbClr val="000000"/>
                          </a:solidFill>
                          <a:effectLst/>
                          <a:latin typeface="+mj-lt"/>
                        </a:rPr>
                        <a:t>Data Cleaning and Formatting Scripts</a:t>
                      </a:r>
                    </a:p>
                  </a:txBody>
                  <a:tcPr marL="12299" marR="12299" marT="12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400" b="1" i="0" u="none" strike="noStrike">
                          <a:solidFill>
                            <a:srgbClr val="000000"/>
                          </a:solidFill>
                          <a:effectLst/>
                          <a:latin typeface="+mj-lt"/>
                        </a:rPr>
                        <a:t>18-Mar-23</a:t>
                      </a:r>
                    </a:p>
                  </a:txBody>
                  <a:tcPr marL="12299" marR="12299" marT="12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1747190"/>
                  </a:ext>
                </a:extLst>
              </a:tr>
              <a:tr h="425968">
                <a:tc rowSpan="2">
                  <a:txBody>
                    <a:bodyPr/>
                    <a:lstStyle/>
                    <a:p>
                      <a:pPr algn="ctr" fontAlgn="ctr"/>
                      <a:r>
                        <a:rPr lang="en-CA" sz="1400" b="1" i="0" u="none" strike="noStrike">
                          <a:solidFill>
                            <a:srgbClr val="000000"/>
                          </a:solidFill>
                          <a:effectLst/>
                          <a:latin typeface="+mj-lt"/>
                        </a:rPr>
                        <a:t>Algorithm Development and Testing</a:t>
                      </a:r>
                    </a:p>
                  </a:txBody>
                  <a:tcPr marL="12299" marR="12299" marT="12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400" b="0" i="0" u="none" strike="noStrike">
                          <a:solidFill>
                            <a:srgbClr val="000000"/>
                          </a:solidFill>
                          <a:effectLst/>
                          <a:latin typeface="+mj-lt"/>
                        </a:rPr>
                        <a:t>Model Development</a:t>
                      </a:r>
                    </a:p>
                  </a:txBody>
                  <a:tcPr marL="12299" marR="12299" marT="12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400" b="0" i="0" u="none" strike="noStrike">
                          <a:solidFill>
                            <a:srgbClr val="000000"/>
                          </a:solidFill>
                          <a:effectLst/>
                          <a:latin typeface="+mj-lt"/>
                        </a:rPr>
                        <a:t>26-Mar-23</a:t>
                      </a:r>
                    </a:p>
                  </a:txBody>
                  <a:tcPr marL="12299" marR="12299" marT="12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4125477"/>
                  </a:ext>
                </a:extLst>
              </a:tr>
              <a:tr h="425968">
                <a:tc vMerge="1">
                  <a:txBody>
                    <a:bodyPr/>
                    <a:lstStyle/>
                    <a:p>
                      <a:endParaRPr lang="en-CA"/>
                    </a:p>
                  </a:txBody>
                  <a:tcPr/>
                </a:tc>
                <a:tc>
                  <a:txBody>
                    <a:bodyPr/>
                    <a:lstStyle/>
                    <a:p>
                      <a:pPr algn="ctr" fontAlgn="ctr"/>
                      <a:r>
                        <a:rPr lang="en-CA" sz="1400" b="0" i="0" u="none" strike="noStrike" dirty="0">
                          <a:solidFill>
                            <a:srgbClr val="000000"/>
                          </a:solidFill>
                          <a:effectLst/>
                          <a:latin typeface="+mj-lt"/>
                        </a:rPr>
                        <a:t>Model Evaluation</a:t>
                      </a:r>
                    </a:p>
                  </a:txBody>
                  <a:tcPr marL="12299" marR="12299" marT="12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400" b="1" i="0" u="none" strike="noStrike">
                          <a:solidFill>
                            <a:srgbClr val="000000"/>
                          </a:solidFill>
                          <a:effectLst/>
                          <a:latin typeface="+mj-lt"/>
                        </a:rPr>
                        <a:t>28-Mar-23</a:t>
                      </a:r>
                    </a:p>
                  </a:txBody>
                  <a:tcPr marL="12299" marR="12299" marT="12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1728040"/>
                  </a:ext>
                </a:extLst>
              </a:tr>
              <a:tr h="331670">
                <a:tc rowSpan="4">
                  <a:txBody>
                    <a:bodyPr/>
                    <a:lstStyle/>
                    <a:p>
                      <a:pPr algn="ctr" fontAlgn="ctr"/>
                      <a:r>
                        <a:rPr lang="en-CA" sz="1400" b="1" i="0" u="none" strike="noStrike">
                          <a:solidFill>
                            <a:srgbClr val="000000"/>
                          </a:solidFill>
                          <a:effectLst/>
                          <a:latin typeface="+mj-lt"/>
                        </a:rPr>
                        <a:t>Application Development</a:t>
                      </a:r>
                    </a:p>
                  </a:txBody>
                  <a:tcPr marL="12299" marR="12299" marT="12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400" b="0" i="0" u="none" strike="noStrike" dirty="0">
                          <a:solidFill>
                            <a:srgbClr val="000000"/>
                          </a:solidFill>
                          <a:effectLst/>
                          <a:latin typeface="+mj-lt"/>
                        </a:rPr>
                        <a:t>User interface design</a:t>
                      </a:r>
                    </a:p>
                  </a:txBody>
                  <a:tcPr marL="12299" marR="12299" marT="12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400" b="0" i="0" u="none" strike="noStrike">
                          <a:solidFill>
                            <a:srgbClr val="000000"/>
                          </a:solidFill>
                          <a:effectLst/>
                          <a:latin typeface="+mj-lt"/>
                        </a:rPr>
                        <a:t>30-Mar-23</a:t>
                      </a:r>
                    </a:p>
                  </a:txBody>
                  <a:tcPr marL="12299" marR="12299" marT="12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1183577"/>
                  </a:ext>
                </a:extLst>
              </a:tr>
              <a:tr h="591803">
                <a:tc vMerge="1">
                  <a:txBody>
                    <a:bodyPr/>
                    <a:lstStyle/>
                    <a:p>
                      <a:endParaRPr lang="en-CA"/>
                    </a:p>
                  </a:txBody>
                  <a:tcPr/>
                </a:tc>
                <a:tc>
                  <a:txBody>
                    <a:bodyPr/>
                    <a:lstStyle/>
                    <a:p>
                      <a:pPr algn="ctr" fontAlgn="ctr"/>
                      <a:r>
                        <a:rPr lang="en-US" sz="1400" b="0" i="0" u="none" strike="noStrike" dirty="0">
                          <a:solidFill>
                            <a:srgbClr val="000000"/>
                          </a:solidFill>
                          <a:effectLst/>
                          <a:latin typeface="+mj-lt"/>
                        </a:rPr>
                        <a:t>Application development </a:t>
                      </a:r>
                    </a:p>
                    <a:p>
                      <a:pPr algn="ctr" fontAlgn="ctr"/>
                      <a:r>
                        <a:rPr lang="en-US" sz="1400" b="0" i="0" u="none" strike="noStrike" dirty="0">
                          <a:solidFill>
                            <a:srgbClr val="000000"/>
                          </a:solidFill>
                          <a:effectLst/>
                          <a:latin typeface="+mj-lt"/>
                        </a:rPr>
                        <a:t>(Front-End and Back-End)</a:t>
                      </a:r>
                    </a:p>
                  </a:txBody>
                  <a:tcPr marL="12299" marR="12299" marT="12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400" b="0" i="0" u="none" strike="noStrike" dirty="0">
                          <a:solidFill>
                            <a:srgbClr val="000000"/>
                          </a:solidFill>
                          <a:effectLst/>
                          <a:latin typeface="+mj-lt"/>
                        </a:rPr>
                        <a:t>02-Apr-23</a:t>
                      </a:r>
                    </a:p>
                  </a:txBody>
                  <a:tcPr marL="12299" marR="12299" marT="12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3097022"/>
                  </a:ext>
                </a:extLst>
              </a:tr>
              <a:tr h="331670">
                <a:tc vMerge="1">
                  <a:txBody>
                    <a:bodyPr/>
                    <a:lstStyle/>
                    <a:p>
                      <a:endParaRPr lang="en-CA"/>
                    </a:p>
                  </a:txBody>
                  <a:tcPr/>
                </a:tc>
                <a:tc>
                  <a:txBody>
                    <a:bodyPr/>
                    <a:lstStyle/>
                    <a:p>
                      <a:pPr algn="ctr" fontAlgn="ctr"/>
                      <a:r>
                        <a:rPr lang="en-CA" sz="1400" b="0" i="0" u="none" strike="noStrike" dirty="0">
                          <a:solidFill>
                            <a:srgbClr val="000000"/>
                          </a:solidFill>
                          <a:effectLst/>
                          <a:latin typeface="+mj-lt"/>
                        </a:rPr>
                        <a:t>Integration with algorithm</a:t>
                      </a:r>
                    </a:p>
                  </a:txBody>
                  <a:tcPr marL="12299" marR="12299" marT="12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400" b="0" i="0" u="none" strike="noStrike" dirty="0">
                          <a:solidFill>
                            <a:srgbClr val="000000"/>
                          </a:solidFill>
                          <a:effectLst/>
                          <a:latin typeface="+mj-lt"/>
                        </a:rPr>
                        <a:t>04-Apr-23</a:t>
                      </a:r>
                    </a:p>
                  </a:txBody>
                  <a:tcPr marL="12299" marR="12299" marT="12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5899140"/>
                  </a:ext>
                </a:extLst>
              </a:tr>
              <a:tr h="331670">
                <a:tc vMerge="1">
                  <a:txBody>
                    <a:bodyPr/>
                    <a:lstStyle/>
                    <a:p>
                      <a:endParaRPr lang="en-CA"/>
                    </a:p>
                  </a:txBody>
                  <a:tcPr/>
                </a:tc>
                <a:tc>
                  <a:txBody>
                    <a:bodyPr/>
                    <a:lstStyle/>
                    <a:p>
                      <a:pPr algn="ctr" fontAlgn="ctr"/>
                      <a:r>
                        <a:rPr lang="en-CA" sz="1400" b="0" i="0" u="none" strike="noStrike">
                          <a:solidFill>
                            <a:srgbClr val="000000"/>
                          </a:solidFill>
                          <a:effectLst/>
                          <a:latin typeface="+mj-lt"/>
                        </a:rPr>
                        <a:t>Application testing</a:t>
                      </a:r>
                    </a:p>
                  </a:txBody>
                  <a:tcPr marL="12299" marR="12299" marT="12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400" b="1" i="0" u="none" strike="noStrike" dirty="0">
                          <a:solidFill>
                            <a:srgbClr val="000000"/>
                          </a:solidFill>
                          <a:effectLst/>
                          <a:latin typeface="+mj-lt"/>
                        </a:rPr>
                        <a:t>05-Apr-23</a:t>
                      </a:r>
                    </a:p>
                  </a:txBody>
                  <a:tcPr marL="12299" marR="12299" marT="12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3505264"/>
                  </a:ext>
                </a:extLst>
              </a:tr>
              <a:tr h="331670">
                <a:tc>
                  <a:txBody>
                    <a:bodyPr/>
                    <a:lstStyle/>
                    <a:p>
                      <a:pPr algn="ctr" fontAlgn="ctr"/>
                      <a:r>
                        <a:rPr lang="en-CA" sz="1400" b="1" i="0" u="none" strike="noStrike">
                          <a:solidFill>
                            <a:srgbClr val="000000"/>
                          </a:solidFill>
                          <a:effectLst/>
                          <a:latin typeface="+mj-lt"/>
                        </a:rPr>
                        <a:t>Deployment</a:t>
                      </a:r>
                    </a:p>
                  </a:txBody>
                  <a:tcPr marL="12299" marR="12299" marT="12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400" b="0" i="0" u="none" strike="noStrike">
                          <a:solidFill>
                            <a:srgbClr val="000000"/>
                          </a:solidFill>
                          <a:effectLst/>
                          <a:latin typeface="+mj-lt"/>
                        </a:rPr>
                        <a:t>User manuals, Training Materials</a:t>
                      </a:r>
                    </a:p>
                  </a:txBody>
                  <a:tcPr marL="12299" marR="12299" marT="12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400" b="1" i="0" u="none" strike="noStrike" dirty="0">
                          <a:solidFill>
                            <a:srgbClr val="000000"/>
                          </a:solidFill>
                          <a:effectLst/>
                          <a:latin typeface="+mj-lt"/>
                        </a:rPr>
                        <a:t>06-Apr-23</a:t>
                      </a:r>
                    </a:p>
                  </a:txBody>
                  <a:tcPr marL="12299" marR="12299" marT="12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6854967"/>
                  </a:ext>
                </a:extLst>
              </a:tr>
              <a:tr h="331670">
                <a:tc gridSpan="2">
                  <a:txBody>
                    <a:bodyPr/>
                    <a:lstStyle/>
                    <a:p>
                      <a:pPr algn="ctr" fontAlgn="ctr"/>
                      <a:r>
                        <a:rPr lang="en-CA" sz="1400" b="1" i="0" u="none" strike="noStrike">
                          <a:solidFill>
                            <a:srgbClr val="000000"/>
                          </a:solidFill>
                          <a:effectLst/>
                          <a:latin typeface="+mj-lt"/>
                        </a:rPr>
                        <a:t>Final Project Report</a:t>
                      </a:r>
                    </a:p>
                  </a:txBody>
                  <a:tcPr marL="12299" marR="12299" marT="12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CA"/>
                    </a:p>
                  </a:txBody>
                  <a:tcPr/>
                </a:tc>
                <a:tc>
                  <a:txBody>
                    <a:bodyPr/>
                    <a:lstStyle/>
                    <a:p>
                      <a:pPr algn="ctr" fontAlgn="ctr"/>
                      <a:r>
                        <a:rPr lang="en-CA" sz="1400" b="1" i="0" u="none" strike="noStrike" dirty="0">
                          <a:solidFill>
                            <a:srgbClr val="000000"/>
                          </a:solidFill>
                          <a:effectLst/>
                          <a:latin typeface="+mj-lt"/>
                        </a:rPr>
                        <a:t>07-Apr-23</a:t>
                      </a:r>
                    </a:p>
                  </a:txBody>
                  <a:tcPr marL="12299" marR="12299" marT="12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602014"/>
                  </a:ext>
                </a:extLst>
              </a:tr>
            </a:tbl>
          </a:graphicData>
        </a:graphic>
      </p:graphicFrame>
    </p:spTree>
    <p:extLst>
      <p:ext uri="{BB962C8B-B14F-4D97-AF65-F5344CB8AC3E}">
        <p14:creationId xmlns:p14="http://schemas.microsoft.com/office/powerpoint/2010/main" val="1908244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6"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2"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3"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5"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6"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7"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8"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9"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1" name="Group 20">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2"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70"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4"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5"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6"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7"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8"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9"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0"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1"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2"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3"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5" name="Rectangle 34">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2"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73" name="Rectangle 38">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153A21-4459-D9B3-426D-40A46B4162F3}"/>
              </a:ext>
            </a:extLst>
          </p:cNvPr>
          <p:cNvSpPr>
            <a:spLocks noGrp="1"/>
          </p:cNvSpPr>
          <p:nvPr>
            <p:ph type="title"/>
          </p:nvPr>
        </p:nvSpPr>
        <p:spPr>
          <a:xfrm>
            <a:off x="3373062" y="1864865"/>
            <a:ext cx="8131550" cy="2262781"/>
          </a:xfrm>
        </p:spPr>
        <p:txBody>
          <a:bodyPr vert="horz" lIns="91440" tIns="45720" rIns="91440" bIns="45720" rtlCol="0" anchor="b">
            <a:normAutofit/>
          </a:bodyPr>
          <a:lstStyle/>
          <a:p>
            <a:r>
              <a:rPr lang="en-US" sz="5400" b="1"/>
              <a:t>Thank you</a:t>
            </a:r>
          </a:p>
        </p:txBody>
      </p:sp>
      <p:sp>
        <p:nvSpPr>
          <p:cNvPr id="74" name="Rectangle 40">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42">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44"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76"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6"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7"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8"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9"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0"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1"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2"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3"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4"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5"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57" name="Group 56">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58"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59"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0"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1"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2"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3"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64"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65"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66"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67"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68"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69"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1"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203401578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72</TotalTime>
  <Words>590</Words>
  <Application>Microsoft Office PowerPoint</Application>
  <PresentationFormat>Widescreen</PresentationFormat>
  <Paragraphs>70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Wisp</vt:lpstr>
      <vt:lpstr>Fake News Detection</vt:lpstr>
      <vt:lpstr>Objectives</vt:lpstr>
      <vt:lpstr>Key Features of the Application</vt:lpstr>
      <vt:lpstr>Benefits of Application</vt:lpstr>
      <vt:lpstr>Data Set</vt:lpstr>
      <vt:lpstr>Time plan of project activities and deliverables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Pushkal Suri</dc:creator>
  <cp:lastModifiedBy>Pushkal Suri</cp:lastModifiedBy>
  <cp:revision>17</cp:revision>
  <dcterms:created xsi:type="dcterms:W3CDTF">2023-03-15T18:24:34Z</dcterms:created>
  <dcterms:modified xsi:type="dcterms:W3CDTF">2023-03-15T19:39:18Z</dcterms:modified>
</cp:coreProperties>
</file>