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94" r:id="rId5"/>
    <p:sldId id="281" r:id="rId6"/>
    <p:sldId id="291" r:id="rId7"/>
    <p:sldId id="295" r:id="rId8"/>
    <p:sldId id="283"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55" autoAdjust="0"/>
  </p:normalViewPr>
  <p:slideViewPr>
    <p:cSldViewPr snapToGrid="0" snapToObjects="1">
      <p:cViewPr varScale="1">
        <p:scale>
          <a:sx n="110" d="100"/>
          <a:sy n="110" d="100"/>
        </p:scale>
        <p:origin x="576" y="10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825695417250349E-2"/>
          <c:y val="3.4334763948497854E-2"/>
          <c:w val="0.93716586935650903"/>
          <c:h val="0.81879895914298262"/>
        </c:manualLayout>
      </c:layout>
      <c:barChart>
        <c:barDir val="bar"/>
        <c:grouping val="clustered"/>
        <c:varyColors val="0"/>
        <c:ser>
          <c:idx val="0"/>
          <c:order val="0"/>
          <c:tx>
            <c:strRef>
              <c:f>Sheet1!$B$1</c:f>
              <c:strCache>
                <c:ptCount val="1"/>
                <c:pt idx="0">
                  <c:v>Series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5DD3-4563-B6FC-B5FE9EFC1AB5}"/>
            </c:ext>
          </c:extLst>
        </c:ser>
        <c:ser>
          <c:idx val="1"/>
          <c:order val="1"/>
          <c:tx>
            <c:strRef>
              <c:f>Sheet1!$C$1</c:f>
              <c:strCache>
                <c:ptCount val="1"/>
                <c:pt idx="0">
                  <c:v>Series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5DD3-4563-B6FC-B5FE9EFC1AB5}"/>
            </c:ext>
          </c:extLst>
        </c:ser>
        <c:ser>
          <c:idx val="2"/>
          <c:order val="2"/>
          <c:tx>
            <c:strRef>
              <c:f>Sheet1!$D$1</c:f>
              <c:strCache>
                <c:ptCount val="1"/>
                <c:pt idx="0">
                  <c:v>Series 1</c:v>
                </c:pt>
              </c:strCache>
            </c:strRef>
          </c:tx>
          <c:spPr>
            <a:solidFill>
              <a:schemeClr val="accent1"/>
            </a:solidFill>
            <a:ln>
              <a:noFill/>
            </a:ln>
            <a:effectLst/>
          </c:spPr>
          <c:invertIfNegative val="0"/>
          <c:dPt>
            <c:idx val="3"/>
            <c:invertIfNegative val="0"/>
            <c:bubble3D val="0"/>
            <c:spPr>
              <a:solidFill>
                <a:schemeClr val="accent1"/>
              </a:solidFill>
              <a:ln>
                <a:noFill/>
              </a:ln>
              <a:effectLst>
                <a:softEdge rad="0"/>
              </a:effectLst>
            </c:spPr>
            <c:extLst>
              <c:ext xmlns:c16="http://schemas.microsoft.com/office/drawing/2014/chart" uri="{C3380CC4-5D6E-409C-BE32-E72D297353CC}">
                <c16:uniqueId val="{00000003-5DD3-4563-B6FC-B5FE9EFC1AB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4-5DD3-4563-B6FC-B5FE9EFC1AB5}"/>
            </c:ext>
          </c:extLst>
        </c:ser>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rgbClr val="202C8F"/>
            </a:solidFill>
            <a:round/>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3.jp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4" name="Picture 3">
          <a:extLst xmlns:a="http://schemas.openxmlformats.org/drawingml/2006/main">
            <a:ext uri="{FF2B5EF4-FFF2-40B4-BE49-F238E27FC236}">
              <a16:creationId xmlns:a16="http://schemas.microsoft.com/office/drawing/2014/main" id="{6449AE46-6161-B369-6AE9-AFAA8A0E5F8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4287500" cy="142875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26443" y="922802"/>
            <a:ext cx="6787113" cy="1225296"/>
          </a:xfrm>
        </p:spPr>
        <p:txBody>
          <a:bodyPr/>
          <a:lstStyle/>
          <a:p>
            <a:r>
              <a:rPr lang="en-US" sz="4000" dirty="0"/>
              <a:t>Applying ACO and other algo on task scheduling in </a:t>
            </a:r>
            <a:r>
              <a:rPr lang="en-US" sz="4000" dirty="0" err="1"/>
              <a:t>cloudSim</a:t>
            </a:r>
            <a:r>
              <a:rPr lang="en-US" sz="4000" dirty="0"/>
              <a:t> and compare them</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662534" y="4587734"/>
            <a:ext cx="3493008" cy="878908"/>
          </a:xfrm>
        </p:spPr>
        <p:txBody>
          <a:bodyPr/>
          <a:lstStyle/>
          <a:p>
            <a:r>
              <a:rPr lang="en-US" dirty="0"/>
              <a:t>Pushkar Singh</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Pushkar Singh</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About ACO</a:t>
            </a:r>
          </a:p>
          <a:p>
            <a:r>
              <a:rPr lang="en-US" dirty="0"/>
              <a:t>Comparison</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err="1"/>
              <a:t>CloudSim</a:t>
            </a:r>
            <a:r>
              <a:rPr lang="en-US" dirty="0"/>
              <a:t> is an open-source framework developed by Clouds Lab Organization which is used to simulate the cloud computing infrastructure and services. The framework is entirely written in Java. It is used for modelling and simulating a Cloud environment as a means for evaluating the hypothesis prior to the development of the software.</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97104"/>
            <a:ext cx="9333141"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Basic terms in </a:t>
            </a:r>
            <a:r>
              <a:rPr lang="en-US" sz="4400" b="1" dirty="0" err="1">
                <a:solidFill>
                  <a:schemeClr val="accent6"/>
                </a:solidFill>
                <a:latin typeface="Arial Black" panose="020B0604020202020204" pitchFamily="34" charset="0"/>
                <a:cs typeface="Arial Black" panose="020B0604020202020204" pitchFamily="34" charset="0"/>
              </a:rPr>
              <a:t>cloudsim</a:t>
            </a:r>
            <a:r>
              <a:rPr lang="en-US" sz="4400" b="1" dirty="0">
                <a:solidFill>
                  <a:schemeClr val="accent6"/>
                </a:solidFill>
                <a:latin typeface="Arial Black" panose="020B0604020202020204" pitchFamily="34" charset="0"/>
                <a:cs typeface="Arial Black" panose="020B0604020202020204" pitchFamily="34" charset="0"/>
              </a:rPr>
              <a:t> </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236004" y="1536329"/>
            <a:ext cx="10453487" cy="5692978"/>
          </a:xfrm>
        </p:spPr>
        <p:txBody>
          <a:bodyPr/>
          <a:lstStyle/>
          <a:p>
            <a:pPr marL="342900" indent="-342900">
              <a:buFont typeface="Arial" panose="020B0604020202020204" pitchFamily="34" charset="0"/>
              <a:buChar char="•"/>
            </a:pPr>
            <a:r>
              <a:rPr lang="en-US" dirty="0"/>
              <a:t>Datacenter :- Resource which is used to complete the tasks given in the VMs.</a:t>
            </a:r>
          </a:p>
          <a:p>
            <a:pPr marL="342900" indent="-342900">
              <a:buFont typeface="Arial" panose="020B0604020202020204" pitchFamily="34" charset="0"/>
              <a:buChar char="•"/>
            </a:pPr>
            <a:r>
              <a:rPr lang="en-US" dirty="0"/>
              <a:t>Host :- Datacenter consists of hosts which further contains Virtual Machines.</a:t>
            </a:r>
          </a:p>
          <a:p>
            <a:pPr marL="342900" indent="-342900">
              <a:buFont typeface="Arial" panose="020B0604020202020204" pitchFamily="34" charset="0"/>
              <a:buChar char="•"/>
            </a:pPr>
            <a:r>
              <a:rPr lang="en-US" dirty="0"/>
              <a:t>VM :- A Virtual Machine is an instance created from the datacenter.</a:t>
            </a:r>
          </a:p>
          <a:p>
            <a:pPr marL="342900" indent="-342900">
              <a:buFont typeface="Arial" panose="020B0604020202020204" pitchFamily="34" charset="0"/>
              <a:buChar char="•"/>
            </a:pPr>
            <a:r>
              <a:rPr lang="en-US" dirty="0"/>
              <a:t>Broker :- Broker provides the cloudlets to the Virtual Machines.</a:t>
            </a:r>
          </a:p>
          <a:p>
            <a:pPr marL="342900" indent="-342900">
              <a:buFont typeface="Arial" panose="020B0604020202020204" pitchFamily="34" charset="0"/>
              <a:buChar char="•"/>
            </a:pPr>
            <a:r>
              <a:rPr lang="en-US" dirty="0"/>
              <a:t>Cloudlets :- These are basically the tasks which are mapped to the VMs to be executed.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07041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718304"/>
            <a:ext cx="8983362" cy="512064"/>
          </a:xfrm>
        </p:spPr>
        <p:txBody>
          <a:bodyPr/>
          <a:lstStyle/>
          <a:p>
            <a:pPr marL="342900" indent="-342900" algn="l">
              <a:buFont typeface="Arial" panose="020B0604020202020204" pitchFamily="34" charset="0"/>
              <a:buChar char="•"/>
            </a:pPr>
            <a:r>
              <a:rPr lang="en-US" dirty="0">
                <a:latin typeface="Sabon Next LT" panose="02000500000000000000" pitchFamily="2" charset="0"/>
                <a:cs typeface="Sabon Next LT" panose="02000500000000000000" pitchFamily="2" charset="0"/>
              </a:rPr>
              <a:t>To implement Ant Colony Optimization Algorithm on mapping cloudlets over VMs.</a:t>
            </a:r>
          </a:p>
          <a:p>
            <a:pPr marL="342900" indent="-342900" algn="l">
              <a:buFont typeface="Arial" panose="020B0604020202020204" pitchFamily="34" charset="0"/>
              <a:buChar char="•"/>
            </a:pPr>
            <a:r>
              <a:rPr lang="en-US" dirty="0">
                <a:latin typeface="Sabon Next LT" panose="02000500000000000000" pitchFamily="2" charset="0"/>
                <a:cs typeface="Sabon Next LT" panose="02000500000000000000" pitchFamily="2" charset="0"/>
              </a:rPr>
              <a:t>To implement SJF and Round Robin approach on mapping cloudlets over VMs.</a:t>
            </a:r>
          </a:p>
          <a:p>
            <a:pPr marL="342900" indent="-342900" algn="l">
              <a:buFont typeface="Arial" panose="020B0604020202020204" pitchFamily="34" charset="0"/>
              <a:buChar char="•"/>
            </a:pPr>
            <a:r>
              <a:rPr lang="en-US" dirty="0">
                <a:latin typeface="Sabon Next LT" panose="02000500000000000000" pitchFamily="2" charset="0"/>
                <a:cs typeface="Sabon Next LT" panose="02000500000000000000" pitchFamily="2" charset="0"/>
              </a:rPr>
              <a:t> To compare the results of all the algorithms and create a summary.</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Task scheduling algorithms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2528357"/>
            <a:ext cx="3328416" cy="3557016"/>
          </a:xfrm>
        </p:spPr>
        <p:txBody>
          <a:bodyPr/>
          <a:lstStyle/>
          <a:p>
            <a:r>
              <a:rPr lang="en-US" dirty="0"/>
              <a:t>SJF</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992124" y="3462857"/>
            <a:ext cx="2770632" cy="2206752"/>
          </a:xfrm>
        </p:spPr>
        <p:txBody>
          <a:bodyPr/>
          <a:lstStyle/>
          <a:p>
            <a:r>
              <a:rPr lang="en-US" dirty="0"/>
              <a:t>The SJF, is a scheduling algorithm which allocates cloudlets to VMs on the basis of lowest completion time.</a:t>
            </a:r>
          </a:p>
          <a:p>
            <a:endParaRPr lang="en-US"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430268" y="2528357"/>
            <a:ext cx="3328416" cy="3557016"/>
          </a:xfrm>
        </p:spPr>
        <p:txBody>
          <a:bodyPr/>
          <a:lstStyle/>
          <a:p>
            <a:r>
              <a:rPr lang="en-US" dirty="0"/>
              <a:t>FCFS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607546" y="3467141"/>
            <a:ext cx="2770632" cy="2206752"/>
          </a:xfrm>
        </p:spPr>
        <p:txBody>
          <a:bodyPr/>
          <a:lstStyle/>
          <a:p>
            <a:r>
              <a:rPr lang="en-US" dirty="0"/>
              <a:t>The FCFS, is a scheduling algorithm which allocates the cloudlets to VMs on the basis of first come first serve basis.</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2440" y="2505456"/>
            <a:ext cx="3328416" cy="3557016"/>
          </a:xfrm>
        </p:spPr>
        <p:txBody>
          <a:bodyPr/>
          <a:lstStyle/>
          <a:p>
            <a:r>
              <a:rPr lang="en-US" dirty="0"/>
              <a:t>ACO</a:t>
            </a: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371332" y="3432048"/>
            <a:ext cx="2770632" cy="2206752"/>
          </a:xfrm>
        </p:spPr>
        <p:txBody>
          <a:bodyPr/>
          <a:lstStyle/>
          <a:p>
            <a:r>
              <a:rPr lang="en-US" dirty="0"/>
              <a:t>In this, cloudlets are mapped over VMs on the basis of the Ant Colony Optimization Algorithm.</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489960" y="-54864"/>
            <a:ext cx="9166860" cy="768096"/>
          </a:xfrm>
        </p:spPr>
        <p:txBody>
          <a:bodyPr/>
          <a:lstStyle/>
          <a:p>
            <a:r>
              <a:rPr lang="en-US" sz="4000" dirty="0"/>
              <a:t>Ant Colony Optimization algorithm</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489960" y="1165352"/>
            <a:ext cx="8641080" cy="3365460"/>
          </a:xfrm>
        </p:spPr>
        <p:txBody>
          <a:bodyPr/>
          <a:lstStyle/>
          <a:p>
            <a:r>
              <a:rPr lang="en-US" dirty="0"/>
              <a:t>This is the algorithm which is inspired from the foraging </a:t>
            </a:r>
            <a:r>
              <a:rPr lang="en-US" dirty="0" err="1"/>
              <a:t>behaviour</a:t>
            </a:r>
            <a:r>
              <a:rPr lang="en-US" dirty="0"/>
              <a:t> of ant colonies. Pheromones are organic chemicals secreted by ants that trigger a social response in members of same species. These are chemicals capable of acting like hormones outside the body of the secreting individual, to impact the </a:t>
            </a:r>
            <a:r>
              <a:rPr lang="en-US" dirty="0" err="1"/>
              <a:t>behaviour</a:t>
            </a:r>
            <a:r>
              <a:rPr lang="en-US" dirty="0"/>
              <a:t> of the receiving individuals. Ants live in community nests and the underlying principle of ACO is to observe the movement of the ants from their nests in order to search for food in the shortest possible path.</a:t>
            </a:r>
          </a:p>
          <a:p>
            <a:endParaRPr lang="en-US" dirty="0"/>
          </a:p>
          <a:p>
            <a:r>
              <a:rPr lang="en-US" dirty="0"/>
              <a:t>Initially, ants start to move randomly in search of food around their nests. This randomized search opens up multiple routes from the nest to the food source. Now, ants carry a portion of the food back by depositing necessary pheromone concentration on its return path. Depending on these pheromone trials, the probability of selection of a specific path by the following ants would be a guiding factor to the food source. Evidently, this probability is based on the concentration as well as the rate of evaporation of pheromone. It can also be observed that since the evaporation rate of pheromone is also a deciding factor.</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7" name="Picture 6">
            <a:extLst>
              <a:ext uri="{FF2B5EF4-FFF2-40B4-BE49-F238E27FC236}">
                <a16:creationId xmlns:a16="http://schemas.microsoft.com/office/drawing/2014/main" id="{D1B21919-165E-82E2-AA69-CA02E8AD7AB3}"/>
              </a:ext>
            </a:extLst>
          </p:cNvPr>
          <p:cNvPicPr>
            <a:picLocks noChangeAspect="1"/>
          </p:cNvPicPr>
          <p:nvPr/>
        </p:nvPicPr>
        <p:blipFill rotWithShape="1">
          <a:blip r:embed="rId2"/>
          <a:srcRect b="6344"/>
          <a:stretch/>
        </p:blipFill>
        <p:spPr>
          <a:xfrm>
            <a:off x="4720046" y="4318364"/>
            <a:ext cx="6078583" cy="2539636"/>
          </a:xfrm>
          <a:prstGeom prst="rect">
            <a:avLst/>
          </a:prstGeom>
        </p:spPr>
      </p:pic>
    </p:spTree>
    <p:extLst>
      <p:ext uri="{BB962C8B-B14F-4D97-AF65-F5344CB8AC3E}">
        <p14:creationId xmlns:p14="http://schemas.microsoft.com/office/powerpoint/2010/main" val="22344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Comparison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5" name="Content Placeholder 5" descr="Bar chart">
            <a:extLst>
              <a:ext uri="{FF2B5EF4-FFF2-40B4-BE49-F238E27FC236}">
                <a16:creationId xmlns:a16="http://schemas.microsoft.com/office/drawing/2014/main" id="{ED69F325-47F8-5A12-D3A4-2BB6ADB3D0B6}"/>
              </a:ext>
            </a:extLst>
          </p:cNvPr>
          <p:cNvGraphicFramePr>
            <a:graphicFrameLocks noGrp="1"/>
          </p:cNvGraphicFramePr>
          <p:nvPr>
            <p:ph sz="half" idx="1"/>
            <p:extLst>
              <p:ext uri="{D42A27DB-BD31-4B8C-83A1-F6EECF244321}">
                <p14:modId xmlns:p14="http://schemas.microsoft.com/office/powerpoint/2010/main" val="4294608479"/>
              </p:ext>
            </p:extLst>
          </p:nvPr>
        </p:nvGraphicFramePr>
        <p:xfrm>
          <a:off x="539750" y="2103438"/>
          <a:ext cx="11118850" cy="4433887"/>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Hence we can say from the above results that the Ant Colony Optimization Algorithm works better than SJF and Round Robin approach for mapping Cloudlets over VMs.</a:t>
            </a:r>
          </a:p>
          <a:p>
            <a:endParaRPr lang="en-US" dirty="0"/>
          </a:p>
          <a:p>
            <a:r>
              <a:rPr lang="en-US" dirty="0"/>
              <a:t>In reality Round Robin is better than SJF most of the times, but in </a:t>
            </a:r>
            <a:r>
              <a:rPr lang="en-US" dirty="0" err="1"/>
              <a:t>CloudSim</a:t>
            </a:r>
            <a:r>
              <a:rPr lang="en-US" dirty="0"/>
              <a:t>, it is underperforming because of the fact that the Cloudlet may choose a used VM again, hence increasing the overall </a:t>
            </a:r>
            <a:r>
              <a:rPr lang="en-US" dirty="0" err="1"/>
              <a:t>makespan</a:t>
            </a:r>
            <a:r>
              <a:rPr lang="en-US" dirty="0"/>
              <a:t> higher.</a:t>
            </a:r>
          </a:p>
          <a:p>
            <a:endParaRPr lang="en-US" dirty="0"/>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{38BE686C-56AA-40C7-96E6-67F12BFE3570}tf78438558_win32</Template>
  <TotalTime>119</TotalTime>
  <Words>555</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Sabon Next LT</vt:lpstr>
      <vt:lpstr>Office Theme</vt:lpstr>
      <vt:lpstr>Applying ACO and other algo on task scheduling in cloudSim and compare them</vt:lpstr>
      <vt:lpstr>AGENDA</vt:lpstr>
      <vt:lpstr>Introduction</vt:lpstr>
      <vt:lpstr>Basic terms in cloudsim </vt:lpstr>
      <vt:lpstr>PRIMARY GOALS</vt:lpstr>
      <vt:lpstr>Task scheduling algorithms</vt:lpstr>
      <vt:lpstr>Ant Colony Optimization algorithm</vt:lpstr>
      <vt:lpstr>Comparison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ACO and other algo on task scheduling in cloudSim and compare them</dc:title>
  <dc:subject/>
  <dc:creator>nitin singh</dc:creator>
  <cp:lastModifiedBy>nitin singh</cp:lastModifiedBy>
  <cp:revision>2</cp:revision>
  <dcterms:created xsi:type="dcterms:W3CDTF">2023-01-31T18:15:42Z</dcterms:created>
  <dcterms:modified xsi:type="dcterms:W3CDTF">2023-02-04T20:28:52Z</dcterms:modified>
</cp:coreProperties>
</file>