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2" r:id="rId5"/>
    <p:sldId id="29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6" r:id="rId33"/>
    <p:sldId id="287" r:id="rId34"/>
    <p:sldId id="288" r:id="rId35"/>
    <p:sldId id="289" r:id="rId36"/>
    <p:sldId id="290" r:id="rId37"/>
    <p:sldId id="291" r:id="rId38"/>
    <p:sldId id="28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042985-5FB2-402C-A17D-A7905F30FE6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134326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125662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80374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2970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299736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042985-5FB2-402C-A17D-A7905F30FE6D}"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953342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042985-5FB2-402C-A17D-A7905F30FE6D}"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2205194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42985-5FB2-402C-A17D-A7905F30FE6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17346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42985-5FB2-402C-A17D-A7905F30FE6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51675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42985-5FB2-402C-A17D-A7905F30FE6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179830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42985-5FB2-402C-A17D-A7905F30FE6D}"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99960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2961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42985-5FB2-402C-A17D-A7905F30FE6D}"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281626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42985-5FB2-402C-A17D-A7905F30FE6D}"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39303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42985-5FB2-402C-A17D-A7905F30FE6D}"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30920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364429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042985-5FB2-402C-A17D-A7905F30FE6D}"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65D61B-7703-41A6-A5F9-EAC8B6C4EB3C}" type="slidenum">
              <a:rPr lang="en-IN" smtClean="0"/>
              <a:t>‹#›</a:t>
            </a:fld>
            <a:endParaRPr lang="en-IN"/>
          </a:p>
        </p:txBody>
      </p:sp>
    </p:spTree>
    <p:extLst>
      <p:ext uri="{BB962C8B-B14F-4D97-AF65-F5344CB8AC3E}">
        <p14:creationId xmlns:p14="http://schemas.microsoft.com/office/powerpoint/2010/main" val="415205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4042985-5FB2-402C-A17D-A7905F30FE6D}" type="datetimeFigureOut">
              <a:rPr lang="en-IN" smtClean="0"/>
              <a:t>25-12-2022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65D61B-7703-41A6-A5F9-EAC8B6C4EB3C}" type="slidenum">
              <a:rPr lang="en-IN" smtClean="0"/>
              <a:t>‹#›</a:t>
            </a:fld>
            <a:endParaRPr lang="en-IN"/>
          </a:p>
        </p:txBody>
      </p:sp>
    </p:spTree>
    <p:extLst>
      <p:ext uri="{BB962C8B-B14F-4D97-AF65-F5344CB8AC3E}">
        <p14:creationId xmlns:p14="http://schemas.microsoft.com/office/powerpoint/2010/main" val="26307028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E481-E7E7-B4A3-53DB-98DED0460987}"/>
              </a:ext>
            </a:extLst>
          </p:cNvPr>
          <p:cNvSpPr>
            <a:spLocks noGrp="1"/>
          </p:cNvSpPr>
          <p:nvPr>
            <p:ph type="ctrTitle"/>
          </p:nvPr>
        </p:nvSpPr>
        <p:spPr>
          <a:xfrm>
            <a:off x="1524000" y="229540"/>
            <a:ext cx="9144000" cy="610186"/>
          </a:xfrm>
        </p:spPr>
        <p:txBody>
          <a:bodyPr>
            <a:normAutofit/>
          </a:bodyPr>
          <a:lstStyle/>
          <a:p>
            <a:r>
              <a:rPr lang="en-IN" sz="2400" b="1" dirty="0"/>
              <a:t>Adventure Works- Manufacturing Analytics </a:t>
            </a:r>
          </a:p>
        </p:txBody>
      </p:sp>
      <p:sp>
        <p:nvSpPr>
          <p:cNvPr id="3" name="Subtitle 2">
            <a:extLst>
              <a:ext uri="{FF2B5EF4-FFF2-40B4-BE49-F238E27FC236}">
                <a16:creationId xmlns:a16="http://schemas.microsoft.com/office/drawing/2014/main" id="{623F44C7-24F9-77B3-3E88-4DBFA0213B46}"/>
              </a:ext>
            </a:extLst>
          </p:cNvPr>
          <p:cNvSpPr>
            <a:spLocks noGrp="1"/>
          </p:cNvSpPr>
          <p:nvPr>
            <p:ph type="subTitle" idx="1"/>
          </p:nvPr>
        </p:nvSpPr>
        <p:spPr>
          <a:xfrm>
            <a:off x="251460" y="2011680"/>
            <a:ext cx="11452860" cy="4616780"/>
          </a:xfrm>
        </p:spPr>
        <p:txBody>
          <a:bodyPr>
            <a:normAutofit/>
          </a:bodyPr>
          <a:lstStyle/>
          <a:p>
            <a:pPr algn="l"/>
            <a:r>
              <a:rPr lang="en-IN" dirty="0">
                <a:effectLst/>
              </a:rPr>
              <a:t>Group Members:                                                        Date: 24/12/22</a:t>
            </a:r>
          </a:p>
          <a:p>
            <a:pPr marL="457200" indent="-457200" algn="l">
              <a:buAutoNum type="arabicPeriod"/>
            </a:pPr>
            <a:r>
              <a:rPr lang="en-IN" dirty="0">
                <a:effectLst/>
              </a:rPr>
              <a:t>Amey Anant </a:t>
            </a:r>
            <a:r>
              <a:rPr lang="en-IN" dirty="0" err="1">
                <a:effectLst/>
              </a:rPr>
              <a:t>Kumbhar</a:t>
            </a:r>
            <a:r>
              <a:rPr lang="en-IN" dirty="0">
                <a:effectLst/>
              </a:rPr>
              <a:t> –Excel</a:t>
            </a:r>
          </a:p>
          <a:p>
            <a:pPr marL="457200" indent="-457200" algn="l">
              <a:buAutoNum type="arabicPeriod"/>
            </a:pPr>
            <a:r>
              <a:rPr lang="en-IN" dirty="0">
                <a:effectLst/>
              </a:rPr>
              <a:t>Pushkar </a:t>
            </a:r>
            <a:r>
              <a:rPr lang="en-IN" dirty="0" err="1">
                <a:effectLst/>
              </a:rPr>
              <a:t>Umakant</a:t>
            </a:r>
            <a:r>
              <a:rPr lang="en-IN" dirty="0">
                <a:effectLst/>
              </a:rPr>
              <a:t> </a:t>
            </a:r>
            <a:r>
              <a:rPr lang="en-IN" dirty="0" err="1">
                <a:effectLst/>
              </a:rPr>
              <a:t>Angal</a:t>
            </a:r>
            <a:r>
              <a:rPr lang="en-IN" dirty="0">
                <a:effectLst/>
              </a:rPr>
              <a:t>- SQL-TASK 1</a:t>
            </a:r>
          </a:p>
          <a:p>
            <a:pPr marL="457200" indent="-457200" algn="l">
              <a:buAutoNum type="arabicPeriod"/>
            </a:pPr>
            <a:r>
              <a:rPr lang="en-IN" dirty="0">
                <a:effectLst/>
              </a:rPr>
              <a:t>Vinayak </a:t>
            </a:r>
            <a:r>
              <a:rPr lang="en-IN" dirty="0" err="1">
                <a:effectLst/>
              </a:rPr>
              <a:t>Bhausaheb</a:t>
            </a:r>
            <a:r>
              <a:rPr lang="en-IN" dirty="0">
                <a:effectLst/>
              </a:rPr>
              <a:t> </a:t>
            </a:r>
            <a:r>
              <a:rPr lang="en-IN" dirty="0" err="1">
                <a:effectLst/>
              </a:rPr>
              <a:t>Raskar</a:t>
            </a:r>
            <a:r>
              <a:rPr lang="en-IN" dirty="0">
                <a:effectLst/>
              </a:rPr>
              <a:t> - SQL Task 2</a:t>
            </a:r>
          </a:p>
          <a:p>
            <a:pPr marL="457200" indent="-457200" algn="l">
              <a:buAutoNum type="arabicPeriod"/>
            </a:pPr>
            <a:r>
              <a:rPr lang="en-IN" dirty="0">
                <a:effectLst/>
              </a:rPr>
              <a:t>Ajay </a:t>
            </a:r>
            <a:r>
              <a:rPr lang="en-IN" dirty="0" err="1">
                <a:effectLst/>
              </a:rPr>
              <a:t>Shahaji</a:t>
            </a:r>
            <a:r>
              <a:rPr lang="en-IN" dirty="0">
                <a:effectLst/>
              </a:rPr>
              <a:t> </a:t>
            </a:r>
            <a:r>
              <a:rPr lang="en-IN" dirty="0" err="1">
                <a:effectLst/>
              </a:rPr>
              <a:t>Nimbalkar</a:t>
            </a:r>
            <a:r>
              <a:rPr lang="en-IN" dirty="0">
                <a:effectLst/>
              </a:rPr>
              <a:t> - Power BI (data model and Dax)</a:t>
            </a:r>
          </a:p>
          <a:p>
            <a:pPr marL="457200" indent="-457200" algn="l">
              <a:buAutoNum type="arabicPeriod"/>
            </a:pPr>
            <a:r>
              <a:rPr lang="en-US" dirty="0">
                <a:effectLst/>
              </a:rPr>
              <a:t>P Guru Prashanth - Power BI charts and dashboard.</a:t>
            </a:r>
          </a:p>
          <a:p>
            <a:pPr marL="457200" indent="-457200" algn="l">
              <a:buAutoNum type="arabicPeriod"/>
            </a:pPr>
            <a:r>
              <a:rPr lang="en-IN" dirty="0">
                <a:effectLst/>
              </a:rPr>
              <a:t>Aishwarya Kishor Patil – Tableau</a:t>
            </a:r>
          </a:p>
          <a:p>
            <a:pPr algn="l"/>
            <a:r>
              <a:rPr lang="en-IN" dirty="0">
                <a:effectLst/>
              </a:rPr>
              <a:t>                                                                                       Guide: Mr.. </a:t>
            </a:r>
            <a:r>
              <a:rPr lang="en-IN" dirty="0" err="1">
                <a:effectLst/>
              </a:rPr>
              <a:t>Arif</a:t>
            </a:r>
            <a:r>
              <a:rPr lang="en-IN" dirty="0">
                <a:effectLst/>
              </a:rPr>
              <a:t> Sir</a:t>
            </a:r>
          </a:p>
        </p:txBody>
      </p:sp>
      <p:pic>
        <p:nvPicPr>
          <p:cNvPr id="5" name="Picture 4">
            <a:extLst>
              <a:ext uri="{FF2B5EF4-FFF2-40B4-BE49-F238E27FC236}">
                <a16:creationId xmlns:a16="http://schemas.microsoft.com/office/drawing/2014/main" id="{33CEE205-2A10-8A93-8C23-1D00BF1A0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 y="229540"/>
            <a:ext cx="1219200" cy="1219200"/>
          </a:xfrm>
          <a:prstGeom prst="rect">
            <a:avLst/>
          </a:prstGeom>
        </p:spPr>
      </p:pic>
    </p:spTree>
    <p:extLst>
      <p:ext uri="{BB962C8B-B14F-4D97-AF65-F5344CB8AC3E}">
        <p14:creationId xmlns:p14="http://schemas.microsoft.com/office/powerpoint/2010/main" val="352585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0B17A-A5CA-5A80-9D7A-5CA86BDC7AD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67628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56C66-2468-089D-F23A-40CFA95D9190}"/>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173061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A46C13-C69B-4F66-5B9B-ED423C527BB3}"/>
              </a:ext>
            </a:extLst>
          </p:cNvPr>
          <p:cNvPicPr>
            <a:picLocks noChangeAspect="1"/>
          </p:cNvPicPr>
          <p:nvPr/>
        </p:nvPicPr>
        <p:blipFill>
          <a:blip r:embed="rId2"/>
          <a:stretch>
            <a:fillRect/>
          </a:stretch>
        </p:blipFill>
        <p:spPr>
          <a:xfrm>
            <a:off x="-1" y="0"/>
            <a:ext cx="12192001" cy="6788831"/>
          </a:xfrm>
          <a:prstGeom prst="rect">
            <a:avLst/>
          </a:prstGeom>
        </p:spPr>
      </p:pic>
    </p:spTree>
    <p:extLst>
      <p:ext uri="{BB962C8B-B14F-4D97-AF65-F5344CB8AC3E}">
        <p14:creationId xmlns:p14="http://schemas.microsoft.com/office/powerpoint/2010/main" val="367901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9EEEA3-AAA6-DDFF-6F1A-AFFFB1E83E8D}"/>
              </a:ext>
            </a:extLst>
          </p:cNvPr>
          <p:cNvPicPr>
            <a:picLocks noChangeAspect="1"/>
          </p:cNvPicPr>
          <p:nvPr/>
        </p:nvPicPr>
        <p:blipFill>
          <a:blip r:embed="rId2"/>
          <a:stretch>
            <a:fillRect/>
          </a:stretch>
        </p:blipFill>
        <p:spPr>
          <a:xfrm>
            <a:off x="-1" y="-1"/>
            <a:ext cx="12119769" cy="6963509"/>
          </a:xfrm>
          <a:prstGeom prst="rect">
            <a:avLst/>
          </a:prstGeom>
        </p:spPr>
      </p:pic>
    </p:spTree>
    <p:extLst>
      <p:ext uri="{BB962C8B-B14F-4D97-AF65-F5344CB8AC3E}">
        <p14:creationId xmlns:p14="http://schemas.microsoft.com/office/powerpoint/2010/main" val="121812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3BACB-48AF-BFCF-14BD-59DF4BE314D8}"/>
              </a:ext>
            </a:extLst>
          </p:cNvPr>
          <p:cNvPicPr>
            <a:picLocks noChangeAspect="1"/>
          </p:cNvPicPr>
          <p:nvPr/>
        </p:nvPicPr>
        <p:blipFill>
          <a:blip r:embed="rId2"/>
          <a:stretch>
            <a:fillRect/>
          </a:stretch>
        </p:blipFill>
        <p:spPr>
          <a:xfrm>
            <a:off x="-1" y="1"/>
            <a:ext cx="12192001" cy="6880628"/>
          </a:xfrm>
          <a:prstGeom prst="rect">
            <a:avLst/>
          </a:prstGeom>
        </p:spPr>
      </p:pic>
    </p:spTree>
    <p:extLst>
      <p:ext uri="{BB962C8B-B14F-4D97-AF65-F5344CB8AC3E}">
        <p14:creationId xmlns:p14="http://schemas.microsoft.com/office/powerpoint/2010/main" val="340368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E2ACA6-FDA0-C6D6-CFC0-C72002767F8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5869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87DC1D-92D6-8788-6860-F1F1473E9D61}"/>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118793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C0A520-2C8C-2488-FB43-04BDA11EA7B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6303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305A3F-D8DE-9AC8-3143-B42EEB719F4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0847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121971-C3FF-FEF4-BBFF-A8EB4309F63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3166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8F19-1A79-8969-D500-EF35E92860D9}"/>
              </a:ext>
            </a:extLst>
          </p:cNvPr>
          <p:cNvSpPr>
            <a:spLocks noGrp="1"/>
          </p:cNvSpPr>
          <p:nvPr>
            <p:ph type="title"/>
          </p:nvPr>
        </p:nvSpPr>
        <p:spPr>
          <a:xfrm>
            <a:off x="769318" y="251460"/>
            <a:ext cx="6042962" cy="1874520"/>
          </a:xfrm>
        </p:spPr>
        <p:txBody>
          <a:bodyPr/>
          <a:lstStyle/>
          <a:p>
            <a:r>
              <a:rPr lang="en-IN" dirty="0"/>
              <a:t>What we do?</a:t>
            </a:r>
          </a:p>
        </p:txBody>
      </p:sp>
      <p:pic>
        <p:nvPicPr>
          <p:cNvPr id="5" name="Picture 4">
            <a:extLst>
              <a:ext uri="{FF2B5EF4-FFF2-40B4-BE49-F238E27FC236}">
                <a16:creationId xmlns:a16="http://schemas.microsoft.com/office/drawing/2014/main" id="{4D6F7833-DCCA-D517-C7AC-17113BA1E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255" y="251460"/>
            <a:ext cx="3756962" cy="1874520"/>
          </a:xfrm>
          <a:prstGeom prst="rect">
            <a:avLst/>
          </a:prstGeom>
        </p:spPr>
      </p:pic>
      <p:sp>
        <p:nvSpPr>
          <p:cNvPr id="3" name="Content Placeholder 2">
            <a:extLst>
              <a:ext uri="{FF2B5EF4-FFF2-40B4-BE49-F238E27FC236}">
                <a16:creationId xmlns:a16="http://schemas.microsoft.com/office/drawing/2014/main" id="{39A7D1A7-8047-3B05-4AF8-AA374F94500A}"/>
              </a:ext>
            </a:extLst>
          </p:cNvPr>
          <p:cNvSpPr>
            <a:spLocks noGrp="1"/>
          </p:cNvSpPr>
          <p:nvPr>
            <p:ph idx="1"/>
          </p:nvPr>
        </p:nvSpPr>
        <p:spPr>
          <a:xfrm>
            <a:off x="479455" y="2125980"/>
            <a:ext cx="10353762" cy="4480560"/>
          </a:xfrm>
        </p:spPr>
        <p:txBody>
          <a:bodyPr>
            <a:normAutofit/>
          </a:bodyPr>
          <a:lstStyle/>
          <a:p>
            <a:r>
              <a:rPr lang="en-US" dirty="0"/>
              <a:t>Adventure Works Cycles,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p>
          <a:p>
            <a:r>
              <a:rPr lang="en-US" dirty="0"/>
              <a:t>In 2000s, Adventure Works Cycles bought a small manufacturing plant in Mexico. Which manufactures several critical subcomponents for the Adventure Works Cycles product line. These subcomponents are shipped to the Bothell location for final product assembly. </a:t>
            </a:r>
            <a:endParaRPr lang="en-IN" dirty="0"/>
          </a:p>
        </p:txBody>
      </p:sp>
    </p:spTree>
    <p:extLst>
      <p:ext uri="{BB962C8B-B14F-4D97-AF65-F5344CB8AC3E}">
        <p14:creationId xmlns:p14="http://schemas.microsoft.com/office/powerpoint/2010/main" val="1077069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F39072-F944-D765-11FE-FCFEEE046BFA}"/>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2248843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860D65-E505-48A3-03EA-2A5B764C539C}"/>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836200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FD8EE4-1411-E499-919A-DF519F9A10A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028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A4C28A-1573-0DE3-8DBB-9FDAC503604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864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A49F5B-542F-8344-325A-A9E2AEA1C6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3137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8DDE5A-F80A-2E68-47E2-C6C02698FE6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4680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C7042F-FBF3-0384-434C-5FD9B712CC0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637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0EA9-672A-D205-4F58-54124EB0F142}"/>
              </a:ext>
            </a:extLst>
          </p:cNvPr>
          <p:cNvSpPr>
            <a:spLocks noGrp="1"/>
          </p:cNvSpPr>
          <p:nvPr>
            <p:ph type="title"/>
          </p:nvPr>
        </p:nvSpPr>
        <p:spPr/>
        <p:txBody>
          <a:bodyPr/>
          <a:lstStyle/>
          <a:p>
            <a:r>
              <a:rPr lang="en-US" dirty="0"/>
              <a:t>Power BI Dashboard</a:t>
            </a:r>
            <a:endParaRPr lang="en-IN" dirty="0"/>
          </a:p>
        </p:txBody>
      </p:sp>
      <p:sp>
        <p:nvSpPr>
          <p:cNvPr id="3" name="Content Placeholder 2">
            <a:extLst>
              <a:ext uri="{FF2B5EF4-FFF2-40B4-BE49-F238E27FC236}">
                <a16:creationId xmlns:a16="http://schemas.microsoft.com/office/drawing/2014/main" id="{7F2D606F-09F2-0B5D-1B3B-A12608362CD0}"/>
              </a:ext>
            </a:extLst>
          </p:cNvPr>
          <p:cNvSpPr>
            <a:spLocks noGrp="1"/>
          </p:cNvSpPr>
          <p:nvPr>
            <p:ph idx="1"/>
          </p:nvPr>
        </p:nvSpPr>
        <p:spPr/>
        <p:txBody>
          <a:bodyPr/>
          <a:lstStyle/>
          <a:p>
            <a:r>
              <a:rPr lang="en-US" dirty="0"/>
              <a:t>Data modelling and DAX- by Ajay </a:t>
            </a:r>
            <a:r>
              <a:rPr lang="en-US" dirty="0" err="1"/>
              <a:t>Nimbalkar</a:t>
            </a:r>
            <a:endParaRPr lang="en-US" dirty="0"/>
          </a:p>
          <a:p>
            <a:r>
              <a:rPr lang="en-US" dirty="0"/>
              <a:t>Charts and Dashboard by Guru Prashant</a:t>
            </a:r>
            <a:endParaRPr lang="en-IN" dirty="0"/>
          </a:p>
        </p:txBody>
      </p:sp>
    </p:spTree>
    <p:extLst>
      <p:ext uri="{BB962C8B-B14F-4D97-AF65-F5344CB8AC3E}">
        <p14:creationId xmlns:p14="http://schemas.microsoft.com/office/powerpoint/2010/main" val="4270188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2E9-D3A4-3B8E-8377-63973C8489E0}"/>
              </a:ext>
            </a:extLst>
          </p:cNvPr>
          <p:cNvSpPr>
            <a:spLocks noGrp="1"/>
          </p:cNvSpPr>
          <p:nvPr>
            <p:ph type="title"/>
          </p:nvPr>
        </p:nvSpPr>
        <p:spPr/>
        <p:txBody>
          <a:bodyPr/>
          <a:lstStyle/>
          <a:p>
            <a:r>
              <a:rPr lang="en-US" dirty="0"/>
              <a:t>Data modelling and </a:t>
            </a:r>
            <a:r>
              <a:rPr lang="en-US" dirty="0" err="1"/>
              <a:t>dax</a:t>
            </a:r>
            <a:endParaRPr lang="en-IN" dirty="0"/>
          </a:p>
        </p:txBody>
      </p:sp>
      <p:sp>
        <p:nvSpPr>
          <p:cNvPr id="3" name="Content Placeholder 2">
            <a:extLst>
              <a:ext uri="{FF2B5EF4-FFF2-40B4-BE49-F238E27FC236}">
                <a16:creationId xmlns:a16="http://schemas.microsoft.com/office/drawing/2014/main" id="{140182CA-5B30-60E5-1BC5-46317CDE3FD5}"/>
              </a:ext>
            </a:extLst>
          </p:cNvPr>
          <p:cNvSpPr>
            <a:spLocks noGrp="1"/>
          </p:cNvSpPr>
          <p:nvPr>
            <p:ph idx="1"/>
          </p:nvPr>
        </p:nvSpPr>
        <p:spPr/>
        <p:txBody>
          <a:bodyPr/>
          <a:lstStyle/>
          <a:p>
            <a:r>
              <a:rPr lang="en-US" dirty="0"/>
              <a:t>Data Modeling is one of the features used to connect multiple data sources in BI tool using a relationship. A relationship defines how data sources are connected with each other and you can create interesting data visualizations on multiple data sources.</a:t>
            </a:r>
          </a:p>
          <a:p>
            <a:endParaRPr lang="en-US" dirty="0"/>
          </a:p>
          <a:p>
            <a:r>
              <a:rPr lang="en-US" dirty="0"/>
              <a:t>With the modeling feature, you can build custom calculations on the existing tables and these columns can be directly presented into Power BI visualizations. This allows businesses to define new metrics and to perform custom calculations for those metrics.</a:t>
            </a:r>
          </a:p>
          <a:p>
            <a:endParaRPr lang="en-IN" dirty="0"/>
          </a:p>
        </p:txBody>
      </p:sp>
    </p:spTree>
    <p:extLst>
      <p:ext uri="{BB962C8B-B14F-4D97-AF65-F5344CB8AC3E}">
        <p14:creationId xmlns:p14="http://schemas.microsoft.com/office/powerpoint/2010/main" val="31226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B71BC4-DE65-ADA3-F847-912780A46F3A}"/>
              </a:ext>
            </a:extLst>
          </p:cNvPr>
          <p:cNvSpPr txBox="1"/>
          <p:nvPr/>
        </p:nvSpPr>
        <p:spPr>
          <a:xfrm>
            <a:off x="325754" y="1406908"/>
            <a:ext cx="6829426" cy="4610493"/>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b="0" i="0" dirty="0">
                <a:effectLst/>
              </a:rPr>
              <a:t>In the above image, you can see a common data model,   </a:t>
            </a:r>
          </a:p>
          <a:p>
            <a:pPr>
              <a:lnSpc>
                <a:spcPct val="90000"/>
              </a:lnSpc>
              <a:spcAft>
                <a:spcPts val="600"/>
              </a:spcAft>
            </a:pPr>
            <a:r>
              <a:rPr lang="en-US" dirty="0"/>
              <a:t>    </a:t>
            </a:r>
            <a:r>
              <a:rPr lang="en-US" sz="2000" dirty="0">
                <a:effectLst>
                  <a:outerShdw blurRad="50800" dist="38100" dir="2700000" algn="tl" rotWithShape="0">
                    <a:srgbClr val="000000">
                      <a:alpha val="48000"/>
                    </a:srgbClr>
                  </a:outerShdw>
                </a:effectLst>
              </a:rPr>
              <a:t>which</a:t>
            </a:r>
            <a:r>
              <a:rPr lang="en-US" sz="1800" b="0" i="0" dirty="0">
                <a:effectLst/>
              </a:rPr>
              <a:t> shows a relationship between the tables.</a:t>
            </a:r>
          </a:p>
          <a:p>
            <a:pPr indent="-228600">
              <a:lnSpc>
                <a:spcPct val="90000"/>
              </a:lnSpc>
              <a:spcAft>
                <a:spcPts val="600"/>
              </a:spcAft>
              <a:buFont typeface="Arial" panose="020B0604020202020204" pitchFamily="34" charset="0"/>
              <a:buChar char="•"/>
            </a:pPr>
            <a:endParaRPr lang="en-US" sz="1800" b="0" i="0" dirty="0">
              <a:effectLst/>
            </a:endParaRPr>
          </a:p>
          <a:p>
            <a:pPr indent="-228600">
              <a:lnSpc>
                <a:spcPct val="90000"/>
              </a:lnSpc>
              <a:spcAft>
                <a:spcPts val="600"/>
              </a:spcAft>
              <a:buFont typeface="Arial" panose="020B0604020202020204" pitchFamily="34" charset="0"/>
              <a:buChar char="•"/>
            </a:pPr>
            <a:r>
              <a:rPr lang="en-US" sz="1800" b="0" i="0" dirty="0">
                <a:effectLst/>
              </a:rPr>
              <a:t>In Power BI, you set the relationship between two objects. </a:t>
            </a:r>
          </a:p>
          <a:p>
            <a:pPr>
              <a:lnSpc>
                <a:spcPct val="90000"/>
              </a:lnSpc>
              <a:spcAft>
                <a:spcPts val="600"/>
              </a:spcAft>
            </a:pPr>
            <a:r>
              <a:rPr lang="en-US" dirty="0"/>
              <a:t>    </a:t>
            </a:r>
            <a:r>
              <a:rPr lang="en-US" sz="1800" b="0" i="0" dirty="0">
                <a:effectLst/>
              </a:rPr>
              <a:t>To set the relationship, you have to drag a line between the </a:t>
            </a:r>
          </a:p>
          <a:p>
            <a:pPr>
              <a:lnSpc>
                <a:spcPct val="90000"/>
              </a:lnSpc>
              <a:spcAft>
                <a:spcPts val="600"/>
              </a:spcAft>
            </a:pPr>
            <a:r>
              <a:rPr lang="en-US" sz="1800" b="0" i="0" dirty="0">
                <a:effectLst/>
              </a:rPr>
              <a:t>    common columns. You can also view the “Relationship” in a   </a:t>
            </a:r>
          </a:p>
          <a:p>
            <a:pPr>
              <a:lnSpc>
                <a:spcPct val="90000"/>
              </a:lnSpc>
              <a:spcAft>
                <a:spcPts val="600"/>
              </a:spcAft>
            </a:pPr>
            <a:r>
              <a:rPr lang="en-US" dirty="0"/>
              <a:t>    </a:t>
            </a:r>
            <a:r>
              <a:rPr lang="en-US" sz="1800" b="0" i="0" dirty="0">
                <a:effectLst/>
              </a:rPr>
              <a:t>data model in Power BI</a:t>
            </a:r>
          </a:p>
          <a:p>
            <a:pPr indent="-228600">
              <a:lnSpc>
                <a:spcPct val="90000"/>
              </a:lnSpc>
              <a:spcAft>
                <a:spcPts val="600"/>
              </a:spcAft>
              <a:buFont typeface="Arial" panose="020B0604020202020204" pitchFamily="34" charset="0"/>
              <a:buChar char="•"/>
            </a:pPr>
            <a:endParaRPr lang="en-US" sz="1800" b="0" i="0" dirty="0">
              <a:effectLst/>
            </a:endParaRPr>
          </a:p>
          <a:p>
            <a:pPr indent="-228600">
              <a:lnSpc>
                <a:spcPct val="90000"/>
              </a:lnSpc>
              <a:spcAft>
                <a:spcPts val="600"/>
              </a:spcAft>
              <a:buFont typeface="Arial" panose="020B0604020202020204" pitchFamily="34" charset="0"/>
              <a:buChar char="•"/>
            </a:pPr>
            <a:r>
              <a:rPr lang="en-US" sz="1800" b="0" i="0" dirty="0">
                <a:effectLst/>
              </a:rPr>
              <a:t>To create data model in Power BI, you need to add all data  </a:t>
            </a:r>
          </a:p>
          <a:p>
            <a:pPr>
              <a:lnSpc>
                <a:spcPct val="90000"/>
              </a:lnSpc>
              <a:spcAft>
                <a:spcPts val="600"/>
              </a:spcAft>
            </a:pPr>
            <a:r>
              <a:rPr lang="en-US" dirty="0"/>
              <a:t>    </a:t>
            </a:r>
            <a:r>
              <a:rPr lang="en-US" sz="1800" b="0" i="0" dirty="0">
                <a:effectLst/>
              </a:rPr>
              <a:t>sources in Power BI new report option. To add a data source,    </a:t>
            </a:r>
          </a:p>
          <a:p>
            <a:pPr>
              <a:lnSpc>
                <a:spcPct val="90000"/>
              </a:lnSpc>
              <a:spcAft>
                <a:spcPts val="600"/>
              </a:spcAft>
            </a:pPr>
            <a:r>
              <a:rPr lang="en-US" dirty="0"/>
              <a:t>    </a:t>
            </a:r>
            <a:r>
              <a:rPr lang="en-US" sz="1800" b="0" i="0" dirty="0">
                <a:effectLst/>
              </a:rPr>
              <a:t>go to the Get data option. Then, select the data source you    </a:t>
            </a:r>
          </a:p>
          <a:p>
            <a:pPr>
              <a:lnSpc>
                <a:spcPct val="90000"/>
              </a:lnSpc>
              <a:spcAft>
                <a:spcPts val="600"/>
              </a:spcAft>
            </a:pPr>
            <a:r>
              <a:rPr lang="en-US" dirty="0"/>
              <a:t>    </a:t>
            </a:r>
            <a:r>
              <a:rPr lang="en-US" sz="1800" b="0" i="0" dirty="0">
                <a:effectLst/>
              </a:rPr>
              <a:t>want to connect and click the Connect button.</a:t>
            </a:r>
          </a:p>
          <a:p>
            <a:pPr indent="-228600">
              <a:lnSpc>
                <a:spcPct val="90000"/>
              </a:lnSpc>
              <a:spcAft>
                <a:spcPts val="600"/>
              </a:spcAft>
              <a:buFont typeface="Arial" panose="020B0604020202020204" pitchFamily="34" charset="0"/>
              <a:buChar char="•"/>
            </a:pPr>
            <a:endParaRPr lang="en-US" sz="1800" b="0" i="0" dirty="0">
              <a:effectLst/>
            </a:endParaRPr>
          </a:p>
          <a:p>
            <a:pPr indent="-228600">
              <a:lnSpc>
                <a:spcPct val="90000"/>
              </a:lnSpc>
              <a:spcAft>
                <a:spcPts val="600"/>
              </a:spcAft>
              <a:buFont typeface="Arial" panose="020B0604020202020204" pitchFamily="34" charset="0"/>
              <a:buChar char="•"/>
            </a:pPr>
            <a:r>
              <a:rPr lang="en-US" sz="1800" b="0" i="0" dirty="0">
                <a:effectLst/>
              </a:rPr>
              <a:t>Here the relationship between the columns is many to one.</a:t>
            </a:r>
          </a:p>
        </p:txBody>
      </p:sp>
      <p:pic>
        <p:nvPicPr>
          <p:cNvPr id="6" name="Picture 5" descr="Graphical user interface&#10;&#10;Description automatically generated">
            <a:extLst>
              <a:ext uri="{FF2B5EF4-FFF2-40B4-BE49-F238E27FC236}">
                <a16:creationId xmlns:a16="http://schemas.microsoft.com/office/drawing/2014/main" id="{F76E3148-4EE4-E664-2C64-5937B3578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81" y="1188720"/>
            <a:ext cx="4711066" cy="4828682"/>
          </a:xfrm>
          <a:prstGeom prst="rect">
            <a:avLst/>
          </a:prstGeom>
        </p:spPr>
      </p:pic>
    </p:spTree>
    <p:extLst>
      <p:ext uri="{BB962C8B-B14F-4D97-AF65-F5344CB8AC3E}">
        <p14:creationId xmlns:p14="http://schemas.microsoft.com/office/powerpoint/2010/main" val="19341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89E8-FB29-0586-FA89-1B1C7215C4C6}"/>
              </a:ext>
            </a:extLst>
          </p:cNvPr>
          <p:cNvSpPr>
            <a:spLocks noGrp="1"/>
          </p:cNvSpPr>
          <p:nvPr>
            <p:ph type="title"/>
          </p:nvPr>
        </p:nvSpPr>
        <p:spPr/>
        <p:txBody>
          <a:bodyPr/>
          <a:lstStyle/>
          <a:p>
            <a:r>
              <a:rPr lang="en-IN" dirty="0"/>
              <a:t>What do we Expect?</a:t>
            </a:r>
          </a:p>
        </p:txBody>
      </p:sp>
      <p:sp>
        <p:nvSpPr>
          <p:cNvPr id="3" name="Content Placeholder 2">
            <a:extLst>
              <a:ext uri="{FF2B5EF4-FFF2-40B4-BE49-F238E27FC236}">
                <a16:creationId xmlns:a16="http://schemas.microsoft.com/office/drawing/2014/main" id="{2981C4FD-1CB6-11FA-D178-AA49D210CD27}"/>
              </a:ext>
            </a:extLst>
          </p:cNvPr>
          <p:cNvSpPr>
            <a:spLocks noGrp="1"/>
          </p:cNvSpPr>
          <p:nvPr>
            <p:ph idx="1"/>
          </p:nvPr>
        </p:nvSpPr>
        <p:spPr>
          <a:xfrm>
            <a:off x="913795" y="2096064"/>
            <a:ext cx="10353762" cy="1603739"/>
          </a:xfrm>
        </p:spPr>
        <p:txBody>
          <a:bodyPr/>
          <a:lstStyle/>
          <a:p>
            <a:r>
              <a:rPr lang="en-US" dirty="0"/>
              <a:t>Adventure Works Cycles is looking to broaden its market share by targeting their sales to their best customers, extending their product availability through an external Web site, and reducing their cost of sales through lower production costs.</a:t>
            </a:r>
            <a:endParaRPr lang="en-IN" dirty="0"/>
          </a:p>
        </p:txBody>
      </p:sp>
    </p:spTree>
    <p:extLst>
      <p:ext uri="{BB962C8B-B14F-4D97-AF65-F5344CB8AC3E}">
        <p14:creationId xmlns:p14="http://schemas.microsoft.com/office/powerpoint/2010/main" val="42803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C601-53E0-8E3B-A6DE-D8748AB47C1E}"/>
              </a:ext>
            </a:extLst>
          </p:cNvPr>
          <p:cNvSpPr>
            <a:spLocks noGrp="1"/>
          </p:cNvSpPr>
          <p:nvPr>
            <p:ph type="title"/>
          </p:nvPr>
        </p:nvSpPr>
        <p:spPr/>
        <p:txBody>
          <a:bodyPr/>
          <a:lstStyle/>
          <a:p>
            <a:r>
              <a:rPr lang="en-US" dirty="0"/>
              <a:t>DAX</a:t>
            </a:r>
            <a:endParaRPr lang="en-IN" dirty="0"/>
          </a:p>
        </p:txBody>
      </p:sp>
      <p:sp>
        <p:nvSpPr>
          <p:cNvPr id="3" name="Content Placeholder 2">
            <a:extLst>
              <a:ext uri="{FF2B5EF4-FFF2-40B4-BE49-F238E27FC236}">
                <a16:creationId xmlns:a16="http://schemas.microsoft.com/office/drawing/2014/main" id="{02E6F783-A081-F77A-CEB2-8ED2EC93CD89}"/>
              </a:ext>
            </a:extLst>
          </p:cNvPr>
          <p:cNvSpPr>
            <a:spLocks noGrp="1"/>
          </p:cNvSpPr>
          <p:nvPr>
            <p:ph idx="1"/>
          </p:nvPr>
        </p:nvSpPr>
        <p:spPr/>
        <p:txBody>
          <a:bodyPr/>
          <a:lstStyle/>
          <a:p>
            <a:r>
              <a:rPr lang="en-US" dirty="0"/>
              <a:t>DAX (Data Analysis Expressions) is a formula expression language and can be used in different BI and visualization tools. DAX is also known as function language, where the full code is kept inside a function. </a:t>
            </a:r>
          </a:p>
          <a:p>
            <a:endParaRPr lang="en-US" dirty="0"/>
          </a:p>
          <a:p>
            <a:endParaRPr lang="en-US" dirty="0"/>
          </a:p>
          <a:p>
            <a:r>
              <a:rPr lang="en-US" dirty="0"/>
              <a:t>DAX programming formula contains two data types: Numeric and Other. Numeric includes - integers, currency and decimals, while Other includes: string and binary object.</a:t>
            </a:r>
          </a:p>
          <a:p>
            <a:endParaRPr lang="en-IN" dirty="0"/>
          </a:p>
        </p:txBody>
      </p:sp>
    </p:spTree>
    <p:extLst>
      <p:ext uri="{BB962C8B-B14F-4D97-AF65-F5344CB8AC3E}">
        <p14:creationId xmlns:p14="http://schemas.microsoft.com/office/powerpoint/2010/main" val="661596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FCB68DA-D408-DEFB-20EE-BDC01753FA6F}"/>
              </a:ext>
            </a:extLst>
          </p:cNvPr>
          <p:cNvSpPr txBox="1"/>
          <p:nvPr/>
        </p:nvSpPr>
        <p:spPr>
          <a:xfrm>
            <a:off x="459402" y="459980"/>
            <a:ext cx="4008384" cy="593804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90000"/>
              </a:lnSpc>
              <a:spcAft>
                <a:spcPts val="600"/>
              </a:spcAft>
              <a:buFont typeface="Arial" panose="020B0604020202020204" pitchFamily="34" charset="0"/>
              <a:buChar char="•"/>
            </a:pPr>
            <a:r>
              <a:rPr lang="en-US" dirty="0"/>
              <a:t>This is the example of using Dax Expression to remove the unnecessary columns in a table.</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sz="2000" b="1" i="0" dirty="0">
                <a:effectLst/>
              </a:rPr>
              <a:t>DAX Functions</a:t>
            </a:r>
          </a:p>
          <a:p>
            <a:pPr indent="-228600">
              <a:lnSpc>
                <a:spcPct val="90000"/>
              </a:lnSpc>
              <a:spcAft>
                <a:spcPts val="600"/>
              </a:spcAft>
              <a:buFont typeface="Arial" panose="020B0604020202020204" pitchFamily="34" charset="0"/>
              <a:buChar char="•"/>
            </a:pPr>
            <a:r>
              <a:rPr lang="en-US" b="0" i="0" dirty="0">
                <a:effectLst/>
              </a:rPr>
              <a:t>In Power BI, you can use different function types to analyze data, and create new columns and measures. It includes functions from different </a:t>
            </a:r>
            <a:r>
              <a:rPr lang="en-US" dirty="0"/>
              <a:t>categories</a:t>
            </a:r>
            <a:r>
              <a:rPr lang="en-US" b="0" i="0" dirty="0">
                <a:effectLst/>
              </a:rPr>
              <a:t> such as −</a:t>
            </a:r>
          </a:p>
          <a:p>
            <a:pPr indent="-228600">
              <a:lnSpc>
                <a:spcPct val="90000"/>
              </a:lnSpc>
              <a:spcAft>
                <a:spcPts val="600"/>
              </a:spcAft>
              <a:buFont typeface="Arial" panose="020B0604020202020204" pitchFamily="34" charset="0"/>
              <a:buChar char="•"/>
            </a:pPr>
            <a:r>
              <a:rPr lang="en-US" b="0" i="0" dirty="0">
                <a:effectLst/>
              </a:rPr>
              <a:t>Aggregate</a:t>
            </a:r>
          </a:p>
          <a:p>
            <a:pPr indent="-228600">
              <a:lnSpc>
                <a:spcPct val="90000"/>
              </a:lnSpc>
              <a:spcAft>
                <a:spcPts val="600"/>
              </a:spcAft>
              <a:buFont typeface="Arial" panose="020B0604020202020204" pitchFamily="34" charset="0"/>
              <a:buChar char="•"/>
            </a:pPr>
            <a:r>
              <a:rPr lang="en-US" b="0" i="0" dirty="0">
                <a:effectLst/>
              </a:rPr>
              <a:t>Text</a:t>
            </a:r>
          </a:p>
          <a:p>
            <a:pPr indent="-228600">
              <a:lnSpc>
                <a:spcPct val="90000"/>
              </a:lnSpc>
              <a:spcAft>
                <a:spcPts val="600"/>
              </a:spcAft>
              <a:buFont typeface="Arial" panose="020B0604020202020204" pitchFamily="34" charset="0"/>
              <a:buChar char="•"/>
            </a:pPr>
            <a:r>
              <a:rPr lang="en-US" b="0" i="0" dirty="0">
                <a:effectLst/>
              </a:rPr>
              <a:t>Date</a:t>
            </a:r>
          </a:p>
          <a:p>
            <a:pPr indent="-228600">
              <a:lnSpc>
                <a:spcPct val="90000"/>
              </a:lnSpc>
              <a:spcAft>
                <a:spcPts val="600"/>
              </a:spcAft>
              <a:buFont typeface="Arial" panose="020B0604020202020204" pitchFamily="34" charset="0"/>
              <a:buChar char="•"/>
            </a:pPr>
            <a:r>
              <a:rPr lang="en-US" b="0" i="0" dirty="0">
                <a:effectLst/>
              </a:rPr>
              <a:t>Logical</a:t>
            </a:r>
          </a:p>
          <a:p>
            <a:pPr indent="-228600">
              <a:lnSpc>
                <a:spcPct val="90000"/>
              </a:lnSpc>
              <a:spcAft>
                <a:spcPts val="600"/>
              </a:spcAft>
              <a:buFont typeface="Arial" panose="020B0604020202020204" pitchFamily="34" charset="0"/>
              <a:buChar char="•"/>
            </a:pPr>
            <a:r>
              <a:rPr lang="en-US" b="0" i="0" dirty="0">
                <a:effectLst/>
              </a:rPr>
              <a:t>Counting</a:t>
            </a:r>
          </a:p>
          <a:p>
            <a:pPr indent="-228600">
              <a:lnSpc>
                <a:spcPct val="90000"/>
              </a:lnSpc>
              <a:spcAft>
                <a:spcPts val="600"/>
              </a:spcAft>
              <a:buFont typeface="Arial" panose="020B0604020202020204" pitchFamily="34" charset="0"/>
              <a:buChar char="•"/>
            </a:pPr>
            <a:r>
              <a:rPr lang="en-US" b="0" i="0" dirty="0">
                <a:effectLst/>
              </a:rPr>
              <a:t>Information</a:t>
            </a:r>
          </a:p>
          <a:p>
            <a:pPr indent="-228600">
              <a:lnSpc>
                <a:spcPct val="90000"/>
              </a:lnSpc>
              <a:spcAft>
                <a:spcPts val="600"/>
              </a:spcAft>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C6B363F5-F5CB-DFEF-4303-63370A909B55}"/>
              </a:ext>
            </a:extLst>
          </p:cNvPr>
          <p:cNvPicPr>
            <a:picLocks noChangeAspect="1"/>
          </p:cNvPicPr>
          <p:nvPr/>
        </p:nvPicPr>
        <p:blipFill>
          <a:blip r:embed="rId2"/>
          <a:stretch>
            <a:fillRect/>
          </a:stretch>
        </p:blipFill>
        <p:spPr>
          <a:xfrm>
            <a:off x="4869180" y="617298"/>
            <a:ext cx="6863418" cy="5326402"/>
          </a:xfrm>
          <a:prstGeom prst="rect">
            <a:avLst/>
          </a:prstGeom>
        </p:spPr>
      </p:pic>
    </p:spTree>
    <p:extLst>
      <p:ext uri="{BB962C8B-B14F-4D97-AF65-F5344CB8AC3E}">
        <p14:creationId xmlns:p14="http://schemas.microsoft.com/office/powerpoint/2010/main" val="156045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8E49-A659-12F5-54CF-30B7A6638D92}"/>
              </a:ext>
            </a:extLst>
          </p:cNvPr>
          <p:cNvSpPr>
            <a:spLocks noGrp="1"/>
          </p:cNvSpPr>
          <p:nvPr>
            <p:ph type="title"/>
          </p:nvPr>
        </p:nvSpPr>
        <p:spPr/>
        <p:txBody>
          <a:bodyPr/>
          <a:lstStyle/>
          <a:p>
            <a:r>
              <a:rPr lang="en-US" dirty="0"/>
              <a:t>Power bi charts and dashboard</a:t>
            </a:r>
            <a:endParaRPr lang="en-IN" dirty="0"/>
          </a:p>
        </p:txBody>
      </p:sp>
      <p:sp>
        <p:nvSpPr>
          <p:cNvPr id="3" name="Content Placeholder 2">
            <a:extLst>
              <a:ext uri="{FF2B5EF4-FFF2-40B4-BE49-F238E27FC236}">
                <a16:creationId xmlns:a16="http://schemas.microsoft.com/office/drawing/2014/main" id="{44566C43-2BC3-A61B-9D49-6B3133662666}"/>
              </a:ext>
            </a:extLst>
          </p:cNvPr>
          <p:cNvSpPr>
            <a:spLocks noGrp="1"/>
          </p:cNvSpPr>
          <p:nvPr>
            <p:ph idx="1"/>
          </p:nvPr>
        </p:nvSpPr>
        <p:spPr/>
        <p:txBody>
          <a:bodyPr>
            <a:normAutofit fontScale="77500" lnSpcReduction="20000"/>
          </a:bodyPr>
          <a:lstStyle/>
          <a:p>
            <a:r>
              <a:rPr lang="en-US" dirty="0"/>
              <a:t>Charts  Created:</a:t>
            </a:r>
          </a:p>
          <a:p>
            <a:r>
              <a:rPr lang="en-US" dirty="0"/>
              <a:t>Combinational  Chart</a:t>
            </a:r>
          </a:p>
          <a:p>
            <a:r>
              <a:rPr lang="en-US" dirty="0"/>
              <a:t>Line  Chart</a:t>
            </a:r>
          </a:p>
          <a:p>
            <a:r>
              <a:rPr lang="en-US" dirty="0"/>
              <a:t>Donut  Chart</a:t>
            </a:r>
          </a:p>
          <a:p>
            <a:r>
              <a:rPr lang="en-US" dirty="0"/>
              <a:t>Crosstab</a:t>
            </a:r>
          </a:p>
          <a:p>
            <a:r>
              <a:rPr lang="en-US" dirty="0"/>
              <a:t>Bar Chart  with  </a:t>
            </a:r>
            <a:r>
              <a:rPr lang="en-US" dirty="0" err="1"/>
              <a:t>Dynamic_Measure</a:t>
            </a:r>
            <a:endParaRPr lang="en-US" dirty="0"/>
          </a:p>
          <a:p>
            <a:r>
              <a:rPr lang="en-US" dirty="0"/>
              <a:t>Top N  Chart </a:t>
            </a:r>
          </a:p>
          <a:p>
            <a:r>
              <a:rPr lang="en-US" dirty="0"/>
              <a:t>Funnel Chart</a:t>
            </a:r>
          </a:p>
          <a:p>
            <a:r>
              <a:rPr lang="en-US" dirty="0"/>
              <a:t>Bump Chart</a:t>
            </a:r>
          </a:p>
          <a:p>
            <a:r>
              <a:rPr lang="en-US" dirty="0"/>
              <a:t>Sales Dashboard  with  KPIs</a:t>
            </a:r>
            <a:endParaRPr lang="en-IN" dirty="0"/>
          </a:p>
        </p:txBody>
      </p:sp>
    </p:spTree>
    <p:extLst>
      <p:ext uri="{BB962C8B-B14F-4D97-AF65-F5344CB8AC3E}">
        <p14:creationId xmlns:p14="http://schemas.microsoft.com/office/powerpoint/2010/main" val="1184006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5612-C4F7-24A5-E86B-EDD6752A6407}"/>
              </a:ext>
            </a:extLst>
          </p:cNvPr>
          <p:cNvSpPr>
            <a:spLocks noGrp="1"/>
          </p:cNvSpPr>
          <p:nvPr>
            <p:ph type="title"/>
          </p:nvPr>
        </p:nvSpPr>
        <p:spPr>
          <a:xfrm>
            <a:off x="913795" y="609601"/>
            <a:ext cx="10353761" cy="1326320"/>
          </a:xfrm>
        </p:spPr>
        <p:txBody>
          <a:bodyPr/>
          <a:lstStyle/>
          <a:p>
            <a:r>
              <a:rPr lang="en-IN" dirty="0"/>
              <a:t>Pareto chart</a:t>
            </a:r>
          </a:p>
        </p:txBody>
      </p:sp>
      <p:pic>
        <p:nvPicPr>
          <p:cNvPr id="3" name="Content Placeholder 4">
            <a:extLst>
              <a:ext uri="{FF2B5EF4-FFF2-40B4-BE49-F238E27FC236}">
                <a16:creationId xmlns:a16="http://schemas.microsoft.com/office/drawing/2014/main" id="{81C98CB0-26CA-0B41-BDFE-D8BF52F66F67}"/>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8237" t="21021" r="24093" b="13148"/>
          <a:stretch/>
        </p:blipFill>
        <p:spPr>
          <a:xfrm>
            <a:off x="1623060" y="1935920"/>
            <a:ext cx="8915400" cy="4312480"/>
          </a:xfrm>
          <a:prstGeom prst="rect">
            <a:avLst/>
          </a:prstGeom>
        </p:spPr>
      </p:pic>
    </p:spTree>
    <p:extLst>
      <p:ext uri="{BB962C8B-B14F-4D97-AF65-F5344CB8AC3E}">
        <p14:creationId xmlns:p14="http://schemas.microsoft.com/office/powerpoint/2010/main" val="4179245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A22E-7AE7-7E60-EF7D-A6D702F8D94B}"/>
              </a:ext>
            </a:extLst>
          </p:cNvPr>
          <p:cNvSpPr>
            <a:spLocks noGrp="1"/>
          </p:cNvSpPr>
          <p:nvPr>
            <p:ph type="title"/>
          </p:nvPr>
        </p:nvSpPr>
        <p:spPr/>
        <p:txBody>
          <a:bodyPr/>
          <a:lstStyle/>
          <a:p>
            <a:r>
              <a:rPr lang="en-IN" dirty="0"/>
              <a:t>Bump chart</a:t>
            </a:r>
          </a:p>
        </p:txBody>
      </p:sp>
      <p:pic>
        <p:nvPicPr>
          <p:cNvPr id="3" name="Content Placeholder 4">
            <a:extLst>
              <a:ext uri="{FF2B5EF4-FFF2-40B4-BE49-F238E27FC236}">
                <a16:creationId xmlns:a16="http://schemas.microsoft.com/office/drawing/2014/main" id="{66DC3E34-F982-DE7E-A810-3BAE34BCB3AB}"/>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5862" t="21062" r="18708" b="15939"/>
          <a:stretch/>
        </p:blipFill>
        <p:spPr>
          <a:xfrm>
            <a:off x="913795" y="1556201"/>
            <a:ext cx="10353760" cy="4692199"/>
          </a:xfrm>
          <a:prstGeom prst="rect">
            <a:avLst/>
          </a:prstGeom>
        </p:spPr>
      </p:pic>
    </p:spTree>
    <p:extLst>
      <p:ext uri="{BB962C8B-B14F-4D97-AF65-F5344CB8AC3E}">
        <p14:creationId xmlns:p14="http://schemas.microsoft.com/office/powerpoint/2010/main" val="2672330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D67A-8225-0F5A-0CD7-F80400A3B6BD}"/>
              </a:ext>
            </a:extLst>
          </p:cNvPr>
          <p:cNvSpPr>
            <a:spLocks noGrp="1"/>
          </p:cNvSpPr>
          <p:nvPr>
            <p:ph type="title"/>
          </p:nvPr>
        </p:nvSpPr>
        <p:spPr/>
        <p:txBody>
          <a:bodyPr/>
          <a:lstStyle/>
          <a:p>
            <a:r>
              <a:rPr lang="en-IN" dirty="0"/>
              <a:t>BAR CHART WITH DYNAMIC MEASURE</a:t>
            </a:r>
          </a:p>
        </p:txBody>
      </p:sp>
      <p:pic>
        <p:nvPicPr>
          <p:cNvPr id="3" name="Content Placeholder 4">
            <a:extLst>
              <a:ext uri="{FF2B5EF4-FFF2-40B4-BE49-F238E27FC236}">
                <a16:creationId xmlns:a16="http://schemas.microsoft.com/office/drawing/2014/main" id="{A6CEFDB9-E0E3-CCCD-E02D-23BEE62D77ED}"/>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20225" t="20355" r="26304" b="13044"/>
          <a:stretch/>
        </p:blipFill>
        <p:spPr>
          <a:xfrm>
            <a:off x="1577340" y="1935920"/>
            <a:ext cx="8869680" cy="4312479"/>
          </a:xfrm>
          <a:prstGeom prst="rect">
            <a:avLst/>
          </a:prstGeom>
        </p:spPr>
      </p:pic>
    </p:spTree>
    <p:extLst>
      <p:ext uri="{BB962C8B-B14F-4D97-AF65-F5344CB8AC3E}">
        <p14:creationId xmlns:p14="http://schemas.microsoft.com/office/powerpoint/2010/main" val="3910055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B0D2-7FED-D3A3-D185-129BF6C5C7BE}"/>
              </a:ext>
            </a:extLst>
          </p:cNvPr>
          <p:cNvSpPr>
            <a:spLocks noGrp="1"/>
          </p:cNvSpPr>
          <p:nvPr>
            <p:ph type="title"/>
          </p:nvPr>
        </p:nvSpPr>
        <p:spPr/>
        <p:txBody>
          <a:bodyPr/>
          <a:lstStyle/>
          <a:p>
            <a:r>
              <a:rPr lang="en-IN" dirty="0" err="1"/>
              <a:t>Top_n</a:t>
            </a:r>
            <a:r>
              <a:rPr lang="en-IN" dirty="0"/>
              <a:t> chart</a:t>
            </a:r>
          </a:p>
        </p:txBody>
      </p:sp>
      <p:pic>
        <p:nvPicPr>
          <p:cNvPr id="3" name="Content Placeholder 4">
            <a:extLst>
              <a:ext uri="{FF2B5EF4-FFF2-40B4-BE49-F238E27FC236}">
                <a16:creationId xmlns:a16="http://schemas.microsoft.com/office/drawing/2014/main" id="{F3F6A457-5A99-95B1-50F9-C69FAA953F7B}"/>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6944" t="19680" r="19235" b="15456"/>
          <a:stretch/>
        </p:blipFill>
        <p:spPr>
          <a:xfrm>
            <a:off x="1417320" y="1714499"/>
            <a:ext cx="9260513" cy="4320541"/>
          </a:xfrm>
          <a:prstGeom prst="rect">
            <a:avLst/>
          </a:prstGeom>
        </p:spPr>
      </p:pic>
    </p:spTree>
    <p:extLst>
      <p:ext uri="{BB962C8B-B14F-4D97-AF65-F5344CB8AC3E}">
        <p14:creationId xmlns:p14="http://schemas.microsoft.com/office/powerpoint/2010/main" val="507518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122A-D18B-E08D-80B8-4D14F38F4091}"/>
              </a:ext>
            </a:extLst>
          </p:cNvPr>
          <p:cNvSpPr>
            <a:spLocks noGrp="1"/>
          </p:cNvSpPr>
          <p:nvPr>
            <p:ph type="title"/>
          </p:nvPr>
        </p:nvSpPr>
        <p:spPr/>
        <p:txBody>
          <a:bodyPr/>
          <a:lstStyle/>
          <a:p>
            <a:r>
              <a:rPr lang="en-IN" dirty="0"/>
              <a:t>Sales Dashboard</a:t>
            </a:r>
          </a:p>
        </p:txBody>
      </p:sp>
      <p:pic>
        <p:nvPicPr>
          <p:cNvPr id="3" name="Content Placeholder 8">
            <a:extLst>
              <a:ext uri="{FF2B5EF4-FFF2-40B4-BE49-F238E27FC236}">
                <a16:creationId xmlns:a16="http://schemas.microsoft.com/office/drawing/2014/main" id="{FD556963-4B63-87BF-9ECB-FADECE9FCDCC}"/>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2875" t="19403" r="17168" b="12881"/>
          <a:stretch/>
        </p:blipFill>
        <p:spPr>
          <a:xfrm>
            <a:off x="1241752" y="1737360"/>
            <a:ext cx="10036453" cy="4408416"/>
          </a:xfrm>
          <a:prstGeom prst="rect">
            <a:avLst/>
          </a:prstGeom>
        </p:spPr>
      </p:pic>
    </p:spTree>
    <p:extLst>
      <p:ext uri="{BB962C8B-B14F-4D97-AF65-F5344CB8AC3E}">
        <p14:creationId xmlns:p14="http://schemas.microsoft.com/office/powerpoint/2010/main" val="1965842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F7E7-78D0-059D-0985-BD527A29E5BB}"/>
              </a:ext>
            </a:extLst>
          </p:cNvPr>
          <p:cNvSpPr>
            <a:spLocks noGrp="1"/>
          </p:cNvSpPr>
          <p:nvPr>
            <p:ph type="title"/>
          </p:nvPr>
        </p:nvSpPr>
        <p:spPr>
          <a:xfrm>
            <a:off x="919119" y="2663483"/>
            <a:ext cx="10353761" cy="1326321"/>
          </a:xfrm>
        </p:spPr>
        <p:txBody>
          <a:bodyPr/>
          <a:lstStyle/>
          <a:p>
            <a:r>
              <a:rPr lang="en-IN" dirty="0"/>
              <a:t>Thank you!</a:t>
            </a:r>
          </a:p>
        </p:txBody>
      </p:sp>
    </p:spTree>
    <p:extLst>
      <p:ext uri="{BB962C8B-B14F-4D97-AF65-F5344CB8AC3E}">
        <p14:creationId xmlns:p14="http://schemas.microsoft.com/office/powerpoint/2010/main" val="307785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A54D-4DAC-FDD9-2615-FD6235195667}"/>
              </a:ext>
            </a:extLst>
          </p:cNvPr>
          <p:cNvSpPr>
            <a:spLocks noGrp="1"/>
          </p:cNvSpPr>
          <p:nvPr>
            <p:ph type="title"/>
          </p:nvPr>
        </p:nvSpPr>
        <p:spPr/>
        <p:txBody>
          <a:bodyPr/>
          <a:lstStyle/>
          <a:p>
            <a:r>
              <a:rPr lang="en-US" dirty="0"/>
              <a:t>Excel Dashboard: </a:t>
            </a:r>
            <a:r>
              <a:rPr lang="en-US" sz="1800" b="0" dirty="0"/>
              <a:t>by </a:t>
            </a:r>
            <a:r>
              <a:rPr lang="en-US" sz="1800" b="0" dirty="0" err="1"/>
              <a:t>Amey</a:t>
            </a:r>
            <a:r>
              <a:rPr lang="en-US" sz="1800" b="0" dirty="0"/>
              <a:t> </a:t>
            </a:r>
            <a:r>
              <a:rPr lang="en-US" sz="1800" b="0" dirty="0" err="1"/>
              <a:t>kumbhar</a:t>
            </a:r>
            <a:endParaRPr lang="en-IN" sz="1800" b="0" dirty="0"/>
          </a:p>
        </p:txBody>
      </p:sp>
      <p:sp>
        <p:nvSpPr>
          <p:cNvPr id="3" name="Content Placeholder 2">
            <a:extLst>
              <a:ext uri="{FF2B5EF4-FFF2-40B4-BE49-F238E27FC236}">
                <a16:creationId xmlns:a16="http://schemas.microsoft.com/office/drawing/2014/main" id="{25B1010C-F57C-47D5-5B9C-68A1BB21D435}"/>
              </a:ext>
            </a:extLst>
          </p:cNvPr>
          <p:cNvSpPr>
            <a:spLocks noGrp="1"/>
          </p:cNvSpPr>
          <p:nvPr>
            <p:ph idx="1"/>
          </p:nvPr>
        </p:nvSpPr>
        <p:spPr>
          <a:xfrm>
            <a:off x="913795" y="2096064"/>
            <a:ext cx="10353762" cy="4556196"/>
          </a:xfrm>
        </p:spPr>
        <p:txBody>
          <a:bodyPr>
            <a:normAutofit fontScale="70000" lnSpcReduction="20000"/>
          </a:bodyPr>
          <a:lstStyle/>
          <a:p>
            <a:r>
              <a:rPr lang="en-US" sz="3300" b="1" dirty="0"/>
              <a:t>Functions used in Excel-</a:t>
            </a:r>
          </a:p>
          <a:p>
            <a:r>
              <a:rPr lang="en-US" sz="2900" dirty="0" err="1"/>
              <a:t>LookUp</a:t>
            </a:r>
            <a:r>
              <a:rPr lang="en-US" sz="2900" dirty="0"/>
              <a:t> Function</a:t>
            </a:r>
          </a:p>
          <a:p>
            <a:r>
              <a:rPr lang="en-US" sz="2900" dirty="0"/>
              <a:t>Date, Month, Year functions</a:t>
            </a:r>
          </a:p>
          <a:p>
            <a:r>
              <a:rPr lang="en-US" sz="2900" dirty="0"/>
              <a:t>Calculated Profits</a:t>
            </a:r>
          </a:p>
          <a:p>
            <a:r>
              <a:rPr lang="en-US" sz="2900" dirty="0"/>
              <a:t>Pivot Table</a:t>
            </a:r>
          </a:p>
          <a:p>
            <a:r>
              <a:rPr lang="en-US" sz="2900" dirty="0"/>
              <a:t>Bar Chart</a:t>
            </a:r>
          </a:p>
          <a:p>
            <a:r>
              <a:rPr lang="en-US" sz="2900" dirty="0"/>
              <a:t>Line Chart</a:t>
            </a:r>
          </a:p>
          <a:p>
            <a:r>
              <a:rPr lang="en-US" sz="2900" dirty="0"/>
              <a:t>Pie Chart</a:t>
            </a:r>
          </a:p>
          <a:p>
            <a:r>
              <a:rPr lang="en-US" sz="2900" dirty="0"/>
              <a:t>Combinational Chart</a:t>
            </a:r>
          </a:p>
          <a:p>
            <a:r>
              <a:rPr lang="en-US" sz="2900" dirty="0"/>
              <a:t>Dashboard</a:t>
            </a:r>
          </a:p>
          <a:p>
            <a:endParaRPr lang="en-IN" dirty="0"/>
          </a:p>
        </p:txBody>
      </p:sp>
    </p:spTree>
    <p:extLst>
      <p:ext uri="{BB962C8B-B14F-4D97-AF65-F5344CB8AC3E}">
        <p14:creationId xmlns:p14="http://schemas.microsoft.com/office/powerpoint/2010/main" val="332852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C9D6-8A6F-D951-1A61-C26489E104D9}"/>
              </a:ext>
            </a:extLst>
          </p:cNvPr>
          <p:cNvSpPr>
            <a:spLocks noGrp="1"/>
          </p:cNvSpPr>
          <p:nvPr>
            <p:ph type="title"/>
          </p:nvPr>
        </p:nvSpPr>
        <p:spPr/>
        <p:txBody>
          <a:bodyPr/>
          <a:lstStyle/>
          <a:p>
            <a:r>
              <a:rPr lang="en-US" dirty="0"/>
              <a:t>Dashboard:</a:t>
            </a:r>
            <a:endParaRPr lang="en-IN" dirty="0"/>
          </a:p>
        </p:txBody>
      </p:sp>
      <p:pic>
        <p:nvPicPr>
          <p:cNvPr id="4" name="Content Placeholder 3">
            <a:extLst>
              <a:ext uri="{FF2B5EF4-FFF2-40B4-BE49-F238E27FC236}">
                <a16:creationId xmlns:a16="http://schemas.microsoft.com/office/drawing/2014/main" id="{DB9E0ABD-3D2B-D956-B539-313BFFAA9FB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20" t="26330" r="39064" b="15034"/>
          <a:stretch/>
        </p:blipFill>
        <p:spPr>
          <a:xfrm>
            <a:off x="913795" y="1691640"/>
            <a:ext cx="10353761" cy="4556760"/>
          </a:xfrm>
          <a:prstGeom prst="rect">
            <a:avLst/>
          </a:prstGeom>
        </p:spPr>
      </p:pic>
    </p:spTree>
    <p:extLst>
      <p:ext uri="{BB962C8B-B14F-4D97-AF65-F5344CB8AC3E}">
        <p14:creationId xmlns:p14="http://schemas.microsoft.com/office/powerpoint/2010/main" val="292280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DC57-D27C-6762-C4F5-4295AF55736C}"/>
              </a:ext>
            </a:extLst>
          </p:cNvPr>
          <p:cNvSpPr>
            <a:spLocks noGrp="1"/>
          </p:cNvSpPr>
          <p:nvPr>
            <p:ph type="title"/>
          </p:nvPr>
        </p:nvSpPr>
        <p:spPr/>
        <p:txBody>
          <a:bodyPr/>
          <a:lstStyle/>
          <a:p>
            <a:r>
              <a:rPr lang="en-IN" dirty="0"/>
              <a:t>SQL- TASK 1- </a:t>
            </a:r>
            <a:r>
              <a:rPr lang="en-IN" sz="1800" b="0" dirty="0"/>
              <a:t>By </a:t>
            </a:r>
            <a:r>
              <a:rPr lang="en-IN" sz="1800" b="0" dirty="0" err="1"/>
              <a:t>pushkar</a:t>
            </a:r>
            <a:r>
              <a:rPr lang="en-IN" sz="1800" b="0" dirty="0"/>
              <a:t> </a:t>
            </a:r>
            <a:r>
              <a:rPr lang="en-IN" sz="1800" b="0" dirty="0" err="1"/>
              <a:t>Angal</a:t>
            </a:r>
            <a:br>
              <a:rPr lang="en-IN" dirty="0"/>
            </a:br>
            <a:r>
              <a:rPr lang="en-IN" dirty="0"/>
              <a:t>( EMPLOYEE TABLE AND DEPT TABLE)</a:t>
            </a:r>
          </a:p>
        </p:txBody>
      </p:sp>
      <p:sp>
        <p:nvSpPr>
          <p:cNvPr id="3" name="Content Placeholder 2">
            <a:extLst>
              <a:ext uri="{FF2B5EF4-FFF2-40B4-BE49-F238E27FC236}">
                <a16:creationId xmlns:a16="http://schemas.microsoft.com/office/drawing/2014/main" id="{E359B0CB-45E1-5F63-4480-7696F7A04910}"/>
              </a:ext>
            </a:extLst>
          </p:cNvPr>
          <p:cNvSpPr>
            <a:spLocks noGrp="1"/>
          </p:cNvSpPr>
          <p:nvPr>
            <p:ph idx="1"/>
          </p:nvPr>
        </p:nvSpPr>
        <p:spPr/>
        <p:txBody>
          <a:bodyPr>
            <a:normAutofit lnSpcReduction="10000"/>
          </a:bodyPr>
          <a:lstStyle/>
          <a:p>
            <a:r>
              <a:rPr lang="en-IN" dirty="0"/>
              <a:t>STATEMENTS USED:</a:t>
            </a:r>
          </a:p>
          <a:p>
            <a:r>
              <a:rPr lang="en-IN" dirty="0"/>
              <a:t>DDL – CREATE </a:t>
            </a:r>
          </a:p>
          <a:p>
            <a:r>
              <a:rPr lang="en-IN" dirty="0"/>
              <a:t>DML – INSERT</a:t>
            </a:r>
          </a:p>
          <a:p>
            <a:r>
              <a:rPr lang="en-IN" dirty="0"/>
              <a:t>DQL - SELECT </a:t>
            </a:r>
          </a:p>
          <a:p>
            <a:r>
              <a:rPr lang="en-IN" dirty="0"/>
              <a:t>AGGREGATE FUNCTIONS – MAX, COUNT, SUM</a:t>
            </a:r>
          </a:p>
          <a:p>
            <a:r>
              <a:rPr lang="en-IN" dirty="0"/>
              <a:t>WINDOW FUNCTIONS – RANK</a:t>
            </a:r>
          </a:p>
          <a:p>
            <a:r>
              <a:rPr lang="en-IN" dirty="0"/>
              <a:t>JOINS – LEFT JOIN, INNER JOIN</a:t>
            </a:r>
          </a:p>
          <a:p>
            <a:r>
              <a:rPr lang="en-IN" dirty="0"/>
              <a:t>GROUP BY STATEMENTS, ORDER BY</a:t>
            </a:r>
          </a:p>
        </p:txBody>
      </p:sp>
    </p:spTree>
    <p:extLst>
      <p:ext uri="{BB962C8B-B14F-4D97-AF65-F5344CB8AC3E}">
        <p14:creationId xmlns:p14="http://schemas.microsoft.com/office/powerpoint/2010/main" val="378312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1CFEE6-611F-660C-7049-9D2D83707848}"/>
              </a:ext>
            </a:extLst>
          </p:cNvPr>
          <p:cNvPicPr>
            <a:picLocks noChangeAspect="1"/>
          </p:cNvPicPr>
          <p:nvPr/>
        </p:nvPicPr>
        <p:blipFill>
          <a:blip r:embed="rId2"/>
          <a:stretch>
            <a:fillRect/>
          </a:stretch>
        </p:blipFill>
        <p:spPr>
          <a:xfrm>
            <a:off x="0" y="235634"/>
            <a:ext cx="12192000" cy="6386732"/>
          </a:xfrm>
          <a:prstGeom prst="rect">
            <a:avLst/>
          </a:prstGeom>
        </p:spPr>
      </p:pic>
      <p:pic>
        <p:nvPicPr>
          <p:cNvPr id="4" name="Picture 3">
            <a:extLst>
              <a:ext uri="{FF2B5EF4-FFF2-40B4-BE49-F238E27FC236}">
                <a16:creationId xmlns:a16="http://schemas.microsoft.com/office/drawing/2014/main" id="{82018244-1B95-CB2D-1DC9-0BA575577D37}"/>
              </a:ext>
            </a:extLst>
          </p:cNvPr>
          <p:cNvPicPr>
            <a:picLocks noChangeAspect="1"/>
          </p:cNvPicPr>
          <p:nvPr/>
        </p:nvPicPr>
        <p:blipFill>
          <a:blip r:embed="rId3"/>
          <a:stretch>
            <a:fillRect/>
          </a:stretch>
        </p:blipFill>
        <p:spPr>
          <a:xfrm>
            <a:off x="7329268" y="657884"/>
            <a:ext cx="4862732" cy="5320885"/>
          </a:xfrm>
          <a:prstGeom prst="rect">
            <a:avLst/>
          </a:prstGeom>
        </p:spPr>
      </p:pic>
    </p:spTree>
    <p:extLst>
      <p:ext uri="{BB962C8B-B14F-4D97-AF65-F5344CB8AC3E}">
        <p14:creationId xmlns:p14="http://schemas.microsoft.com/office/powerpoint/2010/main" val="384554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D20E2F-D237-34C8-E73A-4BDA49486A2B}"/>
              </a:ext>
            </a:extLst>
          </p:cNvPr>
          <p:cNvPicPr>
            <a:picLocks noChangeAspect="1"/>
          </p:cNvPicPr>
          <p:nvPr/>
        </p:nvPicPr>
        <p:blipFill>
          <a:blip r:embed="rId2"/>
          <a:stretch>
            <a:fillRect/>
          </a:stretch>
        </p:blipFill>
        <p:spPr>
          <a:xfrm>
            <a:off x="0" y="0"/>
            <a:ext cx="12192000" cy="4160520"/>
          </a:xfrm>
          <a:prstGeom prst="rect">
            <a:avLst/>
          </a:prstGeom>
        </p:spPr>
      </p:pic>
      <p:pic>
        <p:nvPicPr>
          <p:cNvPr id="4" name="Picture 3">
            <a:extLst>
              <a:ext uri="{FF2B5EF4-FFF2-40B4-BE49-F238E27FC236}">
                <a16:creationId xmlns:a16="http://schemas.microsoft.com/office/drawing/2014/main" id="{B822FE58-E2BF-331B-E6ED-FDAB724FF735}"/>
              </a:ext>
            </a:extLst>
          </p:cNvPr>
          <p:cNvPicPr>
            <a:picLocks noChangeAspect="1"/>
          </p:cNvPicPr>
          <p:nvPr/>
        </p:nvPicPr>
        <p:blipFill>
          <a:blip r:embed="rId3"/>
          <a:stretch>
            <a:fillRect/>
          </a:stretch>
        </p:blipFill>
        <p:spPr>
          <a:xfrm>
            <a:off x="3627376" y="539701"/>
            <a:ext cx="4937248" cy="3620820"/>
          </a:xfrm>
          <a:prstGeom prst="rect">
            <a:avLst/>
          </a:prstGeom>
        </p:spPr>
      </p:pic>
    </p:spTree>
    <p:extLst>
      <p:ext uri="{BB962C8B-B14F-4D97-AF65-F5344CB8AC3E}">
        <p14:creationId xmlns:p14="http://schemas.microsoft.com/office/powerpoint/2010/main" val="106087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FA8E21-015B-F7B8-C3F2-CCF423B710C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97815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179</TotalTime>
  <Words>715</Words>
  <Application>Microsoft Office PowerPoint</Application>
  <PresentationFormat>Widescreen</PresentationFormat>
  <Paragraphs>88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Bookman Old Style</vt:lpstr>
      <vt:lpstr>Rockwell</vt:lpstr>
      <vt:lpstr>Damask</vt:lpstr>
      <vt:lpstr>Adventure Works- Manufacturing Analytics </vt:lpstr>
      <vt:lpstr>What we do?</vt:lpstr>
      <vt:lpstr>What do we Expect?</vt:lpstr>
      <vt:lpstr>Excel Dashboard: by Amey kumbhar</vt:lpstr>
      <vt:lpstr>Dashboard:</vt:lpstr>
      <vt:lpstr>SQL- TASK 1- By pushkar Angal ( EMPLOYEE TABLE AND DEPT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Dashboard</vt:lpstr>
      <vt:lpstr>Data modelling and dax</vt:lpstr>
      <vt:lpstr>PowerPoint Presentation</vt:lpstr>
      <vt:lpstr>DAX</vt:lpstr>
      <vt:lpstr>PowerPoint Presentation</vt:lpstr>
      <vt:lpstr>Power bi charts and dashboard</vt:lpstr>
      <vt:lpstr>Pareto chart</vt:lpstr>
      <vt:lpstr>Bump chart</vt:lpstr>
      <vt:lpstr>BAR CHART WITH DYNAMIC MEASURE</vt:lpstr>
      <vt:lpstr>Top_n chart</vt:lpstr>
      <vt:lpstr>Sales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Manufacturing Analytics </dc:title>
  <dc:creator>admin</dc:creator>
  <cp:lastModifiedBy>admin</cp:lastModifiedBy>
  <cp:revision>8</cp:revision>
  <dcterms:created xsi:type="dcterms:W3CDTF">2022-12-23T12:39:44Z</dcterms:created>
  <dcterms:modified xsi:type="dcterms:W3CDTF">2022-12-25T07:38:34Z</dcterms:modified>
</cp:coreProperties>
</file>