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6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BFF4"/>
    <a:srgbClr val="FCFBF5"/>
    <a:srgbClr val="575757"/>
    <a:srgbClr val="ABABAB"/>
    <a:srgbClr val="4F17A8"/>
    <a:srgbClr val="FF610F"/>
    <a:srgbClr val="0080A8"/>
    <a:srgbClr val="59D4EB"/>
    <a:srgbClr val="DAF5FA"/>
    <a:srgbClr val="AB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3" d="100"/>
          <a:sy n="53" d="100"/>
        </p:scale>
        <p:origin x="282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8675E-F82F-4DA5-BF8C-B5D18C1FF4D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B1488-130C-457C-8115-14F5633B2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34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6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8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1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2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6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5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7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5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7878A-898F-4A26-9FBA-610546BF91F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8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103457" y="242312"/>
            <a:ext cx="5838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grandir" panose="00000500000000000000" pitchFamily="50" charset="0"/>
              </a:rPr>
              <a:t>Empathy Map</a:t>
            </a:r>
            <a:endParaRPr lang="en-US" sz="4800" dirty="0">
              <a:solidFill>
                <a:schemeClr val="bg1"/>
              </a:solidFill>
              <a:latin typeface="Agrandir" panose="00000500000000000000" pitchFamily="50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9622521" y="6344111"/>
            <a:ext cx="1673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ABABAB"/>
                </a:solidFill>
                <a:latin typeface="Agrandir" panose="00000500000000000000" pitchFamily="50" charset="0"/>
                <a:cs typeface="Arial" panose="020B0604020202020204" pitchFamily="34" charset="0"/>
              </a:rPr>
              <a:t>kickoff.pmi.org</a:t>
            </a: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48" y="1200917"/>
            <a:ext cx="7390092" cy="3960000"/>
          </a:xfrm>
          <a:prstGeom prst="rect">
            <a:avLst/>
          </a:prstGeom>
        </p:spPr>
      </p:pic>
      <p:grpSp>
        <p:nvGrpSpPr>
          <p:cNvPr id="33" name="Grupo 32"/>
          <p:cNvGrpSpPr/>
          <p:nvPr/>
        </p:nvGrpSpPr>
        <p:grpSpPr>
          <a:xfrm>
            <a:off x="1205748" y="5221598"/>
            <a:ext cx="10082635" cy="895305"/>
            <a:chOff x="2244633" y="5423606"/>
            <a:chExt cx="7704000" cy="895305"/>
          </a:xfrm>
        </p:grpSpPr>
        <p:sp>
          <p:nvSpPr>
            <p:cNvPr id="31" name="Rectángulo 30"/>
            <p:cNvSpPr/>
            <p:nvPr/>
          </p:nvSpPr>
          <p:spPr>
            <a:xfrm>
              <a:off x="2244633" y="5423606"/>
              <a:ext cx="3852000" cy="895305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6096633" y="5423606"/>
              <a:ext cx="3852000" cy="895305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CuadroTexto 33"/>
          <p:cNvSpPr txBox="1"/>
          <p:nvPr/>
        </p:nvSpPr>
        <p:spPr>
          <a:xfrm>
            <a:off x="1272872" y="5284323"/>
            <a:ext cx="80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Pain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6283106" y="5284323"/>
            <a:ext cx="80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Gain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1568683" y="2619694"/>
            <a:ext cx="129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Hear?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6940701" y="2619694"/>
            <a:ext cx="129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See?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3487579" y="4201683"/>
            <a:ext cx="129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Say and do?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3487579" y="1467155"/>
            <a:ext cx="129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Think and feel?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8631840" y="1200917"/>
            <a:ext cx="2664000" cy="3942000"/>
          </a:xfrm>
          <a:prstGeom prst="rect">
            <a:avLst/>
          </a:prstGeom>
          <a:solidFill>
            <a:srgbClr val="05B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8784954" y="1282489"/>
            <a:ext cx="23046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s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 users interact with a crude prototype. Then, place sticky notes in the relevant sections to document their needs and assist in better decision making.</a:t>
            </a:r>
          </a:p>
        </p:txBody>
      </p:sp>
      <p:sp>
        <p:nvSpPr>
          <p:cNvPr id="46" name="CuadroTexto 45"/>
          <p:cNvSpPr txBox="1"/>
          <p:nvPr/>
        </p:nvSpPr>
        <p:spPr>
          <a:xfrm rot="16200000">
            <a:off x="-755786" y="2860021"/>
            <a:ext cx="3195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does he/she</a:t>
            </a:r>
          </a:p>
        </p:txBody>
      </p:sp>
      <p:sp>
        <p:nvSpPr>
          <p:cNvPr id="47" name="TextBox 22">
            <a:extLst>
              <a:ext uri="{FF2B5EF4-FFF2-40B4-BE49-F238E27FC236}">
                <a16:creationId xmlns:a16="http://schemas.microsoft.com/office/drawing/2014/main" xmlns="" id="{18C62FDA-F4B0-4500-ADC6-8EC948B07393}"/>
              </a:ext>
            </a:extLst>
          </p:cNvPr>
          <p:cNvSpPr txBox="1"/>
          <p:nvPr/>
        </p:nvSpPr>
        <p:spPr>
          <a:xfrm>
            <a:off x="2079778" y="5351761"/>
            <a:ext cx="2924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Fear, frustration, obstacles…</a:t>
            </a:r>
          </a:p>
        </p:txBody>
      </p:sp>
      <p:sp>
        <p:nvSpPr>
          <p:cNvPr id="48" name="TextBox 24">
            <a:extLst>
              <a:ext uri="{FF2B5EF4-FFF2-40B4-BE49-F238E27FC236}">
                <a16:creationId xmlns:a16="http://schemas.microsoft.com/office/drawing/2014/main" xmlns="" id="{DF0DD9E1-A2DF-4CBF-8FEF-2B466557A6DF}"/>
              </a:ext>
            </a:extLst>
          </p:cNvPr>
          <p:cNvSpPr txBox="1"/>
          <p:nvPr/>
        </p:nvSpPr>
        <p:spPr>
          <a:xfrm>
            <a:off x="6941718" y="5351761"/>
            <a:ext cx="384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Wants/needs, measures of success, obstacles…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19">
            <a:extLst>
              <a:ext uri="{FF2B5EF4-FFF2-40B4-BE49-F238E27FC236}">
                <a16:creationId xmlns:a16="http://schemas.microsoft.com/office/drawing/2014/main" xmlns="" id="{68F41F7E-AC5C-43A7-8A31-925FAE7ADE71}"/>
              </a:ext>
            </a:extLst>
          </p:cNvPr>
          <p:cNvSpPr txBox="1"/>
          <p:nvPr/>
        </p:nvSpPr>
        <p:spPr>
          <a:xfrm>
            <a:off x="4630057" y="4212231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Attitude in public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Appearance?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Behavior toward others?</a:t>
            </a:r>
          </a:p>
        </p:txBody>
      </p:sp>
      <p:sp>
        <p:nvSpPr>
          <p:cNvPr id="50" name="TextBox 10">
            <a:extLst>
              <a:ext uri="{FF2B5EF4-FFF2-40B4-BE49-F238E27FC236}">
                <a16:creationId xmlns:a16="http://schemas.microsoft.com/office/drawing/2014/main" xmlns="" id="{CABDAF3C-F3F1-4ACE-B5D1-63C3B0C86A22}"/>
              </a:ext>
            </a:extLst>
          </p:cNvPr>
          <p:cNvSpPr txBox="1"/>
          <p:nvPr/>
        </p:nvSpPr>
        <p:spPr>
          <a:xfrm>
            <a:off x="5943894" y="3063551"/>
            <a:ext cx="2292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Environment?</a:t>
            </a:r>
          </a:p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Friends?</a:t>
            </a:r>
          </a:p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What the market offers?</a:t>
            </a:r>
          </a:p>
        </p:txBody>
      </p:sp>
      <p:sp>
        <p:nvSpPr>
          <p:cNvPr id="51" name="TextBox 13">
            <a:extLst>
              <a:ext uri="{FF2B5EF4-FFF2-40B4-BE49-F238E27FC236}">
                <a16:creationId xmlns:a16="http://schemas.microsoft.com/office/drawing/2014/main" xmlns="" id="{F5AE4C26-771A-4C9B-8436-446F54BFA633}"/>
              </a:ext>
            </a:extLst>
          </p:cNvPr>
          <p:cNvSpPr txBox="1"/>
          <p:nvPr/>
        </p:nvSpPr>
        <p:spPr>
          <a:xfrm>
            <a:off x="1546620" y="3063551"/>
            <a:ext cx="297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What friends say?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What boss say?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What influencers say?</a:t>
            </a:r>
          </a:p>
        </p:txBody>
      </p:sp>
      <p:sp>
        <p:nvSpPr>
          <p:cNvPr id="52" name="TextBox 7">
            <a:extLst>
              <a:ext uri="{FF2B5EF4-FFF2-40B4-BE49-F238E27FC236}">
                <a16:creationId xmlns:a16="http://schemas.microsoft.com/office/drawing/2014/main" xmlns="" id="{BEC5FEE5-A4E7-4AF1-A960-7D3330AA6A03}"/>
              </a:ext>
            </a:extLst>
          </p:cNvPr>
          <p:cNvSpPr txBox="1"/>
          <p:nvPr/>
        </p:nvSpPr>
        <p:spPr>
          <a:xfrm>
            <a:off x="4630057" y="1468171"/>
            <a:ext cx="293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What really counts?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Major preoccupations?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Worries and aspirations?</a:t>
            </a:r>
          </a:p>
        </p:txBody>
      </p:sp>
    </p:spTree>
    <p:extLst>
      <p:ext uri="{BB962C8B-B14F-4D97-AF65-F5344CB8AC3E}">
        <p14:creationId xmlns:p14="http://schemas.microsoft.com/office/powerpoint/2010/main" val="22671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BAC33E40A8AB4AB9A126D298799E78" ma:contentTypeVersion="12" ma:contentTypeDescription="Create a new document." ma:contentTypeScope="" ma:versionID="393e3809860021ea4b53ed9d1e2ad736">
  <xsd:schema xmlns:xsd="http://www.w3.org/2001/XMLSchema" xmlns:xs="http://www.w3.org/2001/XMLSchema" xmlns:p="http://schemas.microsoft.com/office/2006/metadata/properties" xmlns:ns3="9926c504-9366-4d27-ba67-e7df4b72c3ca" xmlns:ns4="675b2d5a-2a5b-4198-b316-84224b1699b9" targetNamespace="http://schemas.microsoft.com/office/2006/metadata/properties" ma:root="true" ma:fieldsID="94008880fd668028e4b73c345dde1642" ns3:_="" ns4:_="">
    <xsd:import namespace="9926c504-9366-4d27-ba67-e7df4b72c3ca"/>
    <xsd:import namespace="675b2d5a-2a5b-4198-b316-84224b1699b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26c504-9366-4d27-ba67-e7df4b72c3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5b2d5a-2a5b-4198-b316-84224b1699b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640C7F-549B-4D46-A516-01106634F57D}">
  <ds:schemaRefs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terms/"/>
    <ds:schemaRef ds:uri="9926c504-9366-4d27-ba67-e7df4b72c3ca"/>
    <ds:schemaRef ds:uri="http://schemas.microsoft.com/office/infopath/2007/PartnerControls"/>
    <ds:schemaRef ds:uri="http://purl.org/dc/elements/1.1/"/>
    <ds:schemaRef ds:uri="675b2d5a-2a5b-4198-b316-84224b1699b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66298DF-1E56-4424-BB25-C89EE5ADAB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79ED51-1039-4D20-A007-501576C8CF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26c504-9366-4d27-ba67-e7df4b72c3ca"/>
    <ds:schemaRef ds:uri="675b2d5a-2a5b-4198-b316-84224b1699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107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Agrandir</vt:lpstr>
      <vt:lpstr>Arial</vt:lpstr>
      <vt:lpstr>Calibri</vt:lpstr>
      <vt:lpstr>Calibri Light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Microsoft account</cp:lastModifiedBy>
  <cp:revision>156</cp:revision>
  <dcterms:created xsi:type="dcterms:W3CDTF">2020-11-02T03:47:28Z</dcterms:created>
  <dcterms:modified xsi:type="dcterms:W3CDTF">2023-03-24T03:55:46Z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0x01010063BAC33E40A8AB4AB9A126D298799E78</vt:lpwstr>
  </property>
</Properties>
</file>