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7" userDrawn="1">
          <p15:clr>
            <a:srgbClr val="A4A3A4"/>
          </p15:clr>
        </p15:guide>
        <p15:guide id="2" pos="4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BF5"/>
    <a:srgbClr val="575757"/>
    <a:srgbClr val="ABABAB"/>
    <a:srgbClr val="05BFF4"/>
    <a:srgbClr val="4F17A8"/>
    <a:srgbClr val="FF610F"/>
    <a:srgbClr val="0080A8"/>
    <a:srgbClr val="59D4EB"/>
    <a:srgbClr val="DAF5FA"/>
    <a:srgbClr val="AB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>
        <p:guide orient="horz" pos="3317"/>
        <p:guide pos="4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3" d="100"/>
          <a:sy n="53" d="100"/>
        </p:scale>
        <p:origin x="282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8675E-F82F-4DA5-BF8C-B5D18C1FF4D6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B1488-130C-457C-8115-14F5633B2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34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78A-898F-4A26-9FBA-610546BF91F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78A-898F-4A26-9FBA-610546BF91F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6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78A-898F-4A26-9FBA-610546BF91F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78A-898F-4A26-9FBA-610546BF91F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7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78A-898F-4A26-9FBA-610546BF91F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8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78A-898F-4A26-9FBA-610546BF91F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1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78A-898F-4A26-9FBA-610546BF91F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2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78A-898F-4A26-9FBA-610546BF91F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6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78A-898F-4A26-9FBA-610546BF91F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5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78A-898F-4A26-9FBA-610546BF91F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7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78A-898F-4A26-9FBA-610546BF91F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5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7878A-898F-4A26-9FBA-610546BF91F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8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12" Type="http://schemas.openxmlformats.org/officeDocument/2006/relationships/image" Target="../media/image14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11" Type="http://schemas.openxmlformats.org/officeDocument/2006/relationships/image" Target="../media/image13.emf"/><Relationship Id="rId5" Type="http://schemas.openxmlformats.org/officeDocument/2006/relationships/image" Target="../media/image3.emf"/><Relationship Id="rId10" Type="http://schemas.openxmlformats.org/officeDocument/2006/relationships/image" Target="../media/image2.emf"/><Relationship Id="rId4" Type="http://schemas.openxmlformats.org/officeDocument/2006/relationships/image" Target="../media/image8.emf"/><Relationship Id="rId9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096000" y="2069677"/>
            <a:ext cx="5356342" cy="3091148"/>
          </a:xfrm>
          <a:prstGeom prst="rect">
            <a:avLst/>
          </a:prstGeom>
          <a:solidFill>
            <a:srgbClr val="FF6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8"/>
          <a:stretch/>
        </p:blipFill>
        <p:spPr>
          <a:xfrm>
            <a:off x="723327" y="381786"/>
            <a:ext cx="2288265" cy="89999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434405" y="2909304"/>
            <a:ext cx="8334103" cy="1200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000" dirty="0">
                <a:latin typeface="Agrandir" panose="00000500000000000000" pitchFamily="50" charset="0"/>
              </a:rPr>
              <a:t>Project   </a:t>
            </a:r>
            <a:r>
              <a:rPr lang="en-US" sz="7000" dirty="0">
                <a:solidFill>
                  <a:schemeClr val="bg1"/>
                </a:solidFill>
                <a:latin typeface="Agrandir" panose="00000500000000000000" pitchFamily="50" charset="0"/>
              </a:rPr>
              <a:t>Kickoff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291413" y="3850057"/>
            <a:ext cx="2286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&lt;Date Here&gt;</a:t>
            </a:r>
          </a:p>
          <a:p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633453" y="6147345"/>
            <a:ext cx="3069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ABABAB"/>
                </a:solidFill>
                <a:latin typeface="Agrandir" panose="00000500000000000000" pitchFamily="50" charset="0"/>
                <a:cs typeface="Arial" panose="020B0604020202020204" pitchFamily="34" charset="0"/>
              </a:rPr>
              <a:t>kickoff.pmi.org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511" y="552825"/>
            <a:ext cx="767945" cy="76452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38" y="3647005"/>
            <a:ext cx="781200" cy="78933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9113" y="1305149"/>
            <a:ext cx="779399" cy="76452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5210" y="1305149"/>
            <a:ext cx="756649" cy="76452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41624" y="2078985"/>
            <a:ext cx="779404" cy="76452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5210" y="3652800"/>
            <a:ext cx="767943" cy="76452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52342" y="4396870"/>
            <a:ext cx="756082" cy="76395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8298" y="4396296"/>
            <a:ext cx="767943" cy="764529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8034" y="2882476"/>
            <a:ext cx="779405" cy="764529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63029" y="1305149"/>
            <a:ext cx="779405" cy="76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9" y="381786"/>
            <a:ext cx="1966027" cy="7200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33453" y="6147345"/>
            <a:ext cx="3069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ABABAB"/>
                </a:solidFill>
                <a:latin typeface="Agrandir" panose="00000500000000000000" pitchFamily="50" charset="0"/>
                <a:cs typeface="Arial" panose="020B0604020202020204" pitchFamily="34" charset="0"/>
              </a:rPr>
              <a:t>kickoff.pmi.org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22995" y="4693500"/>
            <a:ext cx="1959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610F"/>
                </a:solidFill>
                <a:latin typeface="Agrandir" panose="00000500000000000000" pitchFamily="50" charset="0"/>
              </a:rPr>
              <a:t>Ground Rules</a:t>
            </a:r>
          </a:p>
          <a:p>
            <a:r>
              <a:rPr lang="es-CO" sz="2200" dirty="0">
                <a:solidFill>
                  <a:srgbClr val="FF610F"/>
                </a:solidFill>
                <a:latin typeface="Agrandir" panose="00000500000000000000" pitchFamily="50" charset="0"/>
              </a:rPr>
              <a:t>5 min</a:t>
            </a:r>
            <a:endParaRPr lang="en-US" sz="2200" dirty="0">
              <a:solidFill>
                <a:srgbClr val="FF610F"/>
              </a:solidFill>
              <a:latin typeface="Agrandir" panose="00000500000000000000" pitchFamily="50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34177" y="1392997"/>
            <a:ext cx="389688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75757"/>
                </a:solidFill>
              </a:rPr>
              <a:t>Setting ground rules can help kick start a healthy team culture. Things like “start and end meeting on time” and “encourage everyone to participate” are good starters.</a:t>
            </a:r>
          </a:p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791" y="6147345"/>
            <a:ext cx="7512807" cy="432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424" y="1277991"/>
            <a:ext cx="4343576" cy="4324261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5880472" y="1277991"/>
            <a:ext cx="523136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Agrandir" panose="00000500000000000000" pitchFamily="50" charset="0"/>
                <a:cs typeface="Arial" panose="020B0604020202020204" pitchFamily="34" charset="0"/>
              </a:rPr>
              <a:t>Set some team ground rules so we can be as effective as possible.</a:t>
            </a:r>
          </a:p>
        </p:txBody>
      </p:sp>
    </p:spTree>
    <p:extLst>
      <p:ext uri="{BB962C8B-B14F-4D97-AF65-F5344CB8AC3E}">
        <p14:creationId xmlns:p14="http://schemas.microsoft.com/office/powerpoint/2010/main" val="322225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 flipV="1">
            <a:off x="0" y="1514906"/>
            <a:ext cx="5390861" cy="4080680"/>
          </a:xfrm>
          <a:prstGeom prst="rect">
            <a:avLst/>
          </a:prstGeom>
          <a:solidFill>
            <a:srgbClr val="05B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3064113" y="2413175"/>
            <a:ext cx="3210840" cy="324427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9" y="381786"/>
            <a:ext cx="1966027" cy="7200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33453" y="6147345"/>
            <a:ext cx="3069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ABABAB"/>
                </a:solidFill>
                <a:latin typeface="Agrandir" panose="00000500000000000000" pitchFamily="50" charset="0"/>
                <a:cs typeface="Arial" panose="020B0604020202020204" pitchFamily="34" charset="0"/>
              </a:rPr>
              <a:t>kickoff.pmi.org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48364" y="4613251"/>
            <a:ext cx="1959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grandir" panose="00000500000000000000" pitchFamily="50" charset="0"/>
              </a:rPr>
              <a:t>Next Steps</a:t>
            </a:r>
          </a:p>
          <a:p>
            <a:r>
              <a:rPr lang="es-CO" sz="2200" dirty="0">
                <a:solidFill>
                  <a:schemeClr val="bg1"/>
                </a:solidFill>
                <a:latin typeface="Agrandir" panose="00000500000000000000" pitchFamily="50" charset="0"/>
              </a:rPr>
              <a:t>5 min</a:t>
            </a:r>
            <a:endParaRPr lang="en-US" sz="2200" dirty="0">
              <a:solidFill>
                <a:schemeClr val="bg1"/>
              </a:solidFill>
              <a:latin typeface="Agrandir" panose="00000500000000000000" pitchFamily="50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731080" y="2133498"/>
            <a:ext cx="472820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let the energy unravel as people lose momentum. Be clear about what people need to do next. </a:t>
            </a:r>
          </a:p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572233" y="2045556"/>
            <a:ext cx="35939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Agrandir" panose="00000500000000000000" pitchFamily="50" charset="0"/>
              </a:rPr>
              <a:t>Get that momentum going!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478" y="6147345"/>
            <a:ext cx="7512807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8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879" y="2490372"/>
            <a:ext cx="2823175" cy="276928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8" y="381786"/>
            <a:ext cx="1966027" cy="720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502006" y="1398544"/>
            <a:ext cx="4907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grandir" panose="00000500000000000000" pitchFamily="50" charset="0"/>
              </a:rPr>
              <a:t>What else do you need to Know?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502006" y="4356402"/>
            <a:ext cx="490752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there anything else that we need to discuss?</a:t>
            </a:r>
          </a:p>
          <a:p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33453" y="6147345"/>
            <a:ext cx="3069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ABABAB"/>
                </a:solidFill>
                <a:latin typeface="Agrandir" panose="00000500000000000000" pitchFamily="50" charset="0"/>
                <a:cs typeface="Arial" panose="020B0604020202020204" pitchFamily="34" charset="0"/>
              </a:rPr>
              <a:t>kickoff.pmi.org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33453" y="4903697"/>
            <a:ext cx="24002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4F17A8"/>
                </a:solidFill>
                <a:latin typeface="Agrandir" panose="00000500000000000000" pitchFamily="50" charset="0"/>
              </a:rPr>
              <a:t>Q&amp;A </a:t>
            </a:r>
          </a:p>
          <a:p>
            <a:r>
              <a:rPr lang="es-CO" sz="2200" dirty="0">
                <a:solidFill>
                  <a:srgbClr val="4F17A8"/>
                </a:solidFill>
                <a:latin typeface="Agrandir" panose="00000500000000000000" pitchFamily="50" charset="0"/>
                <a:cs typeface="Arial" panose="020B0604020202020204" pitchFamily="34" charset="0"/>
              </a:rPr>
              <a:t>5 min</a:t>
            </a:r>
            <a:endParaRPr lang="en-US" sz="2200" dirty="0">
              <a:solidFill>
                <a:srgbClr val="4F17A8"/>
              </a:solidFill>
              <a:latin typeface="Agrandir" panose="00000500000000000000" pitchFamily="50" charset="0"/>
              <a:cs typeface="Arial" panose="020B0604020202020204" pitchFamily="34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373" y="6146232"/>
            <a:ext cx="7512807" cy="432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7611"/>
            <a:ext cx="2823175" cy="276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46" y="381786"/>
            <a:ext cx="1966027" cy="71999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33453" y="1458237"/>
            <a:ext cx="7227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grandir" panose="00000500000000000000" pitchFamily="50" charset="0"/>
              </a:rPr>
              <a:t>Today’s</a:t>
            </a:r>
            <a:r>
              <a:rPr lang="es-CO" sz="6000" dirty="0">
                <a:latin typeface="Agrandir" panose="00000500000000000000" pitchFamily="50" charset="0"/>
              </a:rPr>
              <a:t> Agenda  </a:t>
            </a:r>
            <a:endParaRPr lang="en-US" sz="6000" dirty="0">
              <a:solidFill>
                <a:schemeClr val="bg1"/>
              </a:solidFill>
              <a:latin typeface="Agrandir" panose="00000500000000000000" pitchFamily="50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112933" y="2737595"/>
            <a:ext cx="26294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Introductions</a:t>
            </a:r>
          </a:p>
          <a:p>
            <a:r>
              <a:rPr lang="es-CO" sz="22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min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Our Client</a:t>
            </a:r>
          </a:p>
          <a:p>
            <a:r>
              <a:rPr lang="es-CO" sz="22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min</a:t>
            </a:r>
            <a:endParaRPr lang="en-US" sz="22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Project</a:t>
            </a:r>
          </a:p>
          <a:p>
            <a:r>
              <a:rPr lang="es-CO" sz="22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min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</a:p>
          <a:p>
            <a:r>
              <a:rPr lang="es-CO" sz="22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min</a:t>
            </a:r>
            <a:endParaRPr lang="en-US" sz="2200" dirty="0"/>
          </a:p>
          <a:p>
            <a:endParaRPr lang="en-US" sz="22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33453" y="6147344"/>
            <a:ext cx="3069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ABABAB"/>
                </a:solidFill>
                <a:latin typeface="Agrandir" panose="00000500000000000000" pitchFamily="50" charset="0"/>
                <a:cs typeface="Arial" panose="020B0604020202020204" pitchFamily="34" charset="0"/>
              </a:rPr>
              <a:t>kickoff.pmi.org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035132" y="2739188"/>
            <a:ext cx="282597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  <a:p>
            <a:r>
              <a:rPr lang="es-CO" sz="22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min</a:t>
            </a:r>
            <a:endParaRPr lang="en-US" sz="2800" dirty="0"/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Team Roles &amp; Responsibilities</a:t>
            </a:r>
          </a:p>
          <a:p>
            <a:r>
              <a:rPr lang="es-CO" sz="22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min</a:t>
            </a:r>
          </a:p>
          <a:p>
            <a:pPr lvl="0"/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Teamwork</a:t>
            </a:r>
          </a:p>
          <a:p>
            <a:pPr lvl="0"/>
            <a:r>
              <a:rPr lang="es-CO" sz="22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min</a:t>
            </a:r>
            <a:endParaRPr lang="en-US" sz="2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52" y="2866722"/>
            <a:ext cx="330302" cy="324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52" y="3612911"/>
            <a:ext cx="325447" cy="324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452" y="4381266"/>
            <a:ext cx="320661" cy="3240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838" y="5125380"/>
            <a:ext cx="330304" cy="3240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5452" y="2866722"/>
            <a:ext cx="325447" cy="3240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0238" y="3824843"/>
            <a:ext cx="320661" cy="3240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5022" y="4782964"/>
            <a:ext cx="330304" cy="32400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18679" y="2866722"/>
            <a:ext cx="325447" cy="3240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23465" y="3612911"/>
            <a:ext cx="320661" cy="324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16249" y="4359100"/>
            <a:ext cx="330305" cy="324000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9124067" y="2736583"/>
            <a:ext cx="25038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Ground Rules</a:t>
            </a:r>
          </a:p>
          <a:p>
            <a:r>
              <a:rPr lang="es-CO" sz="22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min</a:t>
            </a:r>
            <a:endParaRPr lang="en-US" sz="22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  <a:p>
            <a:r>
              <a:rPr lang="es-CO" sz="22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min</a:t>
            </a:r>
            <a:endParaRPr lang="en-US" sz="22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</a:p>
          <a:p>
            <a:r>
              <a:rPr lang="es-CO" sz="22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1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679" y="939738"/>
            <a:ext cx="4771059" cy="468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60" y="381786"/>
            <a:ext cx="1966027" cy="720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19806" y="1448280"/>
            <a:ext cx="68318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grandir" panose="00000500000000000000" pitchFamily="50" charset="0"/>
              </a:rPr>
              <a:t>Meet Your New Favorite Team!</a:t>
            </a:r>
            <a:r>
              <a:rPr lang="es-CO" sz="6000" dirty="0">
                <a:latin typeface="Agrandir" panose="00000500000000000000" pitchFamily="50" charset="0"/>
              </a:rPr>
              <a:t>  </a:t>
            </a:r>
            <a:endParaRPr lang="en-US" sz="6000" dirty="0">
              <a:latin typeface="Agrandir" panose="00000500000000000000" pitchFamily="50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33453" y="3561728"/>
            <a:ext cx="57400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everyone to go around the room and introduce themselves.</a:t>
            </a:r>
          </a:p>
          <a:p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633453" y="6147345"/>
            <a:ext cx="3069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ABABAB"/>
                </a:solidFill>
                <a:latin typeface="Agrandir" panose="00000500000000000000" pitchFamily="50" charset="0"/>
                <a:cs typeface="Arial" panose="020B0604020202020204" pitchFamily="34" charset="0"/>
              </a:rPr>
              <a:t>kickoff.pmi.org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33453" y="4700091"/>
            <a:ext cx="19652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4F17A8"/>
                </a:solidFill>
                <a:latin typeface="Agrandir" panose="00000500000000000000" pitchFamily="50" charset="0"/>
                <a:cs typeface="Arial" panose="020B0604020202020204" pitchFamily="34" charset="0"/>
              </a:rPr>
              <a:t>Introductions</a:t>
            </a:r>
          </a:p>
          <a:p>
            <a:r>
              <a:rPr lang="es-CO" sz="2200" dirty="0">
                <a:solidFill>
                  <a:srgbClr val="4F17A8"/>
                </a:solidFill>
                <a:latin typeface="Agrandir" panose="00000500000000000000" pitchFamily="50" charset="0"/>
                <a:cs typeface="Arial" panose="020B0604020202020204" pitchFamily="34" charset="0"/>
              </a:rPr>
              <a:t>5 min</a:t>
            </a:r>
            <a:endParaRPr lang="en-US" sz="2200" dirty="0">
              <a:solidFill>
                <a:srgbClr val="4F17A8"/>
              </a:solidFill>
              <a:latin typeface="Agrandir" panose="00000500000000000000" pitchFamily="50" charset="0"/>
              <a:cs typeface="Arial" panose="020B0604020202020204" pitchFamily="34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733" y="6146232"/>
            <a:ext cx="7512807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6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4168019"/>
            <a:ext cx="12192000" cy="1601791"/>
          </a:xfrm>
          <a:prstGeom prst="rect">
            <a:avLst/>
          </a:prstGeom>
          <a:solidFill>
            <a:srgbClr val="FF6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9" y="381786"/>
            <a:ext cx="1966027" cy="7200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734695" y="1611427"/>
            <a:ext cx="3301331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this is an external project, provide some background information on the client. </a:t>
            </a:r>
          </a:p>
          <a:p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33453" y="6147345"/>
            <a:ext cx="3069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ABABAB"/>
                </a:solidFill>
                <a:latin typeface="Agrandir" panose="00000500000000000000" pitchFamily="50" charset="0"/>
                <a:cs typeface="Arial" panose="020B0604020202020204" pitchFamily="34" charset="0"/>
              </a:rPr>
              <a:t>kickoff.pmi.org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37883" y="4617458"/>
            <a:ext cx="1828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grandir" panose="00000500000000000000" pitchFamily="50" charset="0"/>
              </a:rPr>
              <a:t>Our Client</a:t>
            </a:r>
          </a:p>
          <a:p>
            <a:r>
              <a:rPr lang="es-CO" sz="2200" dirty="0">
                <a:solidFill>
                  <a:schemeClr val="bg1"/>
                </a:solidFill>
                <a:latin typeface="Agrandir" panose="00000500000000000000" pitchFamily="50" charset="0"/>
              </a:rPr>
              <a:t>5 min</a:t>
            </a:r>
            <a:endParaRPr lang="en-US" sz="2200" dirty="0">
              <a:solidFill>
                <a:schemeClr val="bg1"/>
              </a:solidFill>
              <a:latin typeface="Agrandir" panose="00000500000000000000" pitchFamily="50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883950" y="1611427"/>
            <a:ext cx="3643947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the scene for the group and share what you know to get everyone on the same page. </a:t>
            </a:r>
          </a:p>
          <a:p>
            <a:endParaRPr lang="en-US" dirty="0">
              <a:solidFill>
                <a:srgbClr val="575757"/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750413" y="1431733"/>
            <a:ext cx="792000" cy="830997"/>
            <a:chOff x="750413" y="1431733"/>
            <a:chExt cx="792000" cy="830997"/>
          </a:xfrm>
        </p:grpSpPr>
        <p:sp>
          <p:nvSpPr>
            <p:cNvPr id="13" name="Elipse 12"/>
            <p:cNvSpPr/>
            <p:nvPr/>
          </p:nvSpPr>
          <p:spPr>
            <a:xfrm>
              <a:off x="750413" y="1445950"/>
              <a:ext cx="792000" cy="792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61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CuadroTexto 1"/>
            <p:cNvSpPr txBox="1"/>
            <p:nvPr/>
          </p:nvSpPr>
          <p:spPr>
            <a:xfrm>
              <a:off x="973246" y="1431733"/>
              <a:ext cx="3190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48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4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6849540" y="1418654"/>
            <a:ext cx="792000" cy="830997"/>
            <a:chOff x="6849540" y="1418654"/>
            <a:chExt cx="792000" cy="830997"/>
          </a:xfrm>
        </p:grpSpPr>
        <p:sp>
          <p:nvSpPr>
            <p:cNvPr id="14" name="Elipse 13"/>
            <p:cNvSpPr/>
            <p:nvPr/>
          </p:nvSpPr>
          <p:spPr>
            <a:xfrm>
              <a:off x="6849540" y="1445950"/>
              <a:ext cx="792000" cy="792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61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6982766" y="1418654"/>
              <a:ext cx="4668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48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4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665" y="6146232"/>
            <a:ext cx="7512807" cy="4320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4933369" y="3811452"/>
            <a:ext cx="2325261" cy="2314922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10176350" y="4321131"/>
            <a:ext cx="1274122" cy="1268457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2521160" y="4587905"/>
            <a:ext cx="72321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5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476" y="0"/>
            <a:ext cx="2401524" cy="2426531"/>
          </a:xfrm>
          <a:prstGeom prst="rect">
            <a:avLst/>
          </a:prstGeom>
          <a:noFill/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62" y="381786"/>
            <a:ext cx="1966027" cy="7200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33453" y="6147345"/>
            <a:ext cx="3069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ABABAB"/>
                </a:solidFill>
                <a:latin typeface="Agrandir" panose="00000500000000000000" pitchFamily="50" charset="0"/>
                <a:cs typeface="Arial" panose="020B0604020202020204" pitchFamily="34" charset="0"/>
              </a:rPr>
              <a:t>kickoff.pmi.org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33453" y="4636175"/>
            <a:ext cx="1959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5BFF4"/>
                </a:solidFill>
                <a:latin typeface="Agrandir" panose="00000500000000000000" pitchFamily="50" charset="0"/>
              </a:rPr>
              <a:t>The Project</a:t>
            </a:r>
          </a:p>
          <a:p>
            <a:r>
              <a:rPr lang="es-CO" sz="2200" dirty="0">
                <a:solidFill>
                  <a:srgbClr val="05BFF4"/>
                </a:solidFill>
                <a:latin typeface="Agrandir" panose="00000500000000000000" pitchFamily="50" charset="0"/>
              </a:rPr>
              <a:t>15 min</a:t>
            </a:r>
            <a:endParaRPr lang="en-US" sz="2200" dirty="0">
              <a:solidFill>
                <a:srgbClr val="05BFF4"/>
              </a:solidFill>
              <a:latin typeface="Agrandir" panose="00000500000000000000" pitchFamily="50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764523" y="1704790"/>
            <a:ext cx="402885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is the business requesting this project?</a:t>
            </a:r>
          </a:p>
          <a:p>
            <a:endParaRPr lang="en-US" sz="28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does success look like?</a:t>
            </a:r>
          </a:p>
          <a:p>
            <a:endParaRPr lang="en-US" sz="28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does failure look like?</a:t>
            </a:r>
          </a:p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33453" y="1253954"/>
            <a:ext cx="43889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Agrandir" panose="00000500000000000000" pitchFamily="50" charset="0"/>
              </a:rPr>
              <a:t>What are we doing, and why are we doing this?</a:t>
            </a:r>
            <a:endParaRPr 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5667586" y="1758857"/>
            <a:ext cx="792000" cy="861774"/>
            <a:chOff x="5667586" y="1758857"/>
            <a:chExt cx="792000" cy="861774"/>
          </a:xfrm>
        </p:grpSpPr>
        <p:sp>
          <p:nvSpPr>
            <p:cNvPr id="5" name="Elipse 4"/>
            <p:cNvSpPr/>
            <p:nvPr/>
          </p:nvSpPr>
          <p:spPr>
            <a:xfrm>
              <a:off x="5667586" y="1780096"/>
              <a:ext cx="792000" cy="792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5BF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5781022" y="1758857"/>
              <a:ext cx="46688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48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4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5667586" y="3052748"/>
            <a:ext cx="792000" cy="861774"/>
            <a:chOff x="5667586" y="3052748"/>
            <a:chExt cx="792000" cy="861774"/>
          </a:xfrm>
        </p:grpSpPr>
        <p:sp>
          <p:nvSpPr>
            <p:cNvPr id="16" name="Elipse 15"/>
            <p:cNvSpPr/>
            <p:nvPr/>
          </p:nvSpPr>
          <p:spPr>
            <a:xfrm>
              <a:off x="5667586" y="3067650"/>
              <a:ext cx="792000" cy="792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5BF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5801013" y="3052748"/>
              <a:ext cx="46688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48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5674544" y="4341765"/>
            <a:ext cx="792000" cy="861774"/>
            <a:chOff x="5674544" y="4341765"/>
            <a:chExt cx="792000" cy="861774"/>
          </a:xfrm>
        </p:grpSpPr>
        <p:sp>
          <p:nvSpPr>
            <p:cNvPr id="17" name="Elipse 16"/>
            <p:cNvSpPr/>
            <p:nvPr/>
          </p:nvSpPr>
          <p:spPr>
            <a:xfrm>
              <a:off x="5674544" y="4355205"/>
              <a:ext cx="792000" cy="792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5BF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5801233" y="4341765"/>
              <a:ext cx="46688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48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4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791" y="6143204"/>
            <a:ext cx="7512807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0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326" y="1250256"/>
            <a:ext cx="3889614" cy="381537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8" y="381786"/>
            <a:ext cx="1966027" cy="720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33453" y="1223715"/>
            <a:ext cx="68318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grandir" panose="00000500000000000000" pitchFamily="50" charset="0"/>
                <a:cs typeface="Arial" panose="020B0604020202020204" pitchFamily="34" charset="0"/>
              </a:rPr>
              <a:t>Let’s talk about specifics</a:t>
            </a:r>
            <a:r>
              <a:rPr lang="en-US" sz="6000" dirty="0">
                <a:latin typeface="Agrandir" panose="00000500000000000000" pitchFamily="50" charset="0"/>
                <a:cs typeface="Arial" panose="020B0604020202020204" pitchFamily="34" charset="0"/>
              </a:rPr>
              <a:t>.</a:t>
            </a:r>
            <a:endParaRPr lang="en-US" sz="6000" dirty="0">
              <a:solidFill>
                <a:schemeClr val="bg1"/>
              </a:solidFill>
              <a:latin typeface="Agrandir" panose="00000500000000000000" pitchFamily="50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33453" y="3163650"/>
            <a:ext cx="714577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have already created a project charter, now is the time to review it with the team. Begin to talk about risks, dependencies, outputs, deliverables.</a:t>
            </a:r>
          </a:p>
          <a:p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33453" y="6147345"/>
            <a:ext cx="3069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ABABAB"/>
                </a:solidFill>
                <a:latin typeface="Agrandir" panose="00000500000000000000" pitchFamily="50" charset="0"/>
                <a:cs typeface="Arial" panose="020B0604020202020204" pitchFamily="34" charset="0"/>
              </a:rPr>
              <a:t>kickoff.pmi.org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33453" y="5065635"/>
            <a:ext cx="15149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4F17A8"/>
                </a:solidFill>
                <a:latin typeface="Agrandir" panose="00000500000000000000" pitchFamily="50" charset="0"/>
              </a:rPr>
              <a:t>Scope </a:t>
            </a:r>
          </a:p>
          <a:p>
            <a:r>
              <a:rPr lang="en-US" sz="2200" dirty="0">
                <a:solidFill>
                  <a:srgbClr val="4F17A8"/>
                </a:solidFill>
                <a:latin typeface="Agrandir" panose="00000500000000000000" pitchFamily="50" charset="0"/>
              </a:rPr>
              <a:t>20 min</a:t>
            </a:r>
            <a:endParaRPr lang="en-US" sz="2200" dirty="0">
              <a:solidFill>
                <a:srgbClr val="4F17A8"/>
              </a:solidFill>
              <a:latin typeface="Agrandir" panose="00000500000000000000" pitchFamily="50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762" y="6147345"/>
            <a:ext cx="7512807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1" y="1501254"/>
            <a:ext cx="3930555" cy="4088334"/>
          </a:xfrm>
          <a:prstGeom prst="rect">
            <a:avLst/>
          </a:prstGeom>
          <a:solidFill>
            <a:srgbClr val="FF6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317331" y="1487606"/>
            <a:ext cx="2626025" cy="26143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9" y="381786"/>
            <a:ext cx="1966027" cy="720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755093" y="1368327"/>
            <a:ext cx="683187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>
                <a:latin typeface="Agrandir" panose="00000500000000000000" pitchFamily="50" charset="0"/>
                <a:cs typeface="Arial" panose="020B0604020202020204" pitchFamily="34" charset="0"/>
              </a:rPr>
              <a:t>How are we going to make this happen?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755093" y="4101956"/>
            <a:ext cx="614948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 time to get some ownership and buy-in from the team. Ask the team if they have ideas on approaches to try.</a:t>
            </a:r>
          </a:p>
          <a:p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33453" y="6147345"/>
            <a:ext cx="3069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ABABAB"/>
                </a:solidFill>
                <a:latin typeface="Agrandir" panose="00000500000000000000" pitchFamily="50" charset="0"/>
                <a:cs typeface="Arial" panose="020B0604020202020204" pitchFamily="34" charset="0"/>
              </a:rPr>
              <a:t>kickoff.pmi.org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33453" y="4640252"/>
            <a:ext cx="1828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grandir" panose="00000500000000000000" pitchFamily="50" charset="0"/>
              </a:rPr>
              <a:t>Approach</a:t>
            </a:r>
          </a:p>
          <a:p>
            <a:r>
              <a:rPr lang="es-CO" sz="2200" dirty="0">
                <a:solidFill>
                  <a:schemeClr val="bg1"/>
                </a:solidFill>
                <a:latin typeface="Agrandir" panose="00000500000000000000" pitchFamily="50" charset="0"/>
                <a:cs typeface="Arial" panose="020B0604020202020204" pitchFamily="34" charset="0"/>
              </a:rPr>
              <a:t>20 min</a:t>
            </a:r>
            <a:endParaRPr lang="en-US" sz="2200" dirty="0">
              <a:solidFill>
                <a:schemeClr val="bg1"/>
              </a:solidFill>
              <a:latin typeface="Agrandir" panose="00000500000000000000" pitchFamily="50" charset="0"/>
              <a:cs typeface="Arial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201" y="6146232"/>
            <a:ext cx="7512807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299" y="1133131"/>
            <a:ext cx="4053881" cy="409609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62" y="381786"/>
            <a:ext cx="1966027" cy="720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941373" y="2103567"/>
            <a:ext cx="42093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>
                <a:latin typeface="Agrandir" panose="00000500000000000000" pitchFamily="50" charset="0"/>
              </a:rPr>
              <a:t>Who is doing what?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35628" y="2871738"/>
            <a:ext cx="503520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each team member to his or her roles/responsibilities and clarify the deliverables.</a:t>
            </a:r>
          </a:p>
          <a:p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33453" y="6147345"/>
            <a:ext cx="3069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ABABAB"/>
                </a:solidFill>
                <a:latin typeface="Agrandir" panose="00000500000000000000" pitchFamily="50" charset="0"/>
                <a:cs typeface="Arial" panose="020B0604020202020204" pitchFamily="34" charset="0"/>
              </a:rPr>
              <a:t>kickoff.pmi.org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33453" y="4634820"/>
            <a:ext cx="3083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5BFF4"/>
                </a:solidFill>
                <a:latin typeface="Agrandir" panose="00000500000000000000" pitchFamily="50" charset="0"/>
              </a:rPr>
              <a:t>Roles &amp; Responsibility</a:t>
            </a:r>
          </a:p>
          <a:p>
            <a:r>
              <a:rPr lang="es-CO" sz="2200" dirty="0">
                <a:solidFill>
                  <a:srgbClr val="05BFF4"/>
                </a:solidFill>
                <a:latin typeface="Agrandir" panose="00000500000000000000" pitchFamily="50" charset="0"/>
                <a:cs typeface="Arial" panose="020B0604020202020204" pitchFamily="34" charset="0"/>
              </a:rPr>
              <a:t>5 min</a:t>
            </a:r>
            <a:endParaRPr lang="en-US" sz="2200" dirty="0">
              <a:solidFill>
                <a:srgbClr val="05BFF4"/>
              </a:solidFill>
              <a:latin typeface="Agrandir" panose="00000500000000000000" pitchFamily="50" charset="0"/>
              <a:cs typeface="Arial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373" y="6145465"/>
            <a:ext cx="7512807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9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8" y="381786"/>
            <a:ext cx="1966027" cy="720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946087" y="1284681"/>
            <a:ext cx="43691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Agrandir" panose="00000500000000000000" pitchFamily="50" charset="0"/>
              </a:rPr>
              <a:t>How will we work together to accomplish our goal?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397598" y="1561680"/>
            <a:ext cx="40622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 meeting cadence, collaboration tools to use, how the team will communicate, etc. Try to keep it as simple as possible, and find a way that works for everyone.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33453" y="6147345"/>
            <a:ext cx="3069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ABABAB"/>
                </a:solidFill>
                <a:latin typeface="Agrandir" panose="00000500000000000000" pitchFamily="50" charset="0"/>
                <a:cs typeface="Arial" panose="020B0604020202020204" pitchFamily="34" charset="0"/>
              </a:rPr>
              <a:t>kickoff.pmi.org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33453" y="4689249"/>
            <a:ext cx="1828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4F17A8"/>
                </a:solidFill>
                <a:latin typeface="Agrandir" panose="00000500000000000000" pitchFamily="50" charset="0"/>
              </a:rPr>
              <a:t>Teamwork</a:t>
            </a:r>
          </a:p>
          <a:p>
            <a:r>
              <a:rPr lang="es-CO" sz="2200" dirty="0">
                <a:solidFill>
                  <a:srgbClr val="4F17A8"/>
                </a:solidFill>
                <a:latin typeface="Agrandir" panose="00000500000000000000" pitchFamily="50" charset="0"/>
                <a:cs typeface="Arial" panose="020B0604020202020204" pitchFamily="34" charset="0"/>
              </a:rPr>
              <a:t>5 min</a:t>
            </a:r>
            <a:endParaRPr lang="en-US" sz="2200" dirty="0">
              <a:solidFill>
                <a:srgbClr val="4F17A8"/>
              </a:solidFill>
              <a:latin typeface="Agrandir" panose="00000500000000000000" pitchFamily="50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029" y="6146232"/>
            <a:ext cx="7512807" cy="432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918" y="1561680"/>
            <a:ext cx="2536078" cy="248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7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BAC33E40A8AB4AB9A126D298799E78" ma:contentTypeVersion="12" ma:contentTypeDescription="Create a new document." ma:contentTypeScope="" ma:versionID="393e3809860021ea4b53ed9d1e2ad736">
  <xsd:schema xmlns:xsd="http://www.w3.org/2001/XMLSchema" xmlns:xs="http://www.w3.org/2001/XMLSchema" xmlns:p="http://schemas.microsoft.com/office/2006/metadata/properties" xmlns:ns3="9926c504-9366-4d27-ba67-e7df4b72c3ca" xmlns:ns4="675b2d5a-2a5b-4198-b316-84224b1699b9" targetNamespace="http://schemas.microsoft.com/office/2006/metadata/properties" ma:root="true" ma:fieldsID="94008880fd668028e4b73c345dde1642" ns3:_="" ns4:_="">
    <xsd:import namespace="9926c504-9366-4d27-ba67-e7df4b72c3ca"/>
    <xsd:import namespace="675b2d5a-2a5b-4198-b316-84224b1699b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26c504-9366-4d27-ba67-e7df4b72c3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5b2d5a-2a5b-4198-b316-84224b1699b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4C5005-6B92-4F35-AE51-7F63E417EA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D81F32-8E42-475E-B449-4ECD59DEB2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26c504-9366-4d27-ba67-e7df4b72c3ca"/>
    <ds:schemaRef ds:uri="675b2d5a-2a5b-4198-b316-84224b1699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B07003-11EB-4EF0-9C77-C80AD1722690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dcmitype/"/>
    <ds:schemaRef ds:uri="9926c504-9366-4d27-ba67-e7df4b72c3ca"/>
    <ds:schemaRef ds:uri="http://www.w3.org/XML/1998/namespace"/>
    <ds:schemaRef ds:uri="http://schemas.microsoft.com/office/infopath/2007/PartnerControls"/>
    <ds:schemaRef ds:uri="675b2d5a-2a5b-4198-b316-84224b1699b9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405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Agrandir</vt:lpstr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Microsoft account</cp:lastModifiedBy>
  <cp:revision>144</cp:revision>
  <dcterms:created xsi:type="dcterms:W3CDTF">2020-11-02T03:47:28Z</dcterms:created>
  <dcterms:modified xsi:type="dcterms:W3CDTF">2023-03-24T04:01:07Z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0x01010063BAC33E40A8AB4AB9A126D298799E78</vt:lpwstr>
  </property>
</Properties>
</file>