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Cormorant Upright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C6561F-3FCF-447B-8FA2-B4387FF1D110}">
  <a:tblStyle styleId="{E9C6561F-3FCF-447B-8FA2-B4387FF1D1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rmorantUpright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CormorantUpr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53fdd65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53fdd65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53fdd65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53fdd65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53fdd65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53fdd65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53fdd6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53fdd6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53fdd65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53fdd6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53fdd6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53fdd6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53fdd65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53fdd65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53fdd6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53fdd6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53fdd65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53fdd65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53fdd65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53fdd65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53fdd6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53fdd6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53fdd65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53fdd65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53fdd65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53fdd65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53fdd65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53fdd65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53fdd65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53fdd65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53fdd65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53fdd65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53fdd6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53fdd6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3fdd6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53fdd6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53fdd65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53fdd65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53fdd65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53fdd6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53fdd6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53fdd6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53fdd6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53fdd6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53fdd6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53fdd6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bicycle.tudelft.nl/ProceedingsBMD2010/papers/keo2010dynamic.pdf" TargetMode="External"/><Relationship Id="rId4" Type="http://schemas.openxmlformats.org/officeDocument/2006/relationships/hyperlink" Target="http://www.bicycle.tudelft.nl/ProceedingsBMD2010/papers/keo2010dynamic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42900" y="616600"/>
            <a:ext cx="8458200" cy="21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Application of Neural Networks for Control of Self Balancing Bicycle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Pushkar Hiray (SC16B099)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Neelabh Dev (SC16B094)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alpha and alpha_dot with time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400" y="1266325"/>
            <a:ext cx="6203524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858275" y="406050"/>
            <a:ext cx="640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beta</a:t>
            </a: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beta_dot with time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25" y="1027374"/>
            <a:ext cx="6059251" cy="3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446675"/>
            <a:ext cx="85206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4.   We sampled the transient response </a:t>
            </a: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at 950 samples per second </a:t>
            </a: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 to generate alpha, alpha_dot, beta, beta_dot  and computed the torque output for the training dataset. 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5.  Torque output is taken as labels for our neural network.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6.  Random values from these samples are used to generate the  testing data.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7. We have a total of 3812 samples.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Neural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28600" y="178500"/>
            <a:ext cx="4815000" cy="4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We have used the Matlab Neural network toolbox, for our simulations.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We have a feed forward neural network which has 4 input neurons and 1 output neuron.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Unlike the standard controllers for state space where there are no hidden layers, we have used a one hidden layer containing 10 neurons.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0" y="0"/>
            <a:ext cx="3225626" cy="50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357200"/>
            <a:ext cx="8520600" cy="4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Since the dataset +ve as well as -ve real values, we have used a pure linear activation function for the output and tan-sigmoid activation function as a nonlinearity for the input to hidden layer.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From the total of 3812 samples generated, we have used: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lphaL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Random 3000 samples for training dataset.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lphaL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Remaining 812 samples for testing dataset. 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8"/>
          <p:cNvGraphicFramePr/>
          <p:nvPr/>
        </p:nvGraphicFramePr>
        <p:xfrm>
          <a:off x="1060800" y="7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{E9C6561F-3FCF-447B-8FA2-B4387FF1D110}</a:tableStyleId>
              </a:tblPr>
              <a:tblGrid>
                <a:gridCol w="3254450"/>
                <a:gridCol w="3254450"/>
              </a:tblGrid>
              <a:tr h="65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Hidden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Neurons in a hidden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Optimization Technique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Descent with momentum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 Function (Hidden Layer)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Tansigmoid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 Function (Output Layer)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0"/>
            <a:ext cx="85206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Torque Outputs without neural network controller 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75" y="1308000"/>
            <a:ext cx="664431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vs Time for NN controller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25" y="1266325"/>
            <a:ext cx="4810682" cy="36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morant Upright"/>
              <a:buAutoNum type="arabicPeriod"/>
            </a:pPr>
            <a:r>
              <a:rPr lang="en" sz="3000">
                <a:latin typeface="Cormorant Upright"/>
                <a:ea typeface="Cormorant Upright"/>
                <a:cs typeface="Cormorant Upright"/>
                <a:sym typeface="Cormorant Upright"/>
              </a:rPr>
              <a:t>Introduction</a:t>
            </a:r>
            <a:endParaRPr sz="30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morant Upright"/>
              <a:buAutoNum type="arabicPeriod"/>
            </a:pPr>
            <a:r>
              <a:rPr lang="en" sz="3000">
                <a:latin typeface="Cormorant Upright"/>
                <a:ea typeface="Cormorant Upright"/>
                <a:cs typeface="Cormorant Upright"/>
                <a:sym typeface="Cormorant Upright"/>
              </a:rPr>
              <a:t>Dataset generation</a:t>
            </a:r>
            <a:endParaRPr sz="30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morant Upright"/>
              <a:buAutoNum type="arabicPeriod"/>
            </a:pPr>
            <a:r>
              <a:rPr lang="en" sz="3000">
                <a:latin typeface="Cormorant Upright"/>
                <a:ea typeface="Cormorant Upright"/>
                <a:cs typeface="Cormorant Upright"/>
                <a:sym typeface="Cormorant Upright"/>
              </a:rPr>
              <a:t>Neural network training and testing.</a:t>
            </a:r>
            <a:endParaRPr sz="30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morant Upright"/>
              <a:buAutoNum type="arabicPeriod"/>
            </a:pPr>
            <a:r>
              <a:rPr lang="en" sz="3000">
                <a:latin typeface="Cormorant Upright"/>
                <a:ea typeface="Cormorant Upright"/>
                <a:cs typeface="Cormorant Upright"/>
                <a:sym typeface="Cormorant Upright"/>
              </a:rPr>
              <a:t>Results</a:t>
            </a:r>
            <a:endParaRPr sz="30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Comparison of Torque values for NN and LQR controller</a:t>
            </a:r>
            <a:endParaRPr sz="30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1019000"/>
            <a:ext cx="6772276" cy="39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Performance Index vs Epochs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02" y="1152425"/>
            <a:ext cx="7302697" cy="37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56400"/>
            <a:ext cx="85206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Final training error = 10e-5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Final testing loss = 10e-6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We used different optimization techniques in our code.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We tried  simple gradient descent, gradient descent  with momentum and LM.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 We found out that Levenberg-Marquardt(LM) worked best for our network. 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Mladenov, Valeri. (2011). “ Application of neural networks for control of inverted pendulum.” WSEAS Transactions on Circuits and Systems. 8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    Luo, Biao &amp; Liu, Derong &amp; Huang, Tingwen. (2014). “Q-learning for Optimal Control of Continuous-time Systems.”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  L. Keo &amp;  M. Yamakita “Dynamic Model of a Bicycle with a balancer and its control.” </a:t>
            </a:r>
            <a:endParaRPr b="1" sz="1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286350" y="1399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14350"/>
            <a:ext cx="8520600" cy="4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The objective of this project is to </a:t>
            </a:r>
            <a:r>
              <a:rPr b="1"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balance an autonomous bicycle </a:t>
            </a: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which is analogous to an </a:t>
            </a:r>
            <a:r>
              <a:rPr b="1"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inverted pendulum model using neural networks. [1]</a:t>
            </a:r>
            <a:endParaRPr b="1"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Our problem statement is unique because we aim towards keeping the bicycle in an upright position continuously in continuous time. It is interesting </a:t>
            </a:r>
            <a:r>
              <a:rPr b="1"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because of the rise in use and need of autonomous vehicles. </a:t>
            </a:r>
            <a:endParaRPr b="1"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Font typeface="Cormorant Upright"/>
              <a:buAutoNum type="arabicPeriod"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We have generated our own data set using LQR controller and used it to train a feed forward neural network controller.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2975" y="16050"/>
            <a:ext cx="4846200" cy="5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rmorant Upright"/>
              <a:buAutoNum type="arabicPeriod"/>
            </a:pPr>
            <a:r>
              <a:rPr lang="en" sz="2200">
                <a:latin typeface="Cormorant Upright"/>
                <a:ea typeface="Cormorant Upright"/>
                <a:cs typeface="Cormorant Upright"/>
                <a:sym typeface="Cormorant Upright"/>
              </a:rPr>
              <a:t>All the bicycle parameters necessary for our simulations were derived from the research paper [3]. For example:-</a:t>
            </a:r>
            <a:endParaRPr sz="22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Bicycle mass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Height of bicycle COM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MOI of bicycle at COM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Balancer mass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MOI of balancer at COM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rmorant Upright"/>
              <a:buAutoNum type="arabicPeriod"/>
            </a:pPr>
            <a:r>
              <a:rPr lang="en" sz="2000">
                <a:latin typeface="Cormorant Upright"/>
                <a:ea typeface="Cormorant Upright"/>
                <a:cs typeface="Cormorant Upright"/>
                <a:sym typeface="Cormorant Upright"/>
              </a:rPr>
              <a:t>A state space model of the plant dynamics was made. Four states are defined according to the multi-body dynamics:</a:t>
            </a:r>
            <a:endParaRPr sz="20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Alpha : Roll angle of the bicycle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Beta : Balancer angle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Alpha’ : rate of change of alpha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morant Upright"/>
              <a:buAutoNum type="alphaLcPeriod"/>
            </a:pPr>
            <a:r>
              <a:rPr lang="en" sz="1700">
                <a:latin typeface="Cormorant Upright"/>
                <a:ea typeface="Cormorant Upright"/>
                <a:cs typeface="Cormorant Upright"/>
                <a:sym typeface="Cormorant Upright"/>
              </a:rPr>
              <a:t>Beta’ : rate of change of beta</a:t>
            </a:r>
            <a:endParaRPr sz="17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50" y="526625"/>
            <a:ext cx="4267350" cy="3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28575" y="78600"/>
            <a:ext cx="4481400" cy="4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3. </a:t>
            </a: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The </a:t>
            </a:r>
            <a:r>
              <a:rPr b="1"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input to the plant</a:t>
            </a: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 dynamics is the torque given to the balancer, while the four states can be observed from the plant dynamics.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4. Therefore, the controller has to provide the necessary torque to the plant, and since it is closed loop control, the state information is fed as </a:t>
            </a:r>
            <a:r>
              <a:rPr b="1"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input to the controller.</a:t>
            </a:r>
            <a:endParaRPr b="1" sz="2400"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975" y="866800"/>
            <a:ext cx="41338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54375" y="71500"/>
            <a:ext cx="3528900" cy="4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5. We used the state space technique to generate an uncompensated model of the system using our bicycle parameters.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rmorant Upright"/>
                <a:ea typeface="Cormorant Upright"/>
                <a:cs typeface="Cormorant Upright"/>
                <a:sym typeface="Cormorant Upright"/>
              </a:rPr>
              <a:t>6. The system was found to be unstable since it behaves like an inverted pendulum in unstable equilibrium.</a:t>
            </a:r>
            <a:endParaRPr sz="2400"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63" y="1483375"/>
            <a:ext cx="5377875" cy="3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186250" y="664375"/>
            <a:ext cx="43719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Response of alpha wrt time for uncompensated system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23350"/>
            <a:ext cx="8520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3.    </a:t>
            </a: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We used LQR algorithm to make a controller to keep the bicycle in an upright position.</a:t>
            </a:r>
            <a:endParaRPr sz="24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rmorant Upright"/>
              <a:buAutoNum type="alphaLcPeriod"/>
            </a:pPr>
            <a:r>
              <a:rPr lang="en" sz="18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The Linear Quadratic Regulator (LQR) is a  method to  optimally controlled feedback gains to enable the closed-loop stability.</a:t>
            </a:r>
            <a:endParaRPr sz="18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rmorant Upright"/>
              <a:buAutoNum type="alphaLcPeriod"/>
            </a:pPr>
            <a:r>
              <a:rPr lang="en" sz="18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It is a methodology based on the calculation of variations.</a:t>
            </a:r>
            <a:endParaRPr sz="18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rmorant Upright"/>
              <a:buAutoNum type="alphaLcPeriod"/>
            </a:pPr>
            <a:r>
              <a:rPr lang="en" sz="18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It has an infinite gain margin.</a:t>
            </a:r>
            <a:endParaRPr sz="18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4.   We have thought of LQR as a neural network without any hidden layers with ‘x’ as 4</a:t>
            </a:r>
            <a:r>
              <a:rPr lang="en" sz="10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🗙</a:t>
            </a: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1 input and ‘u’ as 1</a:t>
            </a:r>
            <a:r>
              <a:rPr lang="en" sz="10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🗙</a:t>
            </a: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1 output to find ‘K’ matrix (1</a:t>
            </a:r>
            <a:r>
              <a:rPr lang="en" sz="10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🗙</a:t>
            </a:r>
            <a:r>
              <a:rPr lang="en" sz="2400">
                <a:solidFill>
                  <a:srgbClr val="666666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4) by minimizing the error.</a:t>
            </a:r>
            <a:endParaRPr sz="24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