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" name="Shape 28" descr="greyWatermark-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85590" y="2981885"/>
            <a:ext cx="3958410" cy="387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Caption">
  <p:cSld name="Photo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457200" y="1524000"/>
            <a:ext cx="5867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553200" y="1524000"/>
            <a:ext cx="2133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Red">
  <p:cSld name="BlankRed">
    <p:bg>
      <p:bgPr>
        <a:solidFill>
          <a:schemeClr val="l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62225" y="1433513"/>
            <a:ext cx="40195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" name="Shape 51" descr="greyWatermark-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85590" y="2981885"/>
            <a:ext cx="3958410" cy="387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/>
          <p:nvPr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702525" y="3109500"/>
            <a:ext cx="41184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Twitter Data Analysis: Analyzing SuperBowl Fan support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444623" y="4070073"/>
            <a:ext cx="8534400" cy="108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Calibri"/>
              <a:buNone/>
            </a:pPr>
            <a:endParaRPr sz="1679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Calibri"/>
              <a:buNone/>
            </a:pPr>
            <a:r>
              <a:rPr lang="en-US" sz="182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TEAM: 6</a:t>
            </a:r>
            <a:endParaRPr dirty="0"/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Calibri"/>
              <a:buNone/>
            </a:pPr>
            <a:r>
              <a:rPr lang="en-US" sz="182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ORION STAVRE, PUSHKAR KALE, WEI WANG, ZIRUI SONG</a:t>
            </a:r>
            <a:endParaRPr dirty="0"/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Calibri"/>
              <a:buNone/>
            </a:pPr>
            <a:endParaRPr sz="1679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Calibri"/>
              <a:buNone/>
            </a:pPr>
            <a:endParaRPr sz="1679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Calibri"/>
              <a:buNone/>
            </a:pPr>
            <a:endParaRPr sz="1679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Calibri"/>
              <a:buNone/>
            </a:pPr>
            <a:endParaRPr sz="1679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0" y="6387664"/>
            <a:ext cx="5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result for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25" y="1935742"/>
            <a:ext cx="4485698" cy="234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5497" y="6417589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http://blogbaladi.com/twitter-to-enable-280-characters-tweets/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648200" y="20574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 team playing in the </a:t>
            </a:r>
            <a:r>
              <a:rPr lang="en-US" sz="32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SuperBowl</a:t>
            </a:r>
            <a:r>
              <a:rPr lang="en-US" sz="3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supported more by its fans during the days before the </a:t>
            </a:r>
            <a:r>
              <a:rPr lang="en-US" sz="32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superbowl</a:t>
            </a:r>
            <a:r>
              <a:rPr lang="en-US" sz="3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 marL="91440" marR="0" lvl="0" indent="1117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86000"/>
            <a:ext cx="40386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5340" y="6550223"/>
            <a:ext cx="26420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http://whitecatcoaching.com.au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519546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sz="40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66255" y="2362200"/>
            <a:ext cx="8783781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600" b="0" i="0" u="none" strike="noStrike" cap="none" dirty="0">
                <a:solidFill>
                  <a:srgbClr val="3F3F3F"/>
                </a:solidFill>
                <a:sym typeface="Calibri"/>
              </a:rPr>
              <a:t>Downloaded up to 2,000 tweets with the hashtag #</a:t>
            </a:r>
            <a:r>
              <a:rPr lang="en-US" sz="2600" b="0" i="0" u="none" strike="noStrike" cap="none" dirty="0" err="1" smtClean="0">
                <a:solidFill>
                  <a:srgbClr val="3F3F3F"/>
                </a:solidFill>
                <a:sym typeface="Calibri"/>
              </a:rPr>
              <a:t>SuperBowlLII</a:t>
            </a:r>
            <a:r>
              <a:rPr lang="en-US" sz="2600" b="0" i="0" u="none" strike="noStrike" cap="none" dirty="0" smtClean="0">
                <a:solidFill>
                  <a:srgbClr val="3F3F3F"/>
                </a:solidFill>
                <a:sym typeface="Calibri"/>
              </a:rPr>
              <a:t> </a:t>
            </a:r>
            <a:endParaRPr sz="2600" dirty="0"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600" b="0" i="0" u="none" strike="noStrike" cap="none" dirty="0">
                <a:solidFill>
                  <a:srgbClr val="3F3F3F"/>
                </a:solidFill>
                <a:sym typeface="Calibri"/>
              </a:rPr>
              <a:t>Explored the tweets and its entities and analyzed:</a:t>
            </a:r>
            <a:endParaRPr sz="2600" dirty="0"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2600" b="0" i="0" u="none" strike="noStrike" cap="none" dirty="0">
                <a:solidFill>
                  <a:srgbClr val="3F3F3F"/>
                </a:solidFill>
                <a:sym typeface="Calibri"/>
              </a:rPr>
              <a:t>The frequency of the most used words related to the </a:t>
            </a:r>
            <a:r>
              <a:rPr lang="en-US" sz="2600" b="0" i="0" u="none" strike="noStrike" cap="none" dirty="0" err="1">
                <a:solidFill>
                  <a:srgbClr val="3F3F3F"/>
                </a:solidFill>
                <a:sym typeface="Calibri"/>
              </a:rPr>
              <a:t>superbowl</a:t>
            </a:r>
            <a:endParaRPr sz="2600"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2600" b="0" i="0" u="none" strike="noStrike" cap="none" dirty="0">
                <a:solidFill>
                  <a:srgbClr val="3F3F3F"/>
                </a:solidFill>
                <a:sym typeface="Calibri"/>
              </a:rPr>
              <a:t>The most important tweets about the </a:t>
            </a:r>
            <a:r>
              <a:rPr lang="en-US" sz="2600" b="0" i="0" u="none" strike="noStrike" cap="none" dirty="0" err="1">
                <a:solidFill>
                  <a:srgbClr val="3F3F3F"/>
                </a:solidFill>
                <a:sym typeface="Calibri"/>
              </a:rPr>
              <a:t>superbowl</a:t>
            </a:r>
            <a:r>
              <a:rPr lang="en-US" sz="2600" b="0" i="0" u="none" strike="noStrike" cap="none" dirty="0">
                <a:solidFill>
                  <a:srgbClr val="3F3F3F"/>
                </a:solidFill>
                <a:sym typeface="Calibri"/>
              </a:rPr>
              <a:t>, most influential users and the most used hashtags</a:t>
            </a:r>
            <a:endParaRPr sz="2600"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2600" b="0" i="0" u="none" strike="noStrike" cap="none" dirty="0">
                <a:solidFill>
                  <a:srgbClr val="3F3F3F"/>
                </a:solidFill>
                <a:sym typeface="Calibri"/>
              </a:rPr>
              <a:t>The frequency distribution of user mentions</a:t>
            </a:r>
            <a:endParaRPr sz="2600"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2600" b="0" i="0" u="none" strike="noStrike" cap="none" dirty="0">
                <a:solidFill>
                  <a:srgbClr val="3F3F3F"/>
                </a:solidFill>
                <a:sym typeface="Calibri"/>
              </a:rPr>
              <a:t>The friends and followers of each team</a:t>
            </a:r>
            <a:endParaRPr sz="2600"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2600" b="0" i="0" u="none" strike="noStrike" cap="none" dirty="0">
                <a:solidFill>
                  <a:srgbClr val="3F3F3F"/>
                </a:solidFill>
                <a:sym typeface="Calibri"/>
              </a:rPr>
              <a:t>The number of #’s supporting each team </a:t>
            </a:r>
            <a:endParaRPr sz="2600" dirty="0"/>
          </a:p>
          <a:p>
            <a:pPr marL="91440" lvl="0" indent="35560">
              <a:spcBef>
                <a:spcPts val="1600"/>
              </a:spcBef>
              <a:buNone/>
            </a:pPr>
            <a:r>
              <a:rPr lang="en-US" sz="1050" dirty="0"/>
              <a:t>http://home.btconnect.com/index.html</a:t>
            </a:r>
            <a:endParaRPr sz="1050" b="0" i="0" u="none" strike="noStrike" cap="none" dirty="0">
              <a:solidFill>
                <a:srgbClr val="3F3F3F"/>
              </a:solidFill>
              <a:sym typeface="Calibri"/>
            </a:endParaRPr>
          </a:p>
          <a:p>
            <a:pPr marL="91440" marR="0" lvl="0" indent="35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600" b="0" i="0" u="none" strike="noStrike" cap="none" dirty="0">
              <a:solidFill>
                <a:srgbClr val="3F3F3F"/>
              </a:solidFill>
              <a:sym typeface="Calibri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5100" y="0"/>
            <a:ext cx="51689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22960" y="286605"/>
            <a:ext cx="7543800" cy="73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Frequency of Most used words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038600" y="1524000"/>
            <a:ext cx="46482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355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800" b="0" i="0" u="none" strike="noStrike" cap="none" dirty="0">
              <a:solidFill>
                <a:srgbClr val="3F3F3F"/>
              </a:solidFill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Calibri"/>
              </a:rPr>
              <a:t>Most used words are sorted from Top-to-Bottom.</a:t>
            </a:r>
            <a:endParaRPr sz="2800" dirty="0"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Calibri"/>
              </a:rPr>
              <a:t>Common words like ‘the’, ‘or’, ‘to’, ’for’, ‘a’, ‘in’ have been excluded. </a:t>
            </a:r>
            <a:endParaRPr sz="2800" dirty="0"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16739"/>
            <a:ext cx="3181350" cy="522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822960" y="286605"/>
            <a:ext cx="7543800" cy="100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Most Retweeted Tweets</a:t>
            </a:r>
            <a:endParaRPr/>
          </a:p>
        </p:txBody>
      </p:sp>
      <p:pic>
        <p:nvPicPr>
          <p:cNvPr id="149" name="Shape 14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200"/>
            <a:ext cx="562927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6474" y="1143285"/>
            <a:ext cx="2905125" cy="4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0861" y="5779473"/>
            <a:ext cx="22797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http://www.adweek.com/digital/most-retweets-twitter/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85800" y="278638"/>
            <a:ext cx="7543800" cy="899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Popular Tweet Entities</a:t>
            </a:r>
            <a:endParaRPr/>
          </a:p>
        </p:txBody>
      </p:sp>
      <p:pic>
        <p:nvPicPr>
          <p:cNvPr id="158" name="Shape 15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5787" y="1162049"/>
            <a:ext cx="25431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787" y="3672805"/>
            <a:ext cx="24955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57554" y="1828800"/>
            <a:ext cx="49339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22960" y="92870"/>
            <a:ext cx="7543800" cy="136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"All" friends and "All" followers of a popular user</a:t>
            </a:r>
            <a:endParaRPr/>
          </a:p>
        </p:txBody>
      </p:sp>
      <p:pic>
        <p:nvPicPr>
          <p:cNvPr id="168" name="Shape 1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81309" y="24384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805" y="1462087"/>
            <a:ext cx="3581400" cy="46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53075" y="1640681"/>
            <a:ext cx="359092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3962400" y="1752600"/>
            <a:ext cx="138639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Patriots</a:t>
            </a:r>
            <a:endParaRPr/>
          </a:p>
        </p:txBody>
      </p:sp>
      <p:cxnSp>
        <p:nvCxnSpPr>
          <p:cNvPr id="174" name="Shape 174"/>
          <p:cNvCxnSpPr>
            <a:stCxn id="173" idx="2"/>
            <a:endCxn id="168" idx="0"/>
          </p:cNvCxnSpPr>
          <p:nvPr/>
        </p:nvCxnSpPr>
        <p:spPr>
          <a:xfrm flipH="1">
            <a:off x="4652899" y="2057400"/>
            <a:ext cx="2700" cy="381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" name="Rectangle 1"/>
          <p:cNvSpPr/>
          <p:nvPr/>
        </p:nvSpPr>
        <p:spPr>
          <a:xfrm>
            <a:off x="22860" y="630024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https://www.linkedin.com/pulse/difference-between-mobile-web-desktop-users-fazil-abdulkhader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 Team has maximum fan support?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50" y="3886200"/>
            <a:ext cx="263842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006" y="4218465"/>
            <a:ext cx="24288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2764662" y="1790100"/>
            <a:ext cx="38577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08533"/>
            <a:ext cx="81534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1922755"/>
            <a:ext cx="53340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6301691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https://www.dreamstime.com/stock-photo-q-icon-questions-answers-3d-man-image19473030</a:t>
            </a:r>
          </a:p>
        </p:txBody>
      </p:sp>
      <p:sp>
        <p:nvSpPr>
          <p:cNvPr id="3" name="Rectangle 2"/>
          <p:cNvSpPr/>
          <p:nvPr/>
        </p:nvSpPr>
        <p:spPr>
          <a:xfrm>
            <a:off x="-43162" y="6401718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http://growsocially.com/thank-you-for-your-interest-in-our-marketing-training-services/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202</Words>
  <Application>Microsoft Office PowerPoint</Application>
  <PresentationFormat>On-screen Show (4:3)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Retrospect</vt:lpstr>
      <vt:lpstr>  Twitter Data Analysis: Analyzing SuperBowl Fan support</vt:lpstr>
      <vt:lpstr>The Problem</vt:lpstr>
      <vt:lpstr>Our Approach</vt:lpstr>
      <vt:lpstr>Frequency of Most used words</vt:lpstr>
      <vt:lpstr> Most Retweeted Tweets</vt:lpstr>
      <vt:lpstr>Most Popular Tweet Entities</vt:lpstr>
      <vt:lpstr>"All" friends and "All" followers of a popular user</vt:lpstr>
      <vt:lpstr>Which Team has maximum fan support?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Twitter Data Analysis: Analyzing SuperBowl Fan support</dc:title>
  <cp:lastModifiedBy>Stavre, Orion</cp:lastModifiedBy>
  <cp:revision>5</cp:revision>
  <dcterms:modified xsi:type="dcterms:W3CDTF">2018-02-07T21:44:54Z</dcterms:modified>
</cp:coreProperties>
</file>