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We define user engagement by quantity of reviews and check-ins</a:t>
            </a:r>
            <a:endParaRPr/>
          </a:p>
        </p:txBody>
      </p:sp>
      <p:sp>
        <p:nvSpPr>
          <p:cNvPr id="95" name="Shape 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sz="1000"/>
              <a:t>Desired results of popular business categories and objects based on the given json data</a:t>
            </a:r>
            <a:endParaRPr sz="1000"/>
          </a:p>
          <a:p>
            <a:pPr indent="0" lvl="0" marL="0">
              <a:spcBef>
                <a:spcPts val="0"/>
              </a:spcBef>
              <a:spcAft>
                <a:spcPts val="0"/>
              </a:spcAft>
              <a:buNone/>
            </a:pPr>
            <a:r>
              <a:rPr lang="en-US" sz="1000"/>
              <a:t>Based on this information we decided to conduct our analysis on review counts rather than checkins. Checkin data appears to be skewed towards places that users want to broadcast to their friends when they are there: airports and las vegas hotels</a:t>
            </a:r>
            <a:endParaRPr sz="1000"/>
          </a:p>
        </p:txBody>
      </p:sp>
      <p:sp>
        <p:nvSpPr>
          <p:cNvPr id="101" name="Shape 1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Here are the cities with the most reviews</a:t>
            </a:r>
            <a:endParaRPr/>
          </a:p>
          <a:p>
            <a:pPr indent="0" lvl="0" marL="0">
              <a:spcBef>
                <a:spcPts val="0"/>
              </a:spcBef>
              <a:spcAft>
                <a:spcPts val="0"/>
              </a:spcAft>
              <a:buNone/>
            </a:pPr>
            <a:r>
              <a:rPr lang="en-US"/>
              <a:t>This result is not ideal - we cannot accurately conclude that users in Las Vegas are the most engaged because of factors we are not considering.</a:t>
            </a:r>
            <a:endParaRPr/>
          </a:p>
          <a:p>
            <a:pPr indent="0" lvl="0" marL="0">
              <a:spcBef>
                <a:spcPts val="0"/>
              </a:spcBef>
              <a:spcAft>
                <a:spcPts val="0"/>
              </a:spcAft>
              <a:buNone/>
            </a:pPr>
            <a:r>
              <a:rPr lang="en-US"/>
              <a:t>It is also difficult to understand where these locations are geographically</a:t>
            </a:r>
            <a:endParaRPr/>
          </a:p>
        </p:txBody>
      </p:sp>
      <p:sp>
        <p:nvSpPr>
          <p:cNvPr id="110" name="Shape 11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a:t>This solution is acceptable but can be enhanced</a:t>
            </a:r>
            <a:endParaRPr/>
          </a:p>
          <a:p>
            <a:pPr indent="0" lvl="0" marL="0" rtl="0">
              <a:spcBef>
                <a:spcPts val="0"/>
              </a:spcBef>
              <a:spcAft>
                <a:spcPts val="0"/>
              </a:spcAft>
              <a:buNone/>
            </a:pPr>
            <a:r>
              <a:rPr lang="en-US"/>
              <a:t>If we were to assign a yelp rating to this solution, we would only give it 3 out of 5 stars because we believe the results are somewhat misleading</a:t>
            </a:r>
            <a:endParaRPr/>
          </a:p>
        </p:txBody>
      </p:sp>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480"/>
              </a:spcBef>
              <a:spcAft>
                <a:spcPts val="0"/>
              </a:spcAft>
              <a:buNone/>
            </a:pPr>
            <a:r>
              <a:rPr lang="en-US" sz="1200">
                <a:solidFill>
                  <a:schemeClr val="dk1"/>
                </a:solidFill>
              </a:rPr>
              <a:t>This is an improvement over our original table output, as you can clearly see which geographies are being compared</a:t>
            </a:r>
            <a:endParaRPr sz="1200">
              <a:solidFill>
                <a:schemeClr val="dk1"/>
              </a:solidFill>
            </a:endParaRPr>
          </a:p>
          <a:p>
            <a:pPr indent="0" lvl="0" marL="0" rtl="0">
              <a:spcBef>
                <a:spcPts val="480"/>
              </a:spcBef>
              <a:spcAft>
                <a:spcPts val="0"/>
              </a:spcAft>
              <a:buNone/>
            </a:pPr>
            <a:r>
              <a:rPr lang="en-US" sz="1200">
                <a:solidFill>
                  <a:schemeClr val="dk1"/>
                </a:solidFill>
              </a:rPr>
              <a:t>However, this output would indicate that investment is needed in all of the sampled cities besides Las Vegas, Phoenix and Toronto, so another step is needed</a:t>
            </a:r>
            <a:endParaRPr sz="1200"/>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116840" lvl="0" marL="182880" rtl="0">
              <a:spcBef>
                <a:spcPts val="480"/>
              </a:spcBef>
              <a:spcAft>
                <a:spcPts val="0"/>
              </a:spcAft>
              <a:buClr>
                <a:schemeClr val="accent1"/>
              </a:buClr>
              <a:buSzPts val="1000"/>
              <a:buChar char="•"/>
            </a:pPr>
            <a:r>
              <a:rPr lang="en-US" sz="1000">
                <a:solidFill>
                  <a:schemeClr val="dk1"/>
                </a:solidFill>
              </a:rPr>
              <a:t>Now that the review counts have been weighted by business, the opportunities for increased engagement are more clear</a:t>
            </a:r>
            <a:endParaRPr sz="1000">
              <a:solidFill>
                <a:schemeClr val="dk1"/>
              </a:solidFill>
            </a:endParaRPr>
          </a:p>
          <a:p>
            <a:pPr indent="-116840" lvl="0" marL="182880" rtl="0">
              <a:spcBef>
                <a:spcPts val="480"/>
              </a:spcBef>
              <a:spcAft>
                <a:spcPts val="0"/>
              </a:spcAft>
              <a:buClr>
                <a:schemeClr val="dk1"/>
              </a:buClr>
              <a:buSzPts val="1000"/>
              <a:buChar char="•"/>
            </a:pPr>
            <a:r>
              <a:rPr lang="en-US" sz="1000">
                <a:solidFill>
                  <a:schemeClr val="dk1"/>
                </a:solidFill>
              </a:rPr>
              <a:t>Las Vegas still has the most reviews per business though areas around Cleveland show similar engagement It is apparent that there is opportunity for improved engagement in the orange, dark green and light green bubbles: Champaign/Urbana Illinois, Madison Wisconsin, greater Montreal, and even in Phoenix Arizona</a:t>
            </a:r>
            <a:endParaRPr sz="1000">
              <a:solidFill>
                <a:schemeClr val="dk1"/>
              </a:solidFill>
            </a:endParaRPr>
          </a:p>
        </p:txBody>
      </p:sp>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US" sz="1000"/>
              <a:t>This solution is much more insightful</a:t>
            </a:r>
            <a:endParaRPr sz="1000"/>
          </a:p>
          <a:p>
            <a:pPr indent="0" lvl="0" marL="0">
              <a:spcBef>
                <a:spcPts val="0"/>
              </a:spcBef>
              <a:spcAft>
                <a:spcPts val="0"/>
              </a:spcAft>
              <a:buNone/>
            </a:pPr>
            <a:r>
              <a:rPr lang="en-US" sz="1000"/>
              <a:t>Sticking with the Yelp rating system, we are giving this solution 4.5 out of 5 stars</a:t>
            </a:r>
            <a:endParaRPr sz="1000"/>
          </a:p>
          <a:p>
            <a:pPr indent="0" lvl="0" marL="0" rtl="0">
              <a:spcBef>
                <a:spcPts val="0"/>
              </a:spcBef>
              <a:spcAft>
                <a:spcPts val="0"/>
              </a:spcAft>
              <a:buNone/>
            </a:pPr>
            <a:r>
              <a:rPr lang="en-US" sz="1000"/>
              <a:t>While we believe the solution is useful, there are additional layers of analysis that could improve it even further</a:t>
            </a:r>
            <a:endParaRPr sz="1000"/>
          </a:p>
        </p:txBody>
      </p:sp>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116840" lvl="0" marL="182880" rtl="0">
              <a:spcBef>
                <a:spcPts val="480"/>
              </a:spcBef>
              <a:spcAft>
                <a:spcPts val="0"/>
              </a:spcAft>
              <a:buClr>
                <a:schemeClr val="accent1"/>
              </a:buClr>
              <a:buSzPts val="1000"/>
              <a:buChar char="•"/>
            </a:pPr>
            <a:r>
              <a:rPr lang="en-US" sz="1000">
                <a:solidFill>
                  <a:schemeClr val="dk1"/>
                </a:solidFill>
              </a:rPr>
              <a:t>City Name appears to be a free-form text field which is subject to typos, so additional data cleaning and grouping could further improve our analysis</a:t>
            </a:r>
            <a:endParaRPr sz="1000">
              <a:solidFill>
                <a:schemeClr val="dk1"/>
              </a:solidFill>
            </a:endParaRPr>
          </a:p>
          <a:p>
            <a:pPr indent="-116840" lvl="0" marL="182880" rtl="0">
              <a:spcBef>
                <a:spcPts val="480"/>
              </a:spcBef>
              <a:spcAft>
                <a:spcPts val="0"/>
              </a:spcAft>
              <a:buClr>
                <a:schemeClr val="accent1"/>
              </a:buClr>
              <a:buSzPts val="1000"/>
              <a:buChar char="•"/>
            </a:pPr>
            <a:r>
              <a:rPr lang="en-US" sz="1000">
                <a:solidFill>
                  <a:schemeClr val="dk1"/>
                </a:solidFill>
              </a:rPr>
              <a:t>Segment analysis by business category and examine any contradictory trends</a:t>
            </a:r>
            <a:endParaRPr sz="1000">
              <a:solidFill>
                <a:schemeClr val="dk1"/>
              </a:solidFill>
            </a:endParaRPr>
          </a:p>
          <a:p>
            <a:pPr indent="-116840" lvl="0" marL="182880" rtl="0">
              <a:spcBef>
                <a:spcPts val="480"/>
              </a:spcBef>
              <a:spcAft>
                <a:spcPts val="0"/>
              </a:spcAft>
              <a:buClr>
                <a:schemeClr val="dk1"/>
              </a:buClr>
              <a:buSzPts val="1000"/>
              <a:buChar char="•"/>
            </a:pPr>
            <a:r>
              <a:rPr lang="en-US" sz="1000">
                <a:solidFill>
                  <a:schemeClr val="dk1"/>
                </a:solidFill>
              </a:rPr>
              <a:t>Quantify the impact of super users who post a high volume of reviews. Is the presence of these users critical to achieving increased overall engagement?</a:t>
            </a:r>
            <a:endParaRPr sz="1000">
              <a:solidFill>
                <a:schemeClr val="dk1"/>
              </a:solidFill>
            </a:endParaRPr>
          </a:p>
          <a:p>
            <a:pPr indent="-116840" lvl="0" marL="182880" rtl="0">
              <a:spcBef>
                <a:spcPts val="480"/>
              </a:spcBef>
              <a:spcAft>
                <a:spcPts val="0"/>
              </a:spcAft>
              <a:buClr>
                <a:schemeClr val="dk1"/>
              </a:buClr>
              <a:buSzPts val="1000"/>
              <a:buChar char="•"/>
            </a:pPr>
            <a:r>
              <a:rPr lang="en-US" sz="1000">
                <a:solidFill>
                  <a:schemeClr val="dk1"/>
                </a:solidFill>
              </a:rPr>
              <a:t>Segmenting the dataset by “locals” and “tourists” would allow Yelp to better understand what opportunity exists in a certain geography. Popular tourist destinations will have inflated review counts when compared to locations where most of the reviews are from locals</a:t>
            </a:r>
            <a:endParaRPr sz="1000">
              <a:solidFill>
                <a:schemeClr val="dk1"/>
              </a:solidFill>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Shape 14"/>
          <p:cNvSpPr txBox="1"/>
          <p:nvPr>
            <p:ph type="ctrTitle"/>
          </p:nvPr>
        </p:nvSpPr>
        <p:spPr>
          <a:xfrm>
            <a:off x="685800" y="1371600"/>
            <a:ext cx="7848600" cy="19272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5400"/>
              <a:buFont typeface="Arial"/>
              <a:buNone/>
              <a:defRPr b="0" i="0" sz="5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Shape 15"/>
          <p:cNvSpPr txBox="1"/>
          <p:nvPr>
            <p:ph idx="1" type="subTitle"/>
          </p:nvPr>
        </p:nvSpPr>
        <p:spPr>
          <a:xfrm>
            <a:off x="685800" y="3505200"/>
            <a:ext cx="6400800" cy="1752600"/>
          </a:xfrm>
          <a:prstGeom prst="rect">
            <a:avLst/>
          </a:prstGeom>
          <a:noFill/>
          <a:ln>
            <a:noFill/>
          </a:ln>
        </p:spPr>
        <p:txBody>
          <a:bodyPr anchorCtr="0" anchor="t" bIns="91425" lIns="91425" spcFirstLastPara="1" rIns="91425" wrap="square" tIns="91425"/>
          <a:lstStyle>
            <a:lvl1pPr lvl="0" marR="0" rtl="0" algn="l">
              <a:spcBef>
                <a:spcPts val="480"/>
              </a:spcBef>
              <a:spcAft>
                <a:spcPts val="0"/>
              </a:spcAft>
              <a:buClr>
                <a:schemeClr val="accent1"/>
              </a:buClr>
              <a:buSzPts val="2040"/>
              <a:buFont typeface="Arial"/>
              <a:buNone/>
              <a:defRPr b="0" i="0" sz="2400" u="none" cap="none" strike="noStrike">
                <a:solidFill>
                  <a:srgbClr val="55556F"/>
                </a:solidFill>
                <a:latin typeface="Arial"/>
                <a:ea typeface="Arial"/>
                <a:cs typeface="Arial"/>
                <a:sym typeface="Arial"/>
              </a:defRPr>
            </a:lvl1pPr>
            <a:lvl2pPr lvl="1" marR="0" rtl="0" algn="ctr">
              <a:spcBef>
                <a:spcPts val="400"/>
              </a:spcBef>
              <a:spcAft>
                <a:spcPts val="0"/>
              </a:spcAft>
              <a:buClr>
                <a:schemeClr val="accent1"/>
              </a:buClr>
              <a:buSzPts val="1700"/>
              <a:buFont typeface="Arial"/>
              <a:buNone/>
              <a:defRPr b="0" i="0" sz="2000" u="none" cap="none" strike="noStrike">
                <a:solidFill>
                  <a:srgbClr val="8B8B8D"/>
                </a:solidFill>
                <a:latin typeface="Arial"/>
                <a:ea typeface="Arial"/>
                <a:cs typeface="Arial"/>
                <a:sym typeface="Arial"/>
              </a:defRPr>
            </a:lvl2pPr>
            <a:lvl3pPr lvl="2" marR="0" rtl="0" algn="ctr">
              <a:spcBef>
                <a:spcPts val="360"/>
              </a:spcBef>
              <a:spcAft>
                <a:spcPts val="0"/>
              </a:spcAft>
              <a:buClr>
                <a:schemeClr val="accent1"/>
              </a:buClr>
              <a:buSzPts val="1620"/>
              <a:buFont typeface="Arial"/>
              <a:buNone/>
              <a:defRPr b="0" i="0" sz="1800" u="none" cap="none" strike="noStrike">
                <a:solidFill>
                  <a:srgbClr val="8B8B8D"/>
                </a:solidFill>
                <a:latin typeface="Arial"/>
                <a:ea typeface="Arial"/>
                <a:cs typeface="Arial"/>
                <a:sym typeface="Arial"/>
              </a:defRPr>
            </a:lvl3pPr>
            <a:lvl4pPr lvl="3" marR="0" rtl="0" algn="ctr">
              <a:spcBef>
                <a:spcPts val="320"/>
              </a:spcBef>
              <a:spcAft>
                <a:spcPts val="0"/>
              </a:spcAft>
              <a:buClr>
                <a:schemeClr val="accent1"/>
              </a:buClr>
              <a:buSzPts val="1600"/>
              <a:buFont typeface="Arial"/>
              <a:buNone/>
              <a:defRPr b="0" i="0" sz="1600" u="none" cap="none" strike="noStrike">
                <a:solidFill>
                  <a:srgbClr val="8B8B8D"/>
                </a:solidFill>
                <a:latin typeface="Arial"/>
                <a:ea typeface="Arial"/>
                <a:cs typeface="Arial"/>
                <a:sym typeface="Arial"/>
              </a:defRPr>
            </a:lvl4pPr>
            <a:lvl5pPr lvl="4" marR="0" rtl="0" algn="ctr">
              <a:spcBef>
                <a:spcPts val="280"/>
              </a:spcBef>
              <a:spcAft>
                <a:spcPts val="0"/>
              </a:spcAft>
              <a:buClr>
                <a:schemeClr val="accent1"/>
              </a:buClr>
              <a:buSzPts val="1400"/>
              <a:buFont typeface="Arial"/>
              <a:buNone/>
              <a:defRPr b="0" i="0" sz="1400" u="none" cap="none" strike="noStrike">
                <a:solidFill>
                  <a:srgbClr val="8B8B8D"/>
                </a:solidFill>
                <a:latin typeface="Arial"/>
                <a:ea typeface="Arial"/>
                <a:cs typeface="Arial"/>
                <a:sym typeface="Arial"/>
              </a:defRPr>
            </a:lvl5pPr>
            <a:lvl6pPr lvl="5" marR="0" rtl="0" algn="ctr">
              <a:spcBef>
                <a:spcPts val="260"/>
              </a:spcBef>
              <a:spcAft>
                <a:spcPts val="0"/>
              </a:spcAft>
              <a:buClr>
                <a:schemeClr val="accent1"/>
              </a:buClr>
              <a:buSzPts val="1300"/>
              <a:buFont typeface="Arial"/>
              <a:buNone/>
              <a:defRPr b="0" i="0" sz="1300" u="none" cap="none" strike="noStrike">
                <a:solidFill>
                  <a:srgbClr val="8B8B8D"/>
                </a:solidFill>
                <a:latin typeface="Arial"/>
                <a:ea typeface="Arial"/>
                <a:cs typeface="Arial"/>
                <a:sym typeface="Arial"/>
              </a:defRPr>
            </a:lvl6pPr>
            <a:lvl7pPr lvl="6" marR="0" rtl="0" algn="ctr">
              <a:spcBef>
                <a:spcPts val="260"/>
              </a:spcBef>
              <a:spcAft>
                <a:spcPts val="0"/>
              </a:spcAft>
              <a:buClr>
                <a:schemeClr val="accent1"/>
              </a:buClr>
              <a:buSzPts val="1300"/>
              <a:buFont typeface="Arial"/>
              <a:buNone/>
              <a:defRPr b="0" i="0" sz="1300" u="none" cap="none" strike="noStrike">
                <a:solidFill>
                  <a:srgbClr val="8B8B8D"/>
                </a:solidFill>
                <a:latin typeface="Arial"/>
                <a:ea typeface="Arial"/>
                <a:cs typeface="Arial"/>
                <a:sym typeface="Arial"/>
              </a:defRPr>
            </a:lvl7pPr>
            <a:lvl8pPr lvl="7" marR="0" rtl="0" algn="ctr">
              <a:spcBef>
                <a:spcPts val="260"/>
              </a:spcBef>
              <a:spcAft>
                <a:spcPts val="0"/>
              </a:spcAft>
              <a:buClr>
                <a:schemeClr val="accent1"/>
              </a:buClr>
              <a:buSzPts val="1300"/>
              <a:buFont typeface="Arial"/>
              <a:buNone/>
              <a:defRPr b="0" i="0" sz="1300" u="none" cap="none" strike="noStrike">
                <a:solidFill>
                  <a:srgbClr val="8B8B8D"/>
                </a:solidFill>
                <a:latin typeface="Arial"/>
                <a:ea typeface="Arial"/>
                <a:cs typeface="Arial"/>
                <a:sym typeface="Arial"/>
              </a:defRPr>
            </a:lvl8pPr>
            <a:lvl9pPr lvl="8" marR="0" rtl="0" algn="ctr">
              <a:spcBef>
                <a:spcPts val="260"/>
              </a:spcBef>
              <a:spcAft>
                <a:spcPts val="0"/>
              </a:spcAft>
              <a:buClr>
                <a:schemeClr val="accent1"/>
              </a:buClr>
              <a:buSzPts val="1300"/>
              <a:buFont typeface="Arial"/>
              <a:buNone/>
              <a:defRPr b="0" i="0" sz="1300" u="none" cap="none" strike="noStrike">
                <a:solidFill>
                  <a:srgbClr val="8B8B8D"/>
                </a:solidFill>
                <a:latin typeface="Arial"/>
                <a:ea typeface="Arial"/>
                <a:cs typeface="Arial"/>
                <a:sym typeface="Arial"/>
              </a:defRPr>
            </a:lvl9pPr>
          </a:lstStyle>
          <a:p/>
        </p:txBody>
      </p:sp>
      <p:sp>
        <p:nvSpPr>
          <p:cNvPr id="16" name="Shape 16"/>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cxnSp>
        <p:nvCxnSpPr>
          <p:cNvPr id="19" name="Shape 19"/>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Shape 75"/>
          <p:cNvSpPr txBox="1"/>
          <p:nvPr>
            <p:ph type="title"/>
          </p:nvPr>
        </p:nvSpPr>
        <p:spPr>
          <a:xfrm>
            <a:off x="457200" y="533400"/>
            <a:ext cx="8229600" cy="990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2133600" y="-76200"/>
            <a:ext cx="4876800" cy="8229600"/>
          </a:xfrm>
          <a:prstGeom prst="rect">
            <a:avLst/>
          </a:prstGeom>
          <a:noFill/>
          <a:ln>
            <a:noFill/>
          </a:ln>
        </p:spPr>
        <p:txBody>
          <a:bodyPr anchorCtr="0" anchor="t" bIns="91425" lIns="91425" spcFirstLastPara="1" rIns="91425" wrap="square" tIns="91425"/>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77" name="Shape 77"/>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Shape 81"/>
          <p:cNvSpPr txBox="1"/>
          <p:nvPr>
            <p:ph type="title"/>
          </p:nvPr>
        </p:nvSpPr>
        <p:spPr>
          <a:xfrm rot="5400000">
            <a:off x="4724400" y="2514600"/>
            <a:ext cx="5867400" cy="20574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txBox="1"/>
          <p:nvPr>
            <p:ph idx="1" type="body"/>
          </p:nvPr>
        </p:nvSpPr>
        <p:spPr>
          <a:xfrm rot="5400000">
            <a:off x="533400" y="533400"/>
            <a:ext cx="5867400" cy="6019800"/>
          </a:xfrm>
          <a:prstGeom prst="rect">
            <a:avLst/>
          </a:prstGeom>
          <a:noFill/>
          <a:ln>
            <a:noFill/>
          </a:ln>
        </p:spPr>
        <p:txBody>
          <a:bodyPr anchorCtr="0" anchor="t" bIns="91425" lIns="91425" spcFirstLastPara="1" rIns="91425" wrap="square" tIns="91425"/>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83" name="Shape 83"/>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Shape 84"/>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Shape 21"/>
          <p:cNvSpPr txBox="1"/>
          <p:nvPr>
            <p:ph type="title"/>
          </p:nvPr>
        </p:nvSpPr>
        <p:spPr>
          <a:xfrm>
            <a:off x="457200" y="533400"/>
            <a:ext cx="8229600" cy="990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Shape 22"/>
          <p:cNvSpPr txBox="1"/>
          <p:nvPr>
            <p:ph idx="1" type="body"/>
          </p:nvPr>
        </p:nvSpPr>
        <p:spPr>
          <a:xfrm>
            <a:off x="457200" y="1600200"/>
            <a:ext cx="8229600" cy="4876800"/>
          </a:xfrm>
          <a:prstGeom prst="rect">
            <a:avLst/>
          </a:prstGeom>
          <a:noFill/>
          <a:ln>
            <a:noFill/>
          </a:ln>
        </p:spPr>
        <p:txBody>
          <a:bodyPr anchorCtr="0" anchor="t" bIns="91425" lIns="91425" spcFirstLastPara="1" rIns="91425" wrap="square" tIns="91425"/>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3" name="Shape 23"/>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Shape 24"/>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2"/>
        </a:solidFill>
      </p:bgPr>
    </p:bg>
    <p:spTree>
      <p:nvGrpSpPr>
        <p:cNvPr id="26" name="Shape 26"/>
        <p:cNvGrpSpPr/>
        <p:nvPr/>
      </p:nvGrpSpPr>
      <p:grpSpPr>
        <a:xfrm>
          <a:off x="0" y="0"/>
          <a:ext cx="0" cy="0"/>
          <a:chOff x="0" y="0"/>
          <a:chExt cx="0" cy="0"/>
        </a:xfrm>
      </p:grpSpPr>
      <p:sp>
        <p:nvSpPr>
          <p:cNvPr id="27" name="Shape 27"/>
          <p:cNvSpPr txBox="1"/>
          <p:nvPr>
            <p:ph type="title"/>
          </p:nvPr>
        </p:nvSpPr>
        <p:spPr>
          <a:xfrm>
            <a:off x="722313" y="2362200"/>
            <a:ext cx="7772400" cy="220027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lt2"/>
              </a:buClr>
              <a:buSzPts val="4800"/>
              <a:buFont typeface="Arial"/>
              <a:buNone/>
              <a:defRPr b="0" i="0" sz="4800" u="none" cap="none" strike="noStrike">
                <a:solidFill>
                  <a:schemeClr val="l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Shape 28"/>
          <p:cNvSpPr txBox="1"/>
          <p:nvPr>
            <p:ph idx="1" type="body"/>
          </p:nvPr>
        </p:nvSpPr>
        <p:spPr>
          <a:xfrm>
            <a:off x="722313" y="4626864"/>
            <a:ext cx="7772400" cy="1500187"/>
          </a:xfrm>
          <a:prstGeom prst="rect">
            <a:avLst/>
          </a:prstGeom>
          <a:noFill/>
          <a:ln>
            <a:noFill/>
          </a:ln>
        </p:spPr>
        <p:txBody>
          <a:bodyPr anchorCtr="0" anchor="t" bIns="91425" lIns="91425" spcFirstLastPara="1" rIns="91425" wrap="square" tIns="91425"/>
          <a:lstStyle>
            <a:lvl1pPr indent="-228600" lvl="0" marL="457200" marR="0" rtl="0" algn="l">
              <a:spcBef>
                <a:spcPts val="480"/>
              </a:spcBef>
              <a:spcAft>
                <a:spcPts val="0"/>
              </a:spcAft>
              <a:buClr>
                <a:schemeClr val="accent1"/>
              </a:buClr>
              <a:buSzPts val="2040"/>
              <a:buFont typeface="Arial"/>
              <a:buNone/>
              <a:defRPr b="0" i="0" sz="2400" u="none" cap="none" strike="noStrike">
                <a:solidFill>
                  <a:schemeClr val="lt2"/>
                </a:solidFill>
                <a:latin typeface="Arial"/>
                <a:ea typeface="Arial"/>
                <a:cs typeface="Arial"/>
                <a:sym typeface="Arial"/>
              </a:defRPr>
            </a:lvl1pPr>
            <a:lvl2pPr indent="-228600" lvl="1" marL="914400" marR="0" rtl="0" algn="l">
              <a:spcBef>
                <a:spcPts val="360"/>
              </a:spcBef>
              <a:spcAft>
                <a:spcPts val="0"/>
              </a:spcAft>
              <a:buClr>
                <a:schemeClr val="accent1"/>
              </a:buClr>
              <a:buSzPts val="1530"/>
              <a:buFont typeface="Arial"/>
              <a:buNone/>
              <a:defRPr b="0" i="0" sz="1800" u="none" cap="none" strike="noStrike">
                <a:solidFill>
                  <a:schemeClr val="lt1"/>
                </a:solidFill>
                <a:latin typeface="Arial"/>
                <a:ea typeface="Arial"/>
                <a:cs typeface="Arial"/>
                <a:sym typeface="Arial"/>
              </a:defRPr>
            </a:lvl2pPr>
            <a:lvl3pPr indent="-228600" lvl="2" marL="1371600" marR="0" rtl="0" algn="l">
              <a:spcBef>
                <a:spcPts val="320"/>
              </a:spcBef>
              <a:spcAft>
                <a:spcPts val="0"/>
              </a:spcAft>
              <a:buClr>
                <a:schemeClr val="accent1"/>
              </a:buClr>
              <a:buSzPts val="1440"/>
              <a:buFont typeface="Arial"/>
              <a:buNone/>
              <a:defRPr b="0" i="0" sz="1600" u="none" cap="none" strike="noStrike">
                <a:solidFill>
                  <a:schemeClr val="lt1"/>
                </a:solidFill>
                <a:latin typeface="Arial"/>
                <a:ea typeface="Arial"/>
                <a:cs typeface="Arial"/>
                <a:sym typeface="Arial"/>
              </a:defRPr>
            </a:lvl3pPr>
            <a:lvl4pPr indent="-228600" lvl="3" marL="1828800" marR="0" rtl="0" algn="l">
              <a:spcBef>
                <a:spcPts val="280"/>
              </a:spcBef>
              <a:spcAft>
                <a:spcPts val="0"/>
              </a:spcAft>
              <a:buClr>
                <a:schemeClr val="accen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spcBef>
                <a:spcPts val="280"/>
              </a:spcBef>
              <a:spcAft>
                <a:spcPts val="0"/>
              </a:spcAft>
              <a:buClr>
                <a:schemeClr val="accen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rtl="0" algn="l">
              <a:spcBef>
                <a:spcPts val="280"/>
              </a:spcBef>
              <a:spcAft>
                <a:spcPts val="0"/>
              </a:spcAft>
              <a:buClr>
                <a:schemeClr val="accent1"/>
              </a:buClr>
              <a:buSzPts val="1400"/>
              <a:buFont typeface="Arial"/>
              <a:buNone/>
              <a:defRPr b="0" i="0" sz="1400" u="none" cap="none" strike="noStrike">
                <a:solidFill>
                  <a:schemeClr val="lt1"/>
                </a:solidFill>
                <a:latin typeface="Arial"/>
                <a:ea typeface="Arial"/>
                <a:cs typeface="Arial"/>
                <a:sym typeface="Arial"/>
              </a:defRPr>
            </a:lvl6pPr>
            <a:lvl7pPr indent="-228600" lvl="6" marL="3200400" marR="0" rtl="0" algn="l">
              <a:spcBef>
                <a:spcPts val="280"/>
              </a:spcBef>
              <a:spcAft>
                <a:spcPts val="0"/>
              </a:spcAft>
              <a:buClr>
                <a:schemeClr val="accent1"/>
              </a:buClr>
              <a:buSzPts val="1400"/>
              <a:buFont typeface="Arial"/>
              <a:buNone/>
              <a:defRPr b="0" i="0" sz="1400" u="none" cap="none" strike="noStrike">
                <a:solidFill>
                  <a:schemeClr val="lt1"/>
                </a:solidFill>
                <a:latin typeface="Arial"/>
                <a:ea typeface="Arial"/>
                <a:cs typeface="Arial"/>
                <a:sym typeface="Arial"/>
              </a:defRPr>
            </a:lvl7pPr>
            <a:lvl8pPr indent="-228600" lvl="7" marL="3657600" marR="0" rtl="0" algn="l">
              <a:spcBef>
                <a:spcPts val="280"/>
              </a:spcBef>
              <a:spcAft>
                <a:spcPts val="0"/>
              </a:spcAft>
              <a:buClr>
                <a:schemeClr val="accent1"/>
              </a:buClr>
              <a:buSzPts val="1400"/>
              <a:buFont typeface="Arial"/>
              <a:buNone/>
              <a:defRPr b="0" i="0" sz="1400" u="none" cap="none" strike="noStrike">
                <a:solidFill>
                  <a:schemeClr val="lt1"/>
                </a:solidFill>
                <a:latin typeface="Arial"/>
                <a:ea typeface="Arial"/>
                <a:cs typeface="Arial"/>
                <a:sym typeface="Arial"/>
              </a:defRPr>
            </a:lvl8pPr>
            <a:lvl9pPr indent="-228600" lvl="8" marL="4114800" marR="0" rtl="0" algn="l">
              <a:spcBef>
                <a:spcPts val="280"/>
              </a:spcBef>
              <a:spcAft>
                <a:spcPts val="0"/>
              </a:spcAft>
              <a:buClr>
                <a:schemeClr val="accent1"/>
              </a:buClr>
              <a:buSzPts val="1400"/>
              <a:buFont typeface="Arial"/>
              <a:buNone/>
              <a:defRPr b="0" i="0" sz="1400" u="none" cap="none" strike="noStrike">
                <a:solidFill>
                  <a:schemeClr val="lt1"/>
                </a:solidFill>
                <a:latin typeface="Arial"/>
                <a:ea typeface="Arial"/>
                <a:cs typeface="Arial"/>
                <a:sym typeface="Arial"/>
              </a:defRPr>
            </a:lvl9pPr>
          </a:lstStyle>
          <a:p/>
        </p:txBody>
      </p:sp>
      <p:sp>
        <p:nvSpPr>
          <p:cNvPr id="29" name="Shape 29"/>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 name="Shape 30"/>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 name="Shape 3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cxnSp>
        <p:nvCxnSpPr>
          <p:cNvPr id="32" name="Shape 32"/>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457200" y="533400"/>
            <a:ext cx="8229600" cy="990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Shape 35"/>
          <p:cNvSpPr txBox="1"/>
          <p:nvPr>
            <p:ph idx="1" type="body"/>
          </p:nvPr>
        </p:nvSpPr>
        <p:spPr>
          <a:xfrm>
            <a:off x="457200" y="1673352"/>
            <a:ext cx="4038600" cy="4718304"/>
          </a:xfrm>
          <a:prstGeom prst="rect">
            <a:avLst/>
          </a:prstGeom>
          <a:noFill/>
          <a:ln>
            <a:noFill/>
          </a:ln>
        </p:spPr>
        <p:txBody>
          <a:bodyPr anchorCtr="0" anchor="t" bIns="91425" lIns="91425" spcFirstLastPara="1" rIns="91425" wrap="square" tIns="91425"/>
          <a:lstStyle>
            <a:lvl1pPr indent="-379730" lvl="0" marL="457200" marR="0" rtl="0" algn="l">
              <a:spcBef>
                <a:spcPts val="560"/>
              </a:spcBef>
              <a:spcAft>
                <a:spcPts val="0"/>
              </a:spcAft>
              <a:buClr>
                <a:schemeClr val="accent1"/>
              </a:buClr>
              <a:buSzPts val="2380"/>
              <a:buFont typeface="Arial"/>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400"/>
              </a:spcBef>
              <a:spcAft>
                <a:spcPts val="0"/>
              </a:spcAft>
              <a:buClr>
                <a:schemeClr val="accent1"/>
              </a:buClr>
              <a:buSzPts val="18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2" type="body"/>
          </p:nvPr>
        </p:nvSpPr>
        <p:spPr>
          <a:xfrm>
            <a:off x="4648200" y="1673352"/>
            <a:ext cx="4038600" cy="4718304"/>
          </a:xfrm>
          <a:prstGeom prst="rect">
            <a:avLst/>
          </a:prstGeom>
          <a:noFill/>
          <a:ln>
            <a:noFill/>
          </a:ln>
        </p:spPr>
        <p:txBody>
          <a:bodyPr anchorCtr="0" anchor="t" bIns="91425" lIns="91425" spcFirstLastPara="1" rIns="91425" wrap="square" tIns="91425"/>
          <a:lstStyle>
            <a:lvl1pPr indent="-379730" lvl="0" marL="457200" marR="0" rtl="0" algn="l">
              <a:spcBef>
                <a:spcPts val="560"/>
              </a:spcBef>
              <a:spcAft>
                <a:spcPts val="0"/>
              </a:spcAft>
              <a:buClr>
                <a:schemeClr val="accent1"/>
              </a:buClr>
              <a:buSzPts val="2380"/>
              <a:buFont typeface="Arial"/>
              <a:buChar char="•"/>
              <a:defRPr b="0" i="0" sz="2800" u="none" cap="none" strike="noStrike">
                <a:solidFill>
                  <a:schemeClr val="dk1"/>
                </a:solidFill>
                <a:latin typeface="Arial"/>
                <a:ea typeface="Arial"/>
                <a:cs typeface="Arial"/>
                <a:sym typeface="Arial"/>
              </a:defRPr>
            </a:lvl1pPr>
            <a:lvl2pPr indent="-358140" lvl="1" marL="9144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400"/>
              </a:spcBef>
              <a:spcAft>
                <a:spcPts val="0"/>
              </a:spcAft>
              <a:buClr>
                <a:schemeClr val="accent1"/>
              </a:buClr>
              <a:buSzPts val="18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Shape 37"/>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457200" y="533400"/>
            <a:ext cx="8229600" cy="990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Shape 42"/>
          <p:cNvSpPr txBox="1"/>
          <p:nvPr>
            <p:ph idx="1" type="body"/>
          </p:nvPr>
        </p:nvSpPr>
        <p:spPr>
          <a:xfrm>
            <a:off x="457200" y="1676400"/>
            <a:ext cx="3931920" cy="639762"/>
          </a:xfrm>
          <a:prstGeom prst="rect">
            <a:avLst/>
          </a:prstGeom>
          <a:no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1700"/>
              <a:buFont typeface="Arial"/>
              <a:buNone/>
              <a:defRPr b="0" i="0" sz="2000" u="none" cap="none" strike="noStrike">
                <a:solidFill>
                  <a:schemeClr val="dk2"/>
                </a:solidFill>
                <a:latin typeface="Arial"/>
                <a:ea typeface="Arial"/>
                <a:cs typeface="Arial"/>
                <a:sym typeface="Arial"/>
              </a:defRPr>
            </a:lvl1pPr>
            <a:lvl2pPr indent="-228600" lvl="1" marL="914400" marR="0" rtl="0" algn="l">
              <a:spcBef>
                <a:spcPts val="400"/>
              </a:spcBef>
              <a:spcAft>
                <a:spcPts val="0"/>
              </a:spcAft>
              <a:buClr>
                <a:schemeClr val="accent1"/>
              </a:buClr>
              <a:buSzPts val="17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1"/>
              </a:buClr>
              <a:buSzPts val="162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3" name="Shape 43"/>
          <p:cNvSpPr txBox="1"/>
          <p:nvPr>
            <p:ph idx="2" type="body"/>
          </p:nvPr>
        </p:nvSpPr>
        <p:spPr>
          <a:xfrm>
            <a:off x="457200" y="2438400"/>
            <a:ext cx="3931920" cy="3951288"/>
          </a:xfrm>
          <a:prstGeom prst="rect">
            <a:avLst/>
          </a:prstGeom>
          <a:noFill/>
          <a:ln>
            <a:noFill/>
          </a:ln>
        </p:spPr>
        <p:txBody>
          <a:bodyPr anchorCtr="0" anchor="t" bIns="91425" lIns="91425" spcFirstLastPara="1" rIns="91425" wrap="square" tIns="91425"/>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4" name="Shape 44"/>
          <p:cNvSpPr txBox="1"/>
          <p:nvPr>
            <p:ph idx="3" type="body"/>
          </p:nvPr>
        </p:nvSpPr>
        <p:spPr>
          <a:xfrm>
            <a:off x="4754880" y="1676400"/>
            <a:ext cx="3931920" cy="639762"/>
          </a:xfrm>
          <a:prstGeom prst="rect">
            <a:avLst/>
          </a:prstGeom>
          <a:noFill/>
          <a:ln>
            <a:noFill/>
          </a:ln>
        </p:spPr>
        <p:txBody>
          <a:bodyPr anchorCtr="0" anchor="ctr" bIns="91425" lIns="91425" spcFirstLastPara="1" rIns="91425" wrap="square" tIns="91425"/>
          <a:lstStyle>
            <a:lvl1pPr indent="-228600" lvl="0" marL="457200" marR="0" rtl="0" algn="ctr">
              <a:spcBef>
                <a:spcPts val="400"/>
              </a:spcBef>
              <a:spcAft>
                <a:spcPts val="0"/>
              </a:spcAft>
              <a:buClr>
                <a:schemeClr val="accent1"/>
              </a:buClr>
              <a:buSzPts val="1700"/>
              <a:buFont typeface="Arial"/>
              <a:buNone/>
              <a:defRPr b="0" i="0" sz="2000" u="none" cap="none" strike="noStrike">
                <a:solidFill>
                  <a:schemeClr val="dk2"/>
                </a:solidFill>
                <a:latin typeface="Arial"/>
                <a:ea typeface="Arial"/>
                <a:cs typeface="Arial"/>
                <a:sym typeface="Arial"/>
              </a:defRPr>
            </a:lvl1pPr>
            <a:lvl2pPr indent="-228600" lvl="1" marL="914400" marR="0" rtl="0" algn="l">
              <a:spcBef>
                <a:spcPts val="400"/>
              </a:spcBef>
              <a:spcAft>
                <a:spcPts val="0"/>
              </a:spcAft>
              <a:buClr>
                <a:schemeClr val="accent1"/>
              </a:buClr>
              <a:buSzPts val="17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1"/>
              </a:buClr>
              <a:buSzPts val="162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accent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5" name="Shape 45"/>
          <p:cNvSpPr txBox="1"/>
          <p:nvPr>
            <p:ph idx="4" type="body"/>
          </p:nvPr>
        </p:nvSpPr>
        <p:spPr>
          <a:xfrm>
            <a:off x="4754880" y="2438400"/>
            <a:ext cx="3931920" cy="3951288"/>
          </a:xfrm>
          <a:prstGeom prst="rect">
            <a:avLst/>
          </a:prstGeom>
          <a:noFill/>
          <a:ln>
            <a:noFill/>
          </a:ln>
        </p:spPr>
        <p:txBody>
          <a:bodyPr anchorCtr="0" anchor="t" bIns="91425" lIns="91425" spcFirstLastPara="1" rIns="91425" wrap="square" tIns="91425"/>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6" name="Shape 46"/>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cxnSp>
        <p:nvCxnSpPr>
          <p:cNvPr id="49" name="Shape 49"/>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Shape 51"/>
          <p:cNvSpPr txBox="1"/>
          <p:nvPr>
            <p:ph type="title"/>
          </p:nvPr>
        </p:nvSpPr>
        <p:spPr>
          <a:xfrm>
            <a:off x="457200" y="533400"/>
            <a:ext cx="8229600" cy="990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Shape 52"/>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Shape 60"/>
          <p:cNvSpPr txBox="1"/>
          <p:nvPr>
            <p:ph type="title"/>
          </p:nvPr>
        </p:nvSpPr>
        <p:spPr>
          <a:xfrm>
            <a:off x="457200" y="792080"/>
            <a:ext cx="2139696" cy="1261872"/>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Shape 61"/>
          <p:cNvSpPr txBox="1"/>
          <p:nvPr>
            <p:ph idx="1" type="body"/>
          </p:nvPr>
        </p:nvSpPr>
        <p:spPr>
          <a:xfrm>
            <a:off x="2971800" y="792080"/>
            <a:ext cx="5715000" cy="5577840"/>
          </a:xfrm>
          <a:prstGeom prst="rect">
            <a:avLst/>
          </a:prstGeom>
          <a:noFill/>
          <a:ln>
            <a:noFill/>
          </a:ln>
        </p:spPr>
        <p:txBody>
          <a:bodyPr anchorCtr="0" anchor="t" bIns="91425" lIns="91425" spcFirstLastPara="1" rIns="91425" wrap="square" tIns="91425"/>
          <a:lstStyle>
            <a:lvl1pPr indent="-401320" lvl="0" marL="457200" marR="0" rtl="0" algn="l">
              <a:spcBef>
                <a:spcPts val="640"/>
              </a:spcBef>
              <a:spcAft>
                <a:spcPts val="0"/>
              </a:spcAft>
              <a:buClr>
                <a:schemeClr val="accent1"/>
              </a:buClr>
              <a:buSzPts val="2720"/>
              <a:buFont typeface="Arial"/>
              <a:buChar char="•"/>
              <a:defRPr b="0" i="0" sz="3200" u="none" cap="none" strike="noStrike">
                <a:solidFill>
                  <a:schemeClr val="dk1"/>
                </a:solidFill>
                <a:latin typeface="Arial"/>
                <a:ea typeface="Arial"/>
                <a:cs typeface="Arial"/>
                <a:sym typeface="Arial"/>
              </a:defRPr>
            </a:lvl1pPr>
            <a:lvl2pPr indent="-379730" lvl="1" marL="914400" marR="0" rtl="0" algn="l">
              <a:spcBef>
                <a:spcPts val="560"/>
              </a:spcBef>
              <a:spcAft>
                <a:spcPts val="0"/>
              </a:spcAft>
              <a:buClr>
                <a:schemeClr val="accent1"/>
              </a:buClr>
              <a:buSzPts val="2380"/>
              <a:buFont typeface="Arial"/>
              <a:buChar char="•"/>
              <a:defRPr b="0" i="0" sz="28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457201" y="2130552"/>
            <a:ext cx="2139696" cy="4243615"/>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119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accent1"/>
              </a:buClr>
              <a:buSzPts val="102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1"/>
              </a:buClr>
              <a:buSzPts val="9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cxnSp>
        <p:nvCxnSpPr>
          <p:cNvPr id="66" name="Shape 66"/>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Shape 68"/>
          <p:cNvSpPr txBox="1"/>
          <p:nvPr>
            <p:ph type="title"/>
          </p:nvPr>
        </p:nvSpPr>
        <p:spPr>
          <a:xfrm>
            <a:off x="457200" y="792480"/>
            <a:ext cx="2142680" cy="126492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Shape 69"/>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txBody>
          <a:bodyPr anchorCtr="0" anchor="t" bIns="91425" lIns="91425" spcFirstLastPara="1" rIns="91425" wrap="square" tIns="91425"/>
          <a:lstStyle>
            <a:lvl1pPr lvl="0" marR="0" rtl="0" algn="l">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Shape 70"/>
          <p:cNvSpPr txBox="1"/>
          <p:nvPr>
            <p:ph idx="1" type="body"/>
          </p:nvPr>
        </p:nvSpPr>
        <p:spPr>
          <a:xfrm>
            <a:off x="457200" y="2133600"/>
            <a:ext cx="2139696" cy="4242816"/>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accent1"/>
              </a:buClr>
              <a:buSzPts val="119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accent1"/>
              </a:buClr>
              <a:buSzPts val="102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1"/>
              </a:buClr>
              <a:buSzPts val="9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accent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Shape 7"/>
          <p:cNvSpPr txBox="1"/>
          <p:nvPr>
            <p:ph type="title"/>
          </p:nvPr>
        </p:nvSpPr>
        <p:spPr>
          <a:xfrm>
            <a:off x="457200" y="533400"/>
            <a:ext cx="8229600" cy="9906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Shape 8"/>
          <p:cNvSpPr txBox="1"/>
          <p:nvPr>
            <p:ph idx="1" type="body"/>
          </p:nvPr>
        </p:nvSpPr>
        <p:spPr>
          <a:xfrm>
            <a:off x="457200" y="1600200"/>
            <a:ext cx="8229600" cy="4876800"/>
          </a:xfrm>
          <a:prstGeom prst="rect">
            <a:avLst/>
          </a:prstGeom>
          <a:noFill/>
          <a:ln>
            <a:noFill/>
          </a:ln>
        </p:spPr>
        <p:txBody>
          <a:bodyPr anchorCtr="0" anchor="t" bIns="91425" lIns="91425" spcFirstLastPara="1" rIns="91425" wrap="square" tIns="91425"/>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Shape 9"/>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Shape 10"/>
          <p:cNvSpPr txBox="1"/>
          <p:nvPr>
            <p:ph idx="10" type="dt"/>
          </p:nvPr>
        </p:nvSpPr>
        <p:spPr>
          <a:xfrm>
            <a:off x="457200" y="18288"/>
            <a:ext cx="2895600" cy="329184"/>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Shape 11"/>
          <p:cNvSpPr txBox="1"/>
          <p:nvPr>
            <p:ph idx="11" type="ftr"/>
          </p:nvPr>
        </p:nvSpPr>
        <p:spPr>
          <a:xfrm>
            <a:off x="3429000" y="18288"/>
            <a:ext cx="4114800" cy="329184"/>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5400"/>
              <a:buFont typeface="Arial"/>
              <a:buNone/>
            </a:pPr>
            <a:r>
              <a:rPr lang="en-US"/>
              <a:t>Yelp: User Engagement</a:t>
            </a:r>
            <a:endParaRPr b="0" i="0" sz="5400" u="none" cap="none" strike="noStrike">
              <a:solidFill>
                <a:schemeClr val="dk2"/>
              </a:solidFill>
              <a:latin typeface="Arial"/>
              <a:ea typeface="Arial"/>
              <a:cs typeface="Arial"/>
              <a:sym typeface="Arial"/>
            </a:endParaRPr>
          </a:p>
        </p:txBody>
      </p:sp>
      <p:sp>
        <p:nvSpPr>
          <p:cNvPr id="91" name="Shape 9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40"/>
              <a:buFont typeface="Arial"/>
              <a:buNone/>
            </a:pPr>
            <a:r>
              <a:rPr b="0" i="0" lang="en-US" sz="2400" u="none" cap="none" strike="noStrike">
                <a:solidFill>
                  <a:srgbClr val="55556F"/>
                </a:solidFill>
                <a:latin typeface="Arial"/>
                <a:ea typeface="Arial"/>
                <a:cs typeface="Arial"/>
                <a:sym typeface="Arial"/>
              </a:rPr>
              <a:t>Group 7</a:t>
            </a:r>
            <a:endParaRPr b="0" i="0" sz="2400" u="none" cap="none" strike="noStrike">
              <a:solidFill>
                <a:srgbClr val="55556F"/>
              </a:solidFill>
              <a:latin typeface="Arial"/>
              <a:ea typeface="Arial"/>
              <a:cs typeface="Arial"/>
              <a:sym typeface="Arial"/>
            </a:endParaRPr>
          </a:p>
        </p:txBody>
      </p:sp>
      <p:pic>
        <p:nvPicPr>
          <p:cNvPr id="92" name="Shape 92"/>
          <p:cNvPicPr preferRelativeResize="0"/>
          <p:nvPr/>
        </p:nvPicPr>
        <p:blipFill>
          <a:blip r:embed="rId3">
            <a:alphaModFix/>
          </a:blip>
          <a:stretch>
            <a:fillRect/>
          </a:stretch>
        </p:blipFill>
        <p:spPr>
          <a:xfrm>
            <a:off x="5289875" y="4666675"/>
            <a:ext cx="3244525" cy="157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533400"/>
            <a:ext cx="8229600" cy="99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Questions?</a:t>
            </a:r>
            <a:endParaRPr/>
          </a:p>
        </p:txBody>
      </p:sp>
      <p:pic>
        <p:nvPicPr>
          <p:cNvPr id="151" name="Shape 151"/>
          <p:cNvPicPr preferRelativeResize="0"/>
          <p:nvPr/>
        </p:nvPicPr>
        <p:blipFill>
          <a:blip r:embed="rId3">
            <a:alphaModFix/>
          </a:blip>
          <a:stretch>
            <a:fillRect/>
          </a:stretch>
        </p:blipFill>
        <p:spPr>
          <a:xfrm>
            <a:off x="2049450" y="1516050"/>
            <a:ext cx="5045100" cy="504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Concept</a:t>
            </a:r>
            <a:endParaRPr b="0" i="0" sz="4000" u="none" cap="none" strike="noStrike">
              <a:solidFill>
                <a:schemeClr val="dk2"/>
              </a:solidFill>
              <a:latin typeface="Arial"/>
              <a:ea typeface="Arial"/>
              <a:cs typeface="Arial"/>
              <a:sym typeface="Arial"/>
            </a:endParaRPr>
          </a:p>
        </p:txBody>
      </p:sp>
      <p:sp>
        <p:nvSpPr>
          <p:cNvPr id="98" name="Shape 9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880" lvl="0" marL="182880" marR="0" rtl="0" algn="l">
              <a:spcBef>
                <a:spcPts val="0"/>
              </a:spcBef>
              <a:spcAft>
                <a:spcPts val="0"/>
              </a:spcAft>
              <a:buClr>
                <a:schemeClr val="accent1"/>
              </a:buClr>
              <a:buSzPts val="2040"/>
              <a:buFont typeface="Arial"/>
              <a:buChar char="•"/>
            </a:pPr>
            <a:r>
              <a:rPr b="1" lang="en-US"/>
              <a:t>Problem:</a:t>
            </a:r>
            <a:endParaRPr b="1"/>
          </a:p>
          <a:p>
            <a:pPr indent="0" lvl="0" marL="457200" marR="0" rtl="0" algn="l">
              <a:spcBef>
                <a:spcPts val="0"/>
              </a:spcBef>
              <a:spcAft>
                <a:spcPts val="0"/>
              </a:spcAft>
              <a:buNone/>
            </a:pPr>
            <a:r>
              <a:rPr lang="en-US"/>
              <a:t>Where should Yelp focus resources to increase user engagement?</a:t>
            </a:r>
            <a:endParaRPr/>
          </a:p>
          <a:p>
            <a:pPr indent="0" lvl="0" marL="457200" marR="0" rtl="0" algn="l">
              <a:spcBef>
                <a:spcPts val="0"/>
              </a:spcBef>
              <a:spcAft>
                <a:spcPts val="0"/>
              </a:spcAft>
              <a:buNone/>
            </a:pPr>
            <a:r>
              <a:t/>
            </a:r>
            <a:endParaRPr b="1"/>
          </a:p>
          <a:p>
            <a:pPr indent="-182880" lvl="0" marL="182880" marR="0" rtl="0" algn="l">
              <a:spcBef>
                <a:spcPts val="0"/>
              </a:spcBef>
              <a:spcAft>
                <a:spcPts val="0"/>
              </a:spcAft>
              <a:buClr>
                <a:schemeClr val="accent1"/>
              </a:buClr>
              <a:buSzPts val="2040"/>
              <a:buFont typeface="Arial"/>
              <a:buChar char="•"/>
            </a:pPr>
            <a:r>
              <a:rPr b="1" lang="en-US"/>
              <a:t>Solution</a:t>
            </a:r>
            <a:r>
              <a:rPr b="1" i="0" lang="en-US" sz="2400" u="none" cap="none" strike="noStrike">
                <a:solidFill>
                  <a:schemeClr val="dk1"/>
                </a:solidFill>
              </a:rPr>
              <a:t> :</a:t>
            </a:r>
            <a:endParaRPr b="1" i="0" sz="2400" u="none" cap="none" strike="noStrike">
              <a:solidFill>
                <a:schemeClr val="dk1"/>
              </a:solidFill>
            </a:endParaRPr>
          </a:p>
          <a:p>
            <a:pPr indent="0" lvl="0" marL="457200" marR="0" rtl="0" algn="l">
              <a:spcBef>
                <a:spcPts val="0"/>
              </a:spcBef>
              <a:spcAft>
                <a:spcPts val="0"/>
              </a:spcAft>
              <a:buNone/>
            </a:pPr>
            <a:r>
              <a:rPr lang="en-US"/>
              <a:t>Segment total reviews by geography</a:t>
            </a:r>
            <a:endParaRPr/>
          </a:p>
          <a:p>
            <a:pPr indent="0" lvl="0" marL="457200" marR="0" rtl="0" algn="l">
              <a:spcBef>
                <a:spcPts val="0"/>
              </a:spcBef>
              <a:spcAft>
                <a:spcPts val="0"/>
              </a:spcAft>
              <a:buNone/>
            </a:pPr>
            <a:r>
              <a:t/>
            </a:r>
            <a:endParaRPr/>
          </a:p>
          <a:p>
            <a:pPr indent="-182880" lvl="0" marL="182880" marR="0" rtl="0" algn="l">
              <a:spcBef>
                <a:spcPts val="480"/>
              </a:spcBef>
              <a:spcAft>
                <a:spcPts val="0"/>
              </a:spcAft>
              <a:buClr>
                <a:schemeClr val="accent1"/>
              </a:buClr>
              <a:buSzPts val="2040"/>
              <a:buFont typeface="Arial"/>
              <a:buChar char="•"/>
            </a:pPr>
            <a:r>
              <a:rPr b="1" i="0" lang="en-US" sz="2400" u="none" cap="none" strike="noStrike">
                <a:solidFill>
                  <a:schemeClr val="dk1"/>
                </a:solidFill>
              </a:rPr>
              <a:t>Business Application: </a:t>
            </a:r>
            <a:endParaRPr b="1" i="0" sz="2400" u="none" cap="none" strike="noStrike">
              <a:solidFill>
                <a:schemeClr val="dk1"/>
              </a:solidFill>
            </a:endParaRPr>
          </a:p>
          <a:p>
            <a:pPr indent="0" lvl="0" marL="457200" marR="0" rtl="0" algn="l">
              <a:spcBef>
                <a:spcPts val="480"/>
              </a:spcBef>
              <a:spcAft>
                <a:spcPts val="0"/>
              </a:spcAft>
              <a:buNone/>
            </a:pPr>
            <a:r>
              <a:rPr b="0" i="0" lang="en-US" sz="2400" u="none" cap="none" strike="noStrike">
                <a:solidFill>
                  <a:schemeClr val="dk1"/>
                </a:solidFill>
                <a:latin typeface="Arial"/>
                <a:ea typeface="Arial"/>
                <a:cs typeface="Arial"/>
                <a:sym typeface="Arial"/>
              </a:rPr>
              <a:t>Geographies with lower engagement present the most headroom for growth. </a:t>
            </a:r>
            <a:r>
              <a:rPr lang="en-US"/>
              <a:t>Understanding this can allow Yelp to most effectively allocate resources</a:t>
            </a:r>
            <a:endParaRPr/>
          </a:p>
          <a:p>
            <a:pPr indent="-53339" lvl="0" marL="182880" marR="0" rtl="0" algn="l">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Data Exploration</a:t>
            </a:r>
            <a:endParaRPr b="0" i="0" sz="4000" u="none" cap="none" strike="noStrike">
              <a:solidFill>
                <a:schemeClr val="dk2"/>
              </a:solidFill>
              <a:latin typeface="Arial"/>
              <a:ea typeface="Arial"/>
              <a:cs typeface="Arial"/>
              <a:sym typeface="Arial"/>
            </a:endParaRPr>
          </a:p>
        </p:txBody>
      </p:sp>
      <p:sp>
        <p:nvSpPr>
          <p:cNvPr id="104" name="Shape 104"/>
          <p:cNvSpPr txBox="1"/>
          <p:nvPr>
            <p:ph idx="1" type="body"/>
          </p:nvPr>
        </p:nvSpPr>
        <p:spPr>
          <a:xfrm>
            <a:off x="362500" y="1627250"/>
            <a:ext cx="3478200" cy="4876800"/>
          </a:xfrm>
          <a:prstGeom prst="rect">
            <a:avLst/>
          </a:prstGeom>
          <a:noFill/>
          <a:ln>
            <a:noFill/>
          </a:ln>
        </p:spPr>
        <p:txBody>
          <a:bodyPr anchorCtr="0" anchor="t" bIns="45700" lIns="91425" spcFirstLastPara="1" rIns="91425" wrap="square" tIns="45700">
            <a:noAutofit/>
          </a:bodyPr>
          <a:lstStyle/>
          <a:p>
            <a:pPr indent="-53339" lvl="0" marL="182880" marR="0" rtl="0" algn="ctr">
              <a:spcBef>
                <a:spcPts val="0"/>
              </a:spcBef>
              <a:spcAft>
                <a:spcPts val="0"/>
              </a:spcAft>
              <a:buClr>
                <a:schemeClr val="accent1"/>
              </a:buClr>
              <a:buSzPts val="2040"/>
              <a:buFont typeface="Arial"/>
              <a:buNone/>
            </a:pPr>
            <a:r>
              <a:rPr lang="en-US"/>
              <a:t>10 Most Popular Business Categories</a:t>
            </a:r>
            <a:endParaRPr b="0" i="0" sz="2400" u="none" cap="none" strike="noStrike">
              <a:solidFill>
                <a:schemeClr val="dk1"/>
              </a:solidFill>
              <a:latin typeface="Arial"/>
              <a:ea typeface="Arial"/>
              <a:cs typeface="Arial"/>
              <a:sym typeface="Arial"/>
            </a:endParaRPr>
          </a:p>
        </p:txBody>
      </p:sp>
      <p:sp>
        <p:nvSpPr>
          <p:cNvPr id="105" name="Shape 105"/>
          <p:cNvSpPr txBox="1"/>
          <p:nvPr>
            <p:ph idx="1" type="body"/>
          </p:nvPr>
        </p:nvSpPr>
        <p:spPr>
          <a:xfrm>
            <a:off x="3840700" y="1627250"/>
            <a:ext cx="5185200" cy="4876800"/>
          </a:xfrm>
          <a:prstGeom prst="rect">
            <a:avLst/>
          </a:prstGeom>
          <a:noFill/>
          <a:ln>
            <a:noFill/>
          </a:ln>
        </p:spPr>
        <p:txBody>
          <a:bodyPr anchorCtr="0" anchor="t" bIns="45700" lIns="91425" spcFirstLastPara="1" rIns="91425" wrap="square" tIns="45700">
            <a:noAutofit/>
          </a:bodyPr>
          <a:lstStyle/>
          <a:p>
            <a:pPr indent="-53339" lvl="0" marL="182880" marR="0" rtl="0" algn="ctr">
              <a:spcBef>
                <a:spcPts val="0"/>
              </a:spcBef>
              <a:spcAft>
                <a:spcPts val="0"/>
              </a:spcAft>
              <a:buClr>
                <a:schemeClr val="accent1"/>
              </a:buClr>
              <a:buSzPts val="2040"/>
              <a:buFont typeface="Arial"/>
              <a:buNone/>
            </a:pPr>
            <a:r>
              <a:rPr lang="en-US"/>
              <a:t>10 Most Popular Business Objects</a:t>
            </a:r>
            <a:endParaRPr b="0" i="0" sz="2400" u="none" cap="none" strike="noStrike">
              <a:solidFill>
                <a:schemeClr val="dk1"/>
              </a:solidFill>
              <a:latin typeface="Arial"/>
              <a:ea typeface="Arial"/>
              <a:cs typeface="Arial"/>
              <a:sym typeface="Arial"/>
            </a:endParaRPr>
          </a:p>
        </p:txBody>
      </p:sp>
      <p:pic>
        <p:nvPicPr>
          <p:cNvPr id="106" name="Shape 106"/>
          <p:cNvPicPr preferRelativeResize="0"/>
          <p:nvPr/>
        </p:nvPicPr>
        <p:blipFill>
          <a:blip r:embed="rId3">
            <a:alphaModFix/>
          </a:blip>
          <a:stretch>
            <a:fillRect/>
          </a:stretch>
        </p:blipFill>
        <p:spPr>
          <a:xfrm>
            <a:off x="-2" y="2681000"/>
            <a:ext cx="3703500" cy="3525250"/>
          </a:xfrm>
          <a:prstGeom prst="rect">
            <a:avLst/>
          </a:prstGeom>
          <a:noFill/>
          <a:ln>
            <a:noFill/>
          </a:ln>
        </p:spPr>
      </p:pic>
      <p:pic>
        <p:nvPicPr>
          <p:cNvPr id="107" name="Shape 107"/>
          <p:cNvPicPr preferRelativeResize="0"/>
          <p:nvPr/>
        </p:nvPicPr>
        <p:blipFill>
          <a:blip r:embed="rId4">
            <a:alphaModFix/>
          </a:blip>
          <a:stretch>
            <a:fillRect/>
          </a:stretch>
        </p:blipFill>
        <p:spPr>
          <a:xfrm>
            <a:off x="3840800" y="2740250"/>
            <a:ext cx="5185300" cy="241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Preliminary Output</a:t>
            </a:r>
            <a:endParaRPr b="0" i="0" sz="4000" u="none" cap="none" strike="noStrike">
              <a:solidFill>
                <a:schemeClr val="dk2"/>
              </a:solidFill>
              <a:latin typeface="Arial"/>
              <a:ea typeface="Arial"/>
              <a:cs typeface="Arial"/>
              <a:sym typeface="Arial"/>
            </a:endParaRPr>
          </a:p>
        </p:txBody>
      </p:sp>
      <p:pic>
        <p:nvPicPr>
          <p:cNvPr id="113" name="Shape 113"/>
          <p:cNvPicPr preferRelativeResize="0"/>
          <p:nvPr/>
        </p:nvPicPr>
        <p:blipFill>
          <a:blip r:embed="rId3">
            <a:alphaModFix/>
          </a:blip>
          <a:stretch>
            <a:fillRect/>
          </a:stretch>
        </p:blipFill>
        <p:spPr>
          <a:xfrm>
            <a:off x="2351525" y="1855575"/>
            <a:ext cx="3838600" cy="412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Preliminary Output</a:t>
            </a:r>
            <a:r>
              <a:rPr lang="en-US"/>
              <a:t> Rating</a:t>
            </a:r>
            <a:endParaRPr b="0" i="0" sz="4000" u="none" cap="none" strike="noStrike">
              <a:solidFill>
                <a:schemeClr val="dk2"/>
              </a:solidFill>
              <a:latin typeface="Arial"/>
              <a:ea typeface="Arial"/>
              <a:cs typeface="Arial"/>
              <a:sym typeface="Arial"/>
            </a:endParaRPr>
          </a:p>
        </p:txBody>
      </p:sp>
      <p:pic>
        <p:nvPicPr>
          <p:cNvPr id="119" name="Shape 119"/>
          <p:cNvPicPr preferRelativeResize="0"/>
          <p:nvPr/>
        </p:nvPicPr>
        <p:blipFill>
          <a:blip r:embed="rId3">
            <a:alphaModFix/>
          </a:blip>
          <a:stretch>
            <a:fillRect/>
          </a:stretch>
        </p:blipFill>
        <p:spPr>
          <a:xfrm>
            <a:off x="152400" y="2663850"/>
            <a:ext cx="8839201" cy="20630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Data Enhancements</a:t>
            </a:r>
            <a:endParaRPr b="0" i="0" sz="4000" u="none" cap="none" strike="noStrike">
              <a:solidFill>
                <a:schemeClr val="dk2"/>
              </a:solidFill>
              <a:latin typeface="Arial"/>
              <a:ea typeface="Arial"/>
              <a:cs typeface="Arial"/>
              <a:sym typeface="Arial"/>
            </a:endParaRPr>
          </a:p>
        </p:txBody>
      </p:sp>
      <p:sp>
        <p:nvSpPr>
          <p:cNvPr id="125" name="Shape 125"/>
          <p:cNvSpPr txBox="1"/>
          <p:nvPr>
            <p:ph idx="1" type="body"/>
          </p:nvPr>
        </p:nvSpPr>
        <p:spPr>
          <a:xfrm>
            <a:off x="937150" y="1279650"/>
            <a:ext cx="7465200" cy="4610700"/>
          </a:xfrm>
          <a:prstGeom prst="rect">
            <a:avLst/>
          </a:prstGeom>
          <a:noFill/>
          <a:ln>
            <a:noFill/>
          </a:ln>
        </p:spPr>
        <p:txBody>
          <a:bodyPr anchorCtr="0" anchor="t" bIns="45700" lIns="91425" spcFirstLastPara="1" rIns="91425" wrap="square" tIns="45700">
            <a:noAutofit/>
          </a:bodyPr>
          <a:lstStyle/>
          <a:p>
            <a:pPr indent="0" lvl="0" marL="0" rtl="0">
              <a:spcBef>
                <a:spcPts val="480"/>
              </a:spcBef>
              <a:spcAft>
                <a:spcPts val="0"/>
              </a:spcAft>
              <a:buNone/>
            </a:pPr>
            <a:r>
              <a:rPr lang="en-US"/>
              <a:t>Visualize the results geographically</a:t>
            </a:r>
            <a:endParaRPr/>
          </a:p>
          <a:p>
            <a:pPr indent="0" lvl="0" marL="0" rtl="0">
              <a:spcBef>
                <a:spcPts val="480"/>
              </a:spcBef>
              <a:spcAft>
                <a:spcPts val="0"/>
              </a:spcAft>
              <a:buNone/>
            </a:pPr>
            <a:r>
              <a:t/>
            </a:r>
            <a:endParaRPr/>
          </a:p>
          <a:p>
            <a:pPr indent="0" lvl="0" marL="0" rtl="0">
              <a:spcBef>
                <a:spcPts val="480"/>
              </a:spcBef>
              <a:spcAft>
                <a:spcPts val="0"/>
              </a:spcAft>
              <a:buNone/>
            </a:pPr>
            <a:r>
              <a:t/>
            </a:r>
            <a:endParaRPr/>
          </a:p>
          <a:p>
            <a:pPr indent="0" lvl="0" marL="0" rtl="0">
              <a:spcBef>
                <a:spcPts val="480"/>
              </a:spcBef>
              <a:spcAft>
                <a:spcPts val="0"/>
              </a:spcAft>
              <a:buNone/>
            </a:pPr>
            <a:r>
              <a:t/>
            </a:r>
            <a:endParaRPr/>
          </a:p>
          <a:p>
            <a:pPr indent="0" lvl="0" marL="0" rtl="0">
              <a:spcBef>
                <a:spcPts val="480"/>
              </a:spcBef>
              <a:spcAft>
                <a:spcPts val="0"/>
              </a:spcAft>
              <a:buNone/>
            </a:pPr>
            <a:r>
              <a:t/>
            </a:r>
            <a:endParaRPr/>
          </a:p>
        </p:txBody>
      </p:sp>
      <p:pic>
        <p:nvPicPr>
          <p:cNvPr id="126" name="Shape 126"/>
          <p:cNvPicPr preferRelativeResize="0"/>
          <p:nvPr/>
        </p:nvPicPr>
        <p:blipFill rotWithShape="1">
          <a:blip r:embed="rId3">
            <a:alphaModFix/>
          </a:blip>
          <a:srcRect b="7106" l="0" r="0" t="0"/>
          <a:stretch/>
        </p:blipFill>
        <p:spPr>
          <a:xfrm>
            <a:off x="996913" y="1807169"/>
            <a:ext cx="7150175" cy="50508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358450"/>
            <a:ext cx="8229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Data Enhancements</a:t>
            </a:r>
            <a:endParaRPr b="0" i="0" sz="4000" u="none" cap="none" strike="noStrike">
              <a:solidFill>
                <a:schemeClr val="dk2"/>
              </a:solidFill>
              <a:latin typeface="Arial"/>
              <a:ea typeface="Arial"/>
              <a:cs typeface="Arial"/>
              <a:sym typeface="Arial"/>
            </a:endParaRPr>
          </a:p>
        </p:txBody>
      </p:sp>
      <p:sp>
        <p:nvSpPr>
          <p:cNvPr id="132" name="Shape 132"/>
          <p:cNvSpPr txBox="1"/>
          <p:nvPr>
            <p:ph idx="1" type="body"/>
          </p:nvPr>
        </p:nvSpPr>
        <p:spPr>
          <a:xfrm>
            <a:off x="1051150" y="1047650"/>
            <a:ext cx="7465200" cy="4610700"/>
          </a:xfrm>
          <a:prstGeom prst="rect">
            <a:avLst/>
          </a:prstGeom>
          <a:noFill/>
          <a:ln>
            <a:noFill/>
          </a:ln>
        </p:spPr>
        <p:txBody>
          <a:bodyPr anchorCtr="0" anchor="t" bIns="45700" lIns="91425" spcFirstLastPara="1" rIns="91425" wrap="square" tIns="45700">
            <a:noAutofit/>
          </a:bodyPr>
          <a:lstStyle/>
          <a:p>
            <a:pPr indent="0" lvl="0" marL="0">
              <a:spcBef>
                <a:spcPts val="480"/>
              </a:spcBef>
              <a:spcAft>
                <a:spcPts val="0"/>
              </a:spcAft>
              <a:buNone/>
            </a:pPr>
            <a:r>
              <a:rPr lang="en-US" sz="1800"/>
              <a:t>Weight results vs business count</a:t>
            </a:r>
            <a:endParaRPr sz="1800"/>
          </a:p>
          <a:p>
            <a:pPr indent="0" lvl="0" marL="0" rtl="0">
              <a:spcBef>
                <a:spcPts val="480"/>
              </a:spcBef>
              <a:spcAft>
                <a:spcPts val="0"/>
              </a:spcAft>
              <a:buNone/>
            </a:pPr>
            <a:r>
              <a:rPr lang="en-US" sz="1800"/>
              <a:t>Remove noisey results with fewer than 20 businesses</a:t>
            </a:r>
            <a:endParaRPr sz="1800"/>
          </a:p>
          <a:p>
            <a:pPr indent="0" lvl="0" marL="0" rtl="0">
              <a:spcBef>
                <a:spcPts val="480"/>
              </a:spcBef>
              <a:spcAft>
                <a:spcPts val="0"/>
              </a:spcAft>
              <a:buNone/>
            </a:pPr>
            <a:r>
              <a:t/>
            </a:r>
            <a:endParaRPr/>
          </a:p>
          <a:p>
            <a:pPr indent="0" lvl="0" marL="0" rtl="0">
              <a:spcBef>
                <a:spcPts val="480"/>
              </a:spcBef>
              <a:spcAft>
                <a:spcPts val="0"/>
              </a:spcAft>
              <a:buNone/>
            </a:pPr>
            <a:r>
              <a:t/>
            </a:r>
            <a:endParaRPr/>
          </a:p>
          <a:p>
            <a:pPr indent="0" lvl="0" marL="0" rtl="0">
              <a:spcBef>
                <a:spcPts val="480"/>
              </a:spcBef>
              <a:spcAft>
                <a:spcPts val="0"/>
              </a:spcAft>
              <a:buNone/>
            </a:pPr>
            <a:r>
              <a:t/>
            </a:r>
            <a:endParaRPr/>
          </a:p>
          <a:p>
            <a:pPr indent="0" lvl="0" marL="0" rtl="0">
              <a:spcBef>
                <a:spcPts val="480"/>
              </a:spcBef>
              <a:spcAft>
                <a:spcPts val="0"/>
              </a:spcAft>
              <a:buNone/>
            </a:pPr>
            <a:r>
              <a:t/>
            </a:r>
            <a:endParaRPr/>
          </a:p>
        </p:txBody>
      </p:sp>
      <p:pic>
        <p:nvPicPr>
          <p:cNvPr id="133" name="Shape 133"/>
          <p:cNvPicPr preferRelativeResize="0"/>
          <p:nvPr/>
        </p:nvPicPr>
        <p:blipFill>
          <a:blip r:embed="rId3">
            <a:alphaModFix/>
          </a:blip>
          <a:stretch>
            <a:fillRect/>
          </a:stretch>
        </p:blipFill>
        <p:spPr>
          <a:xfrm>
            <a:off x="1051150" y="1773655"/>
            <a:ext cx="6961525" cy="5007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000"/>
              <a:buFont typeface="Arial"/>
              <a:buNone/>
            </a:pPr>
            <a:r>
              <a:rPr lang="en-US"/>
              <a:t>Enhanced</a:t>
            </a:r>
            <a:r>
              <a:rPr b="0" i="0" lang="en-US" sz="4000" u="none" cap="none" strike="noStrike">
                <a:solidFill>
                  <a:schemeClr val="dk2"/>
                </a:solidFill>
                <a:latin typeface="Arial"/>
                <a:ea typeface="Arial"/>
                <a:cs typeface="Arial"/>
                <a:sym typeface="Arial"/>
              </a:rPr>
              <a:t> Output</a:t>
            </a:r>
            <a:r>
              <a:rPr lang="en-US"/>
              <a:t> Rating</a:t>
            </a:r>
            <a:endParaRPr b="0" i="0" sz="4000" u="none" cap="none" strike="noStrike">
              <a:solidFill>
                <a:schemeClr val="dk2"/>
              </a:solidFill>
              <a:latin typeface="Arial"/>
              <a:ea typeface="Arial"/>
              <a:cs typeface="Arial"/>
              <a:sym typeface="Arial"/>
            </a:endParaRPr>
          </a:p>
        </p:txBody>
      </p:sp>
      <p:pic>
        <p:nvPicPr>
          <p:cNvPr id="139" name="Shape 139"/>
          <p:cNvPicPr preferRelativeResize="0"/>
          <p:nvPr/>
        </p:nvPicPr>
        <p:blipFill>
          <a:blip r:embed="rId3">
            <a:alphaModFix/>
          </a:blip>
          <a:stretch>
            <a:fillRect/>
          </a:stretch>
        </p:blipFill>
        <p:spPr>
          <a:xfrm>
            <a:off x="152400" y="2528575"/>
            <a:ext cx="8839201" cy="205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Po</a:t>
            </a:r>
            <a:r>
              <a:rPr lang="en-US"/>
              <a:t>tential</a:t>
            </a:r>
            <a:r>
              <a:rPr b="0" i="0" lang="en-US" sz="4000" u="none" cap="none" strike="noStrike">
                <a:solidFill>
                  <a:schemeClr val="dk2"/>
                </a:solidFill>
                <a:latin typeface="Arial"/>
                <a:ea typeface="Arial"/>
                <a:cs typeface="Arial"/>
                <a:sym typeface="Arial"/>
              </a:rPr>
              <a:t> Next Steps</a:t>
            </a:r>
            <a:endParaRPr b="0" i="0" sz="4000" u="none" cap="none" strike="noStrike">
              <a:solidFill>
                <a:schemeClr val="dk2"/>
              </a:solidFill>
              <a:latin typeface="Arial"/>
              <a:ea typeface="Arial"/>
              <a:cs typeface="Arial"/>
              <a:sym typeface="Arial"/>
            </a:endParaRPr>
          </a:p>
        </p:txBody>
      </p:sp>
      <p:sp>
        <p:nvSpPr>
          <p:cNvPr id="145" name="Shape 14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243840" lvl="0" marL="182880" marR="0" rtl="0" algn="l">
              <a:lnSpc>
                <a:spcPct val="200000"/>
              </a:lnSpc>
              <a:spcBef>
                <a:spcPts val="480"/>
              </a:spcBef>
              <a:spcAft>
                <a:spcPts val="0"/>
              </a:spcAft>
              <a:buClr>
                <a:schemeClr val="accent1"/>
              </a:buClr>
              <a:buSzPts val="3000"/>
              <a:buFont typeface="Arial"/>
              <a:buChar char="•"/>
            </a:pPr>
            <a:r>
              <a:rPr lang="en-US" sz="3000"/>
              <a:t>City name cleaning / grouping</a:t>
            </a:r>
            <a:endParaRPr sz="3000"/>
          </a:p>
          <a:p>
            <a:pPr indent="-243840" lvl="0" marL="182880" marR="0" rtl="0" algn="l">
              <a:lnSpc>
                <a:spcPct val="200000"/>
              </a:lnSpc>
              <a:spcBef>
                <a:spcPts val="1200"/>
              </a:spcBef>
              <a:spcAft>
                <a:spcPts val="0"/>
              </a:spcAft>
              <a:buClr>
                <a:schemeClr val="accent1"/>
              </a:buClr>
              <a:buSzPts val="3000"/>
              <a:buFont typeface="Arial"/>
              <a:buChar char="•"/>
            </a:pPr>
            <a:r>
              <a:rPr lang="en-US" sz="3000"/>
              <a:t>Business category segmentation</a:t>
            </a:r>
            <a:endParaRPr sz="3000"/>
          </a:p>
          <a:p>
            <a:pPr indent="-243840" lvl="0" marL="182880" marR="0" rtl="0" algn="l">
              <a:lnSpc>
                <a:spcPct val="200000"/>
              </a:lnSpc>
              <a:spcBef>
                <a:spcPts val="1200"/>
              </a:spcBef>
              <a:spcAft>
                <a:spcPts val="0"/>
              </a:spcAft>
              <a:buClr>
                <a:schemeClr val="accent1"/>
              </a:buClr>
              <a:buSzPts val="3000"/>
              <a:buFont typeface="Arial"/>
              <a:buChar char="•"/>
            </a:pPr>
            <a:r>
              <a:rPr lang="en-US" sz="3000"/>
              <a:t>Impact of ‘elite’ users</a:t>
            </a:r>
            <a:endParaRPr sz="3000"/>
          </a:p>
          <a:p>
            <a:pPr indent="-243840" lvl="0" marL="182880" marR="0" rtl="0" algn="l">
              <a:lnSpc>
                <a:spcPct val="200000"/>
              </a:lnSpc>
              <a:spcBef>
                <a:spcPts val="1200"/>
              </a:spcBef>
              <a:spcAft>
                <a:spcPts val="1200"/>
              </a:spcAft>
              <a:buClr>
                <a:schemeClr val="accent1"/>
              </a:buClr>
              <a:buSzPts val="3000"/>
              <a:buFont typeface="Arial"/>
              <a:buChar char="•"/>
            </a:pPr>
            <a:r>
              <a:rPr lang="en-US" sz="3000"/>
              <a:t>Local reviewers vs tourist reviewers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