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information of the dataset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of network analysis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we are interested</a:t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Yang</a:t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i="0" sz="7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  <a:defRPr b="0" i="0" sz="2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i="0" sz="7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120"/>
              <a:buFont typeface="Corbe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b="1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1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None/>
              <a:defRPr b="1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b="1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1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None/>
              <a:defRPr b="1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None/>
              <a:defRPr b="1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Corbel"/>
              <a:buChar char="•"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084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051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Char char="•"/>
              <a:defRPr b="0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  <a:defRPr b="0" i="0" sz="17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orbel"/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  <a:defRPr b="0" i="0" sz="17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orbel"/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720"/>
              <a:buFont typeface="Corbe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719098" y="902575"/>
            <a:ext cx="5461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 DATA  ANALYSIS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7</a:t>
            </a:r>
            <a:endParaRPr sz="4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89639" y="3589262"/>
            <a:ext cx="36042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Robert Curtis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Bojue Deng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Yang Fu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Pushkar Kale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Wei Wang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8460420" y="6101018"/>
            <a:ext cx="171072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https://pixabay.com/en/photos/email/</a:t>
            </a:r>
            <a:endParaRPr/>
          </a:p>
        </p:txBody>
      </p:sp>
      <p:pic>
        <p:nvPicPr>
          <p:cNvPr descr="A close up of a logo  Description generated with high confidence"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925" y="1038675"/>
            <a:ext cx="6958699" cy="4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00" y="413062"/>
            <a:ext cx="6924675" cy="234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4443819" y="2654528"/>
            <a:ext cx="21820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https://pixabay.com/en/thank-you-text-message-note-394180/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4675" y="3695700"/>
            <a:ext cx="6210300" cy="274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695825" y="3226742"/>
            <a:ext cx="33432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695825" y="6140678"/>
            <a:ext cx="25218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https://www.flickr.com/photos/wingedwolf/5471047557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1752600"/>
            <a:ext cx="59628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Char char="•"/>
            </a:pPr>
            <a:r>
              <a:rPr lang="en-US">
                <a:solidFill>
                  <a:srgbClr val="000000"/>
                </a:solidFill>
              </a:rPr>
              <a:t>The Enron scandal was known to the public in late October, 2001.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036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Char char="•"/>
            </a:pPr>
            <a:r>
              <a:rPr lang="en-US">
                <a:solidFill>
                  <a:srgbClr val="000000"/>
                </a:solidFill>
              </a:rPr>
              <a:t>~ 0.6m emails were left as evidence for Enron bankruptcy investigation at that time.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036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Char char="•"/>
            </a:pPr>
            <a:r>
              <a:rPr lang="en-US">
                <a:solidFill>
                  <a:srgbClr val="000000"/>
                </a:solidFill>
              </a:rPr>
              <a:t>Later on they became a resource for studies and research on social networking and computer analysis of language.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460650" y="6096000"/>
            <a:ext cx="5489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https://en.wikipedia.org/wiki/Enron#/media/File:Logo_de_Enron.svg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822" y="2276097"/>
            <a:ext cx="3041571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777325" y="609600"/>
            <a:ext cx="42411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Data Exploration: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Network Plot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50" y="607750"/>
            <a:ext cx="5885476" cy="571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6774900" y="2057400"/>
            <a:ext cx="42411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200 emails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random _layout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742765" y="784657"/>
            <a:ext cx="53532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6576" y="265750"/>
            <a:ext cx="4300250" cy="31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Problems of Interest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64350" y="2041650"/>
            <a:ext cx="70695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How did Enron employees react to the scandal ?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Was there a company-wide change of morale ?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What did they talk about in the emails 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Methods -- Sentiment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Char char="•"/>
            </a:pPr>
            <a:r>
              <a:rPr lang="en-US">
                <a:solidFill>
                  <a:srgbClr val="000000"/>
                </a:solidFill>
              </a:rPr>
              <a:t>Sentiment analysis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>
                <a:solidFill>
                  <a:srgbClr val="000000"/>
                </a:solidFill>
              </a:rPr>
              <a:t>total sentiment of the email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>
                <a:solidFill>
                  <a:srgbClr val="000000"/>
                </a:solidFill>
              </a:rPr>
              <a:t>average sentiment of the email</a:t>
            </a:r>
            <a:endParaRPr>
              <a:solidFill>
                <a:srgbClr val="000000"/>
              </a:solidFill>
            </a:endParaRPr>
          </a:p>
          <a:p>
            <a:pPr indent="-34036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•"/>
            </a:pPr>
            <a:r>
              <a:rPr lang="en-US">
                <a:solidFill>
                  <a:srgbClr val="000000"/>
                </a:solidFill>
              </a:rPr>
              <a:t>Box Plots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>
                <a:solidFill>
                  <a:srgbClr val="000000"/>
                </a:solidFill>
              </a:rPr>
              <a:t>easy display of information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980423" y="3244334"/>
            <a:ext cx="231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980423" y="3244334"/>
            <a:ext cx="231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Sentiment Analysis Results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12533"/>
          <a:stretch/>
        </p:blipFill>
        <p:spPr>
          <a:xfrm>
            <a:off x="1107175" y="2024562"/>
            <a:ext cx="3718875" cy="199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9958"/>
          <a:stretch/>
        </p:blipFill>
        <p:spPr>
          <a:xfrm>
            <a:off x="1107175" y="4275600"/>
            <a:ext cx="3718875" cy="20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b="0" l="0" r="0" t="12533"/>
          <a:stretch/>
        </p:blipFill>
        <p:spPr>
          <a:xfrm>
            <a:off x="6704275" y="4304925"/>
            <a:ext cx="3718875" cy="1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6">
            <a:alphaModFix/>
          </a:blip>
          <a:srcRect b="0" l="0" r="0" t="9958"/>
          <a:stretch/>
        </p:blipFill>
        <p:spPr>
          <a:xfrm>
            <a:off x="6704275" y="1965900"/>
            <a:ext cx="4196399" cy="204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345875" y="3791400"/>
            <a:ext cx="5895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Averaged email sentiment by day(October 2001)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241778" y="3759750"/>
            <a:ext cx="55707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Averaged email sentiment by month(2001)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65325" y="1445275"/>
            <a:ext cx="53151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Total email</a:t>
            </a:r>
            <a:r>
              <a:rPr lang="en-US"/>
              <a:t> sentiment by day(October 2001)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501075" y="1445275"/>
            <a:ext cx="4608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Total email sentiment by month(2001)</a:t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>
            <a:off x="7104725" y="3353075"/>
            <a:ext cx="3156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7149025" y="5529975"/>
            <a:ext cx="31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Methods -- Email Clustering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00"/>
                </a:solidFill>
              </a:rPr>
              <a:t>- Emails sent during Oct, 2001. # ~ 8000.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	- Convert email contents to a </a:t>
            </a:r>
            <a:r>
              <a:rPr lang="en-US" sz="2400"/>
              <a:t>term-document matrix</a:t>
            </a:r>
            <a:r>
              <a:rPr lang="en-US" sz="2400">
                <a:solidFill>
                  <a:srgbClr val="000000"/>
                </a:solidFill>
              </a:rPr>
              <a:t> using </a:t>
            </a:r>
            <a:r>
              <a:rPr lang="en-US" sz="2400"/>
              <a:t>TF-IDF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	- Cluster with KMeans (K=3)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Email Clustering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844350"/>
            <a:ext cx="35718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250" y="1066775"/>
            <a:ext cx="5907230" cy="458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>
            <a:off x="9359150" y="2944900"/>
            <a:ext cx="269100" cy="40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9054350" y="3325900"/>
            <a:ext cx="269100" cy="40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Shape 153"/>
          <p:cNvCxnSpPr/>
          <p:nvPr/>
        </p:nvCxnSpPr>
        <p:spPr>
          <a:xfrm>
            <a:off x="9206750" y="4087900"/>
            <a:ext cx="269100" cy="40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9130550" y="1573300"/>
            <a:ext cx="269100" cy="40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9359150" y="2716300"/>
            <a:ext cx="269100" cy="40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Char char="•"/>
            </a:pPr>
            <a:r>
              <a:rPr lang="en-US">
                <a:solidFill>
                  <a:srgbClr val="000000"/>
                </a:solidFill>
              </a:rPr>
              <a:t>Emails are a great source to learn about people’s emotions and feelings.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036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Char char="•"/>
            </a:pPr>
            <a:r>
              <a:rPr lang="en-US">
                <a:solidFill>
                  <a:srgbClr val="000000"/>
                </a:solidFill>
              </a:rPr>
              <a:t>Clustering of emails provides interesting insights on various keywords that appear in a collections of emails. Such keywords may represent people’s thoughts and actions.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