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Jenn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Jenn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Pushkar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Shivam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Shivam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Mihin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Mihin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Yang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rgbClr val="4DC43B"/>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rgbClr val="4DC43B"/>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rgbClr val="4DC43B"/>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rgbClr val="4DC43B"/>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rgbClr val="4DC43B"/>
              </a:buClr>
              <a:buSzPts val="13000"/>
              <a:buNone/>
              <a:defRPr sz="13000">
                <a:solidFill>
                  <a:srgbClr val="4DC43B"/>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rgbClr val="4DC43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rgbClr val="4DC43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rgbClr val="4DC43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ZxpReM4rE60"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4060113" y="1688175"/>
            <a:ext cx="44016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Exploration</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t>Jennifer Gagner, Mihin Sumaria, Shivam Singh, Yang Fu, Pushkar Kale</a:t>
            </a:r>
            <a:endParaRPr sz="2000"/>
          </a:p>
        </p:txBody>
      </p:sp>
      <p:pic>
        <p:nvPicPr>
          <p:cNvPr id="68" name="Shape 68"/>
          <p:cNvPicPr preferRelativeResize="0"/>
          <p:nvPr/>
        </p:nvPicPr>
        <p:blipFill rotWithShape="1">
          <a:blip r:embed="rId3">
            <a:alphaModFix/>
          </a:blip>
          <a:srcRect b="29068" l="0" r="0" t="30786"/>
          <a:stretch/>
        </p:blipFill>
        <p:spPr>
          <a:xfrm>
            <a:off x="683225" y="1853025"/>
            <a:ext cx="3377974" cy="71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25" name="Shape 1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a:lnSpc>
                <a:spcPct val="150000"/>
              </a:lnSpc>
              <a:spcBef>
                <a:spcPts val="0"/>
              </a:spcBef>
              <a:spcAft>
                <a:spcPts val="0"/>
              </a:spcAft>
              <a:buSzPts val="1800"/>
              <a:buChar char="●"/>
            </a:pPr>
            <a:r>
              <a:rPr lang="en"/>
              <a:t>Use association findings for directed product placement and targeted offers</a:t>
            </a:r>
            <a:endParaRPr/>
          </a:p>
          <a:p>
            <a:pPr indent="-342900" lvl="0" marL="457200">
              <a:lnSpc>
                <a:spcPct val="150000"/>
              </a:lnSpc>
              <a:spcBef>
                <a:spcPts val="0"/>
              </a:spcBef>
              <a:spcAft>
                <a:spcPts val="0"/>
              </a:spcAft>
              <a:buSzPts val="1800"/>
              <a:buChar char="●"/>
            </a:pPr>
            <a:r>
              <a:rPr lang="en"/>
              <a:t>Most associated items are extremely similar</a:t>
            </a:r>
            <a:endParaRPr/>
          </a:p>
          <a:p>
            <a:pPr indent="-317500" lvl="1" marL="914400" rtl="0">
              <a:lnSpc>
                <a:spcPct val="150000"/>
              </a:lnSpc>
              <a:spcBef>
                <a:spcPts val="0"/>
              </a:spcBef>
              <a:spcAft>
                <a:spcPts val="0"/>
              </a:spcAft>
              <a:buSzPts val="1400"/>
              <a:buChar char="○"/>
            </a:pPr>
            <a:r>
              <a:rPr lang="en"/>
              <a:t>I.e. same item, different flavor</a:t>
            </a:r>
            <a:endParaRPr/>
          </a:p>
          <a:p>
            <a:pPr indent="-342900" lvl="0" marL="457200" rtl="0">
              <a:lnSpc>
                <a:spcPct val="150000"/>
              </a:lnSpc>
              <a:spcBef>
                <a:spcPts val="0"/>
              </a:spcBef>
              <a:spcAft>
                <a:spcPts val="0"/>
              </a:spcAft>
              <a:buSzPts val="1800"/>
              <a:buChar char="●"/>
            </a:pPr>
            <a:r>
              <a:rPr lang="en"/>
              <a:t>Least associated items are mostly between organic and nonorganic</a:t>
            </a:r>
            <a:endParaRPr/>
          </a:p>
          <a:p>
            <a:pPr indent="-342900" lvl="0" marL="457200">
              <a:lnSpc>
                <a:spcPct val="150000"/>
              </a:lnSpc>
              <a:spcBef>
                <a:spcPts val="0"/>
              </a:spcBef>
              <a:spcAft>
                <a:spcPts val="0"/>
              </a:spcAft>
              <a:buSzPts val="1800"/>
              <a:buChar char="●"/>
            </a:pPr>
            <a:r>
              <a:rPr lang="en"/>
              <a:t>Can be further expanded to item sets greater than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a:t>
            </a:r>
            <a:endParaRPr/>
          </a:p>
        </p:txBody>
      </p:sp>
      <p:sp>
        <p:nvSpPr>
          <p:cNvPr id="74" name="Shape 74"/>
          <p:cNvSpPr txBox="1"/>
          <p:nvPr>
            <p:ph idx="1" type="body"/>
          </p:nvPr>
        </p:nvSpPr>
        <p:spPr>
          <a:xfrm>
            <a:off x="311700" y="1266325"/>
            <a:ext cx="3120900" cy="33027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Instacart delivers groceries from local stores in 2 hours</a:t>
            </a:r>
            <a:endParaRPr/>
          </a:p>
          <a:p>
            <a:pPr indent="-342900" lvl="0" marL="457200">
              <a:spcBef>
                <a:spcPts val="0"/>
              </a:spcBef>
              <a:spcAft>
                <a:spcPts val="0"/>
              </a:spcAft>
              <a:buSzPts val="1800"/>
              <a:buChar char="●"/>
            </a:pPr>
            <a:r>
              <a:rPr lang="en"/>
              <a:t>Instacart released 3 million data points in 2017 for users to analyze the products users order</a:t>
            </a:r>
            <a:endParaRPr/>
          </a:p>
        </p:txBody>
      </p:sp>
      <p:sp>
        <p:nvSpPr>
          <p:cNvPr descr="We'll do the grocery shopping for you! Shop all your favorite stores and get your groceries delivered to your door in as little as one hour. Go to Instacart.com now or download the Instacart app!" id="75" name="Shape 75" title="How Instacart Works">
            <a:hlinkClick r:id="rId3"/>
          </p:cNvPr>
          <p:cNvSpPr/>
          <p:nvPr/>
        </p:nvSpPr>
        <p:spPr>
          <a:xfrm>
            <a:off x="3627150" y="851000"/>
            <a:ext cx="5383825" cy="4037850"/>
          </a:xfrm>
          <a:prstGeom prst="rect">
            <a:avLst/>
          </a:prstGeom>
          <a:blipFill>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Exploration</a:t>
            </a:r>
            <a:endParaRPr/>
          </a:p>
        </p:txBody>
      </p:sp>
      <p:pic>
        <p:nvPicPr>
          <p:cNvPr id="81" name="Shape 81"/>
          <p:cNvPicPr preferRelativeResize="0"/>
          <p:nvPr/>
        </p:nvPicPr>
        <p:blipFill>
          <a:blip r:embed="rId3">
            <a:alphaModFix/>
          </a:blip>
          <a:stretch>
            <a:fillRect/>
          </a:stretch>
        </p:blipFill>
        <p:spPr>
          <a:xfrm>
            <a:off x="1260096" y="1152425"/>
            <a:ext cx="2323278" cy="3649800"/>
          </a:xfrm>
          <a:prstGeom prst="rect">
            <a:avLst/>
          </a:prstGeom>
          <a:noFill/>
          <a:ln>
            <a:noFill/>
          </a:ln>
        </p:spPr>
      </p:pic>
      <p:pic>
        <p:nvPicPr>
          <p:cNvPr id="82" name="Shape 82"/>
          <p:cNvPicPr preferRelativeResize="0"/>
          <p:nvPr/>
        </p:nvPicPr>
        <p:blipFill>
          <a:blip r:embed="rId4">
            <a:alphaModFix/>
          </a:blip>
          <a:stretch>
            <a:fillRect/>
          </a:stretch>
        </p:blipFill>
        <p:spPr>
          <a:xfrm>
            <a:off x="5353275" y="1117100"/>
            <a:ext cx="2563107" cy="364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Exploration</a:t>
            </a:r>
            <a:endParaRPr/>
          </a:p>
        </p:txBody>
      </p:sp>
      <p:pic>
        <p:nvPicPr>
          <p:cNvPr id="88" name="Shape 88"/>
          <p:cNvPicPr preferRelativeResize="0"/>
          <p:nvPr/>
        </p:nvPicPr>
        <p:blipFill>
          <a:blip r:embed="rId3">
            <a:alphaModFix/>
          </a:blip>
          <a:stretch>
            <a:fillRect/>
          </a:stretch>
        </p:blipFill>
        <p:spPr>
          <a:xfrm>
            <a:off x="1351038" y="1152425"/>
            <a:ext cx="6441923" cy="3883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 Market Basket Analysis</a:t>
            </a:r>
            <a:endParaRPr/>
          </a:p>
        </p:txBody>
      </p:sp>
      <p:sp>
        <p:nvSpPr>
          <p:cNvPr id="94" name="Shape 9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Association rule mining based on market basket </a:t>
            </a:r>
            <a:r>
              <a:rPr lang="en"/>
              <a:t>analyses</a:t>
            </a:r>
            <a:endParaRPr/>
          </a:p>
          <a:p>
            <a:pPr indent="-342900" lvl="0" marL="457200" marR="0" rtl="0" algn="l">
              <a:lnSpc>
                <a:spcPct val="115000"/>
              </a:lnSpc>
              <a:spcBef>
                <a:spcPts val="0"/>
              </a:spcBef>
              <a:spcAft>
                <a:spcPts val="0"/>
              </a:spcAft>
              <a:buSzPts val="1800"/>
              <a:buChar char="●"/>
            </a:pPr>
            <a:r>
              <a:rPr lang="en"/>
              <a:t>Create the best, personalized offers for consumers by organizing website</a:t>
            </a:r>
            <a:endParaRPr/>
          </a:p>
          <a:p>
            <a:pPr indent="-317500" lvl="1" marL="914400" marR="0" rtl="0" algn="l">
              <a:lnSpc>
                <a:spcPct val="115000"/>
              </a:lnSpc>
              <a:spcBef>
                <a:spcPts val="0"/>
              </a:spcBef>
              <a:spcAft>
                <a:spcPts val="0"/>
              </a:spcAft>
              <a:buSzPts val="1400"/>
              <a:buChar char="○"/>
            </a:pPr>
            <a:r>
              <a:rPr lang="en"/>
              <a:t>Place co-</a:t>
            </a:r>
            <a:r>
              <a:rPr lang="en"/>
              <a:t>occurring</a:t>
            </a:r>
            <a:r>
              <a:rPr lang="en"/>
              <a:t> items in the their own category or build broader categories to </a:t>
            </a:r>
            <a:r>
              <a:rPr lang="en"/>
              <a:t>accommodate </a:t>
            </a:r>
            <a:r>
              <a:rPr lang="en"/>
              <a:t>them.</a:t>
            </a:r>
            <a:endParaRPr/>
          </a:p>
          <a:p>
            <a:pPr indent="-317500" lvl="1" marL="914400" marR="0" rtl="0" algn="l">
              <a:lnSpc>
                <a:spcPct val="115000"/>
              </a:lnSpc>
              <a:spcBef>
                <a:spcPts val="0"/>
              </a:spcBef>
              <a:spcAft>
                <a:spcPts val="0"/>
              </a:spcAft>
              <a:buSzPts val="1400"/>
              <a:buChar char="○"/>
            </a:pPr>
            <a:r>
              <a:rPr lang="en"/>
              <a:t>Personalized recommendations based on co-</a:t>
            </a:r>
            <a:r>
              <a:rPr lang="en"/>
              <a:t>occurrences</a:t>
            </a:r>
            <a:r>
              <a:rPr lang="en"/>
              <a:t> can be provided to users when they add one of the items to their carts.</a:t>
            </a:r>
            <a:endParaRPr/>
          </a:p>
          <a:p>
            <a:pPr indent="-317500" lvl="1" marL="914400" marR="0" rtl="0" algn="l">
              <a:lnSpc>
                <a:spcPct val="115000"/>
              </a:lnSpc>
              <a:spcBef>
                <a:spcPts val="0"/>
              </a:spcBef>
              <a:spcAft>
                <a:spcPts val="0"/>
              </a:spcAft>
              <a:buSzPts val="1400"/>
              <a:buChar char="○"/>
            </a:pPr>
            <a:r>
              <a:rPr lang="en"/>
              <a:t>Send out personalized emails based on past orders, recommending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Simple A-to-B Association Rule Mining</a:t>
            </a:r>
            <a:endParaRPr/>
          </a:p>
        </p:txBody>
      </p:sp>
      <p:sp>
        <p:nvSpPr>
          <p:cNvPr id="100" name="Shape 10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Based on the a</a:t>
            </a:r>
            <a:r>
              <a:rPr lang="en"/>
              <a:t>priori algorithm, find frequent itemsets</a:t>
            </a:r>
            <a:endParaRPr/>
          </a:p>
          <a:p>
            <a:pPr indent="-342900" lvl="0" marL="457200" rtl="0">
              <a:lnSpc>
                <a:spcPct val="150000"/>
              </a:lnSpc>
              <a:spcBef>
                <a:spcPts val="0"/>
              </a:spcBef>
              <a:spcAft>
                <a:spcPts val="0"/>
              </a:spcAft>
              <a:buSzPts val="1800"/>
              <a:buChar char="●"/>
            </a:pPr>
            <a:r>
              <a:rPr lang="en"/>
              <a:t>Three key metrics for itemsets:</a:t>
            </a:r>
            <a:endParaRPr/>
          </a:p>
          <a:p>
            <a:pPr indent="-317500" lvl="1" marL="914400" rtl="0">
              <a:lnSpc>
                <a:spcPct val="150000"/>
              </a:lnSpc>
              <a:spcBef>
                <a:spcPts val="0"/>
              </a:spcBef>
              <a:spcAft>
                <a:spcPts val="0"/>
              </a:spcAft>
              <a:buSzPts val="1400"/>
              <a:buChar char="○"/>
            </a:pPr>
            <a:r>
              <a:rPr lang="en"/>
              <a:t>Support: % of reorders that contains the itemA&amp;itemB pair.</a:t>
            </a:r>
            <a:endParaRPr/>
          </a:p>
          <a:p>
            <a:pPr indent="-317500" lvl="1" marL="914400" rtl="0">
              <a:lnSpc>
                <a:spcPct val="150000"/>
              </a:lnSpc>
              <a:spcBef>
                <a:spcPts val="0"/>
              </a:spcBef>
              <a:spcAft>
                <a:spcPts val="0"/>
              </a:spcAft>
              <a:buSzPts val="1400"/>
              <a:buChar char="○"/>
            </a:pPr>
            <a:r>
              <a:rPr lang="en"/>
              <a:t>Confidence: % of times that B is purchased, given that A was purchased.</a:t>
            </a:r>
            <a:endParaRPr/>
          </a:p>
          <a:p>
            <a:pPr indent="-317500" lvl="1" marL="914400" rtl="0">
              <a:lnSpc>
                <a:spcPct val="150000"/>
              </a:lnSpc>
              <a:spcBef>
                <a:spcPts val="0"/>
              </a:spcBef>
              <a:spcAft>
                <a:spcPts val="0"/>
              </a:spcAft>
              <a:buSzPts val="1400"/>
              <a:buChar char="○"/>
            </a:pPr>
            <a:r>
              <a:rPr lang="en"/>
              <a:t>Lift: the relationship between A and B. Lift{AB} = support{AB}/(support{A}*support{B}).</a:t>
            </a:r>
            <a:endParaRPr/>
          </a:p>
          <a:p>
            <a:pPr indent="-317500" lvl="2" marL="1371600" rtl="0">
              <a:lnSpc>
                <a:spcPct val="150000"/>
              </a:lnSpc>
              <a:spcBef>
                <a:spcPts val="0"/>
              </a:spcBef>
              <a:spcAft>
                <a:spcPts val="0"/>
              </a:spcAft>
              <a:buSzPts val="1400"/>
              <a:buChar char="■"/>
            </a:pPr>
            <a:r>
              <a:rPr lang="en"/>
              <a:t>= 1, occur together only by chance.</a:t>
            </a:r>
            <a:endParaRPr/>
          </a:p>
          <a:p>
            <a:pPr indent="-317500" lvl="2" marL="1371600" rtl="0">
              <a:lnSpc>
                <a:spcPct val="150000"/>
              </a:lnSpc>
              <a:spcBef>
                <a:spcPts val="0"/>
              </a:spcBef>
              <a:spcAft>
                <a:spcPts val="0"/>
              </a:spcAft>
              <a:buSzPts val="1400"/>
              <a:buChar char="■"/>
            </a:pPr>
            <a:r>
              <a:rPr lang="en"/>
              <a:t>&gt; 1, positive relationship.</a:t>
            </a:r>
            <a:endParaRPr/>
          </a:p>
          <a:p>
            <a:pPr indent="-317500" lvl="2" marL="1371600" rtl="0">
              <a:lnSpc>
                <a:spcPct val="150000"/>
              </a:lnSpc>
              <a:spcBef>
                <a:spcPts val="0"/>
              </a:spcBef>
              <a:spcAft>
                <a:spcPts val="0"/>
              </a:spcAft>
              <a:buSzPts val="1400"/>
              <a:buChar char="■"/>
            </a:pPr>
            <a:r>
              <a:rPr lang="en"/>
              <a:t>&lt; 1, negative relationship.</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8323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a:t>
            </a:r>
            <a:r>
              <a:rPr lang="en"/>
              <a:t> Order history data mining</a:t>
            </a:r>
            <a:endParaRPr/>
          </a:p>
          <a:p>
            <a:pPr indent="0" lvl="0" marL="0">
              <a:spcBef>
                <a:spcPts val="0"/>
              </a:spcBef>
              <a:spcAft>
                <a:spcPts val="0"/>
              </a:spcAft>
              <a:buNone/>
            </a:pPr>
            <a:r>
              <a:t/>
            </a:r>
            <a:endParaRPr/>
          </a:p>
        </p:txBody>
      </p:sp>
      <p:sp>
        <p:nvSpPr>
          <p:cNvPr id="106" name="Shape 106"/>
          <p:cNvSpPr txBox="1"/>
          <p:nvPr>
            <p:ph idx="1" type="body"/>
          </p:nvPr>
        </p:nvSpPr>
        <p:spPr>
          <a:xfrm>
            <a:off x="311700" y="1190125"/>
            <a:ext cx="8260800" cy="3302700"/>
          </a:xfrm>
          <a:prstGeom prst="rect">
            <a:avLst/>
          </a:prstGeom>
        </p:spPr>
        <p:txBody>
          <a:bodyPr anchorCtr="0" anchor="t" bIns="91425" lIns="91425" spcFirstLastPara="1" rIns="91425" wrap="square" tIns="91425">
            <a:noAutofit/>
          </a:bodyPr>
          <a:lstStyle/>
          <a:p>
            <a:pPr indent="-349250" lvl="0" marL="457200" rtl="0">
              <a:lnSpc>
                <a:spcPct val="200000"/>
              </a:lnSpc>
              <a:spcBef>
                <a:spcPts val="0"/>
              </a:spcBef>
              <a:spcAft>
                <a:spcPts val="0"/>
              </a:spcAft>
              <a:buSzPts val="1900"/>
              <a:buChar char="●"/>
            </a:pPr>
            <a:r>
              <a:rPr lang="en" sz="1900"/>
              <a:t>~ </a:t>
            </a:r>
            <a:r>
              <a:rPr b="1" lang="en" sz="1900"/>
              <a:t>3.2</a:t>
            </a:r>
            <a:r>
              <a:rPr lang="en" sz="1900"/>
              <a:t> million orders containing ~ </a:t>
            </a:r>
            <a:r>
              <a:rPr b="1" lang="en" sz="1900"/>
              <a:t>30</a:t>
            </a:r>
            <a:r>
              <a:rPr lang="en" sz="1900"/>
              <a:t> million items</a:t>
            </a:r>
            <a:endParaRPr sz="1900"/>
          </a:p>
          <a:p>
            <a:pPr indent="-349250" lvl="0" marL="457200" rtl="0">
              <a:lnSpc>
                <a:spcPct val="200000"/>
              </a:lnSpc>
              <a:spcBef>
                <a:spcPts val="0"/>
              </a:spcBef>
              <a:spcAft>
                <a:spcPts val="0"/>
              </a:spcAft>
              <a:buSzPts val="1900"/>
              <a:buChar char="●"/>
            </a:pPr>
            <a:r>
              <a:rPr lang="en" sz="1900"/>
              <a:t>~ </a:t>
            </a:r>
            <a:r>
              <a:rPr b="1" lang="en" sz="1900"/>
              <a:t>30</a:t>
            </a:r>
            <a:r>
              <a:rPr lang="en" sz="1900"/>
              <a:t> million item pairs</a:t>
            </a:r>
            <a:endParaRPr sz="1900"/>
          </a:p>
          <a:p>
            <a:pPr indent="-349250" lvl="0" marL="457200" rtl="0">
              <a:lnSpc>
                <a:spcPct val="200000"/>
              </a:lnSpc>
              <a:spcBef>
                <a:spcPts val="0"/>
              </a:spcBef>
              <a:spcAft>
                <a:spcPts val="0"/>
              </a:spcAft>
              <a:buSzPts val="1900"/>
              <a:buChar char="●"/>
            </a:pPr>
            <a:r>
              <a:rPr b="1" lang="en" sz="1900"/>
              <a:t>48,751 </a:t>
            </a:r>
            <a:r>
              <a:rPr lang="en" sz="1900"/>
              <a:t>item pairs with support &gt;= 0.01% (min. support threshold)</a:t>
            </a:r>
            <a:endParaRPr sz="1900"/>
          </a:p>
          <a:p>
            <a:pPr indent="-349250" lvl="0" marL="457200" rtl="0">
              <a:lnSpc>
                <a:spcPct val="200000"/>
              </a:lnSpc>
              <a:spcBef>
                <a:spcPts val="0"/>
              </a:spcBef>
              <a:spcAft>
                <a:spcPts val="0"/>
              </a:spcAft>
              <a:buSzPts val="1900"/>
              <a:buChar char="●"/>
            </a:pPr>
            <a:r>
              <a:rPr b="1" lang="en" sz="1900"/>
              <a:t>208 </a:t>
            </a:r>
            <a:r>
              <a:rPr lang="en" sz="1900"/>
              <a:t>item pairs have positive relationships (lift &gt; 1)</a:t>
            </a:r>
            <a:endParaRPr sz="1900"/>
          </a:p>
        </p:txBody>
      </p:sp>
      <p:sp>
        <p:nvSpPr>
          <p:cNvPr id="107" name="Shape 107"/>
          <p:cNvSpPr/>
          <p:nvPr/>
        </p:nvSpPr>
        <p:spPr>
          <a:xfrm>
            <a:off x="311700" y="1102775"/>
            <a:ext cx="421200" cy="29352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 - Top 10 Item Pairs</a:t>
            </a:r>
            <a:endParaRPr/>
          </a:p>
        </p:txBody>
      </p:sp>
      <p:pic>
        <p:nvPicPr>
          <p:cNvPr id="113" name="Shape 113"/>
          <p:cNvPicPr preferRelativeResize="0"/>
          <p:nvPr/>
        </p:nvPicPr>
        <p:blipFill>
          <a:blip r:embed="rId3">
            <a:alphaModFix/>
          </a:blip>
          <a:stretch>
            <a:fillRect/>
          </a:stretch>
        </p:blipFill>
        <p:spPr>
          <a:xfrm>
            <a:off x="440400" y="1082950"/>
            <a:ext cx="8300065" cy="3686275"/>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 Items Least Likely to be Bought Together</a:t>
            </a:r>
            <a:endParaRPr/>
          </a:p>
        </p:txBody>
      </p:sp>
      <p:pic>
        <p:nvPicPr>
          <p:cNvPr id="119" name="Shape 119"/>
          <p:cNvPicPr preferRelativeResize="0"/>
          <p:nvPr/>
        </p:nvPicPr>
        <p:blipFill>
          <a:blip r:embed="rId3">
            <a:alphaModFix/>
          </a:blip>
          <a:stretch>
            <a:fillRect/>
          </a:stretch>
        </p:blipFill>
        <p:spPr>
          <a:xfrm>
            <a:off x="414625" y="1152425"/>
            <a:ext cx="4963220" cy="3686275"/>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