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24"/>
  </p:notesMasterIdLst>
  <p:sldIdLst>
    <p:sldId id="280" r:id="rId2"/>
    <p:sldId id="256" r:id="rId3"/>
    <p:sldId id="258" r:id="rId4"/>
    <p:sldId id="259" r:id="rId5"/>
    <p:sldId id="278" r:id="rId6"/>
    <p:sldId id="270" r:id="rId7"/>
    <p:sldId id="269" r:id="rId8"/>
    <p:sldId id="260" r:id="rId9"/>
    <p:sldId id="271" r:id="rId10"/>
    <p:sldId id="261" r:id="rId11"/>
    <p:sldId id="272" r:id="rId12"/>
    <p:sldId id="262" r:id="rId13"/>
    <p:sldId id="273" r:id="rId14"/>
    <p:sldId id="274" r:id="rId15"/>
    <p:sldId id="263" r:id="rId16"/>
    <p:sldId id="275" r:id="rId17"/>
    <p:sldId id="264" r:id="rId18"/>
    <p:sldId id="276" r:id="rId19"/>
    <p:sldId id="265" r:id="rId20"/>
    <p:sldId id="277" r:id="rId21"/>
    <p:sldId id="266" r:id="rId22"/>
    <p:sldId id="281"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Garamond" panose="020204040303010108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Garamond" panose="02020404030301010803"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CCFFCC"/>
    <a:srgbClr val="99FFCC"/>
    <a:srgbClr val="99CCFF"/>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BD8A-D3A8-49F3-9167-A6E4F5D72349}" v="3" dt="2024-05-12T15:09:37.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autoAdjust="0"/>
    <p:restoredTop sz="94679" autoAdjust="0"/>
  </p:normalViewPr>
  <p:slideViewPr>
    <p:cSldViewPr>
      <p:cViewPr varScale="1">
        <p:scale>
          <a:sx n="47" d="100"/>
          <a:sy n="47" d="100"/>
        </p:scale>
        <p:origin x="14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40A8BD8A-D3A8-49F3-9167-A6E4F5D72349}"/>
    <pc:docChg chg="modSld">
      <pc:chgData name="Guest User" userId="" providerId="Windows Live" clId="Web-{40A8BD8A-D3A8-49F3-9167-A6E4F5D72349}" dt="2024-05-12T15:09:37.605" v="1" actId="20577"/>
      <pc:docMkLst>
        <pc:docMk/>
      </pc:docMkLst>
      <pc:sldChg chg="modSp">
        <pc:chgData name="Guest User" userId="" providerId="Windows Live" clId="Web-{40A8BD8A-D3A8-49F3-9167-A6E4F5D72349}" dt="2024-05-12T15:09:37.605" v="1" actId="20577"/>
        <pc:sldMkLst>
          <pc:docMk/>
          <pc:sldMk cId="0" sldId="258"/>
        </pc:sldMkLst>
        <pc:spChg chg="mod">
          <ac:chgData name="Guest User" userId="" providerId="Windows Live" clId="Web-{40A8BD8A-D3A8-49F3-9167-A6E4F5D72349}" dt="2024-05-12T15:09:37.605" v="1" actId="20577"/>
          <ac:spMkLst>
            <pc:docMk/>
            <pc:sldMk cId="0" sldId="258"/>
            <ac:spMk id="3075" creationId="{443E3F73-6F26-A05A-5A09-6B1F7970D76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D5163A9-12A3-23EA-846E-B101E3B2104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3075" name="Rectangle 3">
            <a:extLst>
              <a:ext uri="{FF2B5EF4-FFF2-40B4-BE49-F238E27FC236}">
                <a16:creationId xmlns:a16="http://schemas.microsoft.com/office/drawing/2014/main" id="{62A2DA73-F1A8-C688-5438-6EFEEE6BB6C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22532" name="Rectangle 4">
            <a:extLst>
              <a:ext uri="{FF2B5EF4-FFF2-40B4-BE49-F238E27FC236}">
                <a16:creationId xmlns:a16="http://schemas.microsoft.com/office/drawing/2014/main" id="{E68D2E13-5552-7820-62A6-4AE27E818B4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8DD98AC0-DFF9-9831-9F73-B9CBBF31AEB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AFF0239-733E-A707-FFB4-14F9B7FBECB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3079" name="Rectangle 7">
            <a:extLst>
              <a:ext uri="{FF2B5EF4-FFF2-40B4-BE49-F238E27FC236}">
                <a16:creationId xmlns:a16="http://schemas.microsoft.com/office/drawing/2014/main" id="{FC34CA7E-C572-EECF-6109-B56020784D7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57BAB7A4-EE88-4414-BE2D-95AE520C0DB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BC8B47F2-C809-F7AC-B5C3-BA1B603BBA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Garamond" panose="02020404030301010803" pitchFamily="18" charset="0"/>
                <a:cs typeface="Arial" panose="020B0604020202020204" pitchFamily="34" charset="0"/>
              </a:defRPr>
            </a:lvl1pPr>
            <a:lvl2pPr marL="742950" indent="-285750" eaLnBrk="0" hangingPunct="0">
              <a:defRPr>
                <a:solidFill>
                  <a:schemeClr val="tx1"/>
                </a:solidFill>
                <a:latin typeface="Garamond" panose="02020404030301010803" pitchFamily="18" charset="0"/>
                <a:cs typeface="Arial" panose="020B0604020202020204" pitchFamily="34" charset="0"/>
              </a:defRPr>
            </a:lvl2pPr>
            <a:lvl3pPr marL="1143000" indent="-228600" eaLnBrk="0" hangingPunct="0">
              <a:defRPr>
                <a:solidFill>
                  <a:schemeClr val="tx1"/>
                </a:solidFill>
                <a:latin typeface="Garamond" panose="02020404030301010803" pitchFamily="18" charset="0"/>
                <a:cs typeface="Arial" panose="020B0604020202020204" pitchFamily="34" charset="0"/>
              </a:defRPr>
            </a:lvl3pPr>
            <a:lvl4pPr marL="1600200" indent="-228600" eaLnBrk="0" hangingPunct="0">
              <a:defRPr>
                <a:solidFill>
                  <a:schemeClr val="tx1"/>
                </a:solidFill>
                <a:latin typeface="Garamond" panose="02020404030301010803" pitchFamily="18" charset="0"/>
                <a:cs typeface="Arial" panose="020B0604020202020204" pitchFamily="34" charset="0"/>
              </a:defRPr>
            </a:lvl4pPr>
            <a:lvl5pPr marL="2057400" indent="-228600" eaLnBrk="0" hangingPunct="0">
              <a:defRPr>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Garamond" panose="02020404030301010803" pitchFamily="18" charset="0"/>
                <a:cs typeface="Arial" panose="020B0604020202020204" pitchFamily="34" charset="0"/>
              </a:defRPr>
            </a:lvl9pPr>
          </a:lstStyle>
          <a:p>
            <a:pPr eaLnBrk="1" hangingPunct="1"/>
            <a:fld id="{76D0CD2E-BAD3-4C34-A0FD-30C254668C9B}" type="slidenum">
              <a:rPr lang="en-US" altLang="en-US">
                <a:latin typeface="Arial" panose="020B0604020202020204" pitchFamily="34" charset="0"/>
              </a:rPr>
              <a:pPr eaLnBrk="1" hangingPunct="1"/>
              <a:t>2</a:t>
            </a:fld>
            <a:endParaRPr lang="en-US" altLang="en-US">
              <a:latin typeface="Arial" panose="020B0604020202020204" pitchFamily="34" charset="0"/>
            </a:endParaRPr>
          </a:p>
        </p:txBody>
      </p:sp>
      <p:sp>
        <p:nvSpPr>
          <p:cNvPr id="23555" name="Rectangle 2">
            <a:extLst>
              <a:ext uri="{FF2B5EF4-FFF2-40B4-BE49-F238E27FC236}">
                <a16:creationId xmlns:a16="http://schemas.microsoft.com/office/drawing/2014/main" id="{8016BED9-0B98-DB10-53F1-601602AF690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8BF02C3B-0781-3E7E-3992-5F1E6D2C3A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9B26786B-05C0-612A-DE91-2810CCB9682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F78F95E-4440-93CE-7A69-5007FEACB98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7E90CAB-9BE5-9EB6-D8F8-840B1C4FDE39}"/>
              </a:ext>
            </a:extLst>
          </p:cNvPr>
          <p:cNvSpPr>
            <a:spLocks noGrp="1"/>
          </p:cNvSpPr>
          <p:nvPr>
            <p:ph type="sldNum" sz="quarter" idx="12"/>
          </p:nvPr>
        </p:nvSpPr>
        <p:spPr/>
        <p:txBody>
          <a:bodyPr/>
          <a:lstStyle>
            <a:lvl1pPr>
              <a:defRPr/>
            </a:lvl1pPr>
          </a:lstStyle>
          <a:p>
            <a:fld id="{18FAE47F-8D18-45DE-9294-034756AFC0FA}" type="slidenum">
              <a:rPr lang="en-US" altLang="en-US"/>
              <a:pPr/>
              <a:t>‹#›</a:t>
            </a:fld>
            <a:endParaRPr lang="en-US" altLang="en-US"/>
          </a:p>
        </p:txBody>
      </p:sp>
    </p:spTree>
    <p:extLst>
      <p:ext uri="{BB962C8B-B14F-4D97-AF65-F5344CB8AC3E}">
        <p14:creationId xmlns:p14="http://schemas.microsoft.com/office/powerpoint/2010/main" val="216888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33277D-3EBD-7874-6E8B-7C4F985D784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DBF64E6-E188-2D05-5613-F59E4E05FED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392090-184C-66BE-9C09-BC8B073CF7B4}"/>
              </a:ext>
            </a:extLst>
          </p:cNvPr>
          <p:cNvSpPr>
            <a:spLocks noGrp="1"/>
          </p:cNvSpPr>
          <p:nvPr>
            <p:ph type="sldNum" sz="quarter" idx="12"/>
          </p:nvPr>
        </p:nvSpPr>
        <p:spPr/>
        <p:txBody>
          <a:bodyPr/>
          <a:lstStyle>
            <a:lvl1pPr>
              <a:defRPr/>
            </a:lvl1pPr>
          </a:lstStyle>
          <a:p>
            <a:fld id="{BE9A982B-3BAD-4965-AF47-9A20CFA81488}" type="slidenum">
              <a:rPr lang="en-US" altLang="en-US"/>
              <a:pPr/>
              <a:t>‹#›</a:t>
            </a:fld>
            <a:endParaRPr lang="en-US" altLang="en-US"/>
          </a:p>
        </p:txBody>
      </p:sp>
    </p:spTree>
    <p:extLst>
      <p:ext uri="{BB962C8B-B14F-4D97-AF65-F5344CB8AC3E}">
        <p14:creationId xmlns:p14="http://schemas.microsoft.com/office/powerpoint/2010/main" val="401805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67CF95-B19C-C533-E761-E74F01FB890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96E1CA0-4950-3D69-C055-8C4E755D7B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A91C684-7194-352C-A361-8B7927B6725A}"/>
              </a:ext>
            </a:extLst>
          </p:cNvPr>
          <p:cNvSpPr>
            <a:spLocks noGrp="1"/>
          </p:cNvSpPr>
          <p:nvPr>
            <p:ph type="sldNum" sz="quarter" idx="12"/>
          </p:nvPr>
        </p:nvSpPr>
        <p:spPr/>
        <p:txBody>
          <a:bodyPr/>
          <a:lstStyle>
            <a:lvl1pPr>
              <a:defRPr/>
            </a:lvl1pPr>
          </a:lstStyle>
          <a:p>
            <a:fld id="{31B716A8-9A9F-4AE4-8295-3F40E413E0FA}" type="slidenum">
              <a:rPr lang="en-US" altLang="en-US"/>
              <a:pPr/>
              <a:t>‹#›</a:t>
            </a:fld>
            <a:endParaRPr lang="en-US" altLang="en-US"/>
          </a:p>
        </p:txBody>
      </p:sp>
    </p:spTree>
    <p:extLst>
      <p:ext uri="{BB962C8B-B14F-4D97-AF65-F5344CB8AC3E}">
        <p14:creationId xmlns:p14="http://schemas.microsoft.com/office/powerpoint/2010/main" val="2600231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050C6-F36B-CD8C-D825-E286D138E09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66B0BC0-9219-B81D-69F0-D993360FB03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84FBA00-6FD8-4F6C-CEEF-6A4167E13FD0}"/>
              </a:ext>
            </a:extLst>
          </p:cNvPr>
          <p:cNvSpPr>
            <a:spLocks noGrp="1"/>
          </p:cNvSpPr>
          <p:nvPr>
            <p:ph type="sldNum" sz="quarter" idx="12"/>
          </p:nvPr>
        </p:nvSpPr>
        <p:spPr/>
        <p:txBody>
          <a:bodyPr/>
          <a:lstStyle>
            <a:lvl1pPr>
              <a:defRPr/>
            </a:lvl1pPr>
          </a:lstStyle>
          <a:p>
            <a:fld id="{8CD06F1B-4916-42EC-B1B2-7CDB9C1A724D}" type="slidenum">
              <a:rPr lang="en-US" altLang="en-US"/>
              <a:pPr/>
              <a:t>‹#›</a:t>
            </a:fld>
            <a:endParaRPr lang="en-US" altLang="en-US"/>
          </a:p>
        </p:txBody>
      </p:sp>
    </p:spTree>
    <p:extLst>
      <p:ext uri="{BB962C8B-B14F-4D97-AF65-F5344CB8AC3E}">
        <p14:creationId xmlns:p14="http://schemas.microsoft.com/office/powerpoint/2010/main" val="80285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9FF14C-BB55-FDA0-0812-07A827F5187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54AE06F-A512-A196-7562-26D5E5C033B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E1EC63A-7F2B-DCFD-F6DC-490D4D41A1D8}"/>
              </a:ext>
            </a:extLst>
          </p:cNvPr>
          <p:cNvSpPr>
            <a:spLocks noGrp="1"/>
          </p:cNvSpPr>
          <p:nvPr>
            <p:ph type="sldNum" sz="quarter" idx="12"/>
          </p:nvPr>
        </p:nvSpPr>
        <p:spPr/>
        <p:txBody>
          <a:bodyPr/>
          <a:lstStyle>
            <a:lvl1pPr>
              <a:defRPr/>
            </a:lvl1pPr>
          </a:lstStyle>
          <a:p>
            <a:fld id="{C38332FD-BEBB-426D-8127-9D6BE0274C29}" type="slidenum">
              <a:rPr lang="en-US" altLang="en-US"/>
              <a:pPr/>
              <a:t>‹#›</a:t>
            </a:fld>
            <a:endParaRPr lang="en-US" altLang="en-US"/>
          </a:p>
        </p:txBody>
      </p:sp>
    </p:spTree>
    <p:extLst>
      <p:ext uri="{BB962C8B-B14F-4D97-AF65-F5344CB8AC3E}">
        <p14:creationId xmlns:p14="http://schemas.microsoft.com/office/powerpoint/2010/main" val="906820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70D79696-1B44-F094-B956-E14BB6B9DE8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39DF599-063F-0C8F-6C2D-EB5AB247FC0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FD686BF-A467-5085-C8C9-A9A68A1FFE02}"/>
              </a:ext>
            </a:extLst>
          </p:cNvPr>
          <p:cNvSpPr>
            <a:spLocks noGrp="1"/>
          </p:cNvSpPr>
          <p:nvPr>
            <p:ph type="sldNum" sz="quarter" idx="12"/>
          </p:nvPr>
        </p:nvSpPr>
        <p:spPr/>
        <p:txBody>
          <a:bodyPr/>
          <a:lstStyle>
            <a:lvl1pPr>
              <a:defRPr/>
            </a:lvl1pPr>
          </a:lstStyle>
          <a:p>
            <a:fld id="{72692269-E4BC-4BF9-8EC9-4C064569E4B3}" type="slidenum">
              <a:rPr lang="en-US" altLang="en-US"/>
              <a:pPr/>
              <a:t>‹#›</a:t>
            </a:fld>
            <a:endParaRPr lang="en-US" altLang="en-US"/>
          </a:p>
        </p:txBody>
      </p:sp>
    </p:spTree>
    <p:extLst>
      <p:ext uri="{BB962C8B-B14F-4D97-AF65-F5344CB8AC3E}">
        <p14:creationId xmlns:p14="http://schemas.microsoft.com/office/powerpoint/2010/main" val="96212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81FF53A-80CA-8472-3515-8D06F4A3E434}"/>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1F40628F-2154-8505-78D3-1AAC4BB875F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E147B95-4F33-897D-3229-56208C5F5EDC}"/>
              </a:ext>
            </a:extLst>
          </p:cNvPr>
          <p:cNvSpPr>
            <a:spLocks noGrp="1"/>
          </p:cNvSpPr>
          <p:nvPr>
            <p:ph type="sldNum" sz="quarter" idx="12"/>
          </p:nvPr>
        </p:nvSpPr>
        <p:spPr/>
        <p:txBody>
          <a:bodyPr/>
          <a:lstStyle>
            <a:lvl1pPr>
              <a:defRPr/>
            </a:lvl1pPr>
          </a:lstStyle>
          <a:p>
            <a:fld id="{15CF0D8E-4A65-402B-BF66-4584EF24FF6B}" type="slidenum">
              <a:rPr lang="en-US" altLang="en-US"/>
              <a:pPr/>
              <a:t>‹#›</a:t>
            </a:fld>
            <a:endParaRPr lang="en-US" altLang="en-US"/>
          </a:p>
        </p:txBody>
      </p:sp>
    </p:spTree>
    <p:extLst>
      <p:ext uri="{BB962C8B-B14F-4D97-AF65-F5344CB8AC3E}">
        <p14:creationId xmlns:p14="http://schemas.microsoft.com/office/powerpoint/2010/main" val="3780157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A606F4B-B5BA-53D0-C81B-C61810D6528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B6D3863-7D72-225B-2A0F-EFCBFF5ED4C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EA262D3-B7B1-F595-AF40-7A0F8C60115C}"/>
              </a:ext>
            </a:extLst>
          </p:cNvPr>
          <p:cNvSpPr>
            <a:spLocks noGrp="1"/>
          </p:cNvSpPr>
          <p:nvPr>
            <p:ph type="sldNum" sz="quarter" idx="12"/>
          </p:nvPr>
        </p:nvSpPr>
        <p:spPr/>
        <p:txBody>
          <a:bodyPr/>
          <a:lstStyle>
            <a:lvl1pPr>
              <a:defRPr/>
            </a:lvl1pPr>
          </a:lstStyle>
          <a:p>
            <a:fld id="{5057E520-8DC4-4571-8EC2-9B7283BAE48F}" type="slidenum">
              <a:rPr lang="en-US" altLang="en-US"/>
              <a:pPr/>
              <a:t>‹#›</a:t>
            </a:fld>
            <a:endParaRPr lang="en-US" altLang="en-US"/>
          </a:p>
        </p:txBody>
      </p:sp>
    </p:spTree>
    <p:extLst>
      <p:ext uri="{BB962C8B-B14F-4D97-AF65-F5344CB8AC3E}">
        <p14:creationId xmlns:p14="http://schemas.microsoft.com/office/powerpoint/2010/main" val="170376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803D006-24B3-90F8-8A5A-E391D0F802F7}"/>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337F59E5-B397-1054-EE8E-9CAD1B5AC98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53E3456-6340-7CF2-E35D-6EB1815B0167}"/>
              </a:ext>
            </a:extLst>
          </p:cNvPr>
          <p:cNvSpPr>
            <a:spLocks noGrp="1"/>
          </p:cNvSpPr>
          <p:nvPr>
            <p:ph type="sldNum" sz="quarter" idx="12"/>
          </p:nvPr>
        </p:nvSpPr>
        <p:spPr/>
        <p:txBody>
          <a:bodyPr/>
          <a:lstStyle>
            <a:lvl1pPr>
              <a:defRPr/>
            </a:lvl1pPr>
          </a:lstStyle>
          <a:p>
            <a:fld id="{57FAF0D7-2F1F-4C09-8EE9-085CD6E0D9BD}" type="slidenum">
              <a:rPr lang="en-US" altLang="en-US"/>
              <a:pPr/>
              <a:t>‹#›</a:t>
            </a:fld>
            <a:endParaRPr lang="en-US" altLang="en-US"/>
          </a:p>
        </p:txBody>
      </p:sp>
    </p:spTree>
    <p:extLst>
      <p:ext uri="{BB962C8B-B14F-4D97-AF65-F5344CB8AC3E}">
        <p14:creationId xmlns:p14="http://schemas.microsoft.com/office/powerpoint/2010/main" val="291032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1CABBB3-FF7C-2A11-A478-675A96424AC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25B596C-BA73-E62A-522C-5BBE5EBC385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EFEFC86-7875-CA93-3019-72BA43594B7A}"/>
              </a:ext>
            </a:extLst>
          </p:cNvPr>
          <p:cNvSpPr>
            <a:spLocks noGrp="1"/>
          </p:cNvSpPr>
          <p:nvPr>
            <p:ph type="sldNum" sz="quarter" idx="12"/>
          </p:nvPr>
        </p:nvSpPr>
        <p:spPr/>
        <p:txBody>
          <a:bodyPr/>
          <a:lstStyle>
            <a:lvl1pPr>
              <a:defRPr/>
            </a:lvl1pPr>
          </a:lstStyle>
          <a:p>
            <a:fld id="{431FA5BB-4A39-4C0A-8C0F-3B8A4601E7EF}" type="slidenum">
              <a:rPr lang="en-US" altLang="en-US"/>
              <a:pPr/>
              <a:t>‹#›</a:t>
            </a:fld>
            <a:endParaRPr lang="en-US" altLang="en-US"/>
          </a:p>
        </p:txBody>
      </p:sp>
    </p:spTree>
    <p:extLst>
      <p:ext uri="{BB962C8B-B14F-4D97-AF65-F5344CB8AC3E}">
        <p14:creationId xmlns:p14="http://schemas.microsoft.com/office/powerpoint/2010/main" val="41131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F61D8CB-9DCE-0CDB-44B4-3C41259096E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8BF71F0-FD99-D604-BD9F-43BE1555D1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09BD58-7AB2-646D-D490-19505183DDE1}"/>
              </a:ext>
            </a:extLst>
          </p:cNvPr>
          <p:cNvSpPr>
            <a:spLocks noGrp="1"/>
          </p:cNvSpPr>
          <p:nvPr>
            <p:ph type="sldNum" sz="quarter" idx="12"/>
          </p:nvPr>
        </p:nvSpPr>
        <p:spPr/>
        <p:txBody>
          <a:bodyPr/>
          <a:lstStyle>
            <a:lvl1pPr>
              <a:defRPr/>
            </a:lvl1pPr>
          </a:lstStyle>
          <a:p>
            <a:fld id="{D4020E89-336E-4D71-8B65-62E59470C62A}" type="slidenum">
              <a:rPr lang="en-US" altLang="en-US"/>
              <a:pPr/>
              <a:t>‹#›</a:t>
            </a:fld>
            <a:endParaRPr lang="en-US" altLang="en-US"/>
          </a:p>
        </p:txBody>
      </p:sp>
    </p:spTree>
    <p:extLst>
      <p:ext uri="{BB962C8B-B14F-4D97-AF65-F5344CB8AC3E}">
        <p14:creationId xmlns:p14="http://schemas.microsoft.com/office/powerpoint/2010/main" val="3654622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B02FF74-BCA6-16EE-7D96-153C33C0967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FE197391-9197-65CA-7457-D4914687232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0F53814-4D24-8855-98EC-A4FFAD0D134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Arial" charset="0"/>
              </a:defRPr>
            </a:lvl1pPr>
          </a:lstStyle>
          <a:p>
            <a:pPr>
              <a:defRPr/>
            </a:pPr>
            <a:endParaRPr lang="en-US"/>
          </a:p>
        </p:txBody>
      </p:sp>
      <p:sp>
        <p:nvSpPr>
          <p:cNvPr id="5" name="Footer Placeholder 4">
            <a:extLst>
              <a:ext uri="{FF2B5EF4-FFF2-40B4-BE49-F238E27FC236}">
                <a16:creationId xmlns:a16="http://schemas.microsoft.com/office/drawing/2014/main" id="{ED7AD367-6F09-CA6C-1AF9-99CB1EF6D27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0C7885F1-0DBD-FCC6-E19D-2FCFC40FE41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71DDBAB-894F-45E2-BDD8-55B2A389025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DE3BA-A93F-1E9B-0A86-AA0E4AEC87C3}"/>
              </a:ext>
            </a:extLst>
          </p:cNvPr>
          <p:cNvSpPr>
            <a:spLocks noGrp="1"/>
          </p:cNvSpPr>
          <p:nvPr>
            <p:ph type="ctrTitle"/>
          </p:nvPr>
        </p:nvSpPr>
        <p:spPr>
          <a:xfrm>
            <a:off x="457200" y="484187"/>
            <a:ext cx="7772400" cy="1470025"/>
          </a:xfrm>
        </p:spPr>
        <p:txBody>
          <a:bodyPr/>
          <a:lstStyle/>
          <a:p>
            <a:r>
              <a:rPr lang="en-US" dirty="0"/>
              <a:t>HELLO EVERY ONE !!</a:t>
            </a:r>
            <a:endParaRPr lang="en-IN" dirty="0"/>
          </a:p>
        </p:txBody>
      </p:sp>
      <p:sp>
        <p:nvSpPr>
          <p:cNvPr id="3" name="Subtitle 2">
            <a:extLst>
              <a:ext uri="{FF2B5EF4-FFF2-40B4-BE49-F238E27FC236}">
                <a16:creationId xmlns:a16="http://schemas.microsoft.com/office/drawing/2014/main" id="{810D1BCB-A47A-689B-8FBE-18D1F3C48D36}"/>
              </a:ext>
            </a:extLst>
          </p:cNvPr>
          <p:cNvSpPr>
            <a:spLocks noGrp="1"/>
          </p:cNvSpPr>
          <p:nvPr>
            <p:ph type="subTitle" idx="1"/>
          </p:nvPr>
        </p:nvSpPr>
        <p:spPr>
          <a:xfrm>
            <a:off x="1143000" y="1676400"/>
            <a:ext cx="7086600" cy="3352800"/>
          </a:xfrm>
        </p:spPr>
        <p:txBody>
          <a:bodyPr/>
          <a:lstStyle/>
          <a:p>
            <a:r>
              <a:rPr lang="en-US" dirty="0"/>
              <a:t>SUBMITTED BY : PUSHKAR KUMAR AND ROHIT BHATT </a:t>
            </a:r>
          </a:p>
          <a:p>
            <a:r>
              <a:rPr lang="en-US" dirty="0"/>
              <a:t>SUBMITTED TO : - ANISHA DHAIYA </a:t>
            </a:r>
          </a:p>
          <a:p>
            <a:r>
              <a:rPr lang="en-US" dirty="0"/>
              <a:t>TOPIC :- CENTRE – STATE RELATION </a:t>
            </a:r>
          </a:p>
          <a:p>
            <a:endParaRPr lang="en-IN" dirty="0"/>
          </a:p>
        </p:txBody>
      </p:sp>
    </p:spTree>
    <p:extLst>
      <p:ext uri="{BB962C8B-B14F-4D97-AF65-F5344CB8AC3E}">
        <p14:creationId xmlns:p14="http://schemas.microsoft.com/office/powerpoint/2010/main" val="130993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5ADC42B-A66D-98E6-E527-A8FAFFB72F59}"/>
              </a:ext>
            </a:extLst>
          </p:cNvPr>
          <p:cNvSpPr>
            <a:spLocks noGrp="1" noRot="1" noChangeArrowheads="1"/>
          </p:cNvSpPr>
          <p:nvPr>
            <p:ph type="title"/>
          </p:nvPr>
        </p:nvSpPr>
        <p:spPr>
          <a:xfrm>
            <a:off x="0" y="0"/>
            <a:ext cx="9144000" cy="1143000"/>
          </a:xfrm>
        </p:spPr>
        <p:txBody>
          <a:bodyPr/>
          <a:lstStyle/>
          <a:p>
            <a:r>
              <a:rPr lang="en-US" altLang="en-US" sz="4000" b="1">
                <a:solidFill>
                  <a:srgbClr val="FF0000"/>
                </a:solidFill>
              </a:rPr>
              <a:t>Administrative Relations</a:t>
            </a:r>
          </a:p>
        </p:txBody>
      </p:sp>
      <p:sp>
        <p:nvSpPr>
          <p:cNvPr id="10243" name="Rectangle 3">
            <a:extLst>
              <a:ext uri="{FF2B5EF4-FFF2-40B4-BE49-F238E27FC236}">
                <a16:creationId xmlns:a16="http://schemas.microsoft.com/office/drawing/2014/main" id="{F67182B3-BA48-F2FB-C5AC-F88FC77C99BC}"/>
              </a:ext>
            </a:extLst>
          </p:cNvPr>
          <p:cNvSpPr>
            <a:spLocks noGrp="1" noChangeArrowheads="1"/>
          </p:cNvSpPr>
          <p:nvPr>
            <p:ph idx="1"/>
          </p:nvPr>
        </p:nvSpPr>
        <p:spPr>
          <a:xfrm>
            <a:off x="457200" y="1219200"/>
            <a:ext cx="8382000" cy="5181600"/>
          </a:xfrm>
        </p:spPr>
        <p:txBody>
          <a:bodyPr/>
          <a:lstStyle/>
          <a:p>
            <a:pPr marL="609600" indent="-609600">
              <a:lnSpc>
                <a:spcPct val="80000"/>
              </a:lnSpc>
              <a:buClr>
                <a:schemeClr val="tx1"/>
              </a:buClr>
              <a:buFontTx/>
              <a:buAutoNum type="romanLcPeriod"/>
            </a:pPr>
            <a:r>
              <a:rPr lang="en-US" altLang="en-US" sz="2800"/>
              <a:t>State’s responsibility about the use of their executive powers – Article 256</a:t>
            </a:r>
          </a:p>
          <a:p>
            <a:pPr marL="609600" indent="-609600">
              <a:lnSpc>
                <a:spcPct val="80000"/>
              </a:lnSpc>
              <a:buClr>
                <a:schemeClr val="tx1"/>
              </a:buClr>
              <a:buFontTx/>
              <a:buAutoNum type="romanLcPeriod"/>
            </a:pPr>
            <a:endParaRPr lang="en-US" altLang="en-US" sz="800"/>
          </a:p>
          <a:p>
            <a:pPr marL="609600" indent="-609600">
              <a:lnSpc>
                <a:spcPct val="80000"/>
              </a:lnSpc>
              <a:buClr>
                <a:schemeClr val="tx1"/>
              </a:buClr>
              <a:buFontTx/>
              <a:buAutoNum type="romanLcPeriod"/>
            </a:pPr>
            <a:r>
              <a:rPr lang="en-US" altLang="en-US" sz="2800"/>
              <a:t>Responsibility of the construction and maintenance of means of communication – Article 257 (2)</a:t>
            </a:r>
          </a:p>
          <a:p>
            <a:pPr marL="609600" indent="-609600">
              <a:lnSpc>
                <a:spcPct val="80000"/>
              </a:lnSpc>
              <a:buClr>
                <a:schemeClr val="tx1"/>
              </a:buClr>
              <a:buFontTx/>
              <a:buAutoNum type="romanLcPeriod"/>
            </a:pPr>
            <a:endParaRPr lang="en-US" altLang="en-US" sz="800"/>
          </a:p>
          <a:p>
            <a:pPr marL="609600" indent="-609600">
              <a:lnSpc>
                <a:spcPct val="80000"/>
              </a:lnSpc>
              <a:buClr>
                <a:schemeClr val="tx1"/>
              </a:buClr>
              <a:buFontTx/>
              <a:buAutoNum type="romanLcPeriod"/>
            </a:pPr>
            <a:r>
              <a:rPr lang="en-US" altLang="en-US" sz="2800"/>
              <a:t>Responsibility of the protection of Railways – Article 257 (3)</a:t>
            </a:r>
          </a:p>
          <a:p>
            <a:pPr marL="609600" indent="-609600">
              <a:lnSpc>
                <a:spcPct val="80000"/>
              </a:lnSpc>
              <a:buClr>
                <a:schemeClr val="tx1"/>
              </a:buClr>
              <a:buFontTx/>
              <a:buAutoNum type="romanLcPeriod"/>
            </a:pPr>
            <a:endParaRPr lang="en-US" altLang="en-US" sz="800"/>
          </a:p>
          <a:p>
            <a:pPr marL="609600" indent="-609600">
              <a:lnSpc>
                <a:spcPct val="80000"/>
              </a:lnSpc>
              <a:buClr>
                <a:schemeClr val="tx1"/>
              </a:buClr>
              <a:buFontTx/>
              <a:buAutoNum type="romanLcPeriod"/>
            </a:pPr>
            <a:r>
              <a:rPr lang="en-US" altLang="en-US" sz="2800"/>
              <a:t>Appointment of Governors by Centre – Article 155</a:t>
            </a:r>
          </a:p>
          <a:p>
            <a:pPr marL="609600" indent="-609600">
              <a:lnSpc>
                <a:spcPct val="80000"/>
              </a:lnSpc>
              <a:buClr>
                <a:schemeClr val="tx1"/>
              </a:buClr>
              <a:buFontTx/>
              <a:buAutoNum type="romanLcPeriod"/>
            </a:pPr>
            <a:endParaRPr lang="en-US" altLang="en-US" sz="800"/>
          </a:p>
          <a:p>
            <a:pPr marL="609600" indent="-609600">
              <a:lnSpc>
                <a:spcPct val="80000"/>
              </a:lnSpc>
              <a:buClr>
                <a:schemeClr val="tx1"/>
              </a:buClr>
              <a:buFontTx/>
              <a:buAutoNum type="romanLcPeriod"/>
            </a:pPr>
            <a:r>
              <a:rPr lang="en-US" altLang="en-US" sz="2800"/>
              <a:t>Influence of Centre during National Emergency – Article 252</a:t>
            </a:r>
          </a:p>
          <a:p>
            <a:pPr marL="609600" indent="-609600">
              <a:lnSpc>
                <a:spcPct val="80000"/>
              </a:lnSpc>
              <a:buClr>
                <a:schemeClr val="tx1"/>
              </a:buClr>
              <a:buFontTx/>
              <a:buAutoNum type="romanLcPeriod"/>
            </a:pPr>
            <a:endParaRPr lang="en-US" altLang="en-US" sz="800"/>
          </a:p>
          <a:p>
            <a:pPr marL="609600" indent="-609600">
              <a:lnSpc>
                <a:spcPct val="80000"/>
              </a:lnSpc>
              <a:buClr>
                <a:schemeClr val="tx1"/>
              </a:buClr>
              <a:buFontTx/>
              <a:buAutoNum type="romanLcPeriod"/>
            </a:pPr>
            <a:r>
              <a:rPr lang="en-US" altLang="en-US" sz="2800"/>
              <a:t>Influence of Centre during Constitutional Emergency – Article 356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08F62-4374-6126-7456-76BEA45574D6}"/>
              </a:ext>
            </a:extLst>
          </p:cNvPr>
          <p:cNvSpPr>
            <a:spLocks noGrp="1"/>
          </p:cNvSpPr>
          <p:nvPr>
            <p:ph type="title"/>
          </p:nvPr>
        </p:nvSpPr>
        <p:spPr>
          <a:xfrm>
            <a:off x="457200" y="274638"/>
            <a:ext cx="8229600" cy="639762"/>
          </a:xfrm>
        </p:spPr>
        <p:txBody>
          <a:bodyPr rtlCol="0">
            <a:normAutofit fontScale="90000"/>
          </a:bodyPr>
          <a:lstStyle/>
          <a:p>
            <a:pPr algn="l" fontAlgn="auto">
              <a:spcAft>
                <a:spcPts val="0"/>
              </a:spcAft>
              <a:defRPr/>
            </a:pPr>
            <a:r>
              <a:rPr lang="en-US" dirty="0">
                <a:solidFill>
                  <a:srgbClr val="C00000"/>
                </a:solidFill>
              </a:rPr>
              <a:t>Cont…</a:t>
            </a:r>
          </a:p>
        </p:txBody>
      </p:sp>
      <p:sp>
        <p:nvSpPr>
          <p:cNvPr id="3" name="Content Placeholder 2">
            <a:extLst>
              <a:ext uri="{FF2B5EF4-FFF2-40B4-BE49-F238E27FC236}">
                <a16:creationId xmlns:a16="http://schemas.microsoft.com/office/drawing/2014/main" id="{A834C873-C4E7-CBC2-4290-04A04DAF9529}"/>
              </a:ext>
            </a:extLst>
          </p:cNvPr>
          <p:cNvSpPr>
            <a:spLocks noGrp="1"/>
          </p:cNvSpPr>
          <p:nvPr>
            <p:ph idx="1"/>
          </p:nvPr>
        </p:nvSpPr>
        <p:spPr>
          <a:xfrm>
            <a:off x="457200" y="1219200"/>
            <a:ext cx="8305800" cy="5029200"/>
          </a:xfrm>
        </p:spPr>
        <p:txBody>
          <a:bodyPr rtlCol="0">
            <a:normAutofit/>
          </a:bodyPr>
          <a:lstStyle/>
          <a:p>
            <a:pPr marL="609600" indent="-609600" fontAlgn="auto">
              <a:lnSpc>
                <a:spcPct val="80000"/>
              </a:lnSpc>
              <a:spcAft>
                <a:spcPts val="0"/>
              </a:spcAft>
              <a:buClr>
                <a:schemeClr val="tx1"/>
              </a:buClr>
              <a:buFontTx/>
              <a:buAutoNum type="romanLcPeriod"/>
              <a:defRPr/>
            </a:pPr>
            <a:r>
              <a:rPr lang="en-US" dirty="0"/>
              <a:t>To solve disputes regarding the distribution of water of inter – state rivers – Article 262</a:t>
            </a:r>
          </a:p>
          <a:p>
            <a:pPr marL="609600" indent="-609600" fontAlgn="auto">
              <a:lnSpc>
                <a:spcPct val="80000"/>
              </a:lnSpc>
              <a:spcAft>
                <a:spcPts val="0"/>
              </a:spcAft>
              <a:buClr>
                <a:schemeClr val="tx1"/>
              </a:buClr>
              <a:buFontTx/>
              <a:buAutoNum type="romanLcPeriod"/>
              <a:defRPr/>
            </a:pPr>
            <a:endParaRPr lang="en-US" sz="800" dirty="0"/>
          </a:p>
          <a:p>
            <a:pPr marL="609600" indent="-609600" fontAlgn="auto">
              <a:lnSpc>
                <a:spcPct val="80000"/>
              </a:lnSpc>
              <a:spcAft>
                <a:spcPts val="0"/>
              </a:spcAft>
              <a:buClr>
                <a:schemeClr val="tx1"/>
              </a:buClr>
              <a:buFontTx/>
              <a:buAutoNum type="romanLcPeriod"/>
              <a:defRPr/>
            </a:pPr>
            <a:r>
              <a:rPr lang="en-US" dirty="0"/>
              <a:t>Protection of Federal property in the states</a:t>
            </a:r>
          </a:p>
          <a:p>
            <a:pPr marL="609600" indent="-609600" fontAlgn="auto">
              <a:lnSpc>
                <a:spcPct val="80000"/>
              </a:lnSpc>
              <a:spcAft>
                <a:spcPts val="0"/>
              </a:spcAft>
              <a:buClr>
                <a:schemeClr val="tx1"/>
              </a:buClr>
              <a:buFontTx/>
              <a:buAutoNum type="romanLcPeriod"/>
              <a:defRPr/>
            </a:pPr>
            <a:endParaRPr lang="en-US" sz="800" dirty="0"/>
          </a:p>
          <a:p>
            <a:pPr marL="609600" indent="-609600" fontAlgn="auto">
              <a:lnSpc>
                <a:spcPct val="80000"/>
              </a:lnSpc>
              <a:spcAft>
                <a:spcPts val="0"/>
              </a:spcAft>
              <a:buClr>
                <a:schemeClr val="tx1"/>
              </a:buClr>
              <a:buFontTx/>
              <a:buAutoNum type="romanLcPeriod"/>
              <a:defRPr/>
            </a:pPr>
            <a:r>
              <a:rPr lang="en-US" dirty="0"/>
              <a:t>All India Services – Article 312</a:t>
            </a:r>
          </a:p>
          <a:p>
            <a:pPr marL="609600" indent="-609600" fontAlgn="auto">
              <a:lnSpc>
                <a:spcPct val="80000"/>
              </a:lnSpc>
              <a:spcAft>
                <a:spcPts val="0"/>
              </a:spcAft>
              <a:buClr>
                <a:schemeClr val="tx1"/>
              </a:buClr>
              <a:buFontTx/>
              <a:buAutoNum type="romanLcPeriod"/>
              <a:defRPr/>
            </a:pPr>
            <a:endParaRPr lang="en-US" sz="800" dirty="0"/>
          </a:p>
          <a:p>
            <a:pPr marL="609600" indent="-609600" fontAlgn="auto">
              <a:lnSpc>
                <a:spcPct val="80000"/>
              </a:lnSpc>
              <a:spcAft>
                <a:spcPts val="0"/>
              </a:spcAft>
              <a:buClr>
                <a:schemeClr val="tx1"/>
              </a:buClr>
              <a:buFontTx/>
              <a:buAutoNum type="romanLcPeriod"/>
              <a:defRPr/>
            </a:pPr>
            <a:r>
              <a:rPr lang="en-US" dirty="0"/>
              <a:t>To establish Inter – State Council – Article 213</a:t>
            </a:r>
          </a:p>
          <a:p>
            <a:pPr marL="609600" indent="-609600" fontAlgn="auto">
              <a:lnSpc>
                <a:spcPct val="80000"/>
              </a:lnSpc>
              <a:spcAft>
                <a:spcPts val="0"/>
              </a:spcAft>
              <a:buClr>
                <a:schemeClr val="tx1"/>
              </a:buClr>
              <a:buFontTx/>
              <a:buAutoNum type="romanLcPeriod"/>
              <a:defRPr/>
            </a:pPr>
            <a:endParaRPr lang="en-US" sz="800" dirty="0"/>
          </a:p>
          <a:p>
            <a:pPr marL="609600" indent="-609600" fontAlgn="auto">
              <a:lnSpc>
                <a:spcPct val="80000"/>
              </a:lnSpc>
              <a:spcAft>
                <a:spcPts val="0"/>
              </a:spcAft>
              <a:buClr>
                <a:schemeClr val="tx1"/>
              </a:buClr>
              <a:buFontTx/>
              <a:buAutoNum type="romanLcPeriod"/>
              <a:defRPr/>
            </a:pPr>
            <a:r>
              <a:rPr lang="en-US" dirty="0"/>
              <a:t>Direction for the welfare of Scheduled Tribes</a:t>
            </a:r>
          </a:p>
          <a:p>
            <a:pPr marL="609600" indent="-609600" fontAlgn="auto">
              <a:lnSpc>
                <a:spcPct val="80000"/>
              </a:lnSpc>
              <a:spcAft>
                <a:spcPts val="0"/>
              </a:spcAft>
              <a:buClr>
                <a:schemeClr val="tx1"/>
              </a:buClr>
              <a:buFontTx/>
              <a:buAutoNum type="romanLcPeriod"/>
              <a:defRPr/>
            </a:pPr>
            <a:endParaRPr lang="en-US" sz="800" dirty="0"/>
          </a:p>
          <a:p>
            <a:pPr marL="609600" indent="-609600" fontAlgn="auto">
              <a:lnSpc>
                <a:spcPct val="80000"/>
              </a:lnSpc>
              <a:spcAft>
                <a:spcPts val="0"/>
              </a:spcAft>
              <a:buClr>
                <a:schemeClr val="tx1"/>
              </a:buClr>
              <a:buFontTx/>
              <a:buAutoNum type="romanLcPeriod"/>
              <a:defRPr/>
            </a:pPr>
            <a:r>
              <a:rPr lang="en-US" dirty="0"/>
              <a:t>Governor’s discretionary power – Assam &amp; Nagaland</a:t>
            </a:r>
          </a:p>
          <a:p>
            <a:pPr fontAlgn="auto">
              <a:spcAft>
                <a:spcPts val="0"/>
              </a:spcAft>
              <a:defRP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EF51DD6-1160-4604-9D66-9BB260194E1D}"/>
              </a:ext>
            </a:extLst>
          </p:cNvPr>
          <p:cNvSpPr>
            <a:spLocks noGrp="1" noRot="1" noChangeArrowheads="1"/>
          </p:cNvSpPr>
          <p:nvPr>
            <p:ph type="title"/>
          </p:nvPr>
        </p:nvSpPr>
        <p:spPr>
          <a:xfrm>
            <a:off x="0" y="0"/>
            <a:ext cx="9144000" cy="685800"/>
          </a:xfrm>
        </p:spPr>
        <p:txBody>
          <a:bodyPr/>
          <a:lstStyle/>
          <a:p>
            <a:r>
              <a:rPr lang="en-US" altLang="en-US" b="1">
                <a:solidFill>
                  <a:srgbClr val="FF0000"/>
                </a:solidFill>
              </a:rPr>
              <a:t>Financial Relations</a:t>
            </a:r>
          </a:p>
        </p:txBody>
      </p:sp>
      <p:sp>
        <p:nvSpPr>
          <p:cNvPr id="12291" name="Rectangle 3">
            <a:extLst>
              <a:ext uri="{FF2B5EF4-FFF2-40B4-BE49-F238E27FC236}">
                <a16:creationId xmlns:a16="http://schemas.microsoft.com/office/drawing/2014/main" id="{7CBD0C82-F2BA-B7F2-8C7E-06FA5D96A9DE}"/>
              </a:ext>
            </a:extLst>
          </p:cNvPr>
          <p:cNvSpPr>
            <a:spLocks noGrp="1" noChangeArrowheads="1"/>
          </p:cNvSpPr>
          <p:nvPr>
            <p:ph idx="1"/>
          </p:nvPr>
        </p:nvSpPr>
        <p:spPr>
          <a:xfrm>
            <a:off x="381000" y="1066800"/>
            <a:ext cx="8382000" cy="5334000"/>
          </a:xfrm>
        </p:spPr>
        <p:txBody>
          <a:bodyPr/>
          <a:lstStyle/>
          <a:p>
            <a:pPr marL="609600" indent="-609600" algn="just">
              <a:lnSpc>
                <a:spcPct val="80000"/>
              </a:lnSpc>
              <a:buFontTx/>
              <a:buAutoNum type="arabicPlain"/>
            </a:pPr>
            <a:r>
              <a:rPr lang="en-US" altLang="en-US"/>
              <a:t>Sources of revenue of Union Government</a:t>
            </a:r>
          </a:p>
          <a:p>
            <a:pPr marL="609600" indent="-609600" algn="just">
              <a:lnSpc>
                <a:spcPct val="80000"/>
              </a:lnSpc>
              <a:buFont typeface="Wingdings" panose="05000000000000000000" pitchFamily="2" charset="2"/>
              <a:buNone/>
            </a:pPr>
            <a:endParaRPr lang="en-US" altLang="en-US" sz="800"/>
          </a:p>
          <a:p>
            <a:pPr marL="990600" lvl="1" indent="-533400" algn="just">
              <a:lnSpc>
                <a:spcPct val="80000"/>
              </a:lnSpc>
            </a:pPr>
            <a:r>
              <a:rPr lang="en-US" altLang="en-US" sz="3200"/>
              <a:t>Custom and Export Duty</a:t>
            </a:r>
          </a:p>
          <a:p>
            <a:pPr marL="990600" lvl="1" indent="-533400" algn="just">
              <a:lnSpc>
                <a:spcPct val="80000"/>
              </a:lnSpc>
            </a:pPr>
            <a:r>
              <a:rPr lang="en-US" altLang="en-US" sz="3200"/>
              <a:t>Income Tax</a:t>
            </a:r>
          </a:p>
          <a:p>
            <a:pPr marL="990600" lvl="1" indent="-533400" algn="just">
              <a:lnSpc>
                <a:spcPct val="80000"/>
              </a:lnSpc>
            </a:pPr>
            <a:r>
              <a:rPr lang="en-US" altLang="en-US" sz="3200"/>
              <a:t>Corporation Tax</a:t>
            </a:r>
          </a:p>
          <a:p>
            <a:pPr marL="990600" lvl="1" indent="-533400" algn="just">
              <a:lnSpc>
                <a:spcPct val="80000"/>
              </a:lnSpc>
            </a:pPr>
            <a:r>
              <a:rPr lang="en-US" altLang="en-US" sz="3200"/>
              <a:t>Estate Duty (Excluding Agriculture)</a:t>
            </a:r>
          </a:p>
          <a:p>
            <a:pPr marL="990600" lvl="1" indent="-533400" algn="just">
              <a:lnSpc>
                <a:spcPct val="80000"/>
              </a:lnSpc>
            </a:pPr>
            <a:r>
              <a:rPr lang="en-US" altLang="en-US" sz="3200"/>
              <a:t>Excise Duty on Tobacco and other intoxicants</a:t>
            </a:r>
          </a:p>
          <a:p>
            <a:pPr marL="990600" lvl="1" indent="-533400" algn="just">
              <a:lnSpc>
                <a:spcPct val="80000"/>
              </a:lnSpc>
            </a:pPr>
            <a:r>
              <a:rPr lang="en-US" altLang="en-US" sz="3200"/>
              <a:t>Succession Duty (Excluding Agriculture)</a:t>
            </a:r>
          </a:p>
          <a:p>
            <a:pPr marL="990600" lvl="1" indent="-533400" algn="just">
              <a:lnSpc>
                <a:spcPct val="80000"/>
              </a:lnSpc>
            </a:pPr>
            <a:r>
              <a:rPr lang="en-US" altLang="en-US" sz="3200"/>
              <a:t>Inter – State Trade Tax, etc.</a:t>
            </a:r>
          </a:p>
          <a:p>
            <a:pPr marL="609600" indent="-609600" algn="just">
              <a:lnSpc>
                <a:spcPct val="80000"/>
              </a:lnSpc>
              <a:buFont typeface="Wingdings" panose="05000000000000000000" pitchFamily="2" charset="2"/>
              <a:buNone/>
            </a:pPr>
            <a:endParaRPr lang="en-US" altLang="en-US"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300F-1814-E34C-133E-88E3274E51DF}"/>
              </a:ext>
            </a:extLst>
          </p:cNvPr>
          <p:cNvSpPr>
            <a:spLocks noGrp="1"/>
          </p:cNvSpPr>
          <p:nvPr>
            <p:ph type="title"/>
          </p:nvPr>
        </p:nvSpPr>
        <p:spPr>
          <a:xfrm>
            <a:off x="457200" y="274638"/>
            <a:ext cx="8229600" cy="639762"/>
          </a:xfrm>
        </p:spPr>
        <p:txBody>
          <a:bodyPr rtlCol="0">
            <a:normAutofit fontScale="90000"/>
          </a:bodyPr>
          <a:lstStyle/>
          <a:p>
            <a:pPr algn="l" fontAlgn="auto">
              <a:spcAft>
                <a:spcPts val="0"/>
              </a:spcAft>
              <a:defRPr/>
            </a:pPr>
            <a:r>
              <a:rPr lang="en-US" dirty="0">
                <a:solidFill>
                  <a:srgbClr val="C00000"/>
                </a:solidFill>
              </a:rPr>
              <a:t>Cont…</a:t>
            </a:r>
          </a:p>
        </p:txBody>
      </p:sp>
      <p:sp>
        <p:nvSpPr>
          <p:cNvPr id="3" name="Content Placeholder 2">
            <a:extLst>
              <a:ext uri="{FF2B5EF4-FFF2-40B4-BE49-F238E27FC236}">
                <a16:creationId xmlns:a16="http://schemas.microsoft.com/office/drawing/2014/main" id="{DBC18CB5-5F16-49EA-6CE6-A8B282333B3F}"/>
              </a:ext>
            </a:extLst>
          </p:cNvPr>
          <p:cNvSpPr>
            <a:spLocks noGrp="1"/>
          </p:cNvSpPr>
          <p:nvPr>
            <p:ph idx="1"/>
          </p:nvPr>
        </p:nvSpPr>
        <p:spPr>
          <a:xfrm>
            <a:off x="381000" y="1295400"/>
            <a:ext cx="8305800" cy="4830763"/>
          </a:xfrm>
        </p:spPr>
        <p:txBody>
          <a:bodyPr rtlCol="0">
            <a:normAutofit/>
          </a:bodyPr>
          <a:lstStyle/>
          <a:p>
            <a:pPr marL="609600" indent="-609600" algn="just" fontAlgn="auto">
              <a:lnSpc>
                <a:spcPct val="80000"/>
              </a:lnSpc>
              <a:spcAft>
                <a:spcPts val="0"/>
              </a:spcAft>
              <a:buFont typeface="Arial" panose="020B0604020202020204" pitchFamily="34" charset="0"/>
              <a:buNone/>
              <a:defRPr/>
            </a:pPr>
            <a:r>
              <a:rPr lang="en-US" dirty="0"/>
              <a:t>2	Sources of Revenue of State Governments</a:t>
            </a:r>
          </a:p>
          <a:p>
            <a:pPr marL="609600" indent="-609600" algn="just" fontAlgn="auto">
              <a:lnSpc>
                <a:spcPct val="80000"/>
              </a:lnSpc>
              <a:spcAft>
                <a:spcPts val="0"/>
              </a:spcAft>
              <a:buFont typeface="Arial" panose="020B0604020202020204" pitchFamily="34" charset="0"/>
              <a:buNone/>
              <a:defRPr/>
            </a:pPr>
            <a:endParaRPr lang="en-US" sz="800" dirty="0"/>
          </a:p>
          <a:p>
            <a:pPr marL="990600" lvl="1" indent="-533400" algn="just" fontAlgn="auto">
              <a:lnSpc>
                <a:spcPct val="80000"/>
              </a:lnSpc>
              <a:spcAft>
                <a:spcPts val="0"/>
              </a:spcAft>
              <a:defRPr/>
            </a:pPr>
            <a:r>
              <a:rPr lang="en-US" dirty="0"/>
              <a:t>Taxes on agriculture, </a:t>
            </a:r>
          </a:p>
          <a:p>
            <a:pPr marL="990600" lvl="1" indent="-533400" algn="just" fontAlgn="auto">
              <a:lnSpc>
                <a:spcPct val="80000"/>
              </a:lnSpc>
              <a:spcAft>
                <a:spcPts val="0"/>
              </a:spcAft>
              <a:defRPr/>
            </a:pPr>
            <a:r>
              <a:rPr lang="en-US" dirty="0"/>
              <a:t>House Tax, </a:t>
            </a:r>
          </a:p>
          <a:p>
            <a:pPr marL="990600" lvl="1" indent="-533400" algn="just" fontAlgn="auto">
              <a:lnSpc>
                <a:spcPct val="80000"/>
              </a:lnSpc>
              <a:spcAft>
                <a:spcPts val="0"/>
              </a:spcAft>
              <a:defRPr/>
            </a:pPr>
            <a:r>
              <a:rPr lang="en-US" dirty="0"/>
              <a:t>Tax on Electricity, </a:t>
            </a:r>
          </a:p>
          <a:p>
            <a:pPr marL="990600" lvl="1" indent="-533400" algn="just" fontAlgn="auto">
              <a:lnSpc>
                <a:spcPct val="80000"/>
              </a:lnSpc>
              <a:spcAft>
                <a:spcPts val="0"/>
              </a:spcAft>
              <a:defRPr/>
            </a:pPr>
            <a:r>
              <a:rPr lang="en-US" dirty="0"/>
              <a:t>Toll Tax, </a:t>
            </a:r>
          </a:p>
          <a:p>
            <a:pPr marL="990600" lvl="1" indent="-533400" algn="just" fontAlgn="auto">
              <a:lnSpc>
                <a:spcPct val="80000"/>
              </a:lnSpc>
              <a:spcAft>
                <a:spcPts val="0"/>
              </a:spcAft>
              <a:defRPr/>
            </a:pPr>
            <a:r>
              <a:rPr lang="en-US" dirty="0"/>
              <a:t>Entertainment Tax, </a:t>
            </a:r>
          </a:p>
          <a:p>
            <a:pPr marL="990600" lvl="1" indent="-533400" algn="just" fontAlgn="auto">
              <a:lnSpc>
                <a:spcPct val="80000"/>
              </a:lnSpc>
              <a:spcAft>
                <a:spcPts val="0"/>
              </a:spcAft>
              <a:defRPr/>
            </a:pPr>
            <a:r>
              <a:rPr lang="en-US" dirty="0"/>
              <a:t>Tax on Boats, </a:t>
            </a:r>
          </a:p>
          <a:p>
            <a:pPr marL="990600" lvl="1" indent="-533400" algn="just" fontAlgn="auto">
              <a:lnSpc>
                <a:spcPct val="80000"/>
              </a:lnSpc>
              <a:spcAft>
                <a:spcPts val="0"/>
              </a:spcAft>
              <a:defRPr/>
            </a:pPr>
            <a:r>
              <a:rPr lang="en-US" dirty="0"/>
              <a:t>Tax on Vehicles, </a:t>
            </a:r>
          </a:p>
          <a:p>
            <a:pPr marL="990600" lvl="1" indent="-533400" algn="just" fontAlgn="auto">
              <a:lnSpc>
                <a:spcPct val="80000"/>
              </a:lnSpc>
              <a:spcAft>
                <a:spcPts val="0"/>
              </a:spcAft>
              <a:defRPr/>
            </a:pPr>
            <a:r>
              <a:rPr lang="en-US" dirty="0"/>
              <a:t>Tax on cattle and house-hold animals, </a:t>
            </a:r>
          </a:p>
          <a:p>
            <a:pPr marL="990600" lvl="1" indent="-533400" algn="just" fontAlgn="auto">
              <a:lnSpc>
                <a:spcPct val="80000"/>
              </a:lnSpc>
              <a:spcAft>
                <a:spcPts val="0"/>
              </a:spcAft>
              <a:defRPr/>
            </a:pPr>
            <a:r>
              <a:rPr lang="en-US" dirty="0"/>
              <a:t>Tax on Minerals, etc..</a:t>
            </a:r>
          </a:p>
          <a:p>
            <a:pPr marL="990600" lvl="1" indent="-533400" algn="just" fontAlgn="auto">
              <a:lnSpc>
                <a:spcPct val="80000"/>
              </a:lnSpc>
              <a:spcAft>
                <a:spcPts val="0"/>
              </a:spcAft>
              <a:buFont typeface="Arial" panose="020B0604020202020204" pitchFamily="34" charset="0"/>
              <a:buNone/>
              <a:defRPr/>
            </a:pPr>
            <a:endParaRPr lang="en-US" sz="1100" dirty="0"/>
          </a:p>
          <a:p>
            <a:pPr fontAlgn="auto">
              <a:spcAft>
                <a:spcPts val="0"/>
              </a:spcAft>
              <a:defRPr/>
            </a:pPr>
            <a:endParaRPr lang="en-US" sz="4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C11657A-CD34-67E4-9C55-90D51C41D1FE}"/>
              </a:ext>
            </a:extLst>
          </p:cNvPr>
          <p:cNvSpPr>
            <a:spLocks noGrp="1"/>
          </p:cNvSpPr>
          <p:nvPr>
            <p:ph type="title"/>
          </p:nvPr>
        </p:nvSpPr>
        <p:spPr>
          <a:xfrm>
            <a:off x="457200" y="0"/>
            <a:ext cx="8229600" cy="1143000"/>
          </a:xfrm>
        </p:spPr>
        <p:txBody>
          <a:bodyPr/>
          <a:lstStyle/>
          <a:p>
            <a:pPr algn="l"/>
            <a:r>
              <a:rPr lang="en-US" altLang="en-US">
                <a:solidFill>
                  <a:srgbClr val="C00000"/>
                </a:solidFill>
              </a:rPr>
              <a:t>Cont…</a:t>
            </a:r>
          </a:p>
        </p:txBody>
      </p:sp>
      <p:sp>
        <p:nvSpPr>
          <p:cNvPr id="3" name="Content Placeholder 2">
            <a:extLst>
              <a:ext uri="{FF2B5EF4-FFF2-40B4-BE49-F238E27FC236}">
                <a16:creationId xmlns:a16="http://schemas.microsoft.com/office/drawing/2014/main" id="{86FDDDE8-DA81-21C8-ACFA-1E360EF43860}"/>
              </a:ext>
            </a:extLst>
          </p:cNvPr>
          <p:cNvSpPr>
            <a:spLocks noGrp="1"/>
          </p:cNvSpPr>
          <p:nvPr>
            <p:ph idx="1"/>
          </p:nvPr>
        </p:nvSpPr>
        <p:spPr>
          <a:xfrm>
            <a:off x="381000" y="1295400"/>
            <a:ext cx="8305800" cy="4830763"/>
          </a:xfrm>
        </p:spPr>
        <p:txBody>
          <a:bodyPr rtlCol="0">
            <a:normAutofit/>
          </a:bodyPr>
          <a:lstStyle/>
          <a:p>
            <a:pPr marL="609600" indent="-609600" algn="just" fontAlgn="auto">
              <a:lnSpc>
                <a:spcPct val="80000"/>
              </a:lnSpc>
              <a:spcAft>
                <a:spcPts val="0"/>
              </a:spcAft>
              <a:buFontTx/>
              <a:buAutoNum type="arabicPlain" startAt="3"/>
              <a:defRPr/>
            </a:pPr>
            <a:r>
              <a:rPr lang="en-US" sz="3600" dirty="0"/>
              <a:t>Grants to the States – Article 275</a:t>
            </a:r>
          </a:p>
          <a:p>
            <a:pPr marL="609600" indent="-609600" algn="just" fontAlgn="auto">
              <a:lnSpc>
                <a:spcPct val="80000"/>
              </a:lnSpc>
              <a:spcAft>
                <a:spcPts val="0"/>
              </a:spcAft>
              <a:buFontTx/>
              <a:buAutoNum type="arabicPlain" startAt="3"/>
              <a:defRPr/>
            </a:pPr>
            <a:endParaRPr lang="en-US" sz="1200" dirty="0"/>
          </a:p>
          <a:p>
            <a:pPr marL="609600" indent="-609600" algn="just" fontAlgn="auto">
              <a:lnSpc>
                <a:spcPct val="80000"/>
              </a:lnSpc>
              <a:spcAft>
                <a:spcPts val="0"/>
              </a:spcAft>
              <a:buFontTx/>
              <a:buAutoNum type="arabicPlain" startAt="3"/>
              <a:defRPr/>
            </a:pPr>
            <a:r>
              <a:rPr lang="en-US" sz="3600" dirty="0"/>
              <a:t>Appointment of Finance Commission – Article 280</a:t>
            </a:r>
          </a:p>
          <a:p>
            <a:pPr marL="609600" indent="-609600" algn="just" fontAlgn="auto">
              <a:lnSpc>
                <a:spcPct val="80000"/>
              </a:lnSpc>
              <a:spcAft>
                <a:spcPts val="0"/>
              </a:spcAft>
              <a:buFont typeface="Arial" panose="020B0604020202020204" pitchFamily="34" charset="0"/>
              <a:buNone/>
              <a:defRPr/>
            </a:pPr>
            <a:endParaRPr lang="en-US" sz="1600" dirty="0"/>
          </a:p>
          <a:p>
            <a:pPr marL="609600" indent="-609600" algn="just" fontAlgn="auto">
              <a:lnSpc>
                <a:spcPct val="80000"/>
              </a:lnSpc>
              <a:spcAft>
                <a:spcPts val="0"/>
              </a:spcAft>
              <a:buFont typeface="Arial" panose="020B0604020202020204" pitchFamily="34" charset="0"/>
              <a:buNone/>
              <a:defRPr/>
            </a:pPr>
            <a:r>
              <a:rPr lang="en-US" sz="3600" dirty="0"/>
              <a:t>5	Financial Emergency – Article 360</a:t>
            </a:r>
          </a:p>
          <a:p>
            <a:pPr marL="609600" indent="-609600" algn="just" fontAlgn="auto">
              <a:lnSpc>
                <a:spcPct val="80000"/>
              </a:lnSpc>
              <a:spcAft>
                <a:spcPts val="0"/>
              </a:spcAft>
              <a:buFontTx/>
              <a:buAutoNum type="arabicPlain" startAt="3"/>
              <a:defRPr/>
            </a:pPr>
            <a:endParaRPr lang="en-US" sz="1400" dirty="0"/>
          </a:p>
          <a:p>
            <a:pPr marL="609600" indent="-609600" algn="just" fontAlgn="auto">
              <a:lnSpc>
                <a:spcPct val="80000"/>
              </a:lnSpc>
              <a:spcAft>
                <a:spcPts val="0"/>
              </a:spcAft>
              <a:buFont typeface="Arial" panose="020B0604020202020204" pitchFamily="34" charset="0"/>
              <a:buNone/>
              <a:defRPr/>
            </a:pPr>
            <a:r>
              <a:rPr lang="en-US" sz="3600" dirty="0"/>
              <a:t>6	Provision of Comptroller and Auditor General</a:t>
            </a:r>
          </a:p>
          <a:p>
            <a:pPr fontAlgn="auto">
              <a:spcAft>
                <a:spcPts val="0"/>
              </a:spcAft>
              <a:defRPr/>
            </a:pP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87F23E8-2B9C-562D-3CEE-7826B5405F8C}"/>
              </a:ext>
            </a:extLst>
          </p:cNvPr>
          <p:cNvSpPr>
            <a:spLocks noGrp="1" noRot="1" noChangeArrowheads="1"/>
          </p:cNvSpPr>
          <p:nvPr>
            <p:ph type="title"/>
          </p:nvPr>
        </p:nvSpPr>
        <p:spPr>
          <a:xfrm>
            <a:off x="0" y="0"/>
            <a:ext cx="9144000" cy="1143000"/>
          </a:xfrm>
        </p:spPr>
        <p:txBody>
          <a:bodyPr/>
          <a:lstStyle/>
          <a:p>
            <a:r>
              <a:rPr lang="en-US" altLang="en-US" sz="3600" b="1">
                <a:solidFill>
                  <a:srgbClr val="FF0000"/>
                </a:solidFill>
              </a:rPr>
              <a:t>Critical Evaluation of Centre - State Relations</a:t>
            </a:r>
          </a:p>
        </p:txBody>
      </p:sp>
      <p:sp>
        <p:nvSpPr>
          <p:cNvPr id="15363" name="Rectangle 3">
            <a:extLst>
              <a:ext uri="{FF2B5EF4-FFF2-40B4-BE49-F238E27FC236}">
                <a16:creationId xmlns:a16="http://schemas.microsoft.com/office/drawing/2014/main" id="{DFE4E176-4926-68A4-178F-9169D1DB0DBF}"/>
              </a:ext>
            </a:extLst>
          </p:cNvPr>
          <p:cNvSpPr>
            <a:spLocks noGrp="1" noChangeArrowheads="1"/>
          </p:cNvSpPr>
          <p:nvPr>
            <p:ph idx="1"/>
          </p:nvPr>
        </p:nvSpPr>
        <p:spPr>
          <a:xfrm>
            <a:off x="457200" y="1295400"/>
            <a:ext cx="8305800" cy="5257800"/>
          </a:xfrm>
        </p:spPr>
        <p:txBody>
          <a:bodyPr/>
          <a:lstStyle/>
          <a:p>
            <a:pPr marL="609600" indent="-609600">
              <a:lnSpc>
                <a:spcPct val="80000"/>
              </a:lnSpc>
              <a:buFont typeface="Wingdings" panose="05000000000000000000" pitchFamily="2" charset="2"/>
              <a:buNone/>
            </a:pPr>
            <a:r>
              <a:rPr lang="en-US" altLang="en-US" sz="4000"/>
              <a:t>Factors responsible for tension between centre and the states</a:t>
            </a:r>
          </a:p>
          <a:p>
            <a:pPr marL="609600" indent="-609600">
              <a:lnSpc>
                <a:spcPct val="80000"/>
              </a:lnSpc>
              <a:buFont typeface="Wingdings" panose="05000000000000000000" pitchFamily="2" charset="2"/>
              <a:buNone/>
            </a:pPr>
            <a:endParaRPr lang="en-US" altLang="en-US" sz="1200"/>
          </a:p>
          <a:p>
            <a:pPr marL="990600" lvl="1" indent="-533400">
              <a:lnSpc>
                <a:spcPct val="80000"/>
              </a:lnSpc>
              <a:buClr>
                <a:schemeClr val="tx1"/>
              </a:buClr>
              <a:buFontTx/>
              <a:buAutoNum type="romanLcPeriod"/>
            </a:pPr>
            <a:r>
              <a:rPr lang="en-US" altLang="en-US" sz="3200"/>
              <a:t>Partial role of Governors</a:t>
            </a:r>
          </a:p>
          <a:p>
            <a:pPr marL="990600" lvl="1" indent="-533400">
              <a:lnSpc>
                <a:spcPct val="80000"/>
              </a:lnSpc>
              <a:buClr>
                <a:schemeClr val="tx1"/>
              </a:buClr>
              <a:buFontTx/>
              <a:buAutoNum type="romanLcPeriod"/>
            </a:pPr>
            <a:endParaRPr lang="en-US" altLang="en-US" sz="1000"/>
          </a:p>
          <a:p>
            <a:pPr marL="990600" lvl="1" indent="-533400">
              <a:lnSpc>
                <a:spcPct val="80000"/>
              </a:lnSpc>
              <a:buClr>
                <a:schemeClr val="tx1"/>
              </a:buClr>
              <a:buFontTx/>
              <a:buAutoNum type="romanLcPeriod"/>
            </a:pPr>
            <a:r>
              <a:rPr lang="en-US" altLang="en-US" sz="3200"/>
              <a:t>Role of Bureaucracy</a:t>
            </a:r>
          </a:p>
          <a:p>
            <a:pPr marL="990600" lvl="1" indent="-533400">
              <a:lnSpc>
                <a:spcPct val="80000"/>
              </a:lnSpc>
              <a:buClr>
                <a:schemeClr val="tx1"/>
              </a:buClr>
              <a:buFontTx/>
              <a:buAutoNum type="romanLcPeriod"/>
            </a:pPr>
            <a:endParaRPr lang="en-US" altLang="en-US" sz="1000"/>
          </a:p>
          <a:p>
            <a:pPr marL="990600" lvl="1" indent="-533400">
              <a:lnSpc>
                <a:spcPct val="80000"/>
              </a:lnSpc>
              <a:buClr>
                <a:schemeClr val="tx1"/>
              </a:buClr>
              <a:buFontTx/>
              <a:buAutoNum type="romanLcPeriod"/>
            </a:pPr>
            <a:r>
              <a:rPr lang="en-US" altLang="en-US" sz="3200"/>
              <a:t>Misuse of Article 356</a:t>
            </a:r>
          </a:p>
          <a:p>
            <a:pPr marL="990600" lvl="1" indent="-533400">
              <a:lnSpc>
                <a:spcPct val="80000"/>
              </a:lnSpc>
              <a:buClr>
                <a:schemeClr val="tx1"/>
              </a:buClr>
              <a:buFontTx/>
              <a:buAutoNum type="romanLcPeriod"/>
            </a:pPr>
            <a:endParaRPr lang="en-US" altLang="en-US" sz="1000"/>
          </a:p>
          <a:p>
            <a:pPr marL="990600" lvl="1" indent="-533400">
              <a:lnSpc>
                <a:spcPct val="80000"/>
              </a:lnSpc>
              <a:buClr>
                <a:schemeClr val="tx1"/>
              </a:buClr>
              <a:buFontTx/>
              <a:buAutoNum type="romanLcPeriod"/>
            </a:pPr>
            <a:r>
              <a:rPr lang="en-US" altLang="en-US" sz="3200"/>
              <a:t>Constitutional Amendments to make the centre strong</a:t>
            </a:r>
          </a:p>
          <a:p>
            <a:pPr marL="990600" lvl="1" indent="-533400">
              <a:lnSpc>
                <a:spcPct val="80000"/>
              </a:lnSpc>
              <a:buClr>
                <a:schemeClr val="tx1"/>
              </a:buClr>
              <a:buFontTx/>
              <a:buAutoNum type="romanLcPeriod"/>
            </a:pPr>
            <a:endParaRPr lang="en-US" altLang="en-US" sz="1000"/>
          </a:p>
          <a:p>
            <a:pPr marL="990600" lvl="1" indent="-533400">
              <a:lnSpc>
                <a:spcPct val="80000"/>
              </a:lnSpc>
              <a:buClr>
                <a:schemeClr val="tx1"/>
              </a:buClr>
              <a:buFontTx/>
              <a:buAutoNum type="romanLcPeriod"/>
            </a:pPr>
            <a:r>
              <a:rPr lang="en-US" altLang="en-US" sz="3200"/>
              <a:t>Financial problems of the state</a:t>
            </a:r>
          </a:p>
          <a:p>
            <a:pPr marL="990600" lvl="1" indent="-533400">
              <a:lnSpc>
                <a:spcPct val="80000"/>
              </a:lnSpc>
              <a:buClr>
                <a:schemeClr val="tx1"/>
              </a:buClr>
              <a:buFontTx/>
              <a:buAutoNum type="romanLcPeriod"/>
            </a:pPr>
            <a:endParaRPr lang="en-US" altLang="en-US" sz="1000"/>
          </a:p>
          <a:p>
            <a:pPr marL="990600" lvl="1" indent="-533400">
              <a:lnSpc>
                <a:spcPct val="80000"/>
              </a:lnSpc>
              <a:buClr>
                <a:schemeClr val="tx1"/>
              </a:buClr>
              <a:buFontTx/>
              <a:buAutoNum type="romanLcPeriod"/>
            </a:pPr>
            <a:endParaRPr lang="en-US" altLang="en-US" sz="3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EC7C941-4EF4-40A6-A89D-FE1B3D23C34E}"/>
              </a:ext>
            </a:extLst>
          </p:cNvPr>
          <p:cNvSpPr>
            <a:spLocks noGrp="1"/>
          </p:cNvSpPr>
          <p:nvPr>
            <p:ph type="title"/>
          </p:nvPr>
        </p:nvSpPr>
        <p:spPr>
          <a:xfrm>
            <a:off x="457200" y="152400"/>
            <a:ext cx="8229600" cy="1143000"/>
          </a:xfrm>
        </p:spPr>
        <p:txBody>
          <a:bodyPr/>
          <a:lstStyle/>
          <a:p>
            <a:pPr algn="l"/>
            <a:r>
              <a:rPr lang="en-US" altLang="en-US">
                <a:solidFill>
                  <a:srgbClr val="C00000"/>
                </a:solidFill>
              </a:rPr>
              <a:t>Cont…</a:t>
            </a:r>
          </a:p>
        </p:txBody>
      </p:sp>
      <p:sp>
        <p:nvSpPr>
          <p:cNvPr id="3" name="Content Placeholder 2">
            <a:extLst>
              <a:ext uri="{FF2B5EF4-FFF2-40B4-BE49-F238E27FC236}">
                <a16:creationId xmlns:a16="http://schemas.microsoft.com/office/drawing/2014/main" id="{438F9762-54DA-F372-DCCD-F2E09E064A9D}"/>
              </a:ext>
            </a:extLst>
          </p:cNvPr>
          <p:cNvSpPr>
            <a:spLocks noGrp="1"/>
          </p:cNvSpPr>
          <p:nvPr>
            <p:ph idx="1"/>
          </p:nvPr>
        </p:nvSpPr>
        <p:spPr>
          <a:xfrm>
            <a:off x="381000" y="1143000"/>
            <a:ext cx="8458200" cy="4953000"/>
          </a:xfrm>
        </p:spPr>
        <p:txBody>
          <a:bodyPr rtlCol="0">
            <a:noAutofit/>
          </a:bodyPr>
          <a:lstStyle/>
          <a:p>
            <a:pPr marL="990600" lvl="1" indent="-533400" fontAlgn="auto">
              <a:lnSpc>
                <a:spcPct val="80000"/>
              </a:lnSpc>
              <a:spcAft>
                <a:spcPts val="0"/>
              </a:spcAft>
              <a:buClr>
                <a:schemeClr val="tx1"/>
              </a:buClr>
              <a:buFontTx/>
              <a:buAutoNum type="romanLcPeriod"/>
              <a:defRPr/>
            </a:pPr>
            <a:r>
              <a:rPr lang="en-US" sz="3600" dirty="0"/>
              <a:t>Arbitrary use of the Central Reserve Police</a:t>
            </a:r>
          </a:p>
          <a:p>
            <a:pPr marL="990600" lvl="1" indent="-533400" fontAlgn="auto">
              <a:lnSpc>
                <a:spcPct val="80000"/>
              </a:lnSpc>
              <a:spcAft>
                <a:spcPts val="0"/>
              </a:spcAft>
              <a:buClr>
                <a:schemeClr val="tx1"/>
              </a:buClr>
              <a:buFontTx/>
              <a:buAutoNum type="romanLcPeriod"/>
              <a:defRPr/>
            </a:pPr>
            <a:endParaRPr lang="en-US" sz="1050" dirty="0"/>
          </a:p>
          <a:p>
            <a:pPr marL="990600" lvl="1" indent="-533400" fontAlgn="auto">
              <a:lnSpc>
                <a:spcPct val="80000"/>
              </a:lnSpc>
              <a:spcAft>
                <a:spcPts val="0"/>
              </a:spcAft>
              <a:buClr>
                <a:schemeClr val="tx1"/>
              </a:buClr>
              <a:buFontTx/>
              <a:buAutoNum type="romanLcPeriod"/>
              <a:defRPr/>
            </a:pPr>
            <a:r>
              <a:rPr lang="en-US" sz="3600" dirty="0"/>
              <a:t>Provision to reserve Laws passed by the state legislature for the approval of the President</a:t>
            </a:r>
          </a:p>
          <a:p>
            <a:pPr marL="990600" lvl="1" indent="-533400" fontAlgn="auto">
              <a:lnSpc>
                <a:spcPct val="80000"/>
              </a:lnSpc>
              <a:spcAft>
                <a:spcPts val="0"/>
              </a:spcAft>
              <a:buClr>
                <a:schemeClr val="tx1"/>
              </a:buClr>
              <a:buFontTx/>
              <a:buAutoNum type="romanLcPeriod"/>
              <a:defRPr/>
            </a:pPr>
            <a:endParaRPr lang="en-US" sz="1050" dirty="0"/>
          </a:p>
          <a:p>
            <a:pPr marL="990600" lvl="1" indent="-533400" fontAlgn="auto">
              <a:lnSpc>
                <a:spcPct val="80000"/>
              </a:lnSpc>
              <a:spcAft>
                <a:spcPts val="0"/>
              </a:spcAft>
              <a:buClr>
                <a:schemeClr val="tx1"/>
              </a:buClr>
              <a:buFontTx/>
              <a:buAutoNum type="romanLcPeriod"/>
              <a:defRPr/>
            </a:pPr>
            <a:r>
              <a:rPr lang="en-US" sz="3600" dirty="0"/>
              <a:t>Centralized planning</a:t>
            </a:r>
          </a:p>
          <a:p>
            <a:pPr marL="990600" lvl="1" indent="-533400" fontAlgn="auto">
              <a:lnSpc>
                <a:spcPct val="80000"/>
              </a:lnSpc>
              <a:spcAft>
                <a:spcPts val="0"/>
              </a:spcAft>
              <a:buClr>
                <a:schemeClr val="tx1"/>
              </a:buClr>
              <a:buFontTx/>
              <a:buAutoNum type="romanLcPeriod"/>
              <a:defRPr/>
            </a:pPr>
            <a:endParaRPr lang="en-US" sz="1050" dirty="0"/>
          </a:p>
          <a:p>
            <a:pPr marL="990600" lvl="1" indent="-533400" fontAlgn="auto">
              <a:lnSpc>
                <a:spcPct val="80000"/>
              </a:lnSpc>
              <a:spcAft>
                <a:spcPts val="0"/>
              </a:spcAft>
              <a:buClr>
                <a:schemeClr val="tx1"/>
              </a:buClr>
              <a:buFontTx/>
              <a:buAutoNum type="romanLcPeriod"/>
              <a:defRPr/>
            </a:pPr>
            <a:r>
              <a:rPr lang="en-US" sz="3600" dirty="0"/>
              <a:t>Finance Commission – An agency of central government</a:t>
            </a:r>
          </a:p>
          <a:p>
            <a:pPr marL="990600" lvl="1" indent="-533400" fontAlgn="auto">
              <a:lnSpc>
                <a:spcPct val="80000"/>
              </a:lnSpc>
              <a:spcAft>
                <a:spcPts val="0"/>
              </a:spcAft>
              <a:buClr>
                <a:schemeClr val="tx1"/>
              </a:buClr>
              <a:buFontTx/>
              <a:buAutoNum type="romanLcPeriod"/>
              <a:defRPr/>
            </a:pPr>
            <a:endParaRPr lang="en-US" sz="1050" dirty="0"/>
          </a:p>
          <a:p>
            <a:pPr marL="990600" lvl="1" indent="-533400" fontAlgn="auto">
              <a:lnSpc>
                <a:spcPct val="80000"/>
              </a:lnSpc>
              <a:spcAft>
                <a:spcPts val="0"/>
              </a:spcAft>
              <a:buClr>
                <a:schemeClr val="tx1"/>
              </a:buClr>
              <a:buFontTx/>
              <a:buAutoNum type="romanLcPeriod"/>
              <a:defRPr/>
            </a:pPr>
            <a:r>
              <a:rPr lang="en-US" sz="3600" dirty="0"/>
              <a:t>Disputes among different states</a:t>
            </a:r>
            <a:endParaRPr lang="en-US" sz="4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F083090-2567-566E-A662-3C7C9AA310FF}"/>
              </a:ext>
            </a:extLst>
          </p:cNvPr>
          <p:cNvSpPr>
            <a:spLocks noGrp="1" noRot="1" noChangeArrowheads="1"/>
          </p:cNvSpPr>
          <p:nvPr>
            <p:ph type="title"/>
          </p:nvPr>
        </p:nvSpPr>
        <p:spPr>
          <a:xfrm>
            <a:off x="0" y="274638"/>
            <a:ext cx="9144000" cy="1143000"/>
          </a:xfrm>
        </p:spPr>
        <p:txBody>
          <a:bodyPr/>
          <a:lstStyle/>
          <a:p>
            <a:r>
              <a:rPr lang="en-US" altLang="en-US" sz="3600" b="1">
                <a:solidFill>
                  <a:srgbClr val="FF0000"/>
                </a:solidFill>
              </a:rPr>
              <a:t>Need to Re-evaluate Centre – State Relations</a:t>
            </a:r>
          </a:p>
        </p:txBody>
      </p:sp>
      <p:sp>
        <p:nvSpPr>
          <p:cNvPr id="17411" name="Rectangle 3">
            <a:extLst>
              <a:ext uri="{FF2B5EF4-FFF2-40B4-BE49-F238E27FC236}">
                <a16:creationId xmlns:a16="http://schemas.microsoft.com/office/drawing/2014/main" id="{0F44E50B-322C-E9CA-0D3D-8CFBD9421FCD}"/>
              </a:ext>
            </a:extLst>
          </p:cNvPr>
          <p:cNvSpPr>
            <a:spLocks noGrp="1" noChangeArrowheads="1"/>
          </p:cNvSpPr>
          <p:nvPr>
            <p:ph idx="1"/>
          </p:nvPr>
        </p:nvSpPr>
        <p:spPr>
          <a:xfrm>
            <a:off x="457200" y="1447800"/>
            <a:ext cx="8229600" cy="4678363"/>
          </a:xfrm>
        </p:spPr>
        <p:txBody>
          <a:bodyPr/>
          <a:lstStyle/>
          <a:p>
            <a:pPr marL="660400" indent="-660400">
              <a:buClr>
                <a:schemeClr val="tx1"/>
              </a:buClr>
              <a:buFontTx/>
              <a:buAutoNum type="romanLcPeriod"/>
            </a:pPr>
            <a:r>
              <a:rPr lang="en-US" altLang="en-US"/>
              <a:t>More powers to the state</a:t>
            </a:r>
          </a:p>
          <a:p>
            <a:pPr marL="660400" indent="-660400">
              <a:buClr>
                <a:schemeClr val="tx1"/>
              </a:buClr>
              <a:buFontTx/>
              <a:buAutoNum type="romanLcPeriod"/>
            </a:pPr>
            <a:endParaRPr lang="en-US" altLang="en-US" sz="1000"/>
          </a:p>
          <a:p>
            <a:pPr marL="660400" indent="-660400">
              <a:buClr>
                <a:schemeClr val="tx1"/>
              </a:buClr>
              <a:buFontTx/>
              <a:buAutoNum type="romanLcPeriod"/>
            </a:pPr>
            <a:r>
              <a:rPr lang="en-US" altLang="en-US"/>
              <a:t>Residuary powers to the state</a:t>
            </a:r>
          </a:p>
          <a:p>
            <a:pPr marL="660400" indent="-660400">
              <a:buClr>
                <a:schemeClr val="tx1"/>
              </a:buClr>
              <a:buFontTx/>
              <a:buAutoNum type="romanLcPeriod"/>
            </a:pPr>
            <a:endParaRPr lang="en-US" altLang="en-US" sz="1000"/>
          </a:p>
          <a:p>
            <a:pPr marL="660400" indent="-660400">
              <a:buClr>
                <a:schemeClr val="tx1"/>
              </a:buClr>
              <a:buFontTx/>
              <a:buAutoNum type="romanLcPeriod"/>
            </a:pPr>
            <a:r>
              <a:rPr lang="en-US" altLang="en-US"/>
              <a:t>Reform in the office of Governor</a:t>
            </a:r>
          </a:p>
          <a:p>
            <a:pPr marL="660400" indent="-660400">
              <a:buClr>
                <a:schemeClr val="tx1"/>
              </a:buClr>
              <a:buFontTx/>
              <a:buAutoNum type="romanLcPeriod"/>
            </a:pPr>
            <a:endParaRPr lang="en-US" altLang="en-US" sz="1000"/>
          </a:p>
          <a:p>
            <a:pPr marL="660400" indent="-660400">
              <a:buClr>
                <a:schemeClr val="tx1"/>
              </a:buClr>
              <a:buFontTx/>
              <a:buAutoNum type="romanLcPeriod"/>
            </a:pPr>
            <a:r>
              <a:rPr lang="en-US" altLang="en-US"/>
              <a:t>Not to hold the Bills passed by the State Legislatures</a:t>
            </a:r>
          </a:p>
          <a:p>
            <a:pPr marL="660400" indent="-660400">
              <a:buClr>
                <a:schemeClr val="tx1"/>
              </a:buClr>
              <a:buFontTx/>
              <a:buAutoNum type="romanLcPeriod"/>
            </a:pPr>
            <a:endParaRPr lang="en-US" altLang="en-US" sz="1000"/>
          </a:p>
          <a:p>
            <a:pPr marL="660400" indent="-660400">
              <a:buClr>
                <a:schemeClr val="tx1"/>
              </a:buClr>
              <a:buFontTx/>
              <a:buAutoNum type="romanLcPeriod"/>
            </a:pPr>
            <a:r>
              <a:rPr lang="en-US" altLang="en-US"/>
              <a:t>Delete Article 356 &amp; 249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4E2F8FC-D36B-85F9-34DC-B9D0EE7B4CC0}"/>
              </a:ext>
            </a:extLst>
          </p:cNvPr>
          <p:cNvSpPr>
            <a:spLocks noGrp="1"/>
          </p:cNvSpPr>
          <p:nvPr>
            <p:ph type="title"/>
          </p:nvPr>
        </p:nvSpPr>
        <p:spPr>
          <a:xfrm>
            <a:off x="304800" y="0"/>
            <a:ext cx="8229600" cy="1143000"/>
          </a:xfrm>
        </p:spPr>
        <p:txBody>
          <a:bodyPr/>
          <a:lstStyle/>
          <a:p>
            <a:pPr algn="l"/>
            <a:r>
              <a:rPr lang="en-US" altLang="en-US">
                <a:solidFill>
                  <a:srgbClr val="C00000"/>
                </a:solidFill>
              </a:rPr>
              <a:t>Cont…</a:t>
            </a:r>
          </a:p>
        </p:txBody>
      </p:sp>
      <p:sp>
        <p:nvSpPr>
          <p:cNvPr id="18435" name="Content Placeholder 2">
            <a:extLst>
              <a:ext uri="{FF2B5EF4-FFF2-40B4-BE49-F238E27FC236}">
                <a16:creationId xmlns:a16="http://schemas.microsoft.com/office/drawing/2014/main" id="{3C4B2433-4889-0BA7-7512-C51DADBB543F}"/>
              </a:ext>
            </a:extLst>
          </p:cNvPr>
          <p:cNvSpPr>
            <a:spLocks noGrp="1"/>
          </p:cNvSpPr>
          <p:nvPr>
            <p:ph idx="1"/>
          </p:nvPr>
        </p:nvSpPr>
        <p:spPr>
          <a:xfrm>
            <a:off x="381000" y="1295400"/>
            <a:ext cx="8305800" cy="4830763"/>
          </a:xfrm>
        </p:spPr>
        <p:txBody>
          <a:bodyPr/>
          <a:lstStyle/>
          <a:p>
            <a:pPr marL="660400" indent="-660400">
              <a:buClr>
                <a:schemeClr val="tx1"/>
              </a:buClr>
              <a:buFontTx/>
              <a:buAutoNum type="romanLcPeriod"/>
            </a:pPr>
            <a:r>
              <a:rPr lang="en-US" altLang="en-US" sz="4000"/>
              <a:t>Equal representation of states in council of states (Rajya Sabha)</a:t>
            </a:r>
          </a:p>
          <a:p>
            <a:pPr marL="660400" indent="-660400">
              <a:buClr>
                <a:schemeClr val="tx1"/>
              </a:buClr>
              <a:buFontTx/>
              <a:buAutoNum type="romanLcPeriod"/>
            </a:pPr>
            <a:endParaRPr lang="en-US" altLang="en-US" sz="1000"/>
          </a:p>
          <a:p>
            <a:pPr marL="660400" indent="-660400">
              <a:buClr>
                <a:schemeClr val="tx1"/>
              </a:buClr>
              <a:buFontTx/>
              <a:buAutoNum type="romanLcPeriod"/>
            </a:pPr>
            <a:r>
              <a:rPr lang="en-US" altLang="en-US" sz="4000"/>
              <a:t>Financial Autonomy to States</a:t>
            </a:r>
          </a:p>
          <a:p>
            <a:pPr marL="660400" indent="-660400">
              <a:buClr>
                <a:schemeClr val="tx1"/>
              </a:buClr>
              <a:buFontTx/>
              <a:buAutoNum type="romanLcPeriod"/>
            </a:pPr>
            <a:endParaRPr lang="en-US" altLang="en-US" sz="1000"/>
          </a:p>
          <a:p>
            <a:pPr marL="660400" indent="-660400">
              <a:buClr>
                <a:schemeClr val="tx1"/>
              </a:buClr>
              <a:buFontTx/>
              <a:buAutoNum type="romanLcPeriod"/>
            </a:pPr>
            <a:r>
              <a:rPr lang="en-US" altLang="en-US" sz="4000"/>
              <a:t>Reforms in all India services</a:t>
            </a:r>
          </a:p>
          <a:p>
            <a:pPr marL="660400" indent="-660400">
              <a:buClr>
                <a:schemeClr val="tx1"/>
              </a:buClr>
              <a:buFontTx/>
              <a:buAutoNum type="romanLcPeriod"/>
            </a:pPr>
            <a:endParaRPr lang="en-US" altLang="en-US" sz="1000"/>
          </a:p>
          <a:p>
            <a:pPr marL="660400" indent="-660400">
              <a:buClr>
                <a:schemeClr val="tx1"/>
              </a:buClr>
              <a:buFontTx/>
              <a:buAutoNum type="romanLcPeriod"/>
            </a:pPr>
            <a:r>
              <a:rPr lang="en-US" altLang="en-US" sz="4000"/>
              <a:t>Participation of states in planning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008A2F4-98C4-6569-435D-30B7B79D3BBB}"/>
              </a:ext>
            </a:extLst>
          </p:cNvPr>
          <p:cNvSpPr>
            <a:spLocks noGrp="1" noRot="1" noChangeArrowheads="1"/>
          </p:cNvSpPr>
          <p:nvPr>
            <p:ph type="title"/>
          </p:nvPr>
        </p:nvSpPr>
        <p:spPr>
          <a:xfrm>
            <a:off x="0" y="0"/>
            <a:ext cx="9144000" cy="1143000"/>
          </a:xfrm>
        </p:spPr>
        <p:txBody>
          <a:bodyPr/>
          <a:lstStyle/>
          <a:p>
            <a:r>
              <a:rPr lang="en-US" altLang="en-US" sz="3600" b="1">
                <a:solidFill>
                  <a:srgbClr val="C00000"/>
                </a:solidFill>
              </a:rPr>
              <a:t>Recommendations of Sarkaria Commission</a:t>
            </a:r>
          </a:p>
        </p:txBody>
      </p:sp>
      <p:sp>
        <p:nvSpPr>
          <p:cNvPr id="19459" name="Rectangle 3">
            <a:extLst>
              <a:ext uri="{FF2B5EF4-FFF2-40B4-BE49-F238E27FC236}">
                <a16:creationId xmlns:a16="http://schemas.microsoft.com/office/drawing/2014/main" id="{4103DBD4-E513-7E16-01B3-0A4D637962C2}"/>
              </a:ext>
            </a:extLst>
          </p:cNvPr>
          <p:cNvSpPr>
            <a:spLocks noGrp="1" noChangeArrowheads="1"/>
          </p:cNvSpPr>
          <p:nvPr>
            <p:ph idx="1"/>
          </p:nvPr>
        </p:nvSpPr>
        <p:spPr>
          <a:xfrm>
            <a:off x="304800" y="990600"/>
            <a:ext cx="8610600" cy="5562600"/>
          </a:xfrm>
        </p:spPr>
        <p:txBody>
          <a:bodyPr/>
          <a:lstStyle/>
          <a:p>
            <a:pPr marL="412750" indent="-412750" algn="just">
              <a:lnSpc>
                <a:spcPct val="80000"/>
              </a:lnSpc>
              <a:buFont typeface="Wingdings" panose="05000000000000000000" pitchFamily="2" charset="2"/>
              <a:buNone/>
            </a:pPr>
            <a:r>
              <a:rPr lang="en-US" altLang="en-US" sz="2800"/>
              <a:t>	</a:t>
            </a:r>
            <a:r>
              <a:rPr lang="en-US" altLang="en-US"/>
              <a:t>Justice R. S. Sarkaria headed a three member commission, instituted in 1983 which gave 247 recommendations for betterment of centre – state relations, of which important few are listed below: -</a:t>
            </a:r>
          </a:p>
          <a:p>
            <a:pPr marL="412750" indent="-412750" algn="just">
              <a:lnSpc>
                <a:spcPct val="80000"/>
              </a:lnSpc>
              <a:buFont typeface="Wingdings" panose="05000000000000000000" pitchFamily="2" charset="2"/>
              <a:buNone/>
            </a:pPr>
            <a:endParaRPr lang="en-US" altLang="en-US"/>
          </a:p>
          <a:p>
            <a:pPr marL="412750" indent="-412750" algn="just">
              <a:lnSpc>
                <a:spcPct val="80000"/>
              </a:lnSpc>
              <a:buClr>
                <a:schemeClr val="tx1"/>
              </a:buClr>
              <a:buFontTx/>
              <a:buAutoNum type="romanLcPeriod"/>
            </a:pPr>
            <a:r>
              <a:rPr lang="en-US" altLang="en-US"/>
              <a:t>Advocacy of strong centre</a:t>
            </a:r>
          </a:p>
          <a:p>
            <a:pPr marL="412750" indent="-412750" algn="just">
              <a:lnSpc>
                <a:spcPct val="80000"/>
              </a:lnSpc>
              <a:buClr>
                <a:schemeClr val="tx1"/>
              </a:buClr>
              <a:buFontTx/>
              <a:buAutoNum type="romanLcPeriod"/>
            </a:pPr>
            <a:endParaRPr lang="en-US" altLang="en-US" sz="1000"/>
          </a:p>
          <a:p>
            <a:pPr marL="412750" indent="-412750" algn="just">
              <a:lnSpc>
                <a:spcPct val="80000"/>
              </a:lnSpc>
              <a:buClr>
                <a:schemeClr val="tx1"/>
              </a:buClr>
              <a:buFontTx/>
              <a:buAutoNum type="romanLcPeriod"/>
            </a:pPr>
            <a:r>
              <a:rPr lang="en-US" altLang="en-US"/>
              <a:t>Establishment of Inter – State Council</a:t>
            </a:r>
          </a:p>
          <a:p>
            <a:pPr marL="412750" indent="-412750" algn="just">
              <a:lnSpc>
                <a:spcPct val="80000"/>
              </a:lnSpc>
              <a:buClr>
                <a:schemeClr val="tx1"/>
              </a:buClr>
              <a:buFontTx/>
              <a:buAutoNum type="romanLcPeriod"/>
            </a:pPr>
            <a:endParaRPr lang="en-US" altLang="en-US" sz="1000"/>
          </a:p>
          <a:p>
            <a:pPr marL="412750" indent="-412750" algn="just">
              <a:lnSpc>
                <a:spcPct val="80000"/>
              </a:lnSpc>
              <a:buClr>
                <a:schemeClr val="tx1"/>
              </a:buClr>
              <a:buFontTx/>
              <a:buAutoNum type="romanLcPeriod"/>
            </a:pPr>
            <a:r>
              <a:rPr lang="en-US" altLang="en-US"/>
              <a:t>National Development Council</a:t>
            </a:r>
          </a:p>
          <a:p>
            <a:pPr marL="412750" indent="-412750" algn="just">
              <a:lnSpc>
                <a:spcPct val="80000"/>
              </a:lnSpc>
              <a:buClr>
                <a:schemeClr val="tx1"/>
              </a:buClr>
              <a:buFontTx/>
              <a:buAutoNum type="romanLcPeriod"/>
            </a:pPr>
            <a:endParaRPr lang="en-US" altLang="en-US" sz="1000"/>
          </a:p>
          <a:p>
            <a:pPr marL="412750" indent="-412750" algn="just">
              <a:lnSpc>
                <a:spcPct val="80000"/>
              </a:lnSpc>
              <a:buClr>
                <a:schemeClr val="tx1"/>
              </a:buClr>
              <a:buFontTx/>
              <a:buAutoNum type="romanLcPeriod"/>
            </a:pPr>
            <a:r>
              <a:rPr lang="en-US" altLang="en-US"/>
              <a:t>Zonal Councils</a:t>
            </a:r>
          </a:p>
          <a:p>
            <a:pPr marL="412750" indent="-412750" algn="just">
              <a:lnSpc>
                <a:spcPct val="80000"/>
              </a:lnSpc>
              <a:buClr>
                <a:schemeClr val="tx1"/>
              </a:buClr>
              <a:buFontTx/>
              <a:buAutoNum type="romanLcPeriod"/>
            </a:pPr>
            <a:endParaRPr lang="en-US" altLang="en-US" sz="1000"/>
          </a:p>
          <a:p>
            <a:pPr marL="412750" indent="-412750" algn="just">
              <a:lnSpc>
                <a:spcPct val="80000"/>
              </a:lnSpc>
              <a:buClr>
                <a:schemeClr val="tx1"/>
              </a:buClr>
              <a:buFontTx/>
              <a:buAutoNum type="romanLcPeriod"/>
            </a:pPr>
            <a:r>
              <a:rPr lang="en-US" altLang="en-US"/>
              <a:t>Careful use of President’s rule in states</a:t>
            </a:r>
          </a:p>
          <a:p>
            <a:pPr marL="412750" indent="-412750" algn="just">
              <a:lnSpc>
                <a:spcPct val="80000"/>
              </a:lnSpc>
              <a:buClr>
                <a:schemeClr val="tx1"/>
              </a:buClr>
              <a:buFontTx/>
              <a:buAutoNum type="romanLcPeriod"/>
            </a:pPr>
            <a:endParaRPr lang="en-US" altLang="en-US" sz="1000"/>
          </a:p>
          <a:p>
            <a:pPr marL="412750" indent="-412750" algn="just">
              <a:lnSpc>
                <a:spcPct val="80000"/>
              </a:lnSpc>
              <a:buClr>
                <a:schemeClr val="tx1"/>
              </a:buClr>
              <a:buFontTx/>
              <a:buAutoNum type="romanLcPeriod"/>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305E0D9-7F44-5704-CA76-5A4A13AF6CCC}"/>
              </a:ext>
            </a:extLst>
          </p:cNvPr>
          <p:cNvSpPr>
            <a:spLocks noGrp="1" noChangeArrowheads="1"/>
          </p:cNvSpPr>
          <p:nvPr>
            <p:ph type="ctrTitle"/>
          </p:nvPr>
        </p:nvSpPr>
        <p:spPr>
          <a:xfrm>
            <a:off x="0" y="1981200"/>
            <a:ext cx="9144000" cy="1470025"/>
          </a:xfrm>
        </p:spPr>
        <p:txBody>
          <a:bodyPr/>
          <a:lstStyle/>
          <a:p>
            <a:r>
              <a:rPr lang="en-US" altLang="en-US" sz="7200" b="1">
                <a:solidFill>
                  <a:srgbClr val="C00000"/>
                </a:solidFill>
              </a:rPr>
              <a:t>Centre-State Relations </a:t>
            </a:r>
          </a:p>
        </p:txBody>
      </p:sp>
      <p:sp>
        <p:nvSpPr>
          <p:cNvPr id="2051" name="Rectangle 3">
            <a:extLst>
              <a:ext uri="{FF2B5EF4-FFF2-40B4-BE49-F238E27FC236}">
                <a16:creationId xmlns:a16="http://schemas.microsoft.com/office/drawing/2014/main" id="{65C557D1-AA18-6456-3B0E-6AA9EB9BFFCB}"/>
              </a:ext>
            </a:extLst>
          </p:cNvPr>
          <p:cNvSpPr>
            <a:spLocks noGrp="1" noChangeArrowheads="1"/>
          </p:cNvSpPr>
          <p:nvPr>
            <p:ph type="subTitle" idx="1"/>
          </p:nvPr>
        </p:nvSpPr>
        <p:spPr>
          <a:xfrm>
            <a:off x="1371600" y="3733800"/>
            <a:ext cx="6400800" cy="1752600"/>
          </a:xfrm>
        </p:spPr>
        <p:txBody>
          <a:bodyPr/>
          <a:lstStyle/>
          <a:p>
            <a:r>
              <a:rPr lang="en-US" altLang="en-US" b="1">
                <a:solidFill>
                  <a:srgbClr val="00B050"/>
                </a:solidFill>
              </a:rPr>
              <a:t>The Working of Indian Federalism</a:t>
            </a:r>
            <a:br>
              <a:rPr lang="en-US" altLang="en-US" b="1">
                <a:solidFill>
                  <a:srgbClr val="00B050"/>
                </a:solidFill>
              </a:rPr>
            </a:br>
            <a:endParaRPr lang="en-US" altLang="en-US" b="1">
              <a:solidFill>
                <a:srgbClr val="00B05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29885A0-279A-E421-82E8-0C89CD70FE3F}"/>
              </a:ext>
            </a:extLst>
          </p:cNvPr>
          <p:cNvSpPr>
            <a:spLocks noGrp="1"/>
          </p:cNvSpPr>
          <p:nvPr>
            <p:ph type="title"/>
          </p:nvPr>
        </p:nvSpPr>
        <p:spPr>
          <a:xfrm>
            <a:off x="381000" y="0"/>
            <a:ext cx="8229600" cy="1143000"/>
          </a:xfrm>
        </p:spPr>
        <p:txBody>
          <a:bodyPr/>
          <a:lstStyle/>
          <a:p>
            <a:pPr algn="l"/>
            <a:r>
              <a:rPr lang="en-US" altLang="en-US">
                <a:solidFill>
                  <a:srgbClr val="C00000"/>
                </a:solidFill>
              </a:rPr>
              <a:t>Cont…</a:t>
            </a:r>
          </a:p>
        </p:txBody>
      </p:sp>
      <p:sp>
        <p:nvSpPr>
          <p:cNvPr id="20483" name="Content Placeholder 2">
            <a:extLst>
              <a:ext uri="{FF2B5EF4-FFF2-40B4-BE49-F238E27FC236}">
                <a16:creationId xmlns:a16="http://schemas.microsoft.com/office/drawing/2014/main" id="{D2BF2911-C3BE-535A-B3EB-A729468B882A}"/>
              </a:ext>
            </a:extLst>
          </p:cNvPr>
          <p:cNvSpPr>
            <a:spLocks noGrp="1"/>
          </p:cNvSpPr>
          <p:nvPr>
            <p:ph idx="1"/>
          </p:nvPr>
        </p:nvSpPr>
        <p:spPr>
          <a:xfrm>
            <a:off x="381000" y="1219200"/>
            <a:ext cx="8534400" cy="5257800"/>
          </a:xfrm>
        </p:spPr>
        <p:txBody>
          <a:bodyPr/>
          <a:lstStyle/>
          <a:p>
            <a:pPr marL="412750" indent="-412750" algn="just">
              <a:lnSpc>
                <a:spcPct val="80000"/>
              </a:lnSpc>
              <a:buClr>
                <a:schemeClr val="tx1"/>
              </a:buClr>
              <a:buFontTx/>
              <a:buAutoNum type="romanLcPeriod"/>
            </a:pPr>
            <a:r>
              <a:rPr lang="en-US" altLang="en-US" sz="3600"/>
              <a:t>Appointment of Governors</a:t>
            </a:r>
          </a:p>
          <a:p>
            <a:pPr marL="412750" indent="-412750" algn="just">
              <a:lnSpc>
                <a:spcPct val="80000"/>
              </a:lnSpc>
              <a:buClr>
                <a:schemeClr val="tx1"/>
              </a:buClr>
              <a:buFontTx/>
              <a:buAutoNum type="romanLcPeriod"/>
            </a:pPr>
            <a:endParaRPr lang="en-US" altLang="en-US" sz="900"/>
          </a:p>
          <a:p>
            <a:pPr marL="412750" indent="-412750" algn="just">
              <a:lnSpc>
                <a:spcPct val="80000"/>
              </a:lnSpc>
              <a:buClr>
                <a:schemeClr val="tx1"/>
              </a:buClr>
              <a:buFontTx/>
              <a:buAutoNum type="romanLcPeriod"/>
            </a:pPr>
            <a:r>
              <a:rPr lang="en-US" altLang="en-US" sz="3600"/>
              <a:t>Appointment of High Court Judges</a:t>
            </a:r>
          </a:p>
          <a:p>
            <a:pPr marL="412750" indent="-412750" algn="just">
              <a:lnSpc>
                <a:spcPct val="80000"/>
              </a:lnSpc>
              <a:buClr>
                <a:schemeClr val="tx1"/>
              </a:buClr>
              <a:buFontTx/>
              <a:buAutoNum type="romanLcPeriod"/>
            </a:pPr>
            <a:endParaRPr lang="en-US" altLang="en-US" sz="900"/>
          </a:p>
          <a:p>
            <a:pPr marL="412750" indent="-412750" algn="just">
              <a:lnSpc>
                <a:spcPct val="80000"/>
              </a:lnSpc>
              <a:buClr>
                <a:schemeClr val="tx1"/>
              </a:buClr>
              <a:buFontTx/>
              <a:buAutoNum type="romanLcPeriod"/>
            </a:pPr>
            <a:r>
              <a:rPr lang="en-US" altLang="en-US" sz="3600"/>
              <a:t>All India Services</a:t>
            </a:r>
          </a:p>
          <a:p>
            <a:pPr marL="412750" indent="-412750" algn="just">
              <a:lnSpc>
                <a:spcPct val="80000"/>
              </a:lnSpc>
              <a:buClr>
                <a:schemeClr val="tx1"/>
              </a:buClr>
              <a:buFontTx/>
              <a:buAutoNum type="romanLcPeriod"/>
            </a:pPr>
            <a:endParaRPr lang="en-US" altLang="en-US" sz="900"/>
          </a:p>
          <a:p>
            <a:pPr marL="412750" indent="-412750" algn="just">
              <a:lnSpc>
                <a:spcPct val="80000"/>
              </a:lnSpc>
              <a:buClr>
                <a:schemeClr val="tx1"/>
              </a:buClr>
              <a:buFontTx/>
              <a:buAutoNum type="romanLcPeriod"/>
            </a:pPr>
            <a:r>
              <a:rPr lang="en-US" altLang="en-US" sz="3600"/>
              <a:t>Emphasis on local / regional languages</a:t>
            </a:r>
          </a:p>
          <a:p>
            <a:pPr marL="412750" indent="-412750" algn="just">
              <a:lnSpc>
                <a:spcPct val="80000"/>
              </a:lnSpc>
              <a:buClr>
                <a:schemeClr val="tx1"/>
              </a:buClr>
              <a:buFontTx/>
              <a:buAutoNum type="romanLcPeriod"/>
            </a:pPr>
            <a:endParaRPr lang="en-US" altLang="en-US" sz="900"/>
          </a:p>
          <a:p>
            <a:pPr marL="412750" indent="-412750" algn="just">
              <a:lnSpc>
                <a:spcPct val="80000"/>
              </a:lnSpc>
              <a:buClr>
                <a:schemeClr val="tx1"/>
              </a:buClr>
              <a:buFontTx/>
              <a:buAutoNum type="romanLcPeriod"/>
            </a:pPr>
            <a:r>
              <a:rPr lang="en-US" altLang="en-US" sz="3600"/>
              <a:t>Planning Commission : A fair play of states</a:t>
            </a:r>
          </a:p>
          <a:p>
            <a:pPr marL="412750" indent="-412750" algn="just">
              <a:lnSpc>
                <a:spcPct val="80000"/>
              </a:lnSpc>
              <a:buClr>
                <a:schemeClr val="tx1"/>
              </a:buClr>
              <a:buFontTx/>
              <a:buAutoNum type="romanLcPeriod"/>
            </a:pPr>
            <a:endParaRPr lang="en-US" altLang="en-US" sz="900"/>
          </a:p>
          <a:p>
            <a:pPr marL="412750" indent="-412750" algn="just">
              <a:lnSpc>
                <a:spcPct val="80000"/>
              </a:lnSpc>
              <a:buClr>
                <a:schemeClr val="tx1"/>
              </a:buClr>
              <a:buFontTx/>
              <a:buAutoNum type="romanLcPeriod"/>
            </a:pPr>
            <a:r>
              <a:rPr lang="en-US" altLang="en-US" sz="3600"/>
              <a:t>Balanced Distribution of Powers</a:t>
            </a:r>
          </a:p>
          <a:p>
            <a:pPr marL="412750" indent="-412750" algn="just">
              <a:lnSpc>
                <a:spcPct val="80000"/>
              </a:lnSpc>
              <a:buClr>
                <a:schemeClr val="tx1"/>
              </a:buClr>
              <a:buFontTx/>
              <a:buAutoNum type="romanLcPeriod"/>
            </a:pPr>
            <a:endParaRPr lang="en-US" altLang="en-US" sz="900"/>
          </a:p>
          <a:p>
            <a:pPr marL="412750" indent="-412750" algn="just">
              <a:lnSpc>
                <a:spcPct val="80000"/>
              </a:lnSpc>
              <a:buClr>
                <a:schemeClr val="tx1"/>
              </a:buClr>
              <a:buFontTx/>
              <a:buAutoNum type="romanLcPeriod"/>
            </a:pPr>
            <a:r>
              <a:rPr lang="en-US" altLang="en-US" sz="3600"/>
              <a:t>Deployment of Armed Forces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F29ADDB-A591-D5F0-EAFB-7C58768DC200}"/>
              </a:ext>
            </a:extLst>
          </p:cNvPr>
          <p:cNvSpPr>
            <a:spLocks noGrp="1" noRot="1" noChangeArrowheads="1"/>
          </p:cNvSpPr>
          <p:nvPr>
            <p:ph type="title"/>
          </p:nvPr>
        </p:nvSpPr>
        <p:spPr>
          <a:xfrm>
            <a:off x="0" y="0"/>
            <a:ext cx="9144000" cy="1143000"/>
          </a:xfrm>
        </p:spPr>
        <p:txBody>
          <a:bodyPr/>
          <a:lstStyle/>
          <a:p>
            <a:r>
              <a:rPr lang="en-US" altLang="en-US" b="1">
                <a:solidFill>
                  <a:srgbClr val="C00000"/>
                </a:solidFill>
              </a:rPr>
              <a:t>Conclusion</a:t>
            </a:r>
          </a:p>
        </p:txBody>
      </p:sp>
      <p:sp>
        <p:nvSpPr>
          <p:cNvPr id="21507" name="Rectangle 3">
            <a:extLst>
              <a:ext uri="{FF2B5EF4-FFF2-40B4-BE49-F238E27FC236}">
                <a16:creationId xmlns:a16="http://schemas.microsoft.com/office/drawing/2014/main" id="{6FF27976-487F-B0BE-E371-6A60DB812CA8}"/>
              </a:ext>
            </a:extLst>
          </p:cNvPr>
          <p:cNvSpPr>
            <a:spLocks noGrp="1" noChangeArrowheads="1"/>
          </p:cNvSpPr>
          <p:nvPr>
            <p:ph idx="1"/>
          </p:nvPr>
        </p:nvSpPr>
        <p:spPr>
          <a:xfrm>
            <a:off x="228600" y="990600"/>
            <a:ext cx="8610600" cy="5410200"/>
          </a:xfrm>
        </p:spPr>
        <p:txBody>
          <a:bodyPr/>
          <a:lstStyle/>
          <a:p>
            <a:pPr algn="just">
              <a:lnSpc>
                <a:spcPct val="80000"/>
              </a:lnSpc>
              <a:buFont typeface="Wingdings" panose="05000000000000000000" pitchFamily="2" charset="2"/>
              <a:buNone/>
            </a:pPr>
            <a:r>
              <a:rPr lang="en-US" altLang="en-US" sz="2400"/>
              <a:t>	On April 27, 2007, a commission to review the Centre – State Relations is instituted under the headship of Mr. M. M. Punchchi - former Chief Justice of India. Further to conclude in the words of Mr. A. H. Birch</a:t>
            </a:r>
          </a:p>
          <a:p>
            <a:pPr algn="just">
              <a:lnSpc>
                <a:spcPct val="80000"/>
              </a:lnSpc>
              <a:buFont typeface="Wingdings" panose="05000000000000000000" pitchFamily="2" charset="2"/>
              <a:buNone/>
            </a:pPr>
            <a:endParaRPr lang="en-US" altLang="en-US" sz="2400"/>
          </a:p>
          <a:p>
            <a:pPr algn="just">
              <a:lnSpc>
                <a:spcPct val="80000"/>
              </a:lnSpc>
              <a:buFont typeface="Wingdings" panose="05000000000000000000" pitchFamily="2" charset="2"/>
              <a:buNone/>
            </a:pPr>
            <a:r>
              <a:rPr lang="en-US" altLang="en-US" sz="2400"/>
              <a:t>	</a:t>
            </a:r>
            <a:r>
              <a:rPr lang="en-US" altLang="en-US" sz="2400" i="1"/>
              <a:t>“…..the practice of administrative co-operations between the general and regional governments, the partial dependence of the regional government upon payments from the general governments, and the fact that the general governments, by the use of conditional grants, frequently promote developments in matters which are constitutionally assigned to the regions.”</a:t>
            </a:r>
          </a:p>
          <a:p>
            <a:pPr algn="r">
              <a:lnSpc>
                <a:spcPct val="80000"/>
              </a:lnSpc>
              <a:buFont typeface="Wingdings" panose="05000000000000000000" pitchFamily="2" charset="2"/>
              <a:buNone/>
            </a:pPr>
            <a:r>
              <a:rPr lang="en-US" altLang="en-US" sz="2400" i="1"/>
              <a:t>A. H. Birch</a:t>
            </a:r>
          </a:p>
          <a:p>
            <a:pPr algn="just">
              <a:lnSpc>
                <a:spcPct val="80000"/>
              </a:lnSpc>
              <a:buFont typeface="Wingdings" panose="05000000000000000000" pitchFamily="2" charset="2"/>
              <a:buNone/>
            </a:pPr>
            <a:endParaRPr lang="en-US" altLang="en-US" sz="2400" i="1"/>
          </a:p>
          <a:p>
            <a:pPr algn="just">
              <a:lnSpc>
                <a:spcPct val="80000"/>
              </a:lnSpc>
              <a:buFont typeface="Wingdings" panose="05000000000000000000" pitchFamily="2" charset="2"/>
              <a:buNone/>
            </a:pPr>
            <a:r>
              <a:rPr lang="en-US" altLang="en-US" sz="2400"/>
              <a:t>	Co-operative federalism produces a strong central or general government, yet it does not necessarily result in weak provincial governments that are largely administrative agencies for central policies. Indian federalism has demonstrated this.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6D5E-3034-51D3-6C14-8839DFD0A7C5}"/>
              </a:ext>
            </a:extLst>
          </p:cNvPr>
          <p:cNvSpPr>
            <a:spLocks noGrp="1"/>
          </p:cNvSpPr>
          <p:nvPr>
            <p:ph type="ctrTitle"/>
          </p:nvPr>
        </p:nvSpPr>
        <p:spPr>
          <a:xfrm>
            <a:off x="685800" y="2130425"/>
            <a:ext cx="7772400" cy="2593975"/>
          </a:xfrm>
        </p:spPr>
        <p:txBody>
          <a:bodyPr/>
          <a:lstStyle/>
          <a:p>
            <a:r>
              <a:rPr lang="en-US" dirty="0"/>
              <a:t>So , this was all about this topic .</a:t>
            </a:r>
            <a:br>
              <a:rPr lang="en-US" dirty="0"/>
            </a:br>
            <a:r>
              <a:rPr lang="en-US" dirty="0"/>
              <a:t>I hope you all must have under stood .</a:t>
            </a:r>
            <a:endParaRPr lang="en-IN" dirty="0"/>
          </a:p>
        </p:txBody>
      </p:sp>
      <p:sp>
        <p:nvSpPr>
          <p:cNvPr id="3" name="Subtitle 2">
            <a:extLst>
              <a:ext uri="{FF2B5EF4-FFF2-40B4-BE49-F238E27FC236}">
                <a16:creationId xmlns:a16="http://schemas.microsoft.com/office/drawing/2014/main" id="{78DB8F4E-9BC0-4437-7F46-2BA0C46EA3F8}"/>
              </a:ext>
            </a:extLst>
          </p:cNvPr>
          <p:cNvSpPr>
            <a:spLocks noGrp="1"/>
          </p:cNvSpPr>
          <p:nvPr>
            <p:ph type="subTitle" idx="1"/>
          </p:nvPr>
        </p:nvSpPr>
        <p:spPr>
          <a:xfrm>
            <a:off x="1371600" y="5334000"/>
            <a:ext cx="6400800" cy="914400"/>
          </a:xfrm>
        </p:spPr>
        <p:txBody>
          <a:bodyPr/>
          <a:lstStyle/>
          <a:p>
            <a:r>
              <a:rPr lang="en-US" dirty="0"/>
              <a:t>Thank you !!</a:t>
            </a:r>
            <a:endParaRPr lang="en-IN" dirty="0"/>
          </a:p>
        </p:txBody>
      </p:sp>
    </p:spTree>
    <p:extLst>
      <p:ext uri="{BB962C8B-B14F-4D97-AF65-F5344CB8AC3E}">
        <p14:creationId xmlns:p14="http://schemas.microsoft.com/office/powerpoint/2010/main" val="2988438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F716C42A-205B-247A-D106-60D80867B6F7}"/>
              </a:ext>
            </a:extLst>
          </p:cNvPr>
          <p:cNvSpPr>
            <a:spLocks noGrp="1" noRot="1" noChangeArrowheads="1"/>
          </p:cNvSpPr>
          <p:nvPr>
            <p:ph type="title"/>
          </p:nvPr>
        </p:nvSpPr>
        <p:spPr>
          <a:xfrm>
            <a:off x="0" y="0"/>
            <a:ext cx="9144000" cy="838200"/>
          </a:xfrm>
        </p:spPr>
        <p:txBody>
          <a:bodyPr/>
          <a:lstStyle/>
          <a:p>
            <a:r>
              <a:rPr lang="en-US" altLang="en-US" sz="3200">
                <a:solidFill>
                  <a:srgbClr val="FF0000"/>
                </a:solidFill>
              </a:rPr>
              <a:t>Introduction</a:t>
            </a:r>
          </a:p>
        </p:txBody>
      </p:sp>
      <p:sp>
        <p:nvSpPr>
          <p:cNvPr id="3075" name="Rectangle 5">
            <a:extLst>
              <a:ext uri="{FF2B5EF4-FFF2-40B4-BE49-F238E27FC236}">
                <a16:creationId xmlns:a16="http://schemas.microsoft.com/office/drawing/2014/main" id="{443E3F73-6F26-A05A-5A09-6B1F7970D76C}"/>
              </a:ext>
            </a:extLst>
          </p:cNvPr>
          <p:cNvSpPr>
            <a:spLocks noGrp="1" noChangeArrowheads="1"/>
          </p:cNvSpPr>
          <p:nvPr>
            <p:ph idx="1"/>
          </p:nvPr>
        </p:nvSpPr>
        <p:spPr>
          <a:xfrm>
            <a:off x="304800" y="838200"/>
            <a:ext cx="8382000" cy="5638800"/>
          </a:xfrm>
        </p:spPr>
        <p:txBody>
          <a:bodyPr/>
          <a:lstStyle/>
          <a:p>
            <a:pPr algn="just">
              <a:buNone/>
            </a:pPr>
            <a:r>
              <a:rPr lang="en-US" altLang="en-US" sz="1400" dirty="0"/>
              <a:t>	</a:t>
            </a:r>
            <a:r>
              <a:rPr lang="en-US" altLang="en-US" sz="2000" dirty="0">
                <a:latin typeface="Arial"/>
                <a:cs typeface="Arial"/>
              </a:rPr>
              <a:t>“Personally, I do not attach any importance to the label which may be attached to it-whether you call it a Federal Constitution or a Unitary Constitution or by any other name. It makes no difference so long as the Constitution serves our purpose.”</a:t>
            </a:r>
          </a:p>
          <a:p>
            <a:pPr algn="r">
              <a:buFont typeface="Wingdings" panose="05000000000000000000" pitchFamily="2" charset="2"/>
              <a:buNone/>
            </a:pPr>
            <a:r>
              <a:rPr lang="en-US" altLang="en-US" sz="2000" dirty="0">
                <a:latin typeface="Arial"/>
                <a:cs typeface="Arial"/>
              </a:rPr>
              <a:t>	</a:t>
            </a:r>
            <a:r>
              <a:rPr lang="en-US" altLang="en-US" sz="2000" i="1" dirty="0">
                <a:latin typeface="Arial"/>
                <a:cs typeface="Arial"/>
              </a:rPr>
              <a:t>Dr. Rajendra Prasad</a:t>
            </a:r>
          </a:p>
          <a:p>
            <a:pPr algn="just">
              <a:buFont typeface="Wingdings" panose="05000000000000000000" pitchFamily="2" charset="2"/>
              <a:buNone/>
            </a:pPr>
            <a:endParaRPr lang="en-US" altLang="en-US" sz="2000" i="1">
              <a:latin typeface="Arial" panose="020B0604020202020204" pitchFamily="34" charset="0"/>
            </a:endParaRPr>
          </a:p>
          <a:p>
            <a:pPr algn="just">
              <a:buNone/>
            </a:pPr>
            <a:r>
              <a:rPr lang="en-US" altLang="en-US" sz="2000" dirty="0">
                <a:latin typeface="Arial"/>
                <a:cs typeface="Arial"/>
              </a:rPr>
              <a:t>      “The general and regional governments of a country shall be independent each of the other within its sphere.”</a:t>
            </a:r>
          </a:p>
          <a:p>
            <a:pPr algn="r">
              <a:buFont typeface="Wingdings" panose="05000000000000000000" pitchFamily="2" charset="2"/>
              <a:buNone/>
            </a:pPr>
            <a:r>
              <a:rPr lang="en-US" altLang="en-US" sz="2000" dirty="0">
                <a:latin typeface="Arial"/>
                <a:cs typeface="Arial"/>
              </a:rPr>
              <a:t>	</a:t>
            </a:r>
            <a:r>
              <a:rPr lang="en-US" altLang="en-US" sz="2000" i="1" dirty="0" err="1">
                <a:latin typeface="Arial"/>
                <a:cs typeface="Arial"/>
              </a:rPr>
              <a:t>K.C.Where</a:t>
            </a:r>
          </a:p>
          <a:p>
            <a:pPr algn="just">
              <a:buFont typeface="Wingdings" panose="05000000000000000000" pitchFamily="2" charset="2"/>
              <a:buNone/>
            </a:pPr>
            <a:r>
              <a:rPr lang="en-US" altLang="en-US" sz="2000" dirty="0">
                <a:latin typeface="Arial"/>
                <a:cs typeface="Arial"/>
              </a:rPr>
              <a:t>	Dual Polity : Quasi Federal or Statutory Decentralization</a:t>
            </a:r>
          </a:p>
          <a:p>
            <a:pPr algn="just">
              <a:buFont typeface="Wingdings" panose="05000000000000000000" pitchFamily="2" charset="2"/>
              <a:buNone/>
            </a:pPr>
            <a:r>
              <a:rPr lang="en-US" altLang="en-US" sz="2000" dirty="0">
                <a:latin typeface="Arial"/>
                <a:cs typeface="Arial"/>
              </a:rPr>
              <a:t>	(a)	11</a:t>
            </a:r>
            <a:r>
              <a:rPr lang="en-US" altLang="en-US" sz="2000" baseline="30000" dirty="0">
                <a:latin typeface="Arial"/>
                <a:cs typeface="Arial"/>
              </a:rPr>
              <a:t>th</a:t>
            </a:r>
            <a:r>
              <a:rPr lang="en-US" altLang="en-US" sz="2000" dirty="0">
                <a:latin typeface="Arial"/>
                <a:cs typeface="Arial"/>
              </a:rPr>
              <a:t> and 12</a:t>
            </a:r>
            <a:r>
              <a:rPr lang="en-US" altLang="en-US" sz="2000" baseline="30000" dirty="0">
                <a:latin typeface="Arial"/>
                <a:cs typeface="Arial"/>
              </a:rPr>
              <a:t>th</a:t>
            </a:r>
            <a:r>
              <a:rPr lang="en-US" altLang="en-US" sz="2000" dirty="0">
                <a:latin typeface="Arial"/>
                <a:cs typeface="Arial"/>
              </a:rPr>
              <a:t> Part/Chapter of Indian Constitution</a:t>
            </a:r>
          </a:p>
          <a:p>
            <a:pPr algn="just">
              <a:buFont typeface="Wingdings" panose="05000000000000000000" pitchFamily="2" charset="2"/>
              <a:buNone/>
            </a:pPr>
            <a:r>
              <a:rPr lang="en-US" altLang="en-US" sz="2000" dirty="0">
                <a:latin typeface="Arial"/>
                <a:cs typeface="Arial"/>
              </a:rPr>
              <a:t>	(b)	Three Lists of Distribution of Powers : VII Schedule of Indian </a:t>
            </a:r>
            <a:r>
              <a:rPr lang="en-US" altLang="en-US" sz="2400" dirty="0"/>
              <a:t>Constitution</a:t>
            </a:r>
            <a:endParaRPr lang="en-US" alt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40465F1-B6EE-7F12-582B-322E232B6A2A}"/>
              </a:ext>
            </a:extLst>
          </p:cNvPr>
          <p:cNvSpPr>
            <a:spLocks noGrp="1" noRot="1" noChangeArrowheads="1"/>
          </p:cNvSpPr>
          <p:nvPr>
            <p:ph type="title"/>
          </p:nvPr>
        </p:nvSpPr>
        <p:spPr>
          <a:xfrm>
            <a:off x="0" y="-152400"/>
            <a:ext cx="9144000" cy="838200"/>
          </a:xfrm>
        </p:spPr>
        <p:txBody>
          <a:bodyPr/>
          <a:lstStyle/>
          <a:p>
            <a:r>
              <a:rPr lang="en-US" altLang="en-US" sz="4000" b="1">
                <a:solidFill>
                  <a:srgbClr val="C00000"/>
                </a:solidFill>
              </a:rPr>
              <a:t>Legislative Relations</a:t>
            </a:r>
          </a:p>
        </p:txBody>
      </p:sp>
      <p:sp>
        <p:nvSpPr>
          <p:cNvPr id="7173" name="Rectangle 5">
            <a:extLst>
              <a:ext uri="{FF2B5EF4-FFF2-40B4-BE49-F238E27FC236}">
                <a16:creationId xmlns:a16="http://schemas.microsoft.com/office/drawing/2014/main" id="{506F0041-676F-B265-769B-5F33832F535C}"/>
              </a:ext>
            </a:extLst>
          </p:cNvPr>
          <p:cNvSpPr>
            <a:spLocks noGrp="1" noChangeArrowheads="1"/>
          </p:cNvSpPr>
          <p:nvPr>
            <p:ph idx="1"/>
          </p:nvPr>
        </p:nvSpPr>
        <p:spPr>
          <a:xfrm>
            <a:off x="228600" y="990600"/>
            <a:ext cx="8458200" cy="5715000"/>
          </a:xfrm>
        </p:spPr>
        <p:txBody>
          <a:bodyPr rtlCol="0">
            <a:normAutofit/>
          </a:bodyPr>
          <a:lstStyle/>
          <a:p>
            <a:pPr marL="381000" indent="-381000" algn="just" fontAlgn="auto">
              <a:lnSpc>
                <a:spcPct val="80000"/>
              </a:lnSpc>
              <a:spcAft>
                <a:spcPts val="0"/>
              </a:spcAft>
              <a:buFont typeface="Wingdings" pitchFamily="2" charset="2"/>
              <a:buNone/>
              <a:defRPr/>
            </a:pPr>
            <a:r>
              <a:rPr lang="en-US" dirty="0"/>
              <a:t>Distribution of legislative powers described in the VII Schedule of Indian Constitution as follows:</a:t>
            </a:r>
          </a:p>
          <a:p>
            <a:pPr marL="381000" indent="-381000" algn="just" fontAlgn="auto">
              <a:lnSpc>
                <a:spcPct val="80000"/>
              </a:lnSpc>
              <a:spcAft>
                <a:spcPts val="0"/>
              </a:spcAft>
              <a:buFont typeface="Wingdings" pitchFamily="2" charset="2"/>
              <a:buNone/>
              <a:defRPr/>
            </a:pPr>
            <a:r>
              <a:rPr lang="en-US" dirty="0"/>
              <a:t> </a:t>
            </a:r>
          </a:p>
          <a:p>
            <a:pPr marL="514350" indent="-514350" algn="just" fontAlgn="auto">
              <a:lnSpc>
                <a:spcPct val="80000"/>
              </a:lnSpc>
              <a:spcAft>
                <a:spcPts val="0"/>
              </a:spcAft>
              <a:buFont typeface="Wingdings" pitchFamily="2" charset="2"/>
              <a:buAutoNum type="alphaLcPeriod"/>
              <a:defRPr/>
            </a:pPr>
            <a:r>
              <a:rPr lang="en-US" sz="4000" dirty="0"/>
              <a:t>Union list</a:t>
            </a:r>
          </a:p>
          <a:p>
            <a:pPr marL="514350" indent="-514350" algn="just" fontAlgn="auto">
              <a:lnSpc>
                <a:spcPct val="80000"/>
              </a:lnSpc>
              <a:spcAft>
                <a:spcPts val="0"/>
              </a:spcAft>
              <a:buFont typeface="Wingdings" pitchFamily="2" charset="2"/>
              <a:buAutoNum type="alphaLcPeriod"/>
              <a:defRPr/>
            </a:pPr>
            <a:r>
              <a:rPr lang="en-US" sz="4000" dirty="0"/>
              <a:t>State list</a:t>
            </a:r>
          </a:p>
          <a:p>
            <a:pPr marL="514350" indent="-514350" algn="just" fontAlgn="auto">
              <a:lnSpc>
                <a:spcPct val="80000"/>
              </a:lnSpc>
              <a:spcAft>
                <a:spcPts val="0"/>
              </a:spcAft>
              <a:buFont typeface="Wingdings" pitchFamily="2" charset="2"/>
              <a:buAutoNum type="alphaLcPeriod"/>
              <a:defRPr/>
            </a:pPr>
            <a:r>
              <a:rPr lang="en-US" sz="4000" dirty="0"/>
              <a:t>Concurrent list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7FC74306-8BCA-A32C-A236-E6DD01759F40}"/>
              </a:ext>
            </a:extLst>
          </p:cNvPr>
          <p:cNvSpPr>
            <a:spLocks noGrp="1"/>
          </p:cNvSpPr>
          <p:nvPr>
            <p:ph type="title"/>
          </p:nvPr>
        </p:nvSpPr>
        <p:spPr>
          <a:xfrm>
            <a:off x="457200" y="-228600"/>
            <a:ext cx="8229600" cy="1143000"/>
          </a:xfrm>
        </p:spPr>
        <p:txBody>
          <a:bodyPr/>
          <a:lstStyle/>
          <a:p>
            <a:pPr algn="l"/>
            <a:r>
              <a:rPr lang="en-US" altLang="en-US">
                <a:solidFill>
                  <a:srgbClr val="C00000"/>
                </a:solidFill>
              </a:rPr>
              <a:t>Cont…</a:t>
            </a:r>
          </a:p>
        </p:txBody>
      </p:sp>
      <p:sp>
        <p:nvSpPr>
          <p:cNvPr id="3" name="Content Placeholder 2">
            <a:extLst>
              <a:ext uri="{FF2B5EF4-FFF2-40B4-BE49-F238E27FC236}">
                <a16:creationId xmlns:a16="http://schemas.microsoft.com/office/drawing/2014/main" id="{5E4EBAD0-6BED-B334-141B-7777FCA40F1F}"/>
              </a:ext>
            </a:extLst>
          </p:cNvPr>
          <p:cNvSpPr>
            <a:spLocks noGrp="1"/>
          </p:cNvSpPr>
          <p:nvPr>
            <p:ph idx="1"/>
          </p:nvPr>
        </p:nvSpPr>
        <p:spPr>
          <a:xfrm>
            <a:off x="304800" y="990600"/>
            <a:ext cx="8610600" cy="5638800"/>
          </a:xfrm>
        </p:spPr>
        <p:txBody>
          <a:bodyPr rtlCol="0">
            <a:normAutofit fontScale="85000" lnSpcReduction="20000"/>
          </a:bodyPr>
          <a:lstStyle/>
          <a:p>
            <a:pPr marL="381000" indent="-381000" algn="just" fontAlgn="auto">
              <a:lnSpc>
                <a:spcPct val="80000"/>
              </a:lnSpc>
              <a:spcAft>
                <a:spcPts val="0"/>
              </a:spcAft>
              <a:buFontTx/>
              <a:buAutoNum type="alphaLcParenBoth"/>
              <a:defRPr/>
            </a:pPr>
            <a:r>
              <a:rPr lang="en-US" b="1" dirty="0"/>
              <a:t>Union List</a:t>
            </a:r>
            <a:r>
              <a:rPr lang="en-US" dirty="0"/>
              <a:t> – </a:t>
            </a:r>
          </a:p>
          <a:p>
            <a:pPr marL="381000" indent="-381000" algn="just" fontAlgn="auto">
              <a:lnSpc>
                <a:spcPct val="80000"/>
              </a:lnSpc>
              <a:spcAft>
                <a:spcPts val="0"/>
              </a:spcAft>
              <a:buFont typeface="Arial" panose="020B0604020202020204" pitchFamily="34" charset="0"/>
              <a:buNone/>
              <a:defRPr/>
            </a:pPr>
            <a:r>
              <a:rPr lang="en-US" dirty="0"/>
              <a:t>		Only Union Parliament is empowered to make laws on the subjects given in the Union List. </a:t>
            </a:r>
          </a:p>
          <a:p>
            <a:pPr marL="381000" indent="-381000" algn="just" fontAlgn="auto">
              <a:lnSpc>
                <a:spcPct val="80000"/>
              </a:lnSpc>
              <a:spcAft>
                <a:spcPts val="0"/>
              </a:spcAft>
              <a:buFont typeface="Arial" panose="020B0604020202020204" pitchFamily="34" charset="0"/>
              <a:buNone/>
              <a:defRPr/>
            </a:pPr>
            <a:r>
              <a:rPr lang="en-US" dirty="0"/>
              <a:t>	98 subjects (after 42</a:t>
            </a:r>
            <a:r>
              <a:rPr lang="en-US" baseline="30000" dirty="0"/>
              <a:t>nd</a:t>
            </a:r>
            <a:r>
              <a:rPr lang="en-US" dirty="0"/>
              <a:t> Constitution Amendment Act,1976) (few important subjects listed below)</a:t>
            </a:r>
          </a:p>
          <a:p>
            <a:pPr marL="381000" indent="-381000" fontAlgn="auto">
              <a:lnSpc>
                <a:spcPct val="80000"/>
              </a:lnSpc>
              <a:spcAft>
                <a:spcPts val="0"/>
              </a:spcAft>
              <a:buFont typeface="Arial" panose="020B0604020202020204" pitchFamily="34" charset="0"/>
              <a:buNone/>
              <a:defRPr/>
            </a:pPr>
            <a:r>
              <a:rPr lang="en-US" dirty="0"/>
              <a:t>		Defense, </a:t>
            </a:r>
          </a:p>
          <a:p>
            <a:pPr marL="381000" indent="-381000" fontAlgn="auto">
              <a:lnSpc>
                <a:spcPct val="80000"/>
              </a:lnSpc>
              <a:spcAft>
                <a:spcPts val="0"/>
              </a:spcAft>
              <a:buFont typeface="Arial" panose="020B0604020202020204" pitchFamily="34" charset="0"/>
              <a:buNone/>
              <a:defRPr/>
            </a:pPr>
            <a:r>
              <a:rPr lang="en-US" dirty="0"/>
              <a:t>		Foreign Relations, </a:t>
            </a:r>
          </a:p>
          <a:p>
            <a:pPr marL="381000" indent="-381000" fontAlgn="auto">
              <a:lnSpc>
                <a:spcPct val="80000"/>
              </a:lnSpc>
              <a:spcAft>
                <a:spcPts val="0"/>
              </a:spcAft>
              <a:buFont typeface="Arial" panose="020B0604020202020204" pitchFamily="34" charset="0"/>
              <a:buNone/>
              <a:defRPr/>
            </a:pPr>
            <a:r>
              <a:rPr lang="en-US" dirty="0"/>
              <a:t>		Post, </a:t>
            </a:r>
          </a:p>
          <a:p>
            <a:pPr marL="381000" indent="-381000" fontAlgn="auto">
              <a:lnSpc>
                <a:spcPct val="80000"/>
              </a:lnSpc>
              <a:spcAft>
                <a:spcPts val="0"/>
              </a:spcAft>
              <a:buFont typeface="Arial" panose="020B0604020202020204" pitchFamily="34" charset="0"/>
              <a:buNone/>
              <a:defRPr/>
            </a:pPr>
            <a:r>
              <a:rPr lang="en-US" dirty="0"/>
              <a:t>		International War and Peace, 	</a:t>
            </a:r>
          </a:p>
          <a:p>
            <a:pPr marL="381000" indent="-381000" fontAlgn="auto">
              <a:lnSpc>
                <a:spcPct val="80000"/>
              </a:lnSpc>
              <a:spcAft>
                <a:spcPts val="0"/>
              </a:spcAft>
              <a:buFont typeface="Arial" panose="020B0604020202020204" pitchFamily="34" charset="0"/>
              <a:buNone/>
              <a:defRPr/>
            </a:pPr>
            <a:r>
              <a:rPr lang="en-US" dirty="0"/>
              <a:t>		International Trade, </a:t>
            </a:r>
          </a:p>
          <a:p>
            <a:pPr marL="381000" indent="-381000" fontAlgn="auto">
              <a:lnSpc>
                <a:spcPct val="80000"/>
              </a:lnSpc>
              <a:spcAft>
                <a:spcPts val="0"/>
              </a:spcAft>
              <a:buFont typeface="Arial" panose="020B0604020202020204" pitchFamily="34" charset="0"/>
              <a:buNone/>
              <a:defRPr/>
            </a:pPr>
            <a:r>
              <a:rPr lang="en-US" dirty="0"/>
              <a:t>		Commerce, </a:t>
            </a:r>
          </a:p>
          <a:p>
            <a:pPr marL="381000" indent="-381000" fontAlgn="auto">
              <a:lnSpc>
                <a:spcPct val="80000"/>
              </a:lnSpc>
              <a:spcAft>
                <a:spcPts val="0"/>
              </a:spcAft>
              <a:buFont typeface="Arial" panose="020B0604020202020204" pitchFamily="34" charset="0"/>
              <a:buNone/>
              <a:defRPr/>
            </a:pPr>
            <a:r>
              <a:rPr lang="en-US" dirty="0"/>
              <a:t>		Citizenship, </a:t>
            </a:r>
          </a:p>
          <a:p>
            <a:pPr marL="381000" indent="-381000" fontAlgn="auto">
              <a:lnSpc>
                <a:spcPct val="80000"/>
              </a:lnSpc>
              <a:spcAft>
                <a:spcPts val="0"/>
              </a:spcAft>
              <a:buFont typeface="Arial" panose="020B0604020202020204" pitchFamily="34" charset="0"/>
              <a:buNone/>
              <a:defRPr/>
            </a:pPr>
            <a:r>
              <a:rPr lang="en-US" dirty="0"/>
              <a:t>		Coinage, </a:t>
            </a:r>
          </a:p>
          <a:p>
            <a:pPr marL="381000" indent="-381000" fontAlgn="auto">
              <a:lnSpc>
                <a:spcPct val="80000"/>
              </a:lnSpc>
              <a:spcAft>
                <a:spcPts val="0"/>
              </a:spcAft>
              <a:buFont typeface="Arial" panose="020B0604020202020204" pitchFamily="34" charset="0"/>
              <a:buNone/>
              <a:defRPr/>
            </a:pPr>
            <a:r>
              <a:rPr lang="en-US" dirty="0"/>
              <a:t>		Railway, </a:t>
            </a:r>
          </a:p>
          <a:p>
            <a:pPr marL="381000" indent="-381000" fontAlgn="auto">
              <a:lnSpc>
                <a:spcPct val="80000"/>
              </a:lnSpc>
              <a:spcAft>
                <a:spcPts val="0"/>
              </a:spcAft>
              <a:buFont typeface="Arial" panose="020B0604020202020204" pitchFamily="34" charset="0"/>
              <a:buNone/>
              <a:defRPr/>
            </a:pPr>
            <a:r>
              <a:rPr lang="en-US" dirty="0"/>
              <a:t>		Reserve Bank, 	</a:t>
            </a:r>
          </a:p>
          <a:p>
            <a:pPr marL="381000" indent="-381000" fontAlgn="auto">
              <a:lnSpc>
                <a:spcPct val="80000"/>
              </a:lnSpc>
              <a:spcAft>
                <a:spcPts val="0"/>
              </a:spcAft>
              <a:buFont typeface="Arial" panose="020B0604020202020204" pitchFamily="34" charset="0"/>
              <a:buNone/>
              <a:defRPr/>
            </a:pPr>
            <a:r>
              <a:rPr lang="en-US" dirty="0"/>
              <a:t>		International Debt, </a:t>
            </a:r>
          </a:p>
          <a:p>
            <a:pPr marL="381000" indent="-381000" fontAlgn="auto">
              <a:lnSpc>
                <a:spcPct val="80000"/>
              </a:lnSpc>
              <a:spcAft>
                <a:spcPts val="0"/>
              </a:spcAft>
              <a:buFont typeface="Arial" panose="020B0604020202020204" pitchFamily="34" charset="0"/>
              <a:buNone/>
              <a:defRPr/>
            </a:pPr>
            <a:r>
              <a:rPr lang="en-US" dirty="0"/>
              <a:t>		Atomic Energy, etc..</a:t>
            </a:r>
          </a:p>
          <a:p>
            <a:pPr marL="381000" indent="-381000" algn="just" fontAlgn="auto">
              <a:lnSpc>
                <a:spcPct val="80000"/>
              </a:lnSpc>
              <a:spcAft>
                <a:spcPts val="0"/>
              </a:spcAft>
              <a:buFont typeface="Arial" panose="020B0604020202020204" pitchFamily="34" charset="0"/>
              <a:buNone/>
              <a:defRPr/>
            </a:pPr>
            <a:endParaRPr lang="en-US" sz="2000" dirty="0"/>
          </a:p>
          <a:p>
            <a:pPr fontAlgn="auto">
              <a:spcAft>
                <a:spcPts val="0"/>
              </a:spcAft>
              <a:defRPr/>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B80D01-8A8C-FA8F-1C4C-A70CC3BD912B}"/>
              </a:ext>
            </a:extLst>
          </p:cNvPr>
          <p:cNvSpPr>
            <a:spLocks noGrp="1"/>
          </p:cNvSpPr>
          <p:nvPr>
            <p:ph idx="1"/>
          </p:nvPr>
        </p:nvSpPr>
        <p:spPr>
          <a:xfrm>
            <a:off x="457200" y="838200"/>
            <a:ext cx="8458200" cy="5791200"/>
          </a:xfrm>
        </p:spPr>
        <p:txBody>
          <a:bodyPr rtlCol="0">
            <a:normAutofit fontScale="85000" lnSpcReduction="20000"/>
          </a:bodyPr>
          <a:lstStyle/>
          <a:p>
            <a:pPr marL="381000" indent="-381000" algn="just" fontAlgn="auto">
              <a:lnSpc>
                <a:spcPct val="80000"/>
              </a:lnSpc>
              <a:spcAft>
                <a:spcPts val="0"/>
              </a:spcAft>
              <a:buFontTx/>
              <a:buAutoNum type="alphaLcParenBoth" startAt="2"/>
              <a:defRPr/>
            </a:pPr>
            <a:r>
              <a:rPr lang="en-US" b="1" dirty="0"/>
              <a:t>State List</a:t>
            </a:r>
            <a:r>
              <a:rPr lang="en-US" dirty="0"/>
              <a:t> – </a:t>
            </a:r>
          </a:p>
          <a:p>
            <a:pPr marL="381000" indent="-381000" algn="just" fontAlgn="auto">
              <a:lnSpc>
                <a:spcPct val="80000"/>
              </a:lnSpc>
              <a:spcAft>
                <a:spcPts val="0"/>
              </a:spcAft>
              <a:buFont typeface="Arial" panose="020B0604020202020204" pitchFamily="34" charset="0"/>
              <a:buNone/>
              <a:defRPr/>
            </a:pPr>
            <a:r>
              <a:rPr lang="en-US" dirty="0"/>
              <a:t>	Only State Legislature is empowered to make laws on the subjects given in the State List. </a:t>
            </a:r>
          </a:p>
          <a:p>
            <a:pPr marL="381000" indent="-381000" algn="just" fontAlgn="auto">
              <a:lnSpc>
                <a:spcPct val="80000"/>
              </a:lnSpc>
              <a:spcAft>
                <a:spcPts val="0"/>
              </a:spcAft>
              <a:buFont typeface="Arial" panose="020B0604020202020204" pitchFamily="34" charset="0"/>
              <a:buNone/>
              <a:defRPr/>
            </a:pPr>
            <a:r>
              <a:rPr lang="en-US" dirty="0"/>
              <a:t>	62 subjects (after 42</a:t>
            </a:r>
            <a:r>
              <a:rPr lang="en-US" baseline="30000" dirty="0"/>
              <a:t>nd</a:t>
            </a:r>
            <a:r>
              <a:rPr lang="en-US" dirty="0"/>
              <a:t>  Constitutional Amendment Act,1976) (few important subjects listed below)</a:t>
            </a:r>
          </a:p>
          <a:p>
            <a:pPr marL="381000" indent="-381000" algn="just" fontAlgn="auto">
              <a:lnSpc>
                <a:spcPct val="80000"/>
              </a:lnSpc>
              <a:spcAft>
                <a:spcPts val="0"/>
              </a:spcAft>
              <a:buFont typeface="Arial" panose="020B0604020202020204" pitchFamily="34" charset="0"/>
              <a:buNone/>
              <a:defRPr/>
            </a:pPr>
            <a:r>
              <a:rPr lang="en-US" dirty="0"/>
              <a:t>		</a:t>
            </a:r>
          </a:p>
          <a:p>
            <a:pPr marL="381000" indent="-381000" algn="just" fontAlgn="auto">
              <a:lnSpc>
                <a:spcPct val="80000"/>
              </a:lnSpc>
              <a:spcAft>
                <a:spcPts val="0"/>
              </a:spcAft>
              <a:buFont typeface="Arial" panose="020B0604020202020204" pitchFamily="34" charset="0"/>
              <a:buNone/>
              <a:defRPr/>
            </a:pPr>
            <a:r>
              <a:rPr lang="en-US" dirty="0"/>
              <a:t>		Roads, </a:t>
            </a:r>
          </a:p>
          <a:p>
            <a:pPr marL="381000" indent="-381000" algn="just" fontAlgn="auto">
              <a:lnSpc>
                <a:spcPct val="80000"/>
              </a:lnSpc>
              <a:spcAft>
                <a:spcPts val="0"/>
              </a:spcAft>
              <a:buFont typeface="Arial" panose="020B0604020202020204" pitchFamily="34" charset="0"/>
              <a:buNone/>
              <a:defRPr/>
            </a:pPr>
            <a:r>
              <a:rPr lang="en-US" dirty="0"/>
              <a:t>		Agriculture, </a:t>
            </a:r>
          </a:p>
          <a:p>
            <a:pPr marL="381000" indent="-381000" algn="just" fontAlgn="auto">
              <a:lnSpc>
                <a:spcPct val="80000"/>
              </a:lnSpc>
              <a:spcAft>
                <a:spcPts val="0"/>
              </a:spcAft>
              <a:buFont typeface="Arial" panose="020B0604020202020204" pitchFamily="34" charset="0"/>
              <a:buNone/>
              <a:defRPr/>
            </a:pPr>
            <a:r>
              <a:rPr lang="en-US" dirty="0"/>
              <a:t>		Irrigation, </a:t>
            </a:r>
          </a:p>
          <a:p>
            <a:pPr marL="381000" indent="-381000" algn="just" fontAlgn="auto">
              <a:lnSpc>
                <a:spcPct val="80000"/>
              </a:lnSpc>
              <a:spcAft>
                <a:spcPts val="0"/>
              </a:spcAft>
              <a:buFont typeface="Arial" panose="020B0604020202020204" pitchFamily="34" charset="0"/>
              <a:buNone/>
              <a:defRPr/>
            </a:pPr>
            <a:r>
              <a:rPr lang="en-US" dirty="0"/>
              <a:t>		Prisons, </a:t>
            </a:r>
          </a:p>
          <a:p>
            <a:pPr marL="381000" indent="-381000" algn="just" fontAlgn="auto">
              <a:lnSpc>
                <a:spcPct val="80000"/>
              </a:lnSpc>
              <a:spcAft>
                <a:spcPts val="0"/>
              </a:spcAft>
              <a:buFont typeface="Arial" panose="020B0604020202020204" pitchFamily="34" charset="0"/>
              <a:buNone/>
              <a:defRPr/>
            </a:pPr>
            <a:r>
              <a:rPr lang="en-US" dirty="0"/>
              <a:t>		Local Administration, </a:t>
            </a:r>
          </a:p>
          <a:p>
            <a:pPr marL="381000" indent="-381000" algn="just" fontAlgn="auto">
              <a:lnSpc>
                <a:spcPct val="80000"/>
              </a:lnSpc>
              <a:spcAft>
                <a:spcPts val="0"/>
              </a:spcAft>
              <a:buFont typeface="Arial" panose="020B0604020202020204" pitchFamily="34" charset="0"/>
              <a:buNone/>
              <a:defRPr/>
            </a:pPr>
            <a:r>
              <a:rPr lang="en-US" dirty="0"/>
              <a:t>		Distribution of Water, </a:t>
            </a:r>
          </a:p>
          <a:p>
            <a:pPr marL="381000" indent="-381000" algn="just" fontAlgn="auto">
              <a:lnSpc>
                <a:spcPct val="80000"/>
              </a:lnSpc>
              <a:spcAft>
                <a:spcPts val="0"/>
              </a:spcAft>
              <a:buFont typeface="Arial" panose="020B0604020202020204" pitchFamily="34" charset="0"/>
              <a:buNone/>
              <a:defRPr/>
            </a:pPr>
            <a:r>
              <a:rPr lang="en-US" dirty="0"/>
              <a:t>		Police, etc..</a:t>
            </a:r>
          </a:p>
          <a:p>
            <a:pPr marL="381000" indent="-381000" algn="just" fontAlgn="auto">
              <a:lnSpc>
                <a:spcPct val="80000"/>
              </a:lnSpc>
              <a:spcAft>
                <a:spcPts val="0"/>
              </a:spcAft>
              <a:buFont typeface="Arial" panose="020B0604020202020204" pitchFamily="34" charset="0"/>
              <a:buNone/>
              <a:defRPr/>
            </a:pPr>
            <a:r>
              <a:rPr lang="en-US" dirty="0"/>
              <a:t>	</a:t>
            </a:r>
          </a:p>
          <a:p>
            <a:pPr marL="381000" indent="-381000" algn="just" fontAlgn="auto">
              <a:lnSpc>
                <a:spcPct val="80000"/>
              </a:lnSpc>
              <a:spcAft>
                <a:spcPts val="0"/>
              </a:spcAft>
              <a:buFont typeface="Arial" panose="020B0604020202020204" pitchFamily="34" charset="0"/>
              <a:buNone/>
              <a:defRPr/>
            </a:pPr>
            <a:r>
              <a:rPr lang="en-US" b="1" dirty="0"/>
              <a:t>	Exception</a:t>
            </a:r>
            <a:r>
              <a:rPr lang="en-US" dirty="0"/>
              <a:t> : In the case of Emergency, Union Parliament automatically grabs the power of legislation on the subjects given in the State List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DF36BA-7E06-784F-69D0-99A98FA16741}"/>
              </a:ext>
            </a:extLst>
          </p:cNvPr>
          <p:cNvSpPr>
            <a:spLocks noGrp="1"/>
          </p:cNvSpPr>
          <p:nvPr>
            <p:ph idx="1"/>
          </p:nvPr>
        </p:nvSpPr>
        <p:spPr>
          <a:xfrm>
            <a:off x="457200" y="228600"/>
            <a:ext cx="8382000" cy="6400800"/>
          </a:xfrm>
        </p:spPr>
        <p:txBody>
          <a:bodyPr rtlCol="0">
            <a:normAutofit fontScale="92500" lnSpcReduction="10000"/>
          </a:bodyPr>
          <a:lstStyle/>
          <a:p>
            <a:pPr marL="381000" indent="-381000" algn="just" fontAlgn="auto">
              <a:lnSpc>
                <a:spcPct val="80000"/>
              </a:lnSpc>
              <a:spcAft>
                <a:spcPts val="0"/>
              </a:spcAft>
              <a:buFontTx/>
              <a:buAutoNum type="alphaLcParenBoth" startAt="3"/>
              <a:defRPr/>
            </a:pPr>
            <a:r>
              <a:rPr lang="en-US" sz="2400" b="1" dirty="0"/>
              <a:t>Concurrent List </a:t>
            </a:r>
            <a:r>
              <a:rPr lang="en-US" sz="2400" dirty="0"/>
              <a:t>– </a:t>
            </a:r>
          </a:p>
          <a:p>
            <a:pPr marL="381000" indent="-381000" algn="just" fontAlgn="auto">
              <a:lnSpc>
                <a:spcPct val="80000"/>
              </a:lnSpc>
              <a:spcAft>
                <a:spcPts val="0"/>
              </a:spcAft>
              <a:buFont typeface="Arial" panose="020B0604020202020204" pitchFamily="34" charset="0"/>
              <a:buNone/>
              <a:defRPr/>
            </a:pPr>
            <a:r>
              <a:rPr lang="en-US" sz="2400" dirty="0"/>
              <a:t>	Both, Union Parliament as well as State Legislatures, have the power of legislation on subjects given in the Concurrent List. </a:t>
            </a:r>
          </a:p>
          <a:p>
            <a:pPr marL="381000" indent="-381000" algn="just" fontAlgn="auto">
              <a:lnSpc>
                <a:spcPct val="80000"/>
              </a:lnSpc>
              <a:spcAft>
                <a:spcPts val="0"/>
              </a:spcAft>
              <a:buFont typeface="Arial" panose="020B0604020202020204" pitchFamily="34" charset="0"/>
              <a:buNone/>
              <a:defRPr/>
            </a:pPr>
            <a:r>
              <a:rPr lang="en-US" sz="2400" dirty="0"/>
              <a:t>	52 subjects (After the 42</a:t>
            </a:r>
            <a:r>
              <a:rPr lang="en-US" sz="2400" baseline="30000" dirty="0"/>
              <a:t>nd</a:t>
            </a:r>
            <a:r>
              <a:rPr lang="en-US" sz="2400" dirty="0"/>
              <a:t> Constitutional Amendment Act, 1942) (few important subjects listed below)</a:t>
            </a:r>
          </a:p>
          <a:p>
            <a:pPr marL="381000" indent="-381000" algn="just" fontAlgn="auto">
              <a:lnSpc>
                <a:spcPct val="80000"/>
              </a:lnSpc>
              <a:spcAft>
                <a:spcPts val="0"/>
              </a:spcAft>
              <a:buFont typeface="Arial" panose="020B0604020202020204" pitchFamily="34" charset="0"/>
              <a:buNone/>
              <a:defRPr/>
            </a:pPr>
            <a:r>
              <a:rPr lang="en-US" sz="2400" dirty="0"/>
              <a:t>		 </a:t>
            </a:r>
          </a:p>
          <a:p>
            <a:pPr marL="381000" indent="-381000" algn="just" fontAlgn="auto">
              <a:lnSpc>
                <a:spcPct val="80000"/>
              </a:lnSpc>
              <a:spcAft>
                <a:spcPts val="0"/>
              </a:spcAft>
              <a:buFont typeface="Arial" panose="020B0604020202020204" pitchFamily="34" charset="0"/>
              <a:buNone/>
              <a:defRPr/>
            </a:pPr>
            <a:r>
              <a:rPr lang="en-US" sz="2400" dirty="0"/>
              <a:t>		Public Health,</a:t>
            </a:r>
          </a:p>
          <a:p>
            <a:pPr marL="381000" indent="-381000" algn="just" fontAlgn="auto">
              <a:lnSpc>
                <a:spcPct val="80000"/>
              </a:lnSpc>
              <a:spcAft>
                <a:spcPts val="0"/>
              </a:spcAft>
              <a:buFont typeface="Arial" panose="020B0604020202020204" pitchFamily="34" charset="0"/>
              <a:buNone/>
              <a:defRPr/>
            </a:pPr>
            <a:r>
              <a:rPr lang="en-US" sz="2400" dirty="0"/>
              <a:t>		Education, </a:t>
            </a:r>
          </a:p>
          <a:p>
            <a:pPr marL="381000" indent="-381000" algn="just" fontAlgn="auto">
              <a:lnSpc>
                <a:spcPct val="80000"/>
              </a:lnSpc>
              <a:spcAft>
                <a:spcPts val="0"/>
              </a:spcAft>
              <a:buFontTx/>
              <a:buNone/>
              <a:defRPr/>
            </a:pPr>
            <a:r>
              <a:rPr lang="en-US" sz="2400" dirty="0"/>
              <a:t>		Tourism</a:t>
            </a:r>
          </a:p>
          <a:p>
            <a:pPr marL="381000" indent="-381000" algn="just" fontAlgn="auto">
              <a:lnSpc>
                <a:spcPct val="80000"/>
              </a:lnSpc>
              <a:spcAft>
                <a:spcPts val="0"/>
              </a:spcAft>
              <a:buFontTx/>
              <a:buNone/>
              <a:defRPr/>
            </a:pPr>
            <a:r>
              <a:rPr lang="en-US" sz="2400" dirty="0"/>
              <a:t>		Marriage, </a:t>
            </a:r>
          </a:p>
          <a:p>
            <a:pPr marL="381000" indent="-381000" algn="just" fontAlgn="auto">
              <a:lnSpc>
                <a:spcPct val="80000"/>
              </a:lnSpc>
              <a:spcAft>
                <a:spcPts val="0"/>
              </a:spcAft>
              <a:buFontTx/>
              <a:buNone/>
              <a:defRPr/>
            </a:pPr>
            <a:r>
              <a:rPr lang="en-US" sz="2400" dirty="0"/>
              <a:t>		Divorce, </a:t>
            </a:r>
          </a:p>
          <a:p>
            <a:pPr marL="381000" indent="-381000" algn="just" fontAlgn="auto">
              <a:lnSpc>
                <a:spcPct val="80000"/>
              </a:lnSpc>
              <a:spcAft>
                <a:spcPts val="0"/>
              </a:spcAft>
              <a:buFontTx/>
              <a:buNone/>
              <a:defRPr/>
            </a:pPr>
            <a:r>
              <a:rPr lang="en-US" sz="2400" dirty="0"/>
              <a:t>		News Papers, </a:t>
            </a:r>
          </a:p>
          <a:p>
            <a:pPr marL="381000" indent="-381000" algn="just" fontAlgn="auto">
              <a:lnSpc>
                <a:spcPct val="80000"/>
              </a:lnSpc>
              <a:spcAft>
                <a:spcPts val="0"/>
              </a:spcAft>
              <a:buFontTx/>
              <a:buNone/>
              <a:defRPr/>
            </a:pPr>
            <a:r>
              <a:rPr lang="en-US" sz="2400" dirty="0"/>
              <a:t>		Trade Unions, </a:t>
            </a:r>
          </a:p>
          <a:p>
            <a:pPr marL="381000" indent="-381000" algn="just" fontAlgn="auto">
              <a:lnSpc>
                <a:spcPct val="80000"/>
              </a:lnSpc>
              <a:spcAft>
                <a:spcPts val="0"/>
              </a:spcAft>
              <a:buFontTx/>
              <a:buNone/>
              <a:defRPr/>
            </a:pPr>
            <a:r>
              <a:rPr lang="en-US" sz="2400" dirty="0"/>
              <a:t>		Books, </a:t>
            </a:r>
          </a:p>
          <a:p>
            <a:pPr marL="381000" indent="-381000" algn="just" fontAlgn="auto">
              <a:lnSpc>
                <a:spcPct val="80000"/>
              </a:lnSpc>
              <a:spcAft>
                <a:spcPts val="0"/>
              </a:spcAft>
              <a:buFontTx/>
              <a:buNone/>
              <a:defRPr/>
            </a:pPr>
            <a:r>
              <a:rPr lang="en-US" sz="2400" dirty="0"/>
              <a:t>		Press, </a:t>
            </a:r>
          </a:p>
          <a:p>
            <a:pPr marL="381000" indent="-381000" algn="just" fontAlgn="auto">
              <a:lnSpc>
                <a:spcPct val="80000"/>
              </a:lnSpc>
              <a:spcAft>
                <a:spcPts val="0"/>
              </a:spcAft>
              <a:buFontTx/>
              <a:buNone/>
              <a:defRPr/>
            </a:pPr>
            <a:r>
              <a:rPr lang="en-US" sz="2400" dirty="0"/>
              <a:t>		Eatable Items, etc.. </a:t>
            </a:r>
          </a:p>
          <a:p>
            <a:pPr marL="381000" indent="-381000" algn="just" fontAlgn="auto">
              <a:lnSpc>
                <a:spcPct val="80000"/>
              </a:lnSpc>
              <a:spcAft>
                <a:spcPts val="0"/>
              </a:spcAft>
              <a:buFont typeface="Wingdings" pitchFamily="2" charset="2"/>
              <a:buNone/>
              <a:defRPr/>
            </a:pPr>
            <a:endParaRPr lang="en-US" sz="2400" dirty="0"/>
          </a:p>
          <a:p>
            <a:pPr marL="381000" indent="-381000" algn="just" fontAlgn="auto">
              <a:lnSpc>
                <a:spcPct val="80000"/>
              </a:lnSpc>
              <a:spcAft>
                <a:spcPts val="0"/>
              </a:spcAft>
              <a:buFont typeface="Wingdings" pitchFamily="2" charset="2"/>
              <a:buNone/>
              <a:defRPr/>
            </a:pPr>
            <a:r>
              <a:rPr lang="en-US" sz="2400" dirty="0"/>
              <a:t>	In case of disagreement, the legislation passed by Union Parliament shall prevail over the law passed by State Legislatures. </a:t>
            </a:r>
          </a:p>
          <a:p>
            <a:pPr marL="381000" indent="-381000" algn="just" fontAlgn="auto">
              <a:lnSpc>
                <a:spcPct val="80000"/>
              </a:lnSpc>
              <a:spcAft>
                <a:spcPts val="0"/>
              </a:spcAft>
              <a:buFont typeface="Wingdings" pitchFamily="2" charset="2"/>
              <a:buNone/>
              <a:defRPr/>
            </a:pPr>
            <a:endParaRPr lang="en-US" sz="2400" dirty="0"/>
          </a:p>
          <a:p>
            <a:pPr marL="381000" indent="-381000" algn="just" fontAlgn="auto">
              <a:lnSpc>
                <a:spcPct val="80000"/>
              </a:lnSpc>
              <a:spcAft>
                <a:spcPts val="0"/>
              </a:spcAft>
              <a:buFont typeface="Wingdings" pitchFamily="2" charset="2"/>
              <a:buNone/>
              <a:defRPr/>
            </a:pPr>
            <a:r>
              <a:rPr lang="en-US" sz="2400" dirty="0"/>
              <a:t>	Residuary Powers :  Article 248, Union Parliament shall make laws over the subjects not included in the above-given lists.</a:t>
            </a:r>
          </a:p>
          <a:p>
            <a:pPr fontAlgn="auto">
              <a:spcAft>
                <a:spcPts val="0"/>
              </a:spcAft>
              <a:defRPr/>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7D9DE337-D27A-F8CB-DF78-B6D1CAA4A54E}"/>
              </a:ext>
            </a:extLst>
          </p:cNvPr>
          <p:cNvSpPr>
            <a:spLocks noGrp="1" noRot="1" noChangeArrowheads="1"/>
          </p:cNvSpPr>
          <p:nvPr>
            <p:ph type="title"/>
          </p:nvPr>
        </p:nvSpPr>
        <p:spPr>
          <a:xfrm>
            <a:off x="0" y="76200"/>
            <a:ext cx="9144000" cy="1143000"/>
          </a:xfrm>
        </p:spPr>
        <p:txBody>
          <a:bodyPr/>
          <a:lstStyle/>
          <a:p>
            <a:r>
              <a:rPr lang="en-US" altLang="en-US" sz="3600" b="1">
                <a:solidFill>
                  <a:srgbClr val="FF0000"/>
                </a:solidFill>
              </a:rPr>
              <a:t>Union Parliament’s Power to Legislate </a:t>
            </a:r>
            <a:br>
              <a:rPr lang="en-US" altLang="en-US" sz="3600" b="1">
                <a:solidFill>
                  <a:srgbClr val="FF0000"/>
                </a:solidFill>
              </a:rPr>
            </a:br>
            <a:r>
              <a:rPr lang="en-US" altLang="en-US" sz="3600" b="1">
                <a:solidFill>
                  <a:srgbClr val="FF0000"/>
                </a:solidFill>
              </a:rPr>
              <a:t>on the Subjects given in the State List</a:t>
            </a:r>
          </a:p>
        </p:txBody>
      </p:sp>
      <p:sp>
        <p:nvSpPr>
          <p:cNvPr id="8195" name="Rectangle 3">
            <a:extLst>
              <a:ext uri="{FF2B5EF4-FFF2-40B4-BE49-F238E27FC236}">
                <a16:creationId xmlns:a16="http://schemas.microsoft.com/office/drawing/2014/main" id="{247789E5-C23B-C864-772C-C661153FD367}"/>
              </a:ext>
            </a:extLst>
          </p:cNvPr>
          <p:cNvSpPr>
            <a:spLocks noGrp="1" noChangeArrowheads="1"/>
          </p:cNvSpPr>
          <p:nvPr>
            <p:ph idx="1"/>
          </p:nvPr>
        </p:nvSpPr>
        <p:spPr>
          <a:xfrm>
            <a:off x="381000" y="1371600"/>
            <a:ext cx="8305800" cy="4754563"/>
          </a:xfrm>
        </p:spPr>
        <p:txBody>
          <a:bodyPr/>
          <a:lstStyle/>
          <a:p>
            <a:pPr marL="660400" indent="-660400">
              <a:lnSpc>
                <a:spcPct val="80000"/>
              </a:lnSpc>
              <a:buClr>
                <a:schemeClr val="tx1"/>
              </a:buClr>
              <a:buFontTx/>
              <a:buAutoNum type="romanLcPeriod"/>
            </a:pPr>
            <a:r>
              <a:rPr lang="en-US" altLang="en-US" sz="2800"/>
              <a:t>On the basis of the resolution passed by the Council of State - Article 249, 2/3 majority, Issues of National Interest</a:t>
            </a:r>
          </a:p>
          <a:p>
            <a:pPr marL="660400" indent="-660400">
              <a:lnSpc>
                <a:spcPct val="80000"/>
              </a:lnSpc>
              <a:buClr>
                <a:schemeClr val="tx1"/>
              </a:buClr>
              <a:buFontTx/>
              <a:buAutoNum type="romanLcPeriod"/>
            </a:pPr>
            <a:endParaRPr lang="en-US" altLang="en-US" sz="800"/>
          </a:p>
          <a:p>
            <a:pPr marL="660400" indent="-660400">
              <a:lnSpc>
                <a:spcPct val="80000"/>
              </a:lnSpc>
              <a:buClr>
                <a:schemeClr val="tx1"/>
              </a:buClr>
              <a:buFontTx/>
              <a:buAutoNum type="romanLcPeriod"/>
            </a:pPr>
            <a:r>
              <a:rPr lang="en-US" altLang="en-US" sz="2800"/>
              <a:t>On the request of two or more state legislatures – Article 252, Law passed by Union Parliament shall be applicable only to the states which demanded such legislation.</a:t>
            </a:r>
          </a:p>
          <a:p>
            <a:pPr marL="660400" indent="-660400">
              <a:lnSpc>
                <a:spcPct val="80000"/>
              </a:lnSpc>
              <a:buClr>
                <a:schemeClr val="tx1"/>
              </a:buClr>
              <a:buFontTx/>
              <a:buAutoNum type="romanLcPeriod"/>
            </a:pPr>
            <a:endParaRPr lang="en-US" altLang="en-US" sz="800"/>
          </a:p>
          <a:p>
            <a:pPr marL="660400" indent="-660400">
              <a:lnSpc>
                <a:spcPct val="80000"/>
              </a:lnSpc>
              <a:buClr>
                <a:schemeClr val="tx1"/>
              </a:buClr>
              <a:buFontTx/>
              <a:buAutoNum type="romanLcPeriod"/>
            </a:pPr>
            <a:r>
              <a:rPr lang="en-US" altLang="en-US" sz="2800"/>
              <a:t>For the enforcement of International Treaties and Agreements – Article 253</a:t>
            </a:r>
          </a:p>
          <a:p>
            <a:pPr marL="660400" indent="-660400">
              <a:lnSpc>
                <a:spcPct val="80000"/>
              </a:lnSpc>
              <a:buClr>
                <a:schemeClr val="tx1"/>
              </a:buClr>
              <a:buFontTx/>
              <a:buAutoNum type="romanLcPeriod"/>
            </a:pPr>
            <a:endParaRPr lang="en-US" altLang="en-US" sz="800"/>
          </a:p>
          <a:p>
            <a:pPr marL="660400" indent="-660400">
              <a:lnSpc>
                <a:spcPct val="80000"/>
              </a:lnSpc>
              <a:buClr>
                <a:schemeClr val="tx1"/>
              </a:buClr>
              <a:buFontTx/>
              <a:buAutoNum type="romanLcPeriod"/>
            </a:pPr>
            <a:r>
              <a:rPr lang="en-US" altLang="en-US" sz="2800"/>
              <a:t>Prior approval of President of India on certain Bills – Article 304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05E0691-86E2-C01F-416B-1910849600FC}"/>
              </a:ext>
            </a:extLst>
          </p:cNvPr>
          <p:cNvSpPr>
            <a:spLocks noGrp="1"/>
          </p:cNvSpPr>
          <p:nvPr>
            <p:ph type="title"/>
          </p:nvPr>
        </p:nvSpPr>
        <p:spPr>
          <a:xfrm>
            <a:off x="457200" y="0"/>
            <a:ext cx="8229600" cy="1143000"/>
          </a:xfrm>
        </p:spPr>
        <p:txBody>
          <a:bodyPr/>
          <a:lstStyle/>
          <a:p>
            <a:pPr algn="l"/>
            <a:r>
              <a:rPr lang="en-US" altLang="en-US">
                <a:solidFill>
                  <a:srgbClr val="C00000"/>
                </a:solidFill>
              </a:rPr>
              <a:t>Cont…</a:t>
            </a:r>
          </a:p>
        </p:txBody>
      </p:sp>
      <p:sp>
        <p:nvSpPr>
          <p:cNvPr id="3" name="Content Placeholder 2">
            <a:extLst>
              <a:ext uri="{FF2B5EF4-FFF2-40B4-BE49-F238E27FC236}">
                <a16:creationId xmlns:a16="http://schemas.microsoft.com/office/drawing/2014/main" id="{D21EFBFD-9AE8-23E1-4738-F8A6FC63866B}"/>
              </a:ext>
            </a:extLst>
          </p:cNvPr>
          <p:cNvSpPr>
            <a:spLocks noGrp="1"/>
          </p:cNvSpPr>
          <p:nvPr>
            <p:ph idx="1"/>
          </p:nvPr>
        </p:nvSpPr>
        <p:spPr>
          <a:xfrm>
            <a:off x="381000" y="1295400"/>
            <a:ext cx="8305800" cy="4830763"/>
          </a:xfrm>
        </p:spPr>
        <p:txBody>
          <a:bodyPr rtlCol="0">
            <a:normAutofit lnSpcReduction="10000"/>
          </a:bodyPr>
          <a:lstStyle/>
          <a:p>
            <a:pPr marL="660400" indent="-660400" fontAlgn="auto">
              <a:lnSpc>
                <a:spcPct val="80000"/>
              </a:lnSpc>
              <a:spcAft>
                <a:spcPts val="0"/>
              </a:spcAft>
              <a:buClr>
                <a:schemeClr val="tx1"/>
              </a:buClr>
              <a:buFontTx/>
              <a:buAutoNum type="romanLcPeriod"/>
              <a:defRPr/>
            </a:pPr>
            <a:r>
              <a:rPr lang="en-US" dirty="0"/>
              <a:t>Supremacy of Union Parliament during National Emergency – Article 352</a:t>
            </a:r>
          </a:p>
          <a:p>
            <a:pPr marL="660400" indent="-660400" fontAlgn="auto">
              <a:lnSpc>
                <a:spcPct val="80000"/>
              </a:lnSpc>
              <a:spcAft>
                <a:spcPts val="0"/>
              </a:spcAft>
              <a:buClr>
                <a:schemeClr val="tx1"/>
              </a:buClr>
              <a:buFontTx/>
              <a:buAutoNum type="romanLcPeriod"/>
              <a:defRPr/>
            </a:pPr>
            <a:endParaRPr lang="en-US" sz="800" dirty="0"/>
          </a:p>
          <a:p>
            <a:pPr marL="660400" indent="-660400" fontAlgn="auto">
              <a:lnSpc>
                <a:spcPct val="80000"/>
              </a:lnSpc>
              <a:spcAft>
                <a:spcPts val="0"/>
              </a:spcAft>
              <a:buClr>
                <a:schemeClr val="tx1"/>
              </a:buClr>
              <a:buFontTx/>
              <a:buAutoNum type="romanLcPeriod"/>
              <a:defRPr/>
            </a:pPr>
            <a:r>
              <a:rPr lang="en-US" dirty="0"/>
              <a:t>During Constitutional Emergency – Article 356</a:t>
            </a:r>
          </a:p>
          <a:p>
            <a:pPr marL="660400" indent="-660400" fontAlgn="auto">
              <a:lnSpc>
                <a:spcPct val="80000"/>
              </a:lnSpc>
              <a:spcAft>
                <a:spcPts val="0"/>
              </a:spcAft>
              <a:buClr>
                <a:schemeClr val="tx1"/>
              </a:buClr>
              <a:buFontTx/>
              <a:buAutoNum type="romanLcPeriod"/>
              <a:defRPr/>
            </a:pPr>
            <a:endParaRPr lang="en-US" sz="800" dirty="0"/>
          </a:p>
          <a:p>
            <a:pPr marL="660400" indent="-660400" fontAlgn="auto">
              <a:lnSpc>
                <a:spcPct val="80000"/>
              </a:lnSpc>
              <a:spcAft>
                <a:spcPts val="0"/>
              </a:spcAft>
              <a:buClr>
                <a:schemeClr val="tx1"/>
              </a:buClr>
              <a:buFontTx/>
              <a:buAutoNum type="romanLcPeriod"/>
              <a:defRPr/>
            </a:pPr>
            <a:r>
              <a:rPr lang="en-US" dirty="0"/>
              <a:t>Supremacy of Union Parliament over Concurrent List</a:t>
            </a:r>
          </a:p>
          <a:p>
            <a:pPr marL="660400" indent="-660400" fontAlgn="auto">
              <a:lnSpc>
                <a:spcPct val="80000"/>
              </a:lnSpc>
              <a:spcAft>
                <a:spcPts val="0"/>
              </a:spcAft>
              <a:buClr>
                <a:schemeClr val="tx1"/>
              </a:buClr>
              <a:buFontTx/>
              <a:buAutoNum type="romanLcPeriod"/>
              <a:defRPr/>
            </a:pPr>
            <a:endParaRPr lang="en-US" sz="800" dirty="0"/>
          </a:p>
          <a:p>
            <a:pPr marL="660400" indent="-660400" fontAlgn="auto">
              <a:lnSpc>
                <a:spcPct val="80000"/>
              </a:lnSpc>
              <a:spcAft>
                <a:spcPts val="0"/>
              </a:spcAft>
              <a:buClr>
                <a:schemeClr val="tx1"/>
              </a:buClr>
              <a:buFontTx/>
              <a:buAutoNum type="romanLcPeriod"/>
              <a:defRPr/>
            </a:pPr>
            <a:r>
              <a:rPr lang="en-US" dirty="0"/>
              <a:t>Residuary Powers are under the control of Union Parliament – Article 248</a:t>
            </a:r>
          </a:p>
          <a:p>
            <a:pPr marL="660400" indent="-660400" fontAlgn="auto">
              <a:lnSpc>
                <a:spcPct val="80000"/>
              </a:lnSpc>
              <a:spcAft>
                <a:spcPts val="0"/>
              </a:spcAft>
              <a:buClr>
                <a:schemeClr val="tx1"/>
              </a:buClr>
              <a:buFontTx/>
              <a:buAutoNum type="romanLcPeriod"/>
              <a:defRPr/>
            </a:pPr>
            <a:endParaRPr lang="en-US" sz="800" dirty="0"/>
          </a:p>
          <a:p>
            <a:pPr marL="660400" indent="-660400" fontAlgn="auto">
              <a:lnSpc>
                <a:spcPct val="80000"/>
              </a:lnSpc>
              <a:spcAft>
                <a:spcPts val="0"/>
              </a:spcAft>
              <a:buClr>
                <a:schemeClr val="tx1"/>
              </a:buClr>
              <a:buFontTx/>
              <a:buAutoNum type="romanLcPeriod"/>
              <a:defRPr/>
            </a:pPr>
            <a:r>
              <a:rPr lang="en-US" dirty="0"/>
              <a:t>Power of Union Parliament to abolish State Legislative Council – Article 169</a:t>
            </a:r>
          </a:p>
          <a:p>
            <a:pPr fontAlgn="auto">
              <a:spcAft>
                <a:spcPts val="0"/>
              </a:spcAft>
              <a:defRPr/>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TotalTime>
  <Words>1315</Words>
  <Application>Microsoft Office PowerPoint</Application>
  <PresentationFormat>On-screen Show (4:3)</PresentationFormat>
  <Paragraphs>216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HELLO EVERY ONE !!</vt:lpstr>
      <vt:lpstr>Centre-State Relations </vt:lpstr>
      <vt:lpstr>Introduction</vt:lpstr>
      <vt:lpstr>Legislative Relations</vt:lpstr>
      <vt:lpstr>Cont…</vt:lpstr>
      <vt:lpstr>PowerPoint Presentation</vt:lpstr>
      <vt:lpstr>PowerPoint Presentation</vt:lpstr>
      <vt:lpstr>Union Parliament’s Power to Legislate  on the Subjects given in the State List</vt:lpstr>
      <vt:lpstr>Cont…</vt:lpstr>
      <vt:lpstr>Administrative Relations</vt:lpstr>
      <vt:lpstr>Cont…</vt:lpstr>
      <vt:lpstr>Financial Relations</vt:lpstr>
      <vt:lpstr>Cont…</vt:lpstr>
      <vt:lpstr>Cont…</vt:lpstr>
      <vt:lpstr>Critical Evaluation of Centre - State Relations</vt:lpstr>
      <vt:lpstr>Cont…</vt:lpstr>
      <vt:lpstr>Need to Re-evaluate Centre – State Relations</vt:lpstr>
      <vt:lpstr>Cont…</vt:lpstr>
      <vt:lpstr>Recommendations of Sarkaria Commission</vt:lpstr>
      <vt:lpstr>Cont…</vt:lpstr>
      <vt:lpstr>Conclusion</vt:lpstr>
      <vt:lpstr>So , this was all about this topic . I hope you all must have under stood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Centre-State Relations</dc:title>
  <dc:creator>Abhishek Singh</dc:creator>
  <cp:lastModifiedBy>pushkar kumar</cp:lastModifiedBy>
  <cp:revision>20</cp:revision>
  <dcterms:created xsi:type="dcterms:W3CDTF">2010-03-07T16:19:16Z</dcterms:created>
  <dcterms:modified xsi:type="dcterms:W3CDTF">2024-05-12T15:09:46Z</dcterms:modified>
</cp:coreProperties>
</file>