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68" r:id="rId4"/>
    <p:sldId id="269" r:id="rId5"/>
    <p:sldId id="270" r:id="rId6"/>
    <p:sldId id="271" r:id="rId7"/>
    <p:sldId id="272" r:id="rId8"/>
    <p:sldId id="273" r:id="rId9"/>
    <p:sldId id="282" r:id="rId10"/>
    <p:sldId id="274" r:id="rId11"/>
    <p:sldId id="284" r:id="rId12"/>
    <p:sldId id="275" r:id="rId13"/>
    <p:sldId id="277"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067A-B04D-6F01-A925-93E1F37BF4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6F1A3B-29A6-E60D-E84A-9D5CD4A3F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F9034-C863-77E7-A20A-3EAD69C2A685}"/>
              </a:ext>
            </a:extLst>
          </p:cNvPr>
          <p:cNvSpPr>
            <a:spLocks noGrp="1"/>
          </p:cNvSpPr>
          <p:nvPr>
            <p:ph type="dt" sz="half" idx="10"/>
          </p:nvPr>
        </p:nvSpPr>
        <p:spPr/>
        <p:txBody>
          <a:bodyPr/>
          <a:lstStyle/>
          <a:p>
            <a:fld id="{41D406A6-752A-4C34-9CB3-D44FAA9B22EE}" type="datetimeFigureOut">
              <a:rPr lang="en-US" smtClean="0"/>
              <a:t>8/17/2023</a:t>
            </a:fld>
            <a:endParaRPr lang="en-US"/>
          </a:p>
        </p:txBody>
      </p:sp>
      <p:sp>
        <p:nvSpPr>
          <p:cNvPr id="5" name="Footer Placeholder 4">
            <a:extLst>
              <a:ext uri="{FF2B5EF4-FFF2-40B4-BE49-F238E27FC236}">
                <a16:creationId xmlns:a16="http://schemas.microsoft.com/office/drawing/2014/main" id="{EE7D1ABA-298A-21F9-F9FC-AD4B1A5C3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8A999-D165-4942-6108-7606661A030A}"/>
              </a:ext>
            </a:extLst>
          </p:cNvPr>
          <p:cNvSpPr>
            <a:spLocks noGrp="1"/>
          </p:cNvSpPr>
          <p:nvPr>
            <p:ph type="sldNum" sz="quarter" idx="12"/>
          </p:nvPr>
        </p:nvSpPr>
        <p:spPr/>
        <p:txBody>
          <a:bodyPr/>
          <a:lstStyle/>
          <a:p>
            <a:fld id="{F05DE32C-2721-4626-B00B-723507D9FA0B}" type="slidenum">
              <a:rPr lang="en-US" smtClean="0"/>
              <a:t>‹#›</a:t>
            </a:fld>
            <a:endParaRPr lang="en-US"/>
          </a:p>
        </p:txBody>
      </p:sp>
    </p:spTree>
    <p:extLst>
      <p:ext uri="{BB962C8B-B14F-4D97-AF65-F5344CB8AC3E}">
        <p14:creationId xmlns:p14="http://schemas.microsoft.com/office/powerpoint/2010/main" val="367456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C778-D21C-DB36-E69E-7FED502D69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8C124D-000E-EC4E-4950-7378877B35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2A3DD-21B9-1979-95FE-23AF160398B8}"/>
              </a:ext>
            </a:extLst>
          </p:cNvPr>
          <p:cNvSpPr>
            <a:spLocks noGrp="1"/>
          </p:cNvSpPr>
          <p:nvPr>
            <p:ph type="dt" sz="half" idx="10"/>
          </p:nvPr>
        </p:nvSpPr>
        <p:spPr/>
        <p:txBody>
          <a:bodyPr/>
          <a:lstStyle/>
          <a:p>
            <a:fld id="{41D406A6-752A-4C34-9CB3-D44FAA9B22EE}" type="datetimeFigureOut">
              <a:rPr lang="en-US" smtClean="0"/>
              <a:t>8/17/2023</a:t>
            </a:fld>
            <a:endParaRPr lang="en-US"/>
          </a:p>
        </p:txBody>
      </p:sp>
      <p:sp>
        <p:nvSpPr>
          <p:cNvPr id="5" name="Footer Placeholder 4">
            <a:extLst>
              <a:ext uri="{FF2B5EF4-FFF2-40B4-BE49-F238E27FC236}">
                <a16:creationId xmlns:a16="http://schemas.microsoft.com/office/drawing/2014/main" id="{2F640DA3-A5B3-6273-F789-E719E05C5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0C8B5-DE87-DA4D-2411-D297CF3ADCD6}"/>
              </a:ext>
            </a:extLst>
          </p:cNvPr>
          <p:cNvSpPr>
            <a:spLocks noGrp="1"/>
          </p:cNvSpPr>
          <p:nvPr>
            <p:ph type="sldNum" sz="quarter" idx="12"/>
          </p:nvPr>
        </p:nvSpPr>
        <p:spPr/>
        <p:txBody>
          <a:bodyPr/>
          <a:lstStyle/>
          <a:p>
            <a:fld id="{F05DE32C-2721-4626-B00B-723507D9FA0B}" type="slidenum">
              <a:rPr lang="en-US" smtClean="0"/>
              <a:t>‹#›</a:t>
            </a:fld>
            <a:endParaRPr lang="en-US"/>
          </a:p>
        </p:txBody>
      </p:sp>
    </p:spTree>
    <p:extLst>
      <p:ext uri="{BB962C8B-B14F-4D97-AF65-F5344CB8AC3E}">
        <p14:creationId xmlns:p14="http://schemas.microsoft.com/office/powerpoint/2010/main" val="414777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FD9482-7DD3-EAF4-3914-7ADC5B4036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4EC3E0-96C7-F5E7-E311-ABEA2BE33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7C9CA-5C9C-7344-2D6C-1A762809D8C7}"/>
              </a:ext>
            </a:extLst>
          </p:cNvPr>
          <p:cNvSpPr>
            <a:spLocks noGrp="1"/>
          </p:cNvSpPr>
          <p:nvPr>
            <p:ph type="dt" sz="half" idx="10"/>
          </p:nvPr>
        </p:nvSpPr>
        <p:spPr/>
        <p:txBody>
          <a:bodyPr/>
          <a:lstStyle/>
          <a:p>
            <a:fld id="{41D406A6-752A-4C34-9CB3-D44FAA9B22EE}" type="datetimeFigureOut">
              <a:rPr lang="en-US" smtClean="0"/>
              <a:t>8/17/2023</a:t>
            </a:fld>
            <a:endParaRPr lang="en-US"/>
          </a:p>
        </p:txBody>
      </p:sp>
      <p:sp>
        <p:nvSpPr>
          <p:cNvPr id="5" name="Footer Placeholder 4">
            <a:extLst>
              <a:ext uri="{FF2B5EF4-FFF2-40B4-BE49-F238E27FC236}">
                <a16:creationId xmlns:a16="http://schemas.microsoft.com/office/drawing/2014/main" id="{4DFBEA8E-309F-6D28-7028-15FD61BE1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E117E-84DD-FE8C-83C3-87C3E77D2C64}"/>
              </a:ext>
            </a:extLst>
          </p:cNvPr>
          <p:cNvSpPr>
            <a:spLocks noGrp="1"/>
          </p:cNvSpPr>
          <p:nvPr>
            <p:ph type="sldNum" sz="quarter" idx="12"/>
          </p:nvPr>
        </p:nvSpPr>
        <p:spPr/>
        <p:txBody>
          <a:bodyPr/>
          <a:lstStyle/>
          <a:p>
            <a:fld id="{F05DE32C-2721-4626-B00B-723507D9FA0B}" type="slidenum">
              <a:rPr lang="en-US" smtClean="0"/>
              <a:t>‹#›</a:t>
            </a:fld>
            <a:endParaRPr lang="en-US"/>
          </a:p>
        </p:txBody>
      </p:sp>
    </p:spTree>
    <p:extLst>
      <p:ext uri="{BB962C8B-B14F-4D97-AF65-F5344CB8AC3E}">
        <p14:creationId xmlns:p14="http://schemas.microsoft.com/office/powerpoint/2010/main" val="254006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2F69-EE9B-1DE2-1575-BFBB47E3E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66598-F28B-FDAB-46DC-08B8A6332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C7D8C-F2BF-D94B-E096-85182F5D1F76}"/>
              </a:ext>
            </a:extLst>
          </p:cNvPr>
          <p:cNvSpPr>
            <a:spLocks noGrp="1"/>
          </p:cNvSpPr>
          <p:nvPr>
            <p:ph type="dt" sz="half" idx="10"/>
          </p:nvPr>
        </p:nvSpPr>
        <p:spPr/>
        <p:txBody>
          <a:bodyPr/>
          <a:lstStyle/>
          <a:p>
            <a:fld id="{41D406A6-752A-4C34-9CB3-D44FAA9B22EE}" type="datetimeFigureOut">
              <a:rPr lang="en-US" smtClean="0"/>
              <a:t>8/17/2023</a:t>
            </a:fld>
            <a:endParaRPr lang="en-US"/>
          </a:p>
        </p:txBody>
      </p:sp>
      <p:sp>
        <p:nvSpPr>
          <p:cNvPr id="5" name="Footer Placeholder 4">
            <a:extLst>
              <a:ext uri="{FF2B5EF4-FFF2-40B4-BE49-F238E27FC236}">
                <a16:creationId xmlns:a16="http://schemas.microsoft.com/office/drawing/2014/main" id="{338E0F97-19F4-7E7F-8883-4951E24B5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0CECF-E896-0544-9626-B362D03D8F23}"/>
              </a:ext>
            </a:extLst>
          </p:cNvPr>
          <p:cNvSpPr>
            <a:spLocks noGrp="1"/>
          </p:cNvSpPr>
          <p:nvPr>
            <p:ph type="sldNum" sz="quarter" idx="12"/>
          </p:nvPr>
        </p:nvSpPr>
        <p:spPr/>
        <p:txBody>
          <a:bodyPr/>
          <a:lstStyle/>
          <a:p>
            <a:fld id="{F05DE32C-2721-4626-B00B-723507D9FA0B}" type="slidenum">
              <a:rPr lang="en-US" smtClean="0"/>
              <a:t>‹#›</a:t>
            </a:fld>
            <a:endParaRPr lang="en-US"/>
          </a:p>
        </p:txBody>
      </p:sp>
    </p:spTree>
    <p:extLst>
      <p:ext uri="{BB962C8B-B14F-4D97-AF65-F5344CB8AC3E}">
        <p14:creationId xmlns:p14="http://schemas.microsoft.com/office/powerpoint/2010/main" val="90262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675F-8EFD-D4AE-6CE9-93023C770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1465B4-752D-1190-AA57-5BF2F9B97E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FF2B22-6CD7-6573-F865-82129FD94215}"/>
              </a:ext>
            </a:extLst>
          </p:cNvPr>
          <p:cNvSpPr>
            <a:spLocks noGrp="1"/>
          </p:cNvSpPr>
          <p:nvPr>
            <p:ph type="dt" sz="half" idx="10"/>
          </p:nvPr>
        </p:nvSpPr>
        <p:spPr/>
        <p:txBody>
          <a:bodyPr/>
          <a:lstStyle/>
          <a:p>
            <a:fld id="{41D406A6-752A-4C34-9CB3-D44FAA9B22EE}" type="datetimeFigureOut">
              <a:rPr lang="en-US" smtClean="0"/>
              <a:t>8/17/2023</a:t>
            </a:fld>
            <a:endParaRPr lang="en-US"/>
          </a:p>
        </p:txBody>
      </p:sp>
      <p:sp>
        <p:nvSpPr>
          <p:cNvPr id="5" name="Footer Placeholder 4">
            <a:extLst>
              <a:ext uri="{FF2B5EF4-FFF2-40B4-BE49-F238E27FC236}">
                <a16:creationId xmlns:a16="http://schemas.microsoft.com/office/drawing/2014/main" id="{75C86E6B-ABB0-6F91-B78F-E0452C8E7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D2437-9E83-08CD-F4DB-A804578BCF48}"/>
              </a:ext>
            </a:extLst>
          </p:cNvPr>
          <p:cNvSpPr>
            <a:spLocks noGrp="1"/>
          </p:cNvSpPr>
          <p:nvPr>
            <p:ph type="sldNum" sz="quarter" idx="12"/>
          </p:nvPr>
        </p:nvSpPr>
        <p:spPr/>
        <p:txBody>
          <a:bodyPr/>
          <a:lstStyle/>
          <a:p>
            <a:fld id="{F05DE32C-2721-4626-B00B-723507D9FA0B}" type="slidenum">
              <a:rPr lang="en-US" smtClean="0"/>
              <a:t>‹#›</a:t>
            </a:fld>
            <a:endParaRPr lang="en-US"/>
          </a:p>
        </p:txBody>
      </p:sp>
    </p:spTree>
    <p:extLst>
      <p:ext uri="{BB962C8B-B14F-4D97-AF65-F5344CB8AC3E}">
        <p14:creationId xmlns:p14="http://schemas.microsoft.com/office/powerpoint/2010/main" val="226436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2AE5-BC2C-6504-87A6-79C5498A7C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2FBD2F-AF72-AA09-05B7-5C6F4BE261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FBA4CD-F51E-F65A-5547-34985D890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C28554-6CDC-5296-23A6-9B6E91ADF0FA}"/>
              </a:ext>
            </a:extLst>
          </p:cNvPr>
          <p:cNvSpPr>
            <a:spLocks noGrp="1"/>
          </p:cNvSpPr>
          <p:nvPr>
            <p:ph type="dt" sz="half" idx="10"/>
          </p:nvPr>
        </p:nvSpPr>
        <p:spPr/>
        <p:txBody>
          <a:bodyPr/>
          <a:lstStyle/>
          <a:p>
            <a:fld id="{41D406A6-752A-4C34-9CB3-D44FAA9B22EE}" type="datetimeFigureOut">
              <a:rPr lang="en-US" smtClean="0"/>
              <a:t>8/17/2023</a:t>
            </a:fld>
            <a:endParaRPr lang="en-US"/>
          </a:p>
        </p:txBody>
      </p:sp>
      <p:sp>
        <p:nvSpPr>
          <p:cNvPr id="6" name="Footer Placeholder 5">
            <a:extLst>
              <a:ext uri="{FF2B5EF4-FFF2-40B4-BE49-F238E27FC236}">
                <a16:creationId xmlns:a16="http://schemas.microsoft.com/office/drawing/2014/main" id="{8A593E5C-728F-6E0E-B434-9A6268D2A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A5B74-D33B-F6B8-0A20-ABA89CA6BA22}"/>
              </a:ext>
            </a:extLst>
          </p:cNvPr>
          <p:cNvSpPr>
            <a:spLocks noGrp="1"/>
          </p:cNvSpPr>
          <p:nvPr>
            <p:ph type="sldNum" sz="quarter" idx="12"/>
          </p:nvPr>
        </p:nvSpPr>
        <p:spPr/>
        <p:txBody>
          <a:bodyPr/>
          <a:lstStyle/>
          <a:p>
            <a:fld id="{F05DE32C-2721-4626-B00B-723507D9FA0B}" type="slidenum">
              <a:rPr lang="en-US" smtClean="0"/>
              <a:t>‹#›</a:t>
            </a:fld>
            <a:endParaRPr lang="en-US"/>
          </a:p>
        </p:txBody>
      </p:sp>
    </p:spTree>
    <p:extLst>
      <p:ext uri="{BB962C8B-B14F-4D97-AF65-F5344CB8AC3E}">
        <p14:creationId xmlns:p14="http://schemas.microsoft.com/office/powerpoint/2010/main" val="209792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0A7A-9FE7-41BE-C4C8-7ECFE5F90D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EB5AFD-4DCD-4DEE-47AB-E0D89C4D5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A98DB-FA34-DA8F-11C7-03E6971FB7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4191C3-A54C-8D9D-F709-E1C9571ED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0C1690-82AA-A445-38E6-6DE97A403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473D6-336E-146F-D6D0-5D66B57739B3}"/>
              </a:ext>
            </a:extLst>
          </p:cNvPr>
          <p:cNvSpPr>
            <a:spLocks noGrp="1"/>
          </p:cNvSpPr>
          <p:nvPr>
            <p:ph type="dt" sz="half" idx="10"/>
          </p:nvPr>
        </p:nvSpPr>
        <p:spPr/>
        <p:txBody>
          <a:bodyPr/>
          <a:lstStyle/>
          <a:p>
            <a:fld id="{41D406A6-752A-4C34-9CB3-D44FAA9B22EE}" type="datetimeFigureOut">
              <a:rPr lang="en-US" smtClean="0"/>
              <a:t>8/17/2023</a:t>
            </a:fld>
            <a:endParaRPr lang="en-US"/>
          </a:p>
        </p:txBody>
      </p:sp>
      <p:sp>
        <p:nvSpPr>
          <p:cNvPr id="8" name="Footer Placeholder 7">
            <a:extLst>
              <a:ext uri="{FF2B5EF4-FFF2-40B4-BE49-F238E27FC236}">
                <a16:creationId xmlns:a16="http://schemas.microsoft.com/office/drawing/2014/main" id="{2945B17C-8E45-ADBB-9D15-11CA2503AD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D547C6-158E-5D8D-613D-815056A8EF09}"/>
              </a:ext>
            </a:extLst>
          </p:cNvPr>
          <p:cNvSpPr>
            <a:spLocks noGrp="1"/>
          </p:cNvSpPr>
          <p:nvPr>
            <p:ph type="sldNum" sz="quarter" idx="12"/>
          </p:nvPr>
        </p:nvSpPr>
        <p:spPr/>
        <p:txBody>
          <a:bodyPr/>
          <a:lstStyle/>
          <a:p>
            <a:fld id="{F05DE32C-2721-4626-B00B-723507D9FA0B}" type="slidenum">
              <a:rPr lang="en-US" smtClean="0"/>
              <a:t>‹#›</a:t>
            </a:fld>
            <a:endParaRPr lang="en-US"/>
          </a:p>
        </p:txBody>
      </p:sp>
    </p:spTree>
    <p:extLst>
      <p:ext uri="{BB962C8B-B14F-4D97-AF65-F5344CB8AC3E}">
        <p14:creationId xmlns:p14="http://schemas.microsoft.com/office/powerpoint/2010/main" val="453773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393D-BD3D-A791-67C8-BF830C522E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B455B-1058-F706-1F13-EF2E422128E2}"/>
              </a:ext>
            </a:extLst>
          </p:cNvPr>
          <p:cNvSpPr>
            <a:spLocks noGrp="1"/>
          </p:cNvSpPr>
          <p:nvPr>
            <p:ph type="dt" sz="half" idx="10"/>
          </p:nvPr>
        </p:nvSpPr>
        <p:spPr/>
        <p:txBody>
          <a:bodyPr/>
          <a:lstStyle/>
          <a:p>
            <a:fld id="{41D406A6-752A-4C34-9CB3-D44FAA9B22EE}" type="datetimeFigureOut">
              <a:rPr lang="en-US" smtClean="0"/>
              <a:t>8/17/2023</a:t>
            </a:fld>
            <a:endParaRPr lang="en-US"/>
          </a:p>
        </p:txBody>
      </p:sp>
      <p:sp>
        <p:nvSpPr>
          <p:cNvPr id="4" name="Footer Placeholder 3">
            <a:extLst>
              <a:ext uri="{FF2B5EF4-FFF2-40B4-BE49-F238E27FC236}">
                <a16:creationId xmlns:a16="http://schemas.microsoft.com/office/drawing/2014/main" id="{B99E0F76-B75D-7FC2-512B-8B2F092AC0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183C4B-4819-6629-F2E4-53BB36A64DE5}"/>
              </a:ext>
            </a:extLst>
          </p:cNvPr>
          <p:cNvSpPr>
            <a:spLocks noGrp="1"/>
          </p:cNvSpPr>
          <p:nvPr>
            <p:ph type="sldNum" sz="quarter" idx="12"/>
          </p:nvPr>
        </p:nvSpPr>
        <p:spPr/>
        <p:txBody>
          <a:bodyPr/>
          <a:lstStyle/>
          <a:p>
            <a:fld id="{F05DE32C-2721-4626-B00B-723507D9FA0B}" type="slidenum">
              <a:rPr lang="en-US" smtClean="0"/>
              <a:t>‹#›</a:t>
            </a:fld>
            <a:endParaRPr lang="en-US"/>
          </a:p>
        </p:txBody>
      </p:sp>
    </p:spTree>
    <p:extLst>
      <p:ext uri="{BB962C8B-B14F-4D97-AF65-F5344CB8AC3E}">
        <p14:creationId xmlns:p14="http://schemas.microsoft.com/office/powerpoint/2010/main" val="116298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0ECF73-A2D9-6F8D-DFAA-4AA0310BB165}"/>
              </a:ext>
            </a:extLst>
          </p:cNvPr>
          <p:cNvSpPr>
            <a:spLocks noGrp="1"/>
          </p:cNvSpPr>
          <p:nvPr>
            <p:ph type="dt" sz="half" idx="10"/>
          </p:nvPr>
        </p:nvSpPr>
        <p:spPr/>
        <p:txBody>
          <a:bodyPr/>
          <a:lstStyle/>
          <a:p>
            <a:fld id="{41D406A6-752A-4C34-9CB3-D44FAA9B22EE}" type="datetimeFigureOut">
              <a:rPr lang="en-US" smtClean="0"/>
              <a:t>8/17/2023</a:t>
            </a:fld>
            <a:endParaRPr lang="en-US"/>
          </a:p>
        </p:txBody>
      </p:sp>
      <p:sp>
        <p:nvSpPr>
          <p:cNvPr id="3" name="Footer Placeholder 2">
            <a:extLst>
              <a:ext uri="{FF2B5EF4-FFF2-40B4-BE49-F238E27FC236}">
                <a16:creationId xmlns:a16="http://schemas.microsoft.com/office/drawing/2014/main" id="{EDA0335A-3E49-89B1-B56B-0C8CAF731A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92F3A0-FBAC-D236-1F59-4BE7A68D27D4}"/>
              </a:ext>
            </a:extLst>
          </p:cNvPr>
          <p:cNvSpPr>
            <a:spLocks noGrp="1"/>
          </p:cNvSpPr>
          <p:nvPr>
            <p:ph type="sldNum" sz="quarter" idx="12"/>
          </p:nvPr>
        </p:nvSpPr>
        <p:spPr/>
        <p:txBody>
          <a:bodyPr/>
          <a:lstStyle/>
          <a:p>
            <a:fld id="{F05DE32C-2721-4626-B00B-723507D9FA0B}" type="slidenum">
              <a:rPr lang="en-US" smtClean="0"/>
              <a:t>‹#›</a:t>
            </a:fld>
            <a:endParaRPr lang="en-US"/>
          </a:p>
        </p:txBody>
      </p:sp>
    </p:spTree>
    <p:extLst>
      <p:ext uri="{BB962C8B-B14F-4D97-AF65-F5344CB8AC3E}">
        <p14:creationId xmlns:p14="http://schemas.microsoft.com/office/powerpoint/2010/main" val="123554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6FB7-27F0-D2CE-0E2A-1520B24E6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0A8DF9-013F-78B1-BBFC-A7D6E4FE4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92FF4-5CDE-A39F-5A04-FA9E224DB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EEAB14-0A32-DCDA-D977-2122487BF6BC}"/>
              </a:ext>
            </a:extLst>
          </p:cNvPr>
          <p:cNvSpPr>
            <a:spLocks noGrp="1"/>
          </p:cNvSpPr>
          <p:nvPr>
            <p:ph type="dt" sz="half" idx="10"/>
          </p:nvPr>
        </p:nvSpPr>
        <p:spPr/>
        <p:txBody>
          <a:bodyPr/>
          <a:lstStyle/>
          <a:p>
            <a:fld id="{41D406A6-752A-4C34-9CB3-D44FAA9B22EE}" type="datetimeFigureOut">
              <a:rPr lang="en-US" smtClean="0"/>
              <a:t>8/17/2023</a:t>
            </a:fld>
            <a:endParaRPr lang="en-US"/>
          </a:p>
        </p:txBody>
      </p:sp>
      <p:sp>
        <p:nvSpPr>
          <p:cNvPr id="6" name="Footer Placeholder 5">
            <a:extLst>
              <a:ext uri="{FF2B5EF4-FFF2-40B4-BE49-F238E27FC236}">
                <a16:creationId xmlns:a16="http://schemas.microsoft.com/office/drawing/2014/main" id="{E53150D9-F37D-3755-1AC0-4BEF5AA21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4B05D-875F-5629-691E-97851DD85D81}"/>
              </a:ext>
            </a:extLst>
          </p:cNvPr>
          <p:cNvSpPr>
            <a:spLocks noGrp="1"/>
          </p:cNvSpPr>
          <p:nvPr>
            <p:ph type="sldNum" sz="quarter" idx="12"/>
          </p:nvPr>
        </p:nvSpPr>
        <p:spPr/>
        <p:txBody>
          <a:bodyPr/>
          <a:lstStyle/>
          <a:p>
            <a:fld id="{F05DE32C-2721-4626-B00B-723507D9FA0B}" type="slidenum">
              <a:rPr lang="en-US" smtClean="0"/>
              <a:t>‹#›</a:t>
            </a:fld>
            <a:endParaRPr lang="en-US"/>
          </a:p>
        </p:txBody>
      </p:sp>
    </p:spTree>
    <p:extLst>
      <p:ext uri="{BB962C8B-B14F-4D97-AF65-F5344CB8AC3E}">
        <p14:creationId xmlns:p14="http://schemas.microsoft.com/office/powerpoint/2010/main" val="133987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69B3-1EDC-10B8-6D12-18CAF2EA6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07F5A5-0183-C741-0BA8-52BF244FBD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A6C14A-37B3-1D85-3790-25C6D963C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88009-97C5-EC20-EE9D-F08C18F2D071}"/>
              </a:ext>
            </a:extLst>
          </p:cNvPr>
          <p:cNvSpPr>
            <a:spLocks noGrp="1"/>
          </p:cNvSpPr>
          <p:nvPr>
            <p:ph type="dt" sz="half" idx="10"/>
          </p:nvPr>
        </p:nvSpPr>
        <p:spPr/>
        <p:txBody>
          <a:bodyPr/>
          <a:lstStyle/>
          <a:p>
            <a:fld id="{41D406A6-752A-4C34-9CB3-D44FAA9B22EE}" type="datetimeFigureOut">
              <a:rPr lang="en-US" smtClean="0"/>
              <a:t>8/17/2023</a:t>
            </a:fld>
            <a:endParaRPr lang="en-US"/>
          </a:p>
        </p:txBody>
      </p:sp>
      <p:sp>
        <p:nvSpPr>
          <p:cNvPr id="6" name="Footer Placeholder 5">
            <a:extLst>
              <a:ext uri="{FF2B5EF4-FFF2-40B4-BE49-F238E27FC236}">
                <a16:creationId xmlns:a16="http://schemas.microsoft.com/office/drawing/2014/main" id="{C67A0D89-83CF-F923-8813-92430CB5B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E8E4A-4018-3EFD-F7A4-F52ABCA94F83}"/>
              </a:ext>
            </a:extLst>
          </p:cNvPr>
          <p:cNvSpPr>
            <a:spLocks noGrp="1"/>
          </p:cNvSpPr>
          <p:nvPr>
            <p:ph type="sldNum" sz="quarter" idx="12"/>
          </p:nvPr>
        </p:nvSpPr>
        <p:spPr/>
        <p:txBody>
          <a:bodyPr/>
          <a:lstStyle/>
          <a:p>
            <a:fld id="{F05DE32C-2721-4626-B00B-723507D9FA0B}" type="slidenum">
              <a:rPr lang="en-US" smtClean="0"/>
              <a:t>‹#›</a:t>
            </a:fld>
            <a:endParaRPr lang="en-US"/>
          </a:p>
        </p:txBody>
      </p:sp>
    </p:spTree>
    <p:extLst>
      <p:ext uri="{BB962C8B-B14F-4D97-AF65-F5344CB8AC3E}">
        <p14:creationId xmlns:p14="http://schemas.microsoft.com/office/powerpoint/2010/main" val="211682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5AD5BF-271B-8FAD-21A5-F6D2A89E37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8FC04C-10A1-E702-B72C-C625DE734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187D1-2C56-C412-6A7B-38E774CE2F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406A6-752A-4C34-9CB3-D44FAA9B22EE}" type="datetimeFigureOut">
              <a:rPr lang="en-US" smtClean="0"/>
              <a:t>8/17/2023</a:t>
            </a:fld>
            <a:endParaRPr lang="en-US"/>
          </a:p>
        </p:txBody>
      </p:sp>
      <p:sp>
        <p:nvSpPr>
          <p:cNvPr id="5" name="Footer Placeholder 4">
            <a:extLst>
              <a:ext uri="{FF2B5EF4-FFF2-40B4-BE49-F238E27FC236}">
                <a16:creationId xmlns:a16="http://schemas.microsoft.com/office/drawing/2014/main" id="{23E19E9E-9A0E-A06D-B87C-201A6B56D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28C372-0420-1C47-3657-082CB393C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DE32C-2721-4626-B00B-723507D9FA0B}" type="slidenum">
              <a:rPr lang="en-US" smtClean="0"/>
              <a:t>‹#›</a:t>
            </a:fld>
            <a:endParaRPr lang="en-US"/>
          </a:p>
        </p:txBody>
      </p:sp>
    </p:spTree>
    <p:extLst>
      <p:ext uri="{BB962C8B-B14F-4D97-AF65-F5344CB8AC3E}">
        <p14:creationId xmlns:p14="http://schemas.microsoft.com/office/powerpoint/2010/main" val="2781308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C:\Users\Pushkar\Desktop\Education_2022\Centennial\Class_Materials\Semester3_May8-Aug20_2023\BA723_CapstoneProject_David\Assignments\Capstone_Python_Files\New_Report.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E749-39CD-A962-377C-59A2AC80C36E}"/>
              </a:ext>
            </a:extLst>
          </p:cNvPr>
          <p:cNvSpPr>
            <a:spLocks noGrp="1"/>
          </p:cNvSpPr>
          <p:nvPr>
            <p:ph type="ctrTitle"/>
          </p:nvPr>
        </p:nvSpPr>
        <p:spPr>
          <a:xfrm>
            <a:off x="1183341" y="242047"/>
            <a:ext cx="9843247" cy="184224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b="1" dirty="0">
                <a:solidFill>
                  <a:srgbClr val="FF0000"/>
                </a:solidFill>
              </a:rPr>
              <a:t>TELECOMMUNICATIONS</a:t>
            </a:r>
            <a:r>
              <a:rPr lang="en-US" sz="4000" b="1" dirty="0">
                <a:solidFill>
                  <a:srgbClr val="FF0000"/>
                </a:solidFill>
              </a:rPr>
              <a:t> </a:t>
            </a:r>
            <a:br>
              <a:rPr lang="en-US" sz="4000" b="1" dirty="0">
                <a:solidFill>
                  <a:srgbClr val="FF0000"/>
                </a:solidFill>
              </a:rPr>
            </a:br>
            <a:r>
              <a:rPr lang="en-US" b="1" dirty="0">
                <a:solidFill>
                  <a:srgbClr val="FF0000"/>
                </a:solidFill>
              </a:rPr>
              <a:t>CHURN</a:t>
            </a:r>
            <a:r>
              <a:rPr lang="en-US" sz="4000" b="1" dirty="0">
                <a:solidFill>
                  <a:srgbClr val="FF0000"/>
                </a:solidFill>
              </a:rPr>
              <a:t> </a:t>
            </a:r>
          </a:p>
        </p:txBody>
      </p:sp>
      <p:sp>
        <p:nvSpPr>
          <p:cNvPr id="3" name="Subtitle 2">
            <a:extLst>
              <a:ext uri="{FF2B5EF4-FFF2-40B4-BE49-F238E27FC236}">
                <a16:creationId xmlns:a16="http://schemas.microsoft.com/office/drawing/2014/main" id="{3473323E-AEE9-871A-7C9D-F4A1038AD3F8}"/>
              </a:ext>
            </a:extLst>
          </p:cNvPr>
          <p:cNvSpPr>
            <a:spLocks noGrp="1"/>
          </p:cNvSpPr>
          <p:nvPr>
            <p:ph type="subTitle" idx="1"/>
          </p:nvPr>
        </p:nvSpPr>
        <p:spPr>
          <a:xfrm>
            <a:off x="1107141" y="3186953"/>
            <a:ext cx="9977717" cy="3550023"/>
          </a:xfrm>
          <a:pattFill prst="pct5">
            <a:fgClr>
              <a:schemeClr val="accent1"/>
            </a:fgClr>
            <a:bgClr>
              <a:schemeClr val="bg1"/>
            </a:bgClr>
          </a:pattFill>
        </p:spPr>
        <p:txBody>
          <a:bodyPr>
            <a:normAutofit fontScale="70000" lnSpcReduction="20000"/>
          </a:bodyPr>
          <a:lstStyle/>
          <a:p>
            <a:r>
              <a:rPr lang="en-US" sz="4000" dirty="0"/>
              <a:t>A Data-Driven Approach to Customer Retention</a:t>
            </a:r>
          </a:p>
          <a:p>
            <a:endParaRPr lang="en-US" sz="4000" dirty="0"/>
          </a:p>
          <a:p>
            <a:r>
              <a:rPr lang="en-US" sz="4000" dirty="0">
                <a:solidFill>
                  <a:srgbClr val="00B0F0"/>
                </a:solidFill>
              </a:rPr>
              <a:t>Presented by: </a:t>
            </a:r>
          </a:p>
          <a:p>
            <a:r>
              <a:rPr lang="en-US" sz="4000" b="1" dirty="0"/>
              <a:t>PUSHKAR MISHRA </a:t>
            </a:r>
          </a:p>
          <a:p>
            <a:r>
              <a:rPr lang="en-US" sz="4000" dirty="0">
                <a:solidFill>
                  <a:srgbClr val="00B0F0"/>
                </a:solidFill>
              </a:rPr>
              <a:t>on Thursday, 17</a:t>
            </a:r>
            <a:r>
              <a:rPr lang="en-US" sz="4000" baseline="30000" dirty="0">
                <a:solidFill>
                  <a:srgbClr val="00B0F0"/>
                </a:solidFill>
              </a:rPr>
              <a:t>th</a:t>
            </a:r>
            <a:r>
              <a:rPr lang="en-US" sz="4000" dirty="0">
                <a:solidFill>
                  <a:srgbClr val="00B0F0"/>
                </a:solidFill>
              </a:rPr>
              <a:t> August 2023.</a:t>
            </a:r>
          </a:p>
          <a:p>
            <a:endParaRPr lang="en-US" sz="4000" dirty="0">
              <a:solidFill>
                <a:srgbClr val="00B0F0"/>
              </a:solidFill>
            </a:endParaRPr>
          </a:p>
          <a:p>
            <a:r>
              <a:rPr lang="en-US" sz="4000" dirty="0">
                <a:solidFill>
                  <a:srgbClr val="00B0F0"/>
                </a:solidFill>
              </a:rPr>
              <a:t>Consulted, Advised &amp; Supervised by: </a:t>
            </a:r>
          </a:p>
          <a:p>
            <a:r>
              <a:rPr lang="en-US" sz="4000" b="1" dirty="0"/>
              <a:t>DAVID PARENT</a:t>
            </a:r>
          </a:p>
        </p:txBody>
      </p:sp>
    </p:spTree>
    <p:extLst>
      <p:ext uri="{BB962C8B-B14F-4D97-AF65-F5344CB8AC3E}">
        <p14:creationId xmlns:p14="http://schemas.microsoft.com/office/powerpoint/2010/main" val="268952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A554-CBAD-5314-0685-164B78A82CA9}"/>
              </a:ext>
            </a:extLst>
          </p:cNvPr>
          <p:cNvSpPr>
            <a:spLocks noGrp="1"/>
          </p:cNvSpPr>
          <p:nvPr>
            <p:ph type="title"/>
          </p:nvPr>
        </p:nvSpPr>
        <p:spPr>
          <a:xfrm>
            <a:off x="3924266" y="123080"/>
            <a:ext cx="3888475" cy="514518"/>
          </a:xfrm>
        </p:spPr>
        <p:txBody>
          <a:bodyPr>
            <a:normAutofit fontScale="90000"/>
          </a:bodyPr>
          <a:lstStyle/>
          <a:p>
            <a:pPr algn="ctr"/>
            <a:r>
              <a:rPr lang="en-US" b="1" dirty="0">
                <a:solidFill>
                  <a:srgbClr val="FF0000"/>
                </a:solidFill>
              </a:rPr>
              <a:t>Key Findings</a:t>
            </a:r>
          </a:p>
        </p:txBody>
      </p:sp>
      <p:graphicFrame>
        <p:nvGraphicFramePr>
          <p:cNvPr id="4" name="Table 4">
            <a:extLst>
              <a:ext uri="{FF2B5EF4-FFF2-40B4-BE49-F238E27FC236}">
                <a16:creationId xmlns:a16="http://schemas.microsoft.com/office/drawing/2014/main" id="{3D09E3EB-C154-015A-62E4-11B129FA50DA}"/>
              </a:ext>
            </a:extLst>
          </p:cNvPr>
          <p:cNvGraphicFramePr>
            <a:graphicFrameLocks noGrp="1"/>
          </p:cNvGraphicFramePr>
          <p:nvPr>
            <p:ph idx="1"/>
            <p:extLst>
              <p:ext uri="{D42A27DB-BD31-4B8C-83A1-F6EECF244321}">
                <p14:modId xmlns:p14="http://schemas.microsoft.com/office/powerpoint/2010/main" val="92630906"/>
              </p:ext>
            </p:extLst>
          </p:nvPr>
        </p:nvGraphicFramePr>
        <p:xfrm>
          <a:off x="125505" y="712694"/>
          <a:ext cx="11940990" cy="6069157"/>
        </p:xfrm>
        <a:graphic>
          <a:graphicData uri="http://schemas.openxmlformats.org/drawingml/2006/table">
            <a:tbl>
              <a:tblPr firstRow="1" bandRow="1">
                <a:tableStyleId>{5C22544A-7EE6-4342-B048-85BDC9FD1C3A}</a:tableStyleId>
              </a:tblPr>
              <a:tblGrid>
                <a:gridCol w="3209366">
                  <a:extLst>
                    <a:ext uri="{9D8B030D-6E8A-4147-A177-3AD203B41FA5}">
                      <a16:colId xmlns:a16="http://schemas.microsoft.com/office/drawing/2014/main" val="3701825215"/>
                    </a:ext>
                  </a:extLst>
                </a:gridCol>
                <a:gridCol w="1627094">
                  <a:extLst>
                    <a:ext uri="{9D8B030D-6E8A-4147-A177-3AD203B41FA5}">
                      <a16:colId xmlns:a16="http://schemas.microsoft.com/office/drawing/2014/main" val="4216056757"/>
                    </a:ext>
                  </a:extLst>
                </a:gridCol>
                <a:gridCol w="1653988">
                  <a:extLst>
                    <a:ext uri="{9D8B030D-6E8A-4147-A177-3AD203B41FA5}">
                      <a16:colId xmlns:a16="http://schemas.microsoft.com/office/drawing/2014/main" val="1467782547"/>
                    </a:ext>
                  </a:extLst>
                </a:gridCol>
                <a:gridCol w="1842247">
                  <a:extLst>
                    <a:ext uri="{9D8B030D-6E8A-4147-A177-3AD203B41FA5}">
                      <a16:colId xmlns:a16="http://schemas.microsoft.com/office/drawing/2014/main" val="2743899500"/>
                    </a:ext>
                  </a:extLst>
                </a:gridCol>
                <a:gridCol w="1896035">
                  <a:extLst>
                    <a:ext uri="{9D8B030D-6E8A-4147-A177-3AD203B41FA5}">
                      <a16:colId xmlns:a16="http://schemas.microsoft.com/office/drawing/2014/main" val="1760353613"/>
                    </a:ext>
                  </a:extLst>
                </a:gridCol>
                <a:gridCol w="1712260">
                  <a:extLst>
                    <a:ext uri="{9D8B030D-6E8A-4147-A177-3AD203B41FA5}">
                      <a16:colId xmlns:a16="http://schemas.microsoft.com/office/drawing/2014/main" val="1751881937"/>
                    </a:ext>
                  </a:extLst>
                </a:gridCol>
              </a:tblGrid>
              <a:tr h="127177">
                <a:tc>
                  <a:txBody>
                    <a:bodyPr/>
                    <a:lstStyle/>
                    <a:p>
                      <a:pPr algn="ctr" fontAlgn="b"/>
                      <a:r>
                        <a:rPr lang="en-US" sz="1600" b="1" i="0" u="none" strike="noStrike" dirty="0">
                          <a:solidFill>
                            <a:srgbClr val="000000"/>
                          </a:solidFill>
                          <a:effectLst/>
                          <a:latin typeface="Calibri" panose="020F0502020204030204" pitchFamily="34" charset="0"/>
                        </a:rPr>
                        <a:t>Model</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Accuracy</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Precision</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Recall</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F1</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ROC_AUC</a:t>
                      </a:r>
                    </a:p>
                  </a:txBody>
                  <a:tcPr marL="9525" marR="9525" marT="9525" marB="0" anchor="b"/>
                </a:tc>
                <a:extLst>
                  <a:ext uri="{0D108BD9-81ED-4DB2-BD59-A6C34878D82A}">
                    <a16:rowId xmlns:a16="http://schemas.microsoft.com/office/drawing/2014/main" val="1065153143"/>
                  </a:ext>
                </a:extLst>
              </a:tr>
              <a:tr h="359197">
                <a:tc>
                  <a:txBody>
                    <a:bodyPr/>
                    <a:lstStyle/>
                    <a:p>
                      <a:pPr algn="ctr" fontAlgn="b"/>
                      <a:r>
                        <a:rPr lang="en-US" sz="1600" b="1" i="0" u="none" strike="noStrike" dirty="0">
                          <a:solidFill>
                            <a:srgbClr val="000000"/>
                          </a:solidFill>
                          <a:effectLst/>
                          <a:latin typeface="Calibri" panose="020F0502020204030204" pitchFamily="34" charset="0"/>
                        </a:rPr>
                        <a:t>DeTrClassifier Pre SMOTE</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0.750887</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N / A</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N / A</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N / A</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N / A</a:t>
                      </a:r>
                    </a:p>
                  </a:txBody>
                  <a:tcPr marL="9525" marR="9525" marT="9525" marB="0" anchor="b"/>
                </a:tc>
                <a:extLst>
                  <a:ext uri="{0D108BD9-81ED-4DB2-BD59-A6C34878D82A}">
                    <a16:rowId xmlns:a16="http://schemas.microsoft.com/office/drawing/2014/main" val="866483910"/>
                  </a:ext>
                </a:extLst>
              </a:tr>
              <a:tr h="436309">
                <a:tc>
                  <a:txBody>
                    <a:bodyPr/>
                    <a:lstStyle/>
                    <a:p>
                      <a:pPr algn="ctr" fontAlgn="b"/>
                      <a:r>
                        <a:rPr lang="en-US" sz="1600" b="1" i="0" u="none" strike="noStrike" dirty="0">
                          <a:solidFill>
                            <a:srgbClr val="000000"/>
                          </a:solidFill>
                          <a:effectLst/>
                          <a:latin typeface="Calibri" panose="020F0502020204030204" pitchFamily="34" charset="0"/>
                        </a:rPr>
                        <a:t>DeTrCalssifier Pre SMOTE Encoded</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0.750887</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N / A</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N / A</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N / A</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N / A</a:t>
                      </a:r>
                    </a:p>
                  </a:txBody>
                  <a:tcPr marL="9525" marR="9525" marT="9525" marB="0" anchor="b"/>
                </a:tc>
                <a:extLst>
                  <a:ext uri="{0D108BD9-81ED-4DB2-BD59-A6C34878D82A}">
                    <a16:rowId xmlns:a16="http://schemas.microsoft.com/office/drawing/2014/main" val="1357951002"/>
                  </a:ext>
                </a:extLst>
              </a:tr>
              <a:tr h="398977">
                <a:tc>
                  <a:txBody>
                    <a:bodyPr/>
                    <a:lstStyle/>
                    <a:p>
                      <a:pPr algn="ctr" fontAlgn="b"/>
                      <a:r>
                        <a:rPr lang="en-US" sz="1600" b="1" i="0" u="none" strike="noStrike" dirty="0">
                          <a:solidFill>
                            <a:srgbClr val="000000"/>
                          </a:solidFill>
                          <a:effectLst/>
                          <a:latin typeface="Calibri" panose="020F0502020204030204" pitchFamily="34" charset="0"/>
                        </a:rPr>
                        <a:t>RaFoClassifier Pre SMOTE Encoded</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0.82115</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0.705696</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0.58377</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0.638968</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0.746607</a:t>
                      </a:r>
                    </a:p>
                  </a:txBody>
                  <a:tcPr marL="9525" marR="9525" marT="9525" marB="0" anchor="b"/>
                </a:tc>
                <a:extLst>
                  <a:ext uri="{0D108BD9-81ED-4DB2-BD59-A6C34878D82A}">
                    <a16:rowId xmlns:a16="http://schemas.microsoft.com/office/drawing/2014/main" val="282348870"/>
                  </a:ext>
                </a:extLst>
              </a:tr>
              <a:tr h="534873">
                <a:tc>
                  <a:txBody>
                    <a:bodyPr/>
                    <a:lstStyle/>
                    <a:p>
                      <a:pPr algn="ctr" fontAlgn="b"/>
                      <a:r>
                        <a:rPr lang="en-US" sz="1600" b="1" i="0" u="none" strike="noStrike" dirty="0">
                          <a:solidFill>
                            <a:srgbClr val="000000"/>
                          </a:solidFill>
                          <a:effectLst/>
                          <a:latin typeface="Calibri" panose="020F0502020204030204" pitchFamily="34" charset="0"/>
                        </a:rPr>
                        <a:t>LogRegression Pre SMOTE Encoded</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0.823989</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0.689266</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0.638743</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0.663043</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0.765818</a:t>
                      </a:r>
                    </a:p>
                  </a:txBody>
                  <a:tcPr marL="9525" marR="9525" marT="9525" marB="0" anchor="b"/>
                </a:tc>
                <a:extLst>
                  <a:ext uri="{0D108BD9-81ED-4DB2-BD59-A6C34878D82A}">
                    <a16:rowId xmlns:a16="http://schemas.microsoft.com/office/drawing/2014/main" val="1873706381"/>
                  </a:ext>
                </a:extLst>
              </a:tr>
              <a:tr h="451197">
                <a:tc>
                  <a:txBody>
                    <a:bodyPr/>
                    <a:lstStyle/>
                    <a:p>
                      <a:pPr algn="ctr" fontAlgn="b"/>
                      <a:r>
                        <a:rPr lang="en-US" sz="1600" b="1" i="0" u="none" strike="noStrike" dirty="0">
                          <a:solidFill>
                            <a:srgbClr val="000000"/>
                          </a:solidFill>
                          <a:effectLst/>
                          <a:latin typeface="Calibri" panose="020F0502020204030204" pitchFamily="34" charset="0"/>
                        </a:rPr>
                        <a:t>DeTrClassifier depth5 Pre SMOTE</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0.796309</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0.641791</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0.562827</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0.599721</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0.722991</a:t>
                      </a:r>
                    </a:p>
                  </a:txBody>
                  <a:tcPr marL="9525" marR="9525" marT="9525" marB="0" anchor="b"/>
                </a:tc>
                <a:extLst>
                  <a:ext uri="{0D108BD9-81ED-4DB2-BD59-A6C34878D82A}">
                    <a16:rowId xmlns:a16="http://schemas.microsoft.com/office/drawing/2014/main" val="3797538091"/>
                  </a:ext>
                </a:extLst>
              </a:tr>
              <a:tr h="430889">
                <a:tc>
                  <a:txBody>
                    <a:bodyPr/>
                    <a:lstStyle/>
                    <a:p>
                      <a:pPr algn="ctr" fontAlgn="b"/>
                      <a:r>
                        <a:rPr lang="en-US" sz="1600" b="1" i="0" u="none" strike="noStrike" dirty="0">
                          <a:solidFill>
                            <a:srgbClr val="000000"/>
                          </a:solidFill>
                          <a:effectLst/>
                          <a:latin typeface="Calibri" panose="020F0502020204030204" pitchFamily="34" charset="0"/>
                        </a:rPr>
                        <a:t>LogRegression Pre SMOTE)</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0.823989</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0.689266</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0.638743</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0.663043</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0.765818</a:t>
                      </a:r>
                    </a:p>
                  </a:txBody>
                  <a:tcPr marL="9525" marR="9525" marT="9525" marB="0" anchor="b"/>
                </a:tc>
                <a:extLst>
                  <a:ext uri="{0D108BD9-81ED-4DB2-BD59-A6C34878D82A}">
                    <a16:rowId xmlns:a16="http://schemas.microsoft.com/office/drawing/2014/main" val="560791946"/>
                  </a:ext>
                </a:extLst>
              </a:tr>
              <a:tr h="430889">
                <a:tc>
                  <a:txBody>
                    <a:bodyPr/>
                    <a:lstStyle/>
                    <a:p>
                      <a:pPr algn="ctr" fontAlgn="b"/>
                      <a:r>
                        <a:rPr lang="en-US" sz="1600" b="1" i="0" u="none" strike="noStrike" dirty="0">
                          <a:solidFill>
                            <a:srgbClr val="000000"/>
                          </a:solidFill>
                          <a:effectLst/>
                          <a:latin typeface="Calibri" panose="020F0502020204030204" pitchFamily="34" charset="0"/>
                        </a:rPr>
                        <a:t>LogRegression after SMOTE</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0.795652</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0.779186</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0.827885</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0.802797</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0.795496</a:t>
                      </a:r>
                    </a:p>
                  </a:txBody>
                  <a:tcPr marL="9525" marR="9525" marT="9525" marB="0" anchor="b"/>
                </a:tc>
                <a:extLst>
                  <a:ext uri="{0D108BD9-81ED-4DB2-BD59-A6C34878D82A}">
                    <a16:rowId xmlns:a16="http://schemas.microsoft.com/office/drawing/2014/main" val="2079164299"/>
                  </a:ext>
                </a:extLst>
              </a:tr>
              <a:tr h="415692">
                <a:tc>
                  <a:txBody>
                    <a:bodyPr/>
                    <a:lstStyle/>
                    <a:p>
                      <a:pPr algn="ctr" fontAlgn="b"/>
                      <a:r>
                        <a:rPr lang="en-US" sz="1600" b="1" i="0" u="none" strike="noStrike" dirty="0">
                          <a:solidFill>
                            <a:srgbClr val="000000"/>
                          </a:solidFill>
                          <a:effectLst/>
                          <a:latin typeface="Calibri" panose="020F0502020204030204" pitchFamily="34" charset="0"/>
                        </a:rPr>
                        <a:t>Decision tree after SMOTE</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0.828986</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0.82729</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0.833654</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0.83046</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0.828963</a:t>
                      </a:r>
                    </a:p>
                  </a:txBody>
                  <a:tcPr marL="9525" marR="9525" marT="9525" marB="0" anchor="b"/>
                </a:tc>
                <a:extLst>
                  <a:ext uri="{0D108BD9-81ED-4DB2-BD59-A6C34878D82A}">
                    <a16:rowId xmlns:a16="http://schemas.microsoft.com/office/drawing/2014/main" val="3603583379"/>
                  </a:ext>
                </a:extLst>
              </a:tr>
              <a:tr h="540589">
                <a:tc>
                  <a:txBody>
                    <a:bodyPr/>
                    <a:lstStyle/>
                    <a:p>
                      <a:pPr algn="ctr" fontAlgn="b"/>
                      <a:r>
                        <a:rPr lang="en-US" sz="2000" b="1" i="0" u="none" strike="noStrike" dirty="0">
                          <a:solidFill>
                            <a:srgbClr val="FF0000"/>
                          </a:solidFill>
                          <a:effectLst/>
                          <a:highlight>
                            <a:srgbClr val="FFFF00"/>
                          </a:highlight>
                          <a:latin typeface="Calibri" panose="020F0502020204030204" pitchFamily="34" charset="0"/>
                        </a:rPr>
                        <a:t>RanForClassifier after SMOTE</a:t>
                      </a:r>
                    </a:p>
                  </a:txBody>
                  <a:tcPr marL="9525" marR="9525" marT="9525" marB="0" anchor="b"/>
                </a:tc>
                <a:tc>
                  <a:txBody>
                    <a:bodyPr/>
                    <a:lstStyle/>
                    <a:p>
                      <a:pPr algn="ctr" fontAlgn="b"/>
                      <a:r>
                        <a:rPr lang="en-US" sz="2000" b="1" i="0" u="none" strike="noStrike" dirty="0">
                          <a:solidFill>
                            <a:srgbClr val="FF0000"/>
                          </a:solidFill>
                          <a:effectLst/>
                          <a:highlight>
                            <a:srgbClr val="FFFF00"/>
                          </a:highlight>
                          <a:latin typeface="Calibri" panose="020F0502020204030204" pitchFamily="34" charset="0"/>
                        </a:rPr>
                        <a:t>0.879227</a:t>
                      </a:r>
                    </a:p>
                  </a:txBody>
                  <a:tcPr marL="9525" marR="9525" marT="9525" marB="0" anchor="b"/>
                </a:tc>
                <a:tc>
                  <a:txBody>
                    <a:bodyPr/>
                    <a:lstStyle/>
                    <a:p>
                      <a:pPr algn="ctr" fontAlgn="b"/>
                      <a:r>
                        <a:rPr lang="en-US" sz="2000" b="1" i="0" u="none" strike="noStrike" dirty="0">
                          <a:solidFill>
                            <a:srgbClr val="FF0000"/>
                          </a:solidFill>
                          <a:effectLst/>
                          <a:highlight>
                            <a:srgbClr val="FFFF00"/>
                          </a:highlight>
                          <a:latin typeface="Calibri" panose="020F0502020204030204" pitchFamily="34" charset="0"/>
                        </a:rPr>
                        <a:t>0.881274</a:t>
                      </a:r>
                    </a:p>
                  </a:txBody>
                  <a:tcPr marL="9525" marR="9525" marT="9525" marB="0" anchor="b"/>
                </a:tc>
                <a:tc>
                  <a:txBody>
                    <a:bodyPr/>
                    <a:lstStyle/>
                    <a:p>
                      <a:pPr algn="ctr" fontAlgn="b"/>
                      <a:r>
                        <a:rPr lang="en-US" sz="2000" b="1" i="0" u="none" strike="noStrike" dirty="0">
                          <a:solidFill>
                            <a:srgbClr val="FF0000"/>
                          </a:solidFill>
                          <a:effectLst/>
                          <a:highlight>
                            <a:srgbClr val="FFFF00"/>
                          </a:highlight>
                          <a:latin typeface="Calibri" panose="020F0502020204030204" pitchFamily="34" charset="0"/>
                        </a:rPr>
                        <a:t>0.877885</a:t>
                      </a:r>
                    </a:p>
                  </a:txBody>
                  <a:tcPr marL="9525" marR="9525" marT="9525" marB="0" anchor="b"/>
                </a:tc>
                <a:tc>
                  <a:txBody>
                    <a:bodyPr/>
                    <a:lstStyle/>
                    <a:p>
                      <a:pPr algn="ctr" fontAlgn="b"/>
                      <a:r>
                        <a:rPr lang="en-US" sz="2000" b="1" i="0" u="none" strike="noStrike">
                          <a:solidFill>
                            <a:srgbClr val="FF0000"/>
                          </a:solidFill>
                          <a:effectLst/>
                          <a:highlight>
                            <a:srgbClr val="FFFF00"/>
                          </a:highlight>
                          <a:latin typeface="Calibri" panose="020F0502020204030204" pitchFamily="34" charset="0"/>
                        </a:rPr>
                        <a:t>0.879576</a:t>
                      </a:r>
                    </a:p>
                  </a:txBody>
                  <a:tcPr marL="9525" marR="9525" marT="9525" marB="0" anchor="b"/>
                </a:tc>
                <a:tc>
                  <a:txBody>
                    <a:bodyPr/>
                    <a:lstStyle/>
                    <a:p>
                      <a:pPr algn="ctr" fontAlgn="b"/>
                      <a:r>
                        <a:rPr lang="en-US" sz="2000" b="1" i="0" u="none" strike="noStrike" dirty="0">
                          <a:solidFill>
                            <a:srgbClr val="FF0000"/>
                          </a:solidFill>
                          <a:effectLst/>
                          <a:highlight>
                            <a:srgbClr val="FFFF00"/>
                          </a:highlight>
                          <a:latin typeface="Calibri" panose="020F0502020204030204" pitchFamily="34" charset="0"/>
                        </a:rPr>
                        <a:t>0.879234</a:t>
                      </a:r>
                    </a:p>
                  </a:txBody>
                  <a:tcPr marL="9525" marR="9525" marT="9525" marB="0" anchor="b"/>
                </a:tc>
                <a:extLst>
                  <a:ext uri="{0D108BD9-81ED-4DB2-BD59-A6C34878D82A}">
                    <a16:rowId xmlns:a16="http://schemas.microsoft.com/office/drawing/2014/main" val="1214060324"/>
                  </a:ext>
                </a:extLst>
              </a:tr>
              <a:tr h="359197">
                <a:tc>
                  <a:txBody>
                    <a:bodyPr/>
                    <a:lstStyle/>
                    <a:p>
                      <a:pPr algn="ctr" fontAlgn="b"/>
                      <a:r>
                        <a:rPr lang="en-US" sz="1600" b="1" i="0" u="none" strike="noStrike" dirty="0">
                          <a:solidFill>
                            <a:srgbClr val="000000"/>
                          </a:solidFill>
                          <a:effectLst/>
                          <a:latin typeface="Calibri" panose="020F0502020204030204" pitchFamily="34" charset="0"/>
                        </a:rPr>
                        <a:t>XGBClassifier after SMOTE</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0.868116</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0.872692</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0.863462</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0.868052</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0.868139</a:t>
                      </a:r>
                    </a:p>
                  </a:txBody>
                  <a:tcPr marL="9525" marR="9525" marT="9525" marB="0" anchor="b"/>
                </a:tc>
                <a:extLst>
                  <a:ext uri="{0D108BD9-81ED-4DB2-BD59-A6C34878D82A}">
                    <a16:rowId xmlns:a16="http://schemas.microsoft.com/office/drawing/2014/main" val="363703026"/>
                  </a:ext>
                </a:extLst>
              </a:tr>
              <a:tr h="380392">
                <a:tc>
                  <a:txBody>
                    <a:bodyPr/>
                    <a:lstStyle/>
                    <a:p>
                      <a:pPr algn="ctr" fontAlgn="b"/>
                      <a:r>
                        <a:rPr lang="en-US" sz="1600" b="1" i="0" u="none" strike="noStrike">
                          <a:solidFill>
                            <a:srgbClr val="000000"/>
                          </a:solidFill>
                          <a:effectLst/>
                          <a:latin typeface="Calibri" panose="020F0502020204030204" pitchFamily="34" charset="0"/>
                        </a:rPr>
                        <a:t>SVC after SMOTE</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0.841546</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0.820144</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0.876923</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0.847584</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0.841374</a:t>
                      </a:r>
                    </a:p>
                  </a:txBody>
                  <a:tcPr marL="9525" marR="9525" marT="9525" marB="0" anchor="b"/>
                </a:tc>
                <a:extLst>
                  <a:ext uri="{0D108BD9-81ED-4DB2-BD59-A6C34878D82A}">
                    <a16:rowId xmlns:a16="http://schemas.microsoft.com/office/drawing/2014/main" val="3833220503"/>
                  </a:ext>
                </a:extLst>
              </a:tr>
              <a:tr h="359197">
                <a:tc>
                  <a:txBody>
                    <a:bodyPr/>
                    <a:lstStyle/>
                    <a:p>
                      <a:pPr algn="ctr" fontAlgn="b"/>
                      <a:r>
                        <a:rPr lang="en-US" sz="1600" b="1" i="0" u="none" strike="noStrike" dirty="0">
                          <a:solidFill>
                            <a:srgbClr val="000000"/>
                          </a:solidFill>
                          <a:effectLst/>
                          <a:latin typeface="Calibri" panose="020F0502020204030204" pitchFamily="34" charset="0"/>
                        </a:rPr>
                        <a:t>KNN after SMOTE</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0.822705</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0.767701</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0.927885</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0.840226</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0.822195</a:t>
                      </a:r>
                    </a:p>
                  </a:txBody>
                  <a:tcPr marL="9525" marR="9525" marT="9525" marB="0" anchor="b"/>
                </a:tc>
                <a:extLst>
                  <a:ext uri="{0D108BD9-81ED-4DB2-BD59-A6C34878D82A}">
                    <a16:rowId xmlns:a16="http://schemas.microsoft.com/office/drawing/2014/main" val="3705290778"/>
                  </a:ext>
                </a:extLst>
              </a:tr>
              <a:tr h="359197">
                <a:tc>
                  <a:txBody>
                    <a:bodyPr/>
                    <a:lstStyle/>
                    <a:p>
                      <a:pPr algn="ctr" fontAlgn="b"/>
                      <a:r>
                        <a:rPr lang="en-US" sz="1600" b="1" i="0" u="none" strike="noStrike">
                          <a:solidFill>
                            <a:srgbClr val="000000"/>
                          </a:solidFill>
                          <a:effectLst/>
                          <a:latin typeface="Calibri" panose="020F0502020204030204" pitchFamily="34" charset="0"/>
                        </a:rPr>
                        <a:t>Naive Bayes after SMOTE</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0.784058</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0.790972</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0.775</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0.782904</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0.784102</a:t>
                      </a:r>
                    </a:p>
                  </a:txBody>
                  <a:tcPr marL="9525" marR="9525" marT="9525" marB="0" anchor="b"/>
                </a:tc>
                <a:extLst>
                  <a:ext uri="{0D108BD9-81ED-4DB2-BD59-A6C34878D82A}">
                    <a16:rowId xmlns:a16="http://schemas.microsoft.com/office/drawing/2014/main" val="325700852"/>
                  </a:ext>
                </a:extLst>
              </a:tr>
              <a:tr h="359197">
                <a:tc>
                  <a:txBody>
                    <a:bodyPr/>
                    <a:lstStyle/>
                    <a:p>
                      <a:pPr algn="ctr" fontAlgn="b"/>
                      <a:r>
                        <a:rPr lang="en-US" sz="1600" b="1" i="0" u="none" strike="noStrike">
                          <a:solidFill>
                            <a:srgbClr val="000000"/>
                          </a:solidFill>
                          <a:effectLst/>
                          <a:latin typeface="Calibri" panose="020F0502020204030204" pitchFamily="34" charset="0"/>
                        </a:rPr>
                        <a:t>ADA Boost after SMOTE</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0.837198</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0.823963</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0.859615</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0.841412</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0.837089</a:t>
                      </a:r>
                    </a:p>
                  </a:txBody>
                  <a:tcPr marL="9525" marR="9525" marT="9525" marB="0" anchor="b"/>
                </a:tc>
                <a:extLst>
                  <a:ext uri="{0D108BD9-81ED-4DB2-BD59-A6C34878D82A}">
                    <a16:rowId xmlns:a16="http://schemas.microsoft.com/office/drawing/2014/main" val="482402776"/>
                  </a:ext>
                </a:extLst>
              </a:tr>
            </a:tbl>
          </a:graphicData>
        </a:graphic>
      </p:graphicFrame>
    </p:spTree>
    <p:extLst>
      <p:ext uri="{BB962C8B-B14F-4D97-AF65-F5344CB8AC3E}">
        <p14:creationId xmlns:p14="http://schemas.microsoft.com/office/powerpoint/2010/main" val="397798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A554-CBAD-5314-0685-164B78A82CA9}"/>
              </a:ext>
            </a:extLst>
          </p:cNvPr>
          <p:cNvSpPr>
            <a:spLocks noGrp="1"/>
          </p:cNvSpPr>
          <p:nvPr>
            <p:ph type="title"/>
          </p:nvPr>
        </p:nvSpPr>
        <p:spPr>
          <a:xfrm>
            <a:off x="3924266" y="123080"/>
            <a:ext cx="5623146" cy="514518"/>
          </a:xfrm>
        </p:spPr>
        <p:txBody>
          <a:bodyPr>
            <a:normAutofit fontScale="90000"/>
          </a:bodyPr>
          <a:lstStyle/>
          <a:p>
            <a:pPr algn="ctr"/>
            <a:r>
              <a:rPr lang="en-US" b="1" dirty="0">
                <a:solidFill>
                  <a:srgbClr val="FF0000"/>
                </a:solidFill>
              </a:rPr>
              <a:t>Key Findings…..Continued</a:t>
            </a:r>
          </a:p>
        </p:txBody>
      </p:sp>
      <p:pic>
        <p:nvPicPr>
          <p:cNvPr id="7" name="Content Placeholder 6">
            <a:extLst>
              <a:ext uri="{FF2B5EF4-FFF2-40B4-BE49-F238E27FC236}">
                <a16:creationId xmlns:a16="http://schemas.microsoft.com/office/drawing/2014/main" id="{5A5A221D-E3A5-2C82-69A6-0D9CA6F0229C}"/>
              </a:ext>
            </a:extLst>
          </p:cNvPr>
          <p:cNvPicPr>
            <a:picLocks noGrp="1" noChangeAspect="1"/>
          </p:cNvPicPr>
          <p:nvPr>
            <p:ph idx="1"/>
          </p:nvPr>
        </p:nvPicPr>
        <p:blipFill>
          <a:blip r:embed="rId3"/>
          <a:stretch>
            <a:fillRect/>
          </a:stretch>
        </p:blipFill>
        <p:spPr>
          <a:xfrm>
            <a:off x="0" y="2203261"/>
            <a:ext cx="11984385" cy="4531659"/>
          </a:xfrm>
        </p:spPr>
      </p:pic>
      <p:sp>
        <p:nvSpPr>
          <p:cNvPr id="8" name="TextBox 7">
            <a:extLst>
              <a:ext uri="{FF2B5EF4-FFF2-40B4-BE49-F238E27FC236}">
                <a16:creationId xmlns:a16="http://schemas.microsoft.com/office/drawing/2014/main" id="{1D7FBD08-2852-6D1D-316D-7FEE10213F10}"/>
              </a:ext>
            </a:extLst>
          </p:cNvPr>
          <p:cNvSpPr txBox="1"/>
          <p:nvPr/>
        </p:nvSpPr>
        <p:spPr>
          <a:xfrm>
            <a:off x="309282" y="637597"/>
            <a:ext cx="11537577" cy="1323439"/>
          </a:xfrm>
          <a:prstGeom prst="rect">
            <a:avLst/>
          </a:prstGeom>
          <a:noFill/>
        </p:spPr>
        <p:txBody>
          <a:bodyPr wrap="square" rtlCol="0">
            <a:spAutoFit/>
          </a:bodyPr>
          <a:lstStyle/>
          <a:p>
            <a:pPr algn="just"/>
            <a:r>
              <a:rPr lang="en-CA" sz="2000" dirty="0"/>
              <a:t>Snip of the Interactive Tool to Display the “Individual Prediction” of a Test Data Observation Defining the Variables that is Impacting the “Decision Making” for the Selected “Random Forest Model”.</a:t>
            </a:r>
          </a:p>
          <a:p>
            <a:pPr algn="just"/>
            <a:endParaRPr lang="en-CA" sz="2000" dirty="0"/>
          </a:p>
          <a:p>
            <a:pPr algn="ctr"/>
            <a:r>
              <a:rPr lang="en-CA" sz="2000" b="1" dirty="0"/>
              <a:t>LET US SEE IT IN ACTION…….</a:t>
            </a:r>
            <a:endParaRPr lang="en-US" sz="2000" b="1" dirty="0"/>
          </a:p>
        </p:txBody>
      </p:sp>
    </p:spTree>
    <p:extLst>
      <p:ext uri="{BB962C8B-B14F-4D97-AF65-F5344CB8AC3E}">
        <p14:creationId xmlns:p14="http://schemas.microsoft.com/office/powerpoint/2010/main" val="56114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3578-E7F6-F579-B32F-CDA289788AFF}"/>
              </a:ext>
            </a:extLst>
          </p:cNvPr>
          <p:cNvSpPr>
            <a:spLocks noGrp="1"/>
          </p:cNvSpPr>
          <p:nvPr>
            <p:ph type="title"/>
          </p:nvPr>
        </p:nvSpPr>
        <p:spPr>
          <a:xfrm>
            <a:off x="3563471" y="0"/>
            <a:ext cx="4464424" cy="603063"/>
          </a:xfrm>
        </p:spPr>
        <p:txBody>
          <a:bodyPr>
            <a:normAutofit fontScale="90000"/>
          </a:bodyPr>
          <a:lstStyle/>
          <a:p>
            <a:pPr algn="ctr"/>
            <a:r>
              <a:rPr lang="en-US" b="1" dirty="0">
                <a:solidFill>
                  <a:srgbClr val="FF0000"/>
                </a:solidFill>
              </a:rPr>
              <a:t>Recommendations</a:t>
            </a:r>
          </a:p>
        </p:txBody>
      </p:sp>
      <p:pic>
        <p:nvPicPr>
          <p:cNvPr id="4098" name="Picture 2">
            <a:extLst>
              <a:ext uri="{FF2B5EF4-FFF2-40B4-BE49-F238E27FC236}">
                <a16:creationId xmlns:a16="http://schemas.microsoft.com/office/drawing/2014/main" id="{EABDA4C8-6523-B73C-5515-49FD4B9AD8C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400" y="553954"/>
            <a:ext cx="5218433" cy="62539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9162722D-3910-FC99-35C8-B0C5B68F5CFD}"/>
              </a:ext>
            </a:extLst>
          </p:cNvPr>
          <p:cNvGraphicFramePr>
            <a:graphicFrameLocks noGrp="1"/>
          </p:cNvGraphicFramePr>
          <p:nvPr>
            <p:extLst>
              <p:ext uri="{D42A27DB-BD31-4B8C-83A1-F6EECF244321}">
                <p14:modId xmlns:p14="http://schemas.microsoft.com/office/powerpoint/2010/main" val="444854576"/>
              </p:ext>
            </p:extLst>
          </p:nvPr>
        </p:nvGraphicFramePr>
        <p:xfrm>
          <a:off x="5784576" y="525909"/>
          <a:ext cx="6217024" cy="6282004"/>
        </p:xfrm>
        <a:graphic>
          <a:graphicData uri="http://schemas.openxmlformats.org/drawingml/2006/table">
            <a:tbl>
              <a:tblPr firstRow="1" bandRow="1">
                <a:tableStyleId>{5C22544A-7EE6-4342-B048-85BDC9FD1C3A}</a:tableStyleId>
              </a:tblPr>
              <a:tblGrid>
                <a:gridCol w="1104367">
                  <a:extLst>
                    <a:ext uri="{9D8B030D-6E8A-4147-A177-3AD203B41FA5}">
                      <a16:colId xmlns:a16="http://schemas.microsoft.com/office/drawing/2014/main" val="1313835917"/>
                    </a:ext>
                  </a:extLst>
                </a:gridCol>
                <a:gridCol w="3601138">
                  <a:extLst>
                    <a:ext uri="{9D8B030D-6E8A-4147-A177-3AD203B41FA5}">
                      <a16:colId xmlns:a16="http://schemas.microsoft.com/office/drawing/2014/main" val="3075045223"/>
                    </a:ext>
                  </a:extLst>
                </a:gridCol>
                <a:gridCol w="1511519">
                  <a:extLst>
                    <a:ext uri="{9D8B030D-6E8A-4147-A177-3AD203B41FA5}">
                      <a16:colId xmlns:a16="http://schemas.microsoft.com/office/drawing/2014/main" val="3870008341"/>
                    </a:ext>
                  </a:extLst>
                </a:gridCol>
              </a:tblGrid>
              <a:tr h="299374">
                <a:tc>
                  <a:txBody>
                    <a:bodyPr/>
                    <a:lstStyle/>
                    <a:p>
                      <a:pPr algn="ctr"/>
                      <a:r>
                        <a:rPr lang="en-CA" dirty="0"/>
                        <a:t>Index</a:t>
                      </a:r>
                      <a:endParaRPr lang="en-US" dirty="0"/>
                    </a:p>
                  </a:txBody>
                  <a:tcPr/>
                </a:tc>
                <a:tc>
                  <a:txBody>
                    <a:bodyPr/>
                    <a:lstStyle/>
                    <a:p>
                      <a:pPr algn="ctr"/>
                      <a:r>
                        <a:rPr lang="en-CA" dirty="0"/>
                        <a:t>Feature</a:t>
                      </a:r>
                      <a:endParaRPr lang="en-US" dirty="0"/>
                    </a:p>
                  </a:txBody>
                  <a:tcPr/>
                </a:tc>
                <a:tc>
                  <a:txBody>
                    <a:bodyPr/>
                    <a:lstStyle/>
                    <a:p>
                      <a:pPr algn="ctr"/>
                      <a:r>
                        <a:rPr lang="en-CA" dirty="0"/>
                        <a:t>Importance</a:t>
                      </a:r>
                      <a:endParaRPr lang="en-US" dirty="0"/>
                    </a:p>
                  </a:txBody>
                  <a:tcPr/>
                </a:tc>
                <a:extLst>
                  <a:ext uri="{0D108BD9-81ED-4DB2-BD59-A6C34878D82A}">
                    <a16:rowId xmlns:a16="http://schemas.microsoft.com/office/drawing/2014/main" val="356702223"/>
                  </a:ext>
                </a:extLst>
              </a:tr>
              <a:tr h="157483">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22</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 Contract</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0.112612</a:t>
                      </a:r>
                    </a:p>
                  </a:txBody>
                  <a:tcPr marL="9525" marR="9525" marT="9525" marB="0" anchor="ctr"/>
                </a:tc>
                <a:extLst>
                  <a:ext uri="{0D108BD9-81ED-4DB2-BD59-A6C34878D82A}">
                    <a16:rowId xmlns:a16="http://schemas.microsoft.com/office/drawing/2014/main" val="2575102287"/>
                  </a:ext>
                </a:extLst>
              </a:tr>
              <a:tr h="157483">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Monthly_Charge</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0.09133</a:t>
                      </a:r>
                    </a:p>
                  </a:txBody>
                  <a:tcPr marL="9525" marR="9525" marT="9525" marB="0" anchor="ctr"/>
                </a:tc>
                <a:extLst>
                  <a:ext uri="{0D108BD9-81ED-4DB2-BD59-A6C34878D82A}">
                    <a16:rowId xmlns:a16="http://schemas.microsoft.com/office/drawing/2014/main" val="1204310979"/>
                  </a:ext>
                </a:extLst>
              </a:tr>
              <a:tr h="157483">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29</a:t>
                      </a:r>
                    </a:p>
                  </a:txBody>
                  <a:tcPr marL="9525" marR="9525" marT="9525" marB="0" anchor="ctr"/>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Total_Revenue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0.085778</a:t>
                      </a:r>
                    </a:p>
                  </a:txBody>
                  <a:tcPr marL="9525" marR="9525" marT="9525" marB="0" anchor="ctr"/>
                </a:tc>
                <a:extLst>
                  <a:ext uri="{0D108BD9-81ED-4DB2-BD59-A6C34878D82A}">
                    <a16:rowId xmlns:a16="http://schemas.microsoft.com/office/drawing/2014/main" val="1877748738"/>
                  </a:ext>
                </a:extLst>
              </a:tr>
              <a:tr h="197146">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6</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Tenure_in_Months</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0.083644</a:t>
                      </a:r>
                    </a:p>
                  </a:txBody>
                  <a:tcPr marL="9525" marR="9525" marT="9525" marB="0" anchor="ctr"/>
                </a:tc>
                <a:extLst>
                  <a:ext uri="{0D108BD9-81ED-4DB2-BD59-A6C34878D82A}">
                    <a16:rowId xmlns:a16="http://schemas.microsoft.com/office/drawing/2014/main" val="2661137986"/>
                  </a:ext>
                </a:extLst>
              </a:tr>
              <a:tr h="15748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26</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 </a:t>
                      </a:r>
                      <a:r>
                        <a:rPr lang="en-US" sz="1200" b="1" i="0" u="none" strike="noStrike" dirty="0" err="1">
                          <a:solidFill>
                            <a:srgbClr val="000000"/>
                          </a:solidFill>
                          <a:effectLst/>
                          <a:latin typeface="Arial" panose="020B0604020202020204" pitchFamily="34" charset="0"/>
                          <a:cs typeface="Arial" panose="020B0604020202020204" pitchFamily="34" charset="0"/>
                        </a:rPr>
                        <a:t>Total_Charges</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0.083434</a:t>
                      </a:r>
                    </a:p>
                  </a:txBody>
                  <a:tcPr marL="9525" marR="9525" marT="9525" marB="0" anchor="ctr"/>
                </a:tc>
                <a:extLst>
                  <a:ext uri="{0D108BD9-81ED-4DB2-BD59-A6C34878D82A}">
                    <a16:rowId xmlns:a16="http://schemas.microsoft.com/office/drawing/2014/main" val="2873529569"/>
                  </a:ext>
                </a:extLst>
              </a:tr>
              <a:tr h="157483">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Age</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0.071342</a:t>
                      </a:r>
                    </a:p>
                  </a:txBody>
                  <a:tcPr marL="9525" marR="9525" marT="9525" marB="0" anchor="ctr"/>
                </a:tc>
                <a:extLst>
                  <a:ext uri="{0D108BD9-81ED-4DB2-BD59-A6C34878D82A}">
                    <a16:rowId xmlns:a16="http://schemas.microsoft.com/office/drawing/2014/main" val="3208823114"/>
                  </a:ext>
                </a:extLst>
              </a:tr>
              <a:tr h="197146">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28</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Total_Long_Distance_Charges </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0.065047</a:t>
                      </a:r>
                    </a:p>
                  </a:txBody>
                  <a:tcPr marL="9525" marR="9525" marT="9525" marB="0" anchor="ctr"/>
                </a:tc>
                <a:extLst>
                  <a:ext uri="{0D108BD9-81ED-4DB2-BD59-A6C34878D82A}">
                    <a16:rowId xmlns:a16="http://schemas.microsoft.com/office/drawing/2014/main" val="3566491206"/>
                  </a:ext>
                </a:extLst>
              </a:tr>
              <a:tr h="197146">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13</a:t>
                      </a:r>
                    </a:p>
                  </a:txBody>
                  <a:tcPr marL="9525" marR="9525" marT="9525" marB="0" anchor="ctr"/>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Avg_Monthly_GB_Download</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0.059779</a:t>
                      </a:r>
                    </a:p>
                  </a:txBody>
                  <a:tcPr marL="9525" marR="9525" marT="9525" marB="0" anchor="ctr"/>
                </a:tc>
                <a:extLst>
                  <a:ext uri="{0D108BD9-81ED-4DB2-BD59-A6C34878D82A}">
                    <a16:rowId xmlns:a16="http://schemas.microsoft.com/office/drawing/2014/main" val="1375869492"/>
                  </a:ext>
                </a:extLst>
              </a:tr>
              <a:tr h="293830">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9</a:t>
                      </a:r>
                    </a:p>
                  </a:txBody>
                  <a:tcPr marL="9525" marR="9525" marT="9525" marB="0" anchor="ctr"/>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Avg_Monthly_Long_Distance_Charges</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0.058041</a:t>
                      </a:r>
                    </a:p>
                  </a:txBody>
                  <a:tcPr marL="9525" marR="9525" marT="9525" marB="0" anchor="ctr"/>
                </a:tc>
                <a:extLst>
                  <a:ext uri="{0D108BD9-81ED-4DB2-BD59-A6C34878D82A}">
                    <a16:rowId xmlns:a16="http://schemas.microsoft.com/office/drawing/2014/main" val="124866776"/>
                  </a:ext>
                </a:extLst>
              </a:tr>
              <a:tr h="15748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12</a:t>
                      </a:r>
                    </a:p>
                  </a:txBody>
                  <a:tcPr marL="9525" marR="9525" marT="9525" marB="0" anchor="ctr"/>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Internet_Type</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0.032471</a:t>
                      </a:r>
                    </a:p>
                  </a:txBody>
                  <a:tcPr marL="9525" marR="9525" marT="9525" marB="0" anchor="ctr"/>
                </a:tc>
                <a:extLst>
                  <a:ext uri="{0D108BD9-81ED-4DB2-BD59-A6C34878D82A}">
                    <a16:rowId xmlns:a16="http://schemas.microsoft.com/office/drawing/2014/main" val="1079520692"/>
                  </a:ext>
                </a:extLst>
              </a:tr>
              <a:tr h="15748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4</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Dependents </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0.025519</a:t>
                      </a:r>
                    </a:p>
                  </a:txBody>
                  <a:tcPr marL="9525" marR="9525" marT="9525" marB="0" anchor="ctr"/>
                </a:tc>
                <a:extLst>
                  <a:ext uri="{0D108BD9-81ED-4DB2-BD59-A6C34878D82A}">
                    <a16:rowId xmlns:a16="http://schemas.microsoft.com/office/drawing/2014/main" val="71036859"/>
                  </a:ext>
                </a:extLst>
              </a:tr>
              <a:tr h="15748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24</a:t>
                      </a:r>
                    </a:p>
                  </a:txBody>
                  <a:tcPr marL="9525" marR="9525" marT="9525" marB="0" anchor="ctr"/>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Payment_Method</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0.021943</a:t>
                      </a:r>
                    </a:p>
                  </a:txBody>
                  <a:tcPr marL="9525" marR="9525" marT="9525" marB="0" anchor="ctr"/>
                </a:tc>
                <a:extLst>
                  <a:ext uri="{0D108BD9-81ED-4DB2-BD59-A6C34878D82A}">
                    <a16:rowId xmlns:a16="http://schemas.microsoft.com/office/drawing/2014/main" val="750646423"/>
                  </a:ext>
                </a:extLst>
              </a:tr>
              <a:tr h="15748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Offer </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0.021041</a:t>
                      </a:r>
                    </a:p>
                  </a:txBody>
                  <a:tcPr marL="9525" marR="9525" marT="9525" marB="0" anchor="ctr"/>
                </a:tc>
                <a:extLst>
                  <a:ext uri="{0D108BD9-81ED-4DB2-BD59-A6C34878D82A}">
                    <a16:rowId xmlns:a16="http://schemas.microsoft.com/office/drawing/2014/main" val="2555713834"/>
                  </a:ext>
                </a:extLst>
              </a:tr>
              <a:tr h="15748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Senior_Citizen</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0.018739</a:t>
                      </a:r>
                    </a:p>
                  </a:txBody>
                  <a:tcPr marL="9525" marR="9525" marT="9525" marB="0" anchor="ctr"/>
                </a:tc>
                <a:extLst>
                  <a:ext uri="{0D108BD9-81ED-4DB2-BD59-A6C34878D82A}">
                    <a16:rowId xmlns:a16="http://schemas.microsoft.com/office/drawing/2014/main" val="1405019772"/>
                  </a:ext>
                </a:extLst>
              </a:tr>
              <a:tr h="197146">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23</a:t>
                      </a:r>
                    </a:p>
                  </a:txBody>
                  <a:tcPr marL="9525" marR="9525" marT="9525" marB="0" anchor="ctr"/>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Paperless_Billing</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0.015722</a:t>
                      </a:r>
                    </a:p>
                  </a:txBody>
                  <a:tcPr marL="9525" marR="9525" marT="9525" marB="0" anchor="ctr"/>
                </a:tc>
                <a:extLst>
                  <a:ext uri="{0D108BD9-81ED-4DB2-BD59-A6C34878D82A}">
                    <a16:rowId xmlns:a16="http://schemas.microsoft.com/office/drawing/2014/main" val="2359789149"/>
                  </a:ext>
                </a:extLst>
              </a:tr>
              <a:tr h="197146">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17</a:t>
                      </a:r>
                    </a:p>
                  </a:txBody>
                  <a:tcPr marL="9525" marR="9525" marT="9525" marB="0" anchor="ctr"/>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Premium_Tech_Support</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0.014815</a:t>
                      </a:r>
                    </a:p>
                  </a:txBody>
                  <a:tcPr marL="9525" marR="9525" marT="9525" marB="0" anchor="ctr"/>
                </a:tc>
                <a:extLst>
                  <a:ext uri="{0D108BD9-81ED-4DB2-BD59-A6C34878D82A}">
                    <a16:rowId xmlns:a16="http://schemas.microsoft.com/office/drawing/2014/main" val="2974467160"/>
                  </a:ext>
                </a:extLst>
              </a:tr>
              <a:tr h="15748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14</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Online_Security </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0.0146</a:t>
                      </a:r>
                    </a:p>
                  </a:txBody>
                  <a:tcPr marL="9525" marR="9525" marT="9525" marB="0" anchor="ctr"/>
                </a:tc>
                <a:extLst>
                  <a:ext uri="{0D108BD9-81ED-4DB2-BD59-A6C34878D82A}">
                    <a16:rowId xmlns:a16="http://schemas.microsoft.com/office/drawing/2014/main" val="974049675"/>
                  </a:ext>
                </a:extLst>
              </a:tr>
              <a:tr h="15748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11</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Internet_Service </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0.01297</a:t>
                      </a:r>
                    </a:p>
                  </a:txBody>
                  <a:tcPr marL="9525" marR="9525" marT="9525" marB="0" anchor="ctr"/>
                </a:tc>
                <a:extLst>
                  <a:ext uri="{0D108BD9-81ED-4DB2-BD59-A6C34878D82A}">
                    <a16:rowId xmlns:a16="http://schemas.microsoft.com/office/drawing/2014/main" val="1868753998"/>
                  </a:ext>
                </a:extLst>
              </a:tr>
              <a:tr h="15748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Gender </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0.01212</a:t>
                      </a:r>
                    </a:p>
                  </a:txBody>
                  <a:tcPr marL="9525" marR="9525" marT="9525" marB="0" anchor="ctr"/>
                </a:tc>
                <a:extLst>
                  <a:ext uri="{0D108BD9-81ED-4DB2-BD59-A6C34878D82A}">
                    <a16:rowId xmlns:a16="http://schemas.microsoft.com/office/drawing/2014/main" val="1453810073"/>
                  </a:ext>
                </a:extLst>
              </a:tr>
              <a:tr h="157483">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20</a:t>
                      </a:r>
                    </a:p>
                  </a:txBody>
                  <a:tcPr marL="9525" marR="9525" marT="9525" marB="0" anchor="ctr"/>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Streaming_Music </a:t>
                      </a:r>
                    </a:p>
                  </a:txBody>
                  <a:tcPr marL="9525" marR="9525" marT="9525" marB="0" anchor="ctr"/>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0.010975</a:t>
                      </a:r>
                    </a:p>
                  </a:txBody>
                  <a:tcPr marL="9525" marR="9525" marT="9525" marB="0" anchor="ctr"/>
                </a:tc>
                <a:extLst>
                  <a:ext uri="{0D108BD9-81ED-4DB2-BD59-A6C34878D82A}">
                    <a16:rowId xmlns:a16="http://schemas.microsoft.com/office/drawing/2014/main" val="1765451416"/>
                  </a:ext>
                </a:extLst>
              </a:tr>
              <a:tr h="197146">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27</a:t>
                      </a:r>
                    </a:p>
                  </a:txBody>
                  <a:tcPr marL="9525" marR="9525" marT="9525" marB="0" anchor="b"/>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Total_Extra_Data_Charges</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0.010934</a:t>
                      </a:r>
                    </a:p>
                  </a:txBody>
                  <a:tcPr marL="9525" marR="9525" marT="9525" marB="0" anchor="b"/>
                </a:tc>
                <a:extLst>
                  <a:ext uri="{0D108BD9-81ED-4DB2-BD59-A6C34878D82A}">
                    <a16:rowId xmlns:a16="http://schemas.microsoft.com/office/drawing/2014/main" val="1958111959"/>
                  </a:ext>
                </a:extLst>
              </a:tr>
              <a:tr h="15748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10</a:t>
                      </a:r>
                    </a:p>
                  </a:txBody>
                  <a:tcPr marL="9525" marR="9525" marT="9525" marB="0" anchor="b"/>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Multiple_Lines</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0.010857</a:t>
                      </a:r>
                    </a:p>
                  </a:txBody>
                  <a:tcPr marL="9525" marR="9525" marT="9525" marB="0" anchor="b"/>
                </a:tc>
                <a:extLst>
                  <a:ext uri="{0D108BD9-81ED-4DB2-BD59-A6C34878D82A}">
                    <a16:rowId xmlns:a16="http://schemas.microsoft.com/office/drawing/2014/main" val="3924591722"/>
                  </a:ext>
                </a:extLst>
              </a:tr>
              <a:tr h="15748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b"/>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Online_Backup</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0.010046</a:t>
                      </a:r>
                    </a:p>
                  </a:txBody>
                  <a:tcPr marL="9525" marR="9525" marT="9525" marB="0" anchor="b"/>
                </a:tc>
                <a:extLst>
                  <a:ext uri="{0D108BD9-81ED-4DB2-BD59-A6C34878D82A}">
                    <a16:rowId xmlns:a16="http://schemas.microsoft.com/office/drawing/2014/main" val="2610252906"/>
                  </a:ext>
                </a:extLst>
              </a:tr>
              <a:tr h="197146">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5</a:t>
                      </a:r>
                    </a:p>
                  </a:txBody>
                  <a:tcPr marL="9525" marR="9525" marT="9525" marB="0" anchor="b"/>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Referred_a_Friend </a:t>
                      </a:r>
                    </a:p>
                  </a:txBody>
                  <a:tcPr marL="9525" marR="9525" marT="9525" marB="0" anchor="b"/>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0.010016</a:t>
                      </a:r>
                    </a:p>
                  </a:txBody>
                  <a:tcPr marL="9525" marR="9525" marT="9525" marB="0" anchor="b"/>
                </a:tc>
                <a:extLst>
                  <a:ext uri="{0D108BD9-81ED-4DB2-BD59-A6C34878D82A}">
                    <a16:rowId xmlns:a16="http://schemas.microsoft.com/office/drawing/2014/main" val="1466380100"/>
                  </a:ext>
                </a:extLst>
              </a:tr>
              <a:tr h="157483">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3</a:t>
                      </a:r>
                    </a:p>
                  </a:txBody>
                  <a:tcPr marL="9525" marR="9525" marT="9525" marB="0" anchor="b"/>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Married </a:t>
                      </a:r>
                    </a:p>
                  </a:txBody>
                  <a:tcPr marL="9525" marR="9525" marT="9525" marB="0" anchor="b"/>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0.009529</a:t>
                      </a:r>
                    </a:p>
                  </a:txBody>
                  <a:tcPr marL="9525" marR="9525" marT="9525" marB="0" anchor="b"/>
                </a:tc>
                <a:extLst>
                  <a:ext uri="{0D108BD9-81ED-4DB2-BD59-A6C34878D82A}">
                    <a16:rowId xmlns:a16="http://schemas.microsoft.com/office/drawing/2014/main" val="1727565445"/>
                  </a:ext>
                </a:extLst>
              </a:tr>
              <a:tr h="174133">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18</a:t>
                      </a:r>
                    </a:p>
                  </a:txBody>
                  <a:tcPr marL="9525" marR="9525" marT="9525" marB="0" anchor="b"/>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Streaming_TV </a:t>
                      </a:r>
                    </a:p>
                  </a:txBody>
                  <a:tcPr marL="9525" marR="9525" marT="9525" marB="0" anchor="b"/>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0.009407</a:t>
                      </a:r>
                    </a:p>
                  </a:txBody>
                  <a:tcPr marL="9525" marR="9525" marT="9525" marB="0" anchor="b"/>
                </a:tc>
                <a:extLst>
                  <a:ext uri="{0D108BD9-81ED-4DB2-BD59-A6C34878D82A}">
                    <a16:rowId xmlns:a16="http://schemas.microsoft.com/office/drawing/2014/main" val="3001075436"/>
                  </a:ext>
                </a:extLst>
              </a:tr>
              <a:tr h="197146">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19</a:t>
                      </a:r>
                    </a:p>
                  </a:txBody>
                  <a:tcPr marL="9525" marR="9525" marT="9525" marB="0" anchor="b"/>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Streaming_Movies</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0.008633</a:t>
                      </a:r>
                    </a:p>
                  </a:txBody>
                  <a:tcPr marL="9525" marR="9525" marT="9525" marB="0" anchor="b"/>
                </a:tc>
                <a:extLst>
                  <a:ext uri="{0D108BD9-81ED-4DB2-BD59-A6C34878D82A}">
                    <a16:rowId xmlns:a16="http://schemas.microsoft.com/office/drawing/2014/main" val="2520299167"/>
                  </a:ext>
                </a:extLst>
              </a:tr>
              <a:tr h="197146">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16</a:t>
                      </a:r>
                    </a:p>
                  </a:txBody>
                  <a:tcPr marL="9525" marR="9525" marT="9525" marB="0" anchor="b"/>
                </a:tc>
                <a:tc>
                  <a:txBody>
                    <a:bodyPr/>
                    <a:lstStyle/>
                    <a:p>
                      <a:pPr algn="ctr" fontAlgn="b"/>
                      <a:r>
                        <a:rPr lang="en-US" sz="1200" b="1" i="0" u="none" strike="noStrike" dirty="0" err="1">
                          <a:solidFill>
                            <a:srgbClr val="000000"/>
                          </a:solidFill>
                          <a:effectLst/>
                          <a:latin typeface="Arial" panose="020B0604020202020204" pitchFamily="34" charset="0"/>
                          <a:cs typeface="Arial" panose="020B0604020202020204" pitchFamily="34" charset="0"/>
                        </a:rPr>
                        <a:t>Device_Protection_Plan</a:t>
                      </a:r>
                      <a:r>
                        <a:rPr lang="en-US" sz="1200" b="1"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0.008245</a:t>
                      </a:r>
                    </a:p>
                  </a:txBody>
                  <a:tcPr marL="9525" marR="9525" marT="9525" marB="0" anchor="b"/>
                </a:tc>
                <a:extLst>
                  <a:ext uri="{0D108BD9-81ED-4DB2-BD59-A6C34878D82A}">
                    <a16:rowId xmlns:a16="http://schemas.microsoft.com/office/drawing/2014/main" val="1553331556"/>
                  </a:ext>
                </a:extLst>
              </a:tr>
              <a:tr h="17413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21</a:t>
                      </a:r>
                    </a:p>
                  </a:txBody>
                  <a:tcPr marL="9525" marR="9525" marT="9525" marB="0" anchor="b"/>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Unlimited_Data </a:t>
                      </a:r>
                    </a:p>
                  </a:txBody>
                  <a:tcPr marL="9525" marR="9525" marT="9525" marB="0" anchor="b"/>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0.008242</a:t>
                      </a:r>
                    </a:p>
                  </a:txBody>
                  <a:tcPr marL="9525" marR="9525" marT="9525" marB="0" anchor="b"/>
                </a:tc>
                <a:extLst>
                  <a:ext uri="{0D108BD9-81ED-4DB2-BD59-A6C34878D82A}">
                    <a16:rowId xmlns:a16="http://schemas.microsoft.com/office/drawing/2014/main" val="694046254"/>
                  </a:ext>
                </a:extLst>
              </a:tr>
              <a:tr h="174133">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b"/>
                </a:tc>
                <a:tc>
                  <a:txBody>
                    <a:bodyPr/>
                    <a:lstStyle/>
                    <a:p>
                      <a:pPr algn="ctr" fontAlgn="b"/>
                      <a:r>
                        <a:rPr lang="en-US" sz="1200" b="1" i="0" u="none" strike="noStrike">
                          <a:solidFill>
                            <a:srgbClr val="000000"/>
                          </a:solidFill>
                          <a:effectLst/>
                          <a:latin typeface="Arial" panose="020B0604020202020204" pitchFamily="34" charset="0"/>
                          <a:cs typeface="Arial" panose="020B0604020202020204" pitchFamily="34" charset="0"/>
                        </a:rPr>
                        <a:t>Phone_Service </a:t>
                      </a:r>
                    </a:p>
                  </a:txBody>
                  <a:tcPr marL="9525" marR="9525" marT="9525" marB="0" anchor="b"/>
                </a:tc>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0.002169</a:t>
                      </a:r>
                    </a:p>
                  </a:txBody>
                  <a:tcPr marL="9525" marR="9525" marT="9525" marB="0" anchor="b"/>
                </a:tc>
                <a:extLst>
                  <a:ext uri="{0D108BD9-81ED-4DB2-BD59-A6C34878D82A}">
                    <a16:rowId xmlns:a16="http://schemas.microsoft.com/office/drawing/2014/main" val="2090357155"/>
                  </a:ext>
                </a:extLst>
              </a:tr>
            </a:tbl>
          </a:graphicData>
        </a:graphic>
      </p:graphicFrame>
    </p:spTree>
    <p:extLst>
      <p:ext uri="{BB962C8B-B14F-4D97-AF65-F5344CB8AC3E}">
        <p14:creationId xmlns:p14="http://schemas.microsoft.com/office/powerpoint/2010/main" val="71868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1358-4E92-CE66-3CD1-119DE663BC7C}"/>
              </a:ext>
            </a:extLst>
          </p:cNvPr>
          <p:cNvSpPr>
            <a:spLocks noGrp="1"/>
          </p:cNvSpPr>
          <p:nvPr>
            <p:ph type="title"/>
          </p:nvPr>
        </p:nvSpPr>
        <p:spPr>
          <a:xfrm>
            <a:off x="3083859" y="109632"/>
            <a:ext cx="6024282" cy="737534"/>
          </a:xfrm>
        </p:spPr>
        <p:txBody>
          <a:bodyPr>
            <a:normAutofit/>
          </a:bodyPr>
          <a:lstStyle/>
          <a:p>
            <a:pPr algn="ctr"/>
            <a:r>
              <a:rPr lang="en-US" sz="4000" b="1" dirty="0">
                <a:solidFill>
                  <a:srgbClr val="FF0000"/>
                </a:solidFill>
              </a:rPr>
              <a:t>Actions for Stakeholders</a:t>
            </a:r>
          </a:p>
        </p:txBody>
      </p:sp>
      <p:sp>
        <p:nvSpPr>
          <p:cNvPr id="3" name="Content Placeholder 2">
            <a:extLst>
              <a:ext uri="{FF2B5EF4-FFF2-40B4-BE49-F238E27FC236}">
                <a16:creationId xmlns:a16="http://schemas.microsoft.com/office/drawing/2014/main" id="{4EBCAC57-9055-7D7E-D6B2-A38903FB6C98}"/>
              </a:ext>
            </a:extLst>
          </p:cNvPr>
          <p:cNvSpPr>
            <a:spLocks noGrp="1"/>
          </p:cNvSpPr>
          <p:nvPr>
            <p:ph idx="1"/>
          </p:nvPr>
        </p:nvSpPr>
        <p:spPr>
          <a:xfrm>
            <a:off x="94129" y="847166"/>
            <a:ext cx="11981330" cy="6010834"/>
          </a:xfrm>
        </p:spPr>
        <p:txBody>
          <a:bodyPr>
            <a:normAutofit fontScale="92500"/>
          </a:bodyPr>
          <a:lstStyle/>
          <a:p>
            <a:r>
              <a:rPr lang="en-CA" dirty="0"/>
              <a:t>Since Contract is the very first variable that shows in the feature importance table, and quite intuitively so due to the penalty, efforts should be made to get more and more customers on a contract.</a:t>
            </a:r>
          </a:p>
          <a:p>
            <a:r>
              <a:rPr lang="en-US" dirty="0"/>
              <a:t>Monthly charges appear as the following most crucial variable in the list, and once again is quite intuitive as a higher monthly charge, will get the customers away from the carrier, hence efforts should be made to realign plans for them.</a:t>
            </a:r>
          </a:p>
          <a:p>
            <a:r>
              <a:rPr lang="en-US" dirty="0"/>
              <a:t>Tenured customers should be given utmost priority in being retained due to their overall value for revenue generation, earned through the long period of their loyalty with the carrier.</a:t>
            </a:r>
          </a:p>
          <a:p>
            <a:r>
              <a:rPr lang="en-US" dirty="0"/>
              <a:t>As a unique service provider, the telecommunication industry has the advantage of retaining its customers by targeting some other service that they offer, e.g., a lower internet bill can compensate for a higher cellular bill.</a:t>
            </a:r>
          </a:p>
          <a:p>
            <a:r>
              <a:rPr lang="en-US" dirty="0"/>
              <a:t>Age is another important aspect to be addressed as the younger generation’s needs are different than a mid-aged person, and they both differ from senior citizens. So plans need to be tailored for their specific needs, not tying them with generic offers.</a:t>
            </a:r>
          </a:p>
        </p:txBody>
      </p:sp>
    </p:spTree>
    <p:extLst>
      <p:ext uri="{BB962C8B-B14F-4D97-AF65-F5344CB8AC3E}">
        <p14:creationId xmlns:p14="http://schemas.microsoft.com/office/powerpoint/2010/main" val="3835947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C7E9-5A3F-5FF4-51F0-124355F1AE2C}"/>
              </a:ext>
            </a:extLst>
          </p:cNvPr>
          <p:cNvSpPr>
            <a:spLocks noGrp="1"/>
          </p:cNvSpPr>
          <p:nvPr>
            <p:ph type="title"/>
          </p:nvPr>
        </p:nvSpPr>
        <p:spPr>
          <a:xfrm>
            <a:off x="4262717" y="285376"/>
            <a:ext cx="4078941" cy="791322"/>
          </a:xfrm>
        </p:spPr>
        <p:txBody>
          <a:bodyPr/>
          <a:lstStyle/>
          <a:p>
            <a:pPr algn="ctr"/>
            <a:r>
              <a:rPr lang="en-CA" b="1" dirty="0">
                <a:solidFill>
                  <a:srgbClr val="FF0000"/>
                </a:solidFill>
              </a:rPr>
              <a:t>CONCLUSION</a:t>
            </a:r>
            <a:endParaRPr lang="en-US" b="1" dirty="0">
              <a:solidFill>
                <a:srgbClr val="FF0000"/>
              </a:solidFill>
            </a:endParaRPr>
          </a:p>
        </p:txBody>
      </p:sp>
      <p:sp>
        <p:nvSpPr>
          <p:cNvPr id="3" name="Content Placeholder 2">
            <a:extLst>
              <a:ext uri="{FF2B5EF4-FFF2-40B4-BE49-F238E27FC236}">
                <a16:creationId xmlns:a16="http://schemas.microsoft.com/office/drawing/2014/main" id="{D0FF802C-6D3F-9FC4-A350-334E36EBA60D}"/>
              </a:ext>
            </a:extLst>
          </p:cNvPr>
          <p:cNvSpPr>
            <a:spLocks noGrp="1"/>
          </p:cNvSpPr>
          <p:nvPr>
            <p:ph idx="1"/>
          </p:nvPr>
        </p:nvSpPr>
        <p:spPr>
          <a:xfrm>
            <a:off x="188259" y="1076698"/>
            <a:ext cx="11779623" cy="5646831"/>
          </a:xfrm>
        </p:spPr>
        <p:txBody>
          <a:bodyPr/>
          <a:lstStyle/>
          <a:p>
            <a:r>
              <a:rPr lang="en-CA" dirty="0"/>
              <a:t>This being a very high-level data research and analytic project, more analysis is needed to be done to identify some more variables and by removing the obvious ones, e.g., Contracts, High Bills, etc.</a:t>
            </a:r>
          </a:p>
          <a:p>
            <a:endParaRPr lang="en-CA" dirty="0"/>
          </a:p>
          <a:p>
            <a:r>
              <a:rPr lang="en-CA" dirty="0"/>
              <a:t>Subject to data availability, if the data could be obtained using internal resources, then real-life scenarios could be assessed more deeply to find a better answer for many questions still unanswered from this analysis.</a:t>
            </a:r>
          </a:p>
          <a:p>
            <a:endParaRPr lang="en-CA" dirty="0"/>
          </a:p>
          <a:p>
            <a:r>
              <a:rPr lang="en-CA" dirty="0"/>
              <a:t>Combination of variables should also be analyzed to get a better insight into customer behavior, and if possible run some surveys prompting the customers to provide their inputs on their perspectives for their vision of a telecommunications carrier as the Internet is an inseparable part of their lives.</a:t>
            </a:r>
            <a:endParaRPr lang="en-US" dirty="0"/>
          </a:p>
        </p:txBody>
      </p:sp>
    </p:spTree>
    <p:extLst>
      <p:ext uri="{BB962C8B-B14F-4D97-AF65-F5344CB8AC3E}">
        <p14:creationId xmlns:p14="http://schemas.microsoft.com/office/powerpoint/2010/main" val="215667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F59B-EBBC-E81C-92D8-839A52ACF9FF}"/>
              </a:ext>
            </a:extLst>
          </p:cNvPr>
          <p:cNvSpPr>
            <a:spLocks noGrp="1"/>
          </p:cNvSpPr>
          <p:nvPr>
            <p:ph type="title"/>
          </p:nvPr>
        </p:nvSpPr>
        <p:spPr/>
        <p:txBody>
          <a:bodyPr/>
          <a:lstStyle/>
          <a:p>
            <a:pPr algn="ctr"/>
            <a:r>
              <a:rPr lang="en-US" dirty="0"/>
              <a:t>Thank You for coming, for your patience, and for listening so attentively.</a:t>
            </a:r>
          </a:p>
        </p:txBody>
      </p:sp>
      <p:sp>
        <p:nvSpPr>
          <p:cNvPr id="3" name="Content Placeholder 2">
            <a:extLst>
              <a:ext uri="{FF2B5EF4-FFF2-40B4-BE49-F238E27FC236}">
                <a16:creationId xmlns:a16="http://schemas.microsoft.com/office/drawing/2014/main" id="{6492DDB0-3D9F-B5D1-33C3-F0B12D59BE4E}"/>
              </a:ext>
            </a:extLst>
          </p:cNvPr>
          <p:cNvSpPr>
            <a:spLocks noGrp="1"/>
          </p:cNvSpPr>
          <p:nvPr>
            <p:ph idx="1"/>
          </p:nvPr>
        </p:nvSpPr>
        <p:spPr/>
        <p:txBody>
          <a:bodyPr/>
          <a:lstStyle/>
          <a:p>
            <a:pPr algn="ctr"/>
            <a:endParaRPr lang="en-CA" dirty="0"/>
          </a:p>
          <a:p>
            <a:pPr algn="ctr"/>
            <a:endParaRPr lang="en-US" dirty="0"/>
          </a:p>
          <a:p>
            <a:pPr marL="0" indent="0" algn="ctr">
              <a:buNone/>
            </a:pPr>
            <a:endParaRPr lang="en-US" dirty="0"/>
          </a:p>
          <a:p>
            <a:pPr marL="0" indent="0" algn="ctr">
              <a:buNone/>
            </a:pPr>
            <a:r>
              <a:rPr lang="en-US" sz="8000" b="1" dirty="0">
                <a:solidFill>
                  <a:srgbClr val="FF0000"/>
                </a:solidFill>
              </a:rPr>
              <a:t>QUESTIONS?</a:t>
            </a:r>
          </a:p>
        </p:txBody>
      </p:sp>
    </p:spTree>
    <p:extLst>
      <p:ext uri="{BB962C8B-B14F-4D97-AF65-F5344CB8AC3E}">
        <p14:creationId xmlns:p14="http://schemas.microsoft.com/office/powerpoint/2010/main" val="343344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E749-39CD-A962-377C-59A2AC80C36E}"/>
              </a:ext>
            </a:extLst>
          </p:cNvPr>
          <p:cNvSpPr>
            <a:spLocks noGrp="1"/>
          </p:cNvSpPr>
          <p:nvPr>
            <p:ph type="ctrTitle"/>
          </p:nvPr>
        </p:nvSpPr>
        <p:spPr>
          <a:xfrm>
            <a:off x="1223683" y="242047"/>
            <a:ext cx="9681882" cy="95474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b="1" dirty="0">
                <a:solidFill>
                  <a:srgbClr val="FF0000"/>
                </a:solidFill>
              </a:rPr>
              <a:t>AGENDA FOR TODAY</a:t>
            </a:r>
            <a:endParaRPr lang="en-US" sz="4000" b="1" dirty="0">
              <a:solidFill>
                <a:srgbClr val="FF0000"/>
              </a:solidFill>
            </a:endParaRPr>
          </a:p>
        </p:txBody>
      </p:sp>
      <p:sp>
        <p:nvSpPr>
          <p:cNvPr id="3" name="Subtitle 2">
            <a:extLst>
              <a:ext uri="{FF2B5EF4-FFF2-40B4-BE49-F238E27FC236}">
                <a16:creationId xmlns:a16="http://schemas.microsoft.com/office/drawing/2014/main" id="{3473323E-AEE9-871A-7C9D-F4A1038AD3F8}"/>
              </a:ext>
            </a:extLst>
          </p:cNvPr>
          <p:cNvSpPr>
            <a:spLocks noGrp="1"/>
          </p:cNvSpPr>
          <p:nvPr>
            <p:ph type="subTitle" idx="1"/>
          </p:nvPr>
        </p:nvSpPr>
        <p:spPr>
          <a:xfrm>
            <a:off x="1107141" y="1344707"/>
            <a:ext cx="9977717" cy="5392270"/>
          </a:xfrm>
          <a:pattFill prst="pct5">
            <a:fgClr>
              <a:schemeClr val="accent1"/>
            </a:fgClr>
            <a:bgClr>
              <a:schemeClr val="bg1"/>
            </a:bgClr>
          </a:pattFill>
        </p:spPr>
        <p:txBody>
          <a:bodyPr>
            <a:normAutofit/>
          </a:bodyPr>
          <a:lstStyle/>
          <a:p>
            <a:pPr marL="742950" indent="-742950">
              <a:buAutoNum type="alphaUcPeriod"/>
            </a:pPr>
            <a:r>
              <a:rPr lang="en-CA" sz="4000" dirty="0">
                <a:solidFill>
                  <a:srgbClr val="00B0F0"/>
                </a:solidFill>
              </a:rPr>
              <a:t>Introduction.</a:t>
            </a:r>
          </a:p>
          <a:p>
            <a:pPr marL="742950" indent="-742950">
              <a:buAutoNum type="alphaUcPeriod"/>
            </a:pPr>
            <a:endParaRPr lang="en-CA" sz="4000" dirty="0">
              <a:solidFill>
                <a:srgbClr val="00B0F0"/>
              </a:solidFill>
            </a:endParaRPr>
          </a:p>
          <a:p>
            <a:pPr marL="742950" indent="-742950">
              <a:buAutoNum type="alphaUcPeriod"/>
            </a:pPr>
            <a:r>
              <a:rPr lang="en-CA" sz="4000" dirty="0">
                <a:solidFill>
                  <a:srgbClr val="00B0F0"/>
                </a:solidFill>
              </a:rPr>
              <a:t>Presentation.</a:t>
            </a:r>
          </a:p>
          <a:p>
            <a:pPr marL="742950" indent="-742950">
              <a:buAutoNum type="alphaUcPeriod"/>
            </a:pPr>
            <a:endParaRPr lang="en-CA" sz="4000" dirty="0">
              <a:solidFill>
                <a:srgbClr val="00B0F0"/>
              </a:solidFill>
            </a:endParaRPr>
          </a:p>
          <a:p>
            <a:pPr marL="742950" indent="-742950">
              <a:buAutoNum type="alphaUcPeriod"/>
            </a:pPr>
            <a:r>
              <a:rPr lang="en-CA" sz="4000" dirty="0">
                <a:solidFill>
                  <a:srgbClr val="00B0F0"/>
                </a:solidFill>
              </a:rPr>
              <a:t>Conclusion.</a:t>
            </a:r>
          </a:p>
          <a:p>
            <a:pPr marL="742950" indent="-742950">
              <a:buAutoNum type="alphaUcPeriod"/>
            </a:pPr>
            <a:endParaRPr lang="en-CA" sz="4000" dirty="0">
              <a:solidFill>
                <a:srgbClr val="00B0F0"/>
              </a:solidFill>
            </a:endParaRPr>
          </a:p>
          <a:p>
            <a:pPr marL="742950" indent="-742950">
              <a:buAutoNum type="alphaUcPeriod"/>
            </a:pPr>
            <a:r>
              <a:rPr lang="en-CA" sz="4000" dirty="0">
                <a:solidFill>
                  <a:srgbClr val="00B0F0"/>
                </a:solidFill>
              </a:rPr>
              <a:t>Questions.</a:t>
            </a:r>
            <a:endParaRPr lang="en-US" sz="4000" dirty="0">
              <a:solidFill>
                <a:srgbClr val="00B0F0"/>
              </a:solidFill>
            </a:endParaRPr>
          </a:p>
        </p:txBody>
      </p:sp>
    </p:spTree>
    <p:extLst>
      <p:ext uri="{BB962C8B-B14F-4D97-AF65-F5344CB8AC3E}">
        <p14:creationId xmlns:p14="http://schemas.microsoft.com/office/powerpoint/2010/main" val="315597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2AB0-97C6-75A9-146B-06745367CFE3}"/>
              </a:ext>
            </a:extLst>
          </p:cNvPr>
          <p:cNvSpPr>
            <a:spLocks noGrp="1"/>
          </p:cNvSpPr>
          <p:nvPr>
            <p:ph type="title"/>
          </p:nvPr>
        </p:nvSpPr>
        <p:spPr>
          <a:xfrm>
            <a:off x="3685735" y="365126"/>
            <a:ext cx="5092506" cy="675884"/>
          </a:xfrm>
        </p:spPr>
        <p:txBody>
          <a:bodyPr>
            <a:normAutofit fontScale="90000"/>
          </a:bodyPr>
          <a:lstStyle/>
          <a:p>
            <a:pPr algn="ctr"/>
            <a:r>
              <a:rPr lang="en-US" b="1" dirty="0">
                <a:solidFill>
                  <a:srgbClr val="FF0000"/>
                </a:solidFill>
              </a:rPr>
              <a:t>Executive Summary</a:t>
            </a:r>
          </a:p>
        </p:txBody>
      </p:sp>
      <p:sp>
        <p:nvSpPr>
          <p:cNvPr id="6" name="Content Placeholder 5">
            <a:extLst>
              <a:ext uri="{FF2B5EF4-FFF2-40B4-BE49-F238E27FC236}">
                <a16:creationId xmlns:a16="http://schemas.microsoft.com/office/drawing/2014/main" id="{5D08AA09-27F9-B2B1-A9F4-605B95735EFF}"/>
              </a:ext>
            </a:extLst>
          </p:cNvPr>
          <p:cNvSpPr>
            <a:spLocks noGrp="1"/>
          </p:cNvSpPr>
          <p:nvPr>
            <p:ph idx="1"/>
          </p:nvPr>
        </p:nvSpPr>
        <p:spPr>
          <a:xfrm>
            <a:off x="0" y="1308294"/>
            <a:ext cx="12192000" cy="5444197"/>
          </a:xfrm>
        </p:spPr>
        <p:txBody>
          <a:bodyPr>
            <a:normAutofit lnSpcReduction="10000"/>
          </a:bodyPr>
          <a:lstStyle/>
          <a:p>
            <a:r>
              <a:rPr lang="en-CA" dirty="0"/>
              <a:t>Customer “CHURN” is key for highly reduced </a:t>
            </a:r>
            <a:r>
              <a:rPr lang="en-US" b="0" i="0" dirty="0">
                <a:solidFill>
                  <a:srgbClr val="040C28"/>
                </a:solidFill>
                <a:effectLst/>
                <a:latin typeface="Google Sans"/>
              </a:rPr>
              <a:t>Earnings Before Interest, Taxes, Depreciation, and Amortization (EBITDA)</a:t>
            </a:r>
            <a:r>
              <a:rPr lang="en-US" b="0" i="0" dirty="0">
                <a:solidFill>
                  <a:srgbClr val="202124"/>
                </a:solidFill>
                <a:effectLst/>
                <a:latin typeface="Google Sans"/>
              </a:rPr>
              <a:t>.</a:t>
            </a:r>
          </a:p>
          <a:p>
            <a:pPr marL="0" indent="0">
              <a:buNone/>
            </a:pPr>
            <a:endParaRPr lang="en-US" b="0" i="0" dirty="0">
              <a:solidFill>
                <a:srgbClr val="202124"/>
              </a:solidFill>
              <a:effectLst/>
              <a:latin typeface="Google Sans"/>
            </a:endParaRPr>
          </a:p>
          <a:p>
            <a:r>
              <a:rPr lang="en-US" dirty="0">
                <a:solidFill>
                  <a:srgbClr val="202124"/>
                </a:solidFill>
                <a:latin typeface="Google Sans"/>
              </a:rPr>
              <a:t>Telecommunications industry is a </a:t>
            </a:r>
            <a:r>
              <a:rPr lang="en-US" dirty="0">
                <a:effectLst/>
                <a:latin typeface="Calibri" panose="020F0502020204030204" pitchFamily="34" charset="0"/>
                <a:ea typeface="Calibri" panose="020F0502020204030204" pitchFamily="34" charset="0"/>
                <a:cs typeface="Mangal" panose="02040503050203030202" pitchFamily="18" charset="0"/>
              </a:rPr>
              <a:t>highly competitive industry with 3 different “TIERS” of service providers in Canada, and many carriers operate within each tier.</a:t>
            </a:r>
          </a:p>
          <a:p>
            <a:endParaRPr lang="en-US" dirty="0">
              <a:latin typeface="Calibri" panose="020F0502020204030204" pitchFamily="34" charset="0"/>
              <a:cs typeface="Mangal" panose="02040503050203030202" pitchFamily="18" charset="0"/>
            </a:endParaRPr>
          </a:p>
          <a:p>
            <a:r>
              <a:rPr lang="en-US" dirty="0">
                <a:effectLst/>
                <a:latin typeface="Calibri" panose="020F0502020204030204" pitchFamily="34" charset="0"/>
                <a:ea typeface="Calibri" panose="020F0502020204030204" pitchFamily="34" charset="0"/>
                <a:cs typeface="Mangal" panose="02040503050203030202" pitchFamily="18" charset="0"/>
              </a:rPr>
              <a:t>Churn can result from factors like poor service quality, better offers from competitors, or customer service issues.</a:t>
            </a:r>
          </a:p>
          <a:p>
            <a:endParaRPr lang="en-US" dirty="0">
              <a:latin typeface="Calibri" panose="020F0502020204030204" pitchFamily="34" charset="0"/>
              <a:cs typeface="Mangal" panose="02040503050203030202" pitchFamily="18" charset="0"/>
            </a:endParaRPr>
          </a:p>
          <a:p>
            <a:r>
              <a:rPr lang="en-US" dirty="0"/>
              <a:t>Providing Cellular service is a very unique line of business as it is dependent on various aspects, not just a handset or a static service. Hence, u</a:t>
            </a:r>
            <a:r>
              <a:rPr lang="en-US" b="0" i="0" dirty="0">
                <a:effectLst/>
                <a:latin typeface="Söhne"/>
              </a:rPr>
              <a:t>nderstanding why customers leave helps in improving services.</a:t>
            </a:r>
            <a:endParaRPr lang="en-US" dirty="0"/>
          </a:p>
        </p:txBody>
      </p:sp>
    </p:spTree>
    <p:extLst>
      <p:ext uri="{BB962C8B-B14F-4D97-AF65-F5344CB8AC3E}">
        <p14:creationId xmlns:p14="http://schemas.microsoft.com/office/powerpoint/2010/main" val="167476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0CC6-0B6B-324A-C490-E64240BF6CC6}"/>
              </a:ext>
            </a:extLst>
          </p:cNvPr>
          <p:cNvSpPr>
            <a:spLocks noGrp="1"/>
          </p:cNvSpPr>
          <p:nvPr>
            <p:ph type="title"/>
          </p:nvPr>
        </p:nvSpPr>
        <p:spPr>
          <a:xfrm>
            <a:off x="2855741" y="167749"/>
            <a:ext cx="5725550" cy="802493"/>
          </a:xfrm>
        </p:spPr>
        <p:txBody>
          <a:bodyPr/>
          <a:lstStyle/>
          <a:p>
            <a:pPr algn="ctr"/>
            <a:r>
              <a:rPr lang="en-US" b="1" dirty="0">
                <a:solidFill>
                  <a:srgbClr val="FF0000"/>
                </a:solidFill>
              </a:rPr>
              <a:t>Objective &amp; Background</a:t>
            </a:r>
          </a:p>
        </p:txBody>
      </p:sp>
      <p:sp>
        <p:nvSpPr>
          <p:cNvPr id="10" name="Content Placeholder 9">
            <a:extLst>
              <a:ext uri="{FF2B5EF4-FFF2-40B4-BE49-F238E27FC236}">
                <a16:creationId xmlns:a16="http://schemas.microsoft.com/office/drawing/2014/main" id="{507CC112-3ECF-35B0-D170-CD3802DEF3D8}"/>
              </a:ext>
            </a:extLst>
          </p:cNvPr>
          <p:cNvSpPr>
            <a:spLocks noGrp="1"/>
          </p:cNvSpPr>
          <p:nvPr>
            <p:ph idx="1"/>
          </p:nvPr>
        </p:nvSpPr>
        <p:spPr>
          <a:xfrm>
            <a:off x="0" y="863710"/>
            <a:ext cx="12192000" cy="5994290"/>
          </a:xfrm>
        </p:spPr>
        <p:txBody>
          <a:bodyPr/>
          <a:lstStyle/>
          <a:p>
            <a:pPr marL="0" indent="0">
              <a:buNone/>
            </a:pPr>
            <a:r>
              <a:rPr lang="en-US" sz="1800" b="1" dirty="0">
                <a:effectLst/>
                <a:latin typeface="Arial" panose="020B0604020202020204" pitchFamily="34" charset="0"/>
                <a:ea typeface="MS Gothic" panose="020B0609070205080204" pitchFamily="49" charset="-128"/>
                <a:cs typeface="Tahoma" panose="020B0604030504040204" pitchFamily="34" charset="0"/>
              </a:rPr>
              <a:t>	</a:t>
            </a:r>
            <a:r>
              <a:rPr lang="en-US" b="1" dirty="0">
                <a:effectLst/>
                <a:latin typeface="Arial" panose="020B0604020202020204" pitchFamily="34" charset="0"/>
                <a:ea typeface="MS Gothic" panose="020B0609070205080204" pitchFamily="49" charset="-128"/>
                <a:cs typeface="Tahoma" panose="020B0604030504040204" pitchFamily="34" charset="0"/>
              </a:rPr>
              <a:t>			 				</a:t>
            </a:r>
          </a:p>
          <a:p>
            <a:pPr marL="0" indent="0">
              <a:buNone/>
            </a:pPr>
            <a:r>
              <a:rPr lang="en-US" b="1" dirty="0">
                <a:effectLst/>
                <a:latin typeface="Arial" panose="020B0604020202020204" pitchFamily="34" charset="0"/>
                <a:ea typeface="MS Gothic" panose="020B0609070205080204" pitchFamily="49" charset="-128"/>
                <a:cs typeface="Tahoma" panose="020B0604030504040204" pitchFamily="34" charset="0"/>
              </a:rPr>
              <a:t>	 ROGERS:				 BELL:			   TELUS:</a:t>
            </a:r>
            <a:endParaRPr lang="en-US" dirty="0"/>
          </a:p>
        </p:txBody>
      </p:sp>
      <p:graphicFrame>
        <p:nvGraphicFramePr>
          <p:cNvPr id="18" name="Table 17">
            <a:extLst>
              <a:ext uri="{FF2B5EF4-FFF2-40B4-BE49-F238E27FC236}">
                <a16:creationId xmlns:a16="http://schemas.microsoft.com/office/drawing/2014/main" id="{930F4DD8-EE8A-ED62-DE1A-CC7C3CF13486}"/>
              </a:ext>
            </a:extLst>
          </p:cNvPr>
          <p:cNvGraphicFramePr>
            <a:graphicFrameLocks noGrp="1"/>
          </p:cNvGraphicFramePr>
          <p:nvPr>
            <p:extLst>
              <p:ext uri="{D42A27DB-BD31-4B8C-83A1-F6EECF244321}">
                <p14:modId xmlns:p14="http://schemas.microsoft.com/office/powerpoint/2010/main" val="3581222479"/>
              </p:ext>
            </p:extLst>
          </p:nvPr>
        </p:nvGraphicFramePr>
        <p:xfrm>
          <a:off x="206325" y="1868834"/>
          <a:ext cx="3728282" cy="4627637"/>
        </p:xfrm>
        <a:graphic>
          <a:graphicData uri="http://schemas.openxmlformats.org/drawingml/2006/table">
            <a:tbl>
              <a:tblPr firstRow="1" firstCol="1" bandRow="1">
                <a:tableStyleId>{5C22544A-7EE6-4342-B048-85BDC9FD1C3A}</a:tableStyleId>
              </a:tblPr>
              <a:tblGrid>
                <a:gridCol w="1864141">
                  <a:extLst>
                    <a:ext uri="{9D8B030D-6E8A-4147-A177-3AD203B41FA5}">
                      <a16:colId xmlns:a16="http://schemas.microsoft.com/office/drawing/2014/main" val="3644077384"/>
                    </a:ext>
                  </a:extLst>
                </a:gridCol>
                <a:gridCol w="1864141">
                  <a:extLst>
                    <a:ext uri="{9D8B030D-6E8A-4147-A177-3AD203B41FA5}">
                      <a16:colId xmlns:a16="http://schemas.microsoft.com/office/drawing/2014/main" val="690012501"/>
                    </a:ext>
                  </a:extLst>
                </a:gridCol>
              </a:tblGrid>
              <a:tr h="661091">
                <a:tc>
                  <a:txBody>
                    <a:bodyPr/>
                    <a:lstStyle/>
                    <a:p>
                      <a:pPr algn="ctr">
                        <a:lnSpc>
                          <a:spcPct val="107000"/>
                        </a:lnSpc>
                        <a:spcAft>
                          <a:spcPts val="800"/>
                        </a:spcAft>
                      </a:pPr>
                      <a:r>
                        <a:rPr lang="en-US" sz="2000" dirty="0">
                          <a:effectLst/>
                        </a:rPr>
                        <a:t>Year</a:t>
                      </a:r>
                      <a:endParaRPr lang="en-US" sz="2000" dirty="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tc>
                  <a:txBody>
                    <a:bodyPr/>
                    <a:lstStyle/>
                    <a:p>
                      <a:pPr algn="ctr">
                        <a:lnSpc>
                          <a:spcPct val="107000"/>
                        </a:lnSpc>
                        <a:spcAft>
                          <a:spcPts val="800"/>
                        </a:spcAft>
                      </a:pPr>
                      <a:r>
                        <a:rPr lang="en-US" sz="2000" dirty="0">
                          <a:effectLst/>
                        </a:rPr>
                        <a:t>Blended Churn Percentage</a:t>
                      </a:r>
                      <a:endParaRPr lang="en-US" sz="2000" dirty="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extLst>
                  <a:ext uri="{0D108BD9-81ED-4DB2-BD59-A6C34878D82A}">
                    <a16:rowId xmlns:a16="http://schemas.microsoft.com/office/drawing/2014/main" val="2092632180"/>
                  </a:ext>
                </a:extLst>
              </a:tr>
              <a:tr h="661091">
                <a:tc>
                  <a:txBody>
                    <a:bodyPr/>
                    <a:lstStyle/>
                    <a:p>
                      <a:pPr algn="ctr">
                        <a:lnSpc>
                          <a:spcPct val="107000"/>
                        </a:lnSpc>
                        <a:spcAft>
                          <a:spcPts val="800"/>
                        </a:spcAft>
                      </a:pPr>
                      <a:r>
                        <a:rPr lang="en-US" sz="2000" dirty="0">
                          <a:effectLst/>
                        </a:rPr>
                        <a:t>FY2015</a:t>
                      </a:r>
                      <a:endParaRPr lang="en-US" sz="2000" dirty="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tc>
                  <a:txBody>
                    <a:bodyPr/>
                    <a:lstStyle/>
                    <a:p>
                      <a:pPr algn="ctr">
                        <a:lnSpc>
                          <a:spcPct val="107000"/>
                        </a:lnSpc>
                        <a:spcAft>
                          <a:spcPts val="800"/>
                        </a:spcAft>
                      </a:pPr>
                      <a:r>
                        <a:rPr lang="en-US" sz="2000" dirty="0">
                          <a:effectLst/>
                        </a:rPr>
                        <a:t>1.34%</a:t>
                      </a:r>
                      <a:endParaRPr lang="en-US" sz="2000" dirty="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extLst>
                  <a:ext uri="{0D108BD9-81ED-4DB2-BD59-A6C34878D82A}">
                    <a16:rowId xmlns:a16="http://schemas.microsoft.com/office/drawing/2014/main" val="2746241171"/>
                  </a:ext>
                </a:extLst>
              </a:tr>
              <a:tr h="661091">
                <a:tc>
                  <a:txBody>
                    <a:bodyPr/>
                    <a:lstStyle/>
                    <a:p>
                      <a:pPr algn="ctr">
                        <a:lnSpc>
                          <a:spcPct val="107000"/>
                        </a:lnSpc>
                        <a:spcAft>
                          <a:spcPts val="800"/>
                        </a:spcAft>
                      </a:pPr>
                      <a:r>
                        <a:rPr lang="en-US" sz="2000" dirty="0">
                          <a:effectLst/>
                        </a:rPr>
                        <a:t>FY2016</a:t>
                      </a:r>
                      <a:endParaRPr lang="en-US" sz="2000" dirty="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tc>
                  <a:txBody>
                    <a:bodyPr/>
                    <a:lstStyle/>
                    <a:p>
                      <a:pPr algn="ctr">
                        <a:lnSpc>
                          <a:spcPct val="107000"/>
                        </a:lnSpc>
                        <a:spcAft>
                          <a:spcPts val="800"/>
                        </a:spcAft>
                      </a:pPr>
                      <a:r>
                        <a:rPr lang="en-US" sz="2000">
                          <a:effectLst/>
                        </a:rPr>
                        <a:t>1.23%</a:t>
                      </a:r>
                      <a:endParaRPr lang="en-US" sz="200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extLst>
                  <a:ext uri="{0D108BD9-81ED-4DB2-BD59-A6C34878D82A}">
                    <a16:rowId xmlns:a16="http://schemas.microsoft.com/office/drawing/2014/main" val="1177534914"/>
                  </a:ext>
                </a:extLst>
              </a:tr>
              <a:tr h="661091">
                <a:tc>
                  <a:txBody>
                    <a:bodyPr/>
                    <a:lstStyle/>
                    <a:p>
                      <a:pPr algn="ctr">
                        <a:lnSpc>
                          <a:spcPct val="107000"/>
                        </a:lnSpc>
                        <a:spcAft>
                          <a:spcPts val="800"/>
                        </a:spcAft>
                      </a:pPr>
                      <a:r>
                        <a:rPr lang="en-US" sz="2000" dirty="0">
                          <a:effectLst/>
                        </a:rPr>
                        <a:t>FY2017</a:t>
                      </a:r>
                      <a:endParaRPr lang="en-US" sz="2000" dirty="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tc>
                  <a:txBody>
                    <a:bodyPr/>
                    <a:lstStyle/>
                    <a:p>
                      <a:pPr algn="ctr">
                        <a:lnSpc>
                          <a:spcPct val="107000"/>
                        </a:lnSpc>
                        <a:spcAft>
                          <a:spcPts val="800"/>
                        </a:spcAft>
                      </a:pPr>
                      <a:r>
                        <a:rPr lang="en-US" sz="2000" dirty="0">
                          <a:effectLst/>
                        </a:rPr>
                        <a:t>1.48%</a:t>
                      </a:r>
                      <a:endParaRPr lang="en-US" sz="2000" dirty="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extLst>
                  <a:ext uri="{0D108BD9-81ED-4DB2-BD59-A6C34878D82A}">
                    <a16:rowId xmlns:a16="http://schemas.microsoft.com/office/drawing/2014/main" val="1138857584"/>
                  </a:ext>
                </a:extLst>
              </a:tr>
              <a:tr h="661091">
                <a:tc>
                  <a:txBody>
                    <a:bodyPr/>
                    <a:lstStyle/>
                    <a:p>
                      <a:pPr algn="ctr">
                        <a:lnSpc>
                          <a:spcPct val="107000"/>
                        </a:lnSpc>
                        <a:spcAft>
                          <a:spcPts val="800"/>
                        </a:spcAft>
                      </a:pPr>
                      <a:r>
                        <a:rPr lang="en-US" sz="2000">
                          <a:effectLst/>
                        </a:rPr>
                        <a:t>FY2018</a:t>
                      </a:r>
                      <a:endParaRPr lang="en-US" sz="200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tc>
                  <a:txBody>
                    <a:bodyPr/>
                    <a:lstStyle/>
                    <a:p>
                      <a:pPr algn="ctr">
                        <a:lnSpc>
                          <a:spcPct val="107000"/>
                        </a:lnSpc>
                        <a:spcAft>
                          <a:spcPts val="800"/>
                        </a:spcAft>
                      </a:pPr>
                      <a:r>
                        <a:rPr lang="en-US" sz="2000" dirty="0">
                          <a:effectLst/>
                        </a:rPr>
                        <a:t>1.23%</a:t>
                      </a:r>
                      <a:endParaRPr lang="en-US" sz="2000" dirty="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extLst>
                  <a:ext uri="{0D108BD9-81ED-4DB2-BD59-A6C34878D82A}">
                    <a16:rowId xmlns:a16="http://schemas.microsoft.com/office/drawing/2014/main" val="3340445104"/>
                  </a:ext>
                </a:extLst>
              </a:tr>
              <a:tr h="661091">
                <a:tc>
                  <a:txBody>
                    <a:bodyPr/>
                    <a:lstStyle/>
                    <a:p>
                      <a:pPr algn="ctr">
                        <a:lnSpc>
                          <a:spcPct val="107000"/>
                        </a:lnSpc>
                        <a:spcAft>
                          <a:spcPts val="800"/>
                        </a:spcAft>
                      </a:pPr>
                      <a:r>
                        <a:rPr lang="en-US" sz="2000">
                          <a:effectLst/>
                        </a:rPr>
                        <a:t>FY2019</a:t>
                      </a:r>
                      <a:endParaRPr lang="en-US" sz="200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tc>
                  <a:txBody>
                    <a:bodyPr/>
                    <a:lstStyle/>
                    <a:p>
                      <a:pPr algn="ctr">
                        <a:lnSpc>
                          <a:spcPct val="107000"/>
                        </a:lnSpc>
                        <a:spcAft>
                          <a:spcPts val="800"/>
                        </a:spcAft>
                      </a:pPr>
                      <a:r>
                        <a:rPr lang="en-US" sz="2000" dirty="0">
                          <a:effectLst/>
                        </a:rPr>
                        <a:t>1.23%</a:t>
                      </a:r>
                      <a:endParaRPr lang="en-US" sz="2000" dirty="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extLst>
                  <a:ext uri="{0D108BD9-81ED-4DB2-BD59-A6C34878D82A}">
                    <a16:rowId xmlns:a16="http://schemas.microsoft.com/office/drawing/2014/main" val="3502978929"/>
                  </a:ext>
                </a:extLst>
              </a:tr>
              <a:tr h="661091">
                <a:tc>
                  <a:txBody>
                    <a:bodyPr/>
                    <a:lstStyle/>
                    <a:p>
                      <a:pPr algn="ctr">
                        <a:lnSpc>
                          <a:spcPct val="107000"/>
                        </a:lnSpc>
                        <a:spcAft>
                          <a:spcPts val="800"/>
                        </a:spcAft>
                      </a:pPr>
                      <a:r>
                        <a:rPr lang="en-US" sz="2000" dirty="0">
                          <a:effectLst/>
                        </a:rPr>
                        <a:t>FY2020</a:t>
                      </a:r>
                      <a:endParaRPr lang="en-US" sz="2000" dirty="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tc>
                  <a:txBody>
                    <a:bodyPr/>
                    <a:lstStyle/>
                    <a:p>
                      <a:pPr algn="ctr">
                        <a:lnSpc>
                          <a:spcPct val="107000"/>
                        </a:lnSpc>
                        <a:spcAft>
                          <a:spcPts val="800"/>
                        </a:spcAft>
                      </a:pPr>
                      <a:r>
                        <a:rPr lang="en-US" sz="2000" dirty="0">
                          <a:effectLst/>
                        </a:rPr>
                        <a:t>0.97%</a:t>
                      </a:r>
                      <a:endParaRPr lang="en-US" sz="2000" dirty="0">
                        <a:effectLst/>
                        <a:latin typeface="Arial" panose="020B0604020202020204" pitchFamily="34" charset="0"/>
                        <a:ea typeface="MS Gothic" panose="020B0609070205080204" pitchFamily="49" charset="-128"/>
                        <a:cs typeface="Tahoma" panose="020B0604030504040204" pitchFamily="34" charset="0"/>
                      </a:endParaRPr>
                    </a:p>
                  </a:txBody>
                  <a:tcPr marL="68580" marR="68580" marT="0" marB="0"/>
                </a:tc>
                <a:extLst>
                  <a:ext uri="{0D108BD9-81ED-4DB2-BD59-A6C34878D82A}">
                    <a16:rowId xmlns:a16="http://schemas.microsoft.com/office/drawing/2014/main" val="3758746346"/>
                  </a:ext>
                </a:extLst>
              </a:tr>
            </a:tbl>
          </a:graphicData>
        </a:graphic>
      </p:graphicFrame>
      <p:graphicFrame>
        <p:nvGraphicFramePr>
          <p:cNvPr id="19" name="Table 18">
            <a:extLst>
              <a:ext uri="{FF2B5EF4-FFF2-40B4-BE49-F238E27FC236}">
                <a16:creationId xmlns:a16="http://schemas.microsoft.com/office/drawing/2014/main" id="{76D30FB2-5B07-C999-2E1C-839351375414}"/>
              </a:ext>
            </a:extLst>
          </p:cNvPr>
          <p:cNvGraphicFramePr>
            <a:graphicFrameLocks noGrp="1"/>
          </p:cNvGraphicFramePr>
          <p:nvPr>
            <p:extLst>
              <p:ext uri="{D42A27DB-BD31-4B8C-83A1-F6EECF244321}">
                <p14:modId xmlns:p14="http://schemas.microsoft.com/office/powerpoint/2010/main" val="1981805515"/>
              </p:ext>
            </p:extLst>
          </p:nvPr>
        </p:nvGraphicFramePr>
        <p:xfrm>
          <a:off x="4329247" y="1868834"/>
          <a:ext cx="3533506" cy="4662202"/>
        </p:xfrm>
        <a:graphic>
          <a:graphicData uri="http://schemas.openxmlformats.org/drawingml/2006/table">
            <a:tbl>
              <a:tblPr firstRow="1" firstCol="1" bandRow="1">
                <a:tableStyleId>{5C22544A-7EE6-4342-B048-85BDC9FD1C3A}</a:tableStyleId>
              </a:tblPr>
              <a:tblGrid>
                <a:gridCol w="1766753">
                  <a:extLst>
                    <a:ext uri="{9D8B030D-6E8A-4147-A177-3AD203B41FA5}">
                      <a16:colId xmlns:a16="http://schemas.microsoft.com/office/drawing/2014/main" val="404965134"/>
                    </a:ext>
                  </a:extLst>
                </a:gridCol>
                <a:gridCol w="1766753">
                  <a:extLst>
                    <a:ext uri="{9D8B030D-6E8A-4147-A177-3AD203B41FA5}">
                      <a16:colId xmlns:a16="http://schemas.microsoft.com/office/drawing/2014/main" val="834135144"/>
                    </a:ext>
                  </a:extLst>
                </a:gridCol>
              </a:tblGrid>
              <a:tr h="704506">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Year</a:t>
                      </a:r>
                    </a:p>
                  </a:txBody>
                  <a:tcPr marL="68580" marR="68580" marT="0" marB="0"/>
                </a:tc>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Blended Churn Percentage</a:t>
                      </a:r>
                    </a:p>
                  </a:txBody>
                  <a:tcPr marL="68580" marR="68580" marT="0" marB="0"/>
                </a:tc>
                <a:extLst>
                  <a:ext uri="{0D108BD9-81ED-4DB2-BD59-A6C34878D82A}">
                    <a16:rowId xmlns:a16="http://schemas.microsoft.com/office/drawing/2014/main" val="2472469610"/>
                  </a:ext>
                </a:extLst>
              </a:tr>
              <a:tr h="659616">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FY2015</a:t>
                      </a: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1.4%</a:t>
                      </a:r>
                    </a:p>
                  </a:txBody>
                  <a:tcPr marL="68580" marR="68580" marT="0" marB="0"/>
                </a:tc>
                <a:extLst>
                  <a:ext uri="{0D108BD9-81ED-4DB2-BD59-A6C34878D82A}">
                    <a16:rowId xmlns:a16="http://schemas.microsoft.com/office/drawing/2014/main" val="524041449"/>
                  </a:ext>
                </a:extLst>
              </a:tr>
              <a:tr h="659616">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FY2016</a:t>
                      </a: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1.4%</a:t>
                      </a:r>
                    </a:p>
                  </a:txBody>
                  <a:tcPr marL="68580" marR="68580" marT="0" marB="0"/>
                </a:tc>
                <a:extLst>
                  <a:ext uri="{0D108BD9-81ED-4DB2-BD59-A6C34878D82A}">
                    <a16:rowId xmlns:a16="http://schemas.microsoft.com/office/drawing/2014/main" val="81438096"/>
                  </a:ext>
                </a:extLst>
              </a:tr>
              <a:tr h="659616">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FY2017</a:t>
                      </a: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1.4%</a:t>
                      </a:r>
                    </a:p>
                  </a:txBody>
                  <a:tcPr marL="68580" marR="68580" marT="0" marB="0"/>
                </a:tc>
                <a:extLst>
                  <a:ext uri="{0D108BD9-81ED-4DB2-BD59-A6C34878D82A}">
                    <a16:rowId xmlns:a16="http://schemas.microsoft.com/office/drawing/2014/main" val="3681708835"/>
                  </a:ext>
                </a:extLst>
              </a:tr>
              <a:tr h="659616">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FY2018</a:t>
                      </a: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1.3%</a:t>
                      </a:r>
                    </a:p>
                  </a:txBody>
                  <a:tcPr marL="68580" marR="68580" marT="0" marB="0"/>
                </a:tc>
                <a:extLst>
                  <a:ext uri="{0D108BD9-81ED-4DB2-BD59-A6C34878D82A}">
                    <a16:rowId xmlns:a16="http://schemas.microsoft.com/office/drawing/2014/main" val="1347745931"/>
                  </a:ext>
                </a:extLst>
              </a:tr>
              <a:tr h="659616">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FY2019</a:t>
                      </a: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1.3%</a:t>
                      </a:r>
                    </a:p>
                  </a:txBody>
                  <a:tcPr marL="68580" marR="68580" marT="0" marB="0"/>
                </a:tc>
                <a:extLst>
                  <a:ext uri="{0D108BD9-81ED-4DB2-BD59-A6C34878D82A}">
                    <a16:rowId xmlns:a16="http://schemas.microsoft.com/office/drawing/2014/main" val="3509743402"/>
                  </a:ext>
                </a:extLst>
              </a:tr>
              <a:tr h="659616">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FY2020</a:t>
                      </a: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1.2%</a:t>
                      </a:r>
                    </a:p>
                  </a:txBody>
                  <a:tcPr marL="68580" marR="68580" marT="0" marB="0"/>
                </a:tc>
                <a:extLst>
                  <a:ext uri="{0D108BD9-81ED-4DB2-BD59-A6C34878D82A}">
                    <a16:rowId xmlns:a16="http://schemas.microsoft.com/office/drawing/2014/main" val="2483483988"/>
                  </a:ext>
                </a:extLst>
              </a:tr>
            </a:tbl>
          </a:graphicData>
        </a:graphic>
      </p:graphicFrame>
      <p:graphicFrame>
        <p:nvGraphicFramePr>
          <p:cNvPr id="20" name="Table 19">
            <a:extLst>
              <a:ext uri="{FF2B5EF4-FFF2-40B4-BE49-F238E27FC236}">
                <a16:creationId xmlns:a16="http://schemas.microsoft.com/office/drawing/2014/main" id="{78425A6C-2214-F237-19B1-DF777806EA9A}"/>
              </a:ext>
            </a:extLst>
          </p:cNvPr>
          <p:cNvGraphicFramePr>
            <a:graphicFrameLocks noGrp="1"/>
          </p:cNvGraphicFramePr>
          <p:nvPr>
            <p:extLst>
              <p:ext uri="{D42A27DB-BD31-4B8C-83A1-F6EECF244321}">
                <p14:modId xmlns:p14="http://schemas.microsoft.com/office/powerpoint/2010/main" val="2111360652"/>
              </p:ext>
            </p:extLst>
          </p:nvPr>
        </p:nvGraphicFramePr>
        <p:xfrm>
          <a:off x="8257390" y="1903399"/>
          <a:ext cx="3728284" cy="4627637"/>
        </p:xfrm>
        <a:graphic>
          <a:graphicData uri="http://schemas.openxmlformats.org/drawingml/2006/table">
            <a:tbl>
              <a:tblPr firstRow="1" firstCol="1" bandRow="1">
                <a:tableStyleId>{5C22544A-7EE6-4342-B048-85BDC9FD1C3A}</a:tableStyleId>
              </a:tblPr>
              <a:tblGrid>
                <a:gridCol w="1864142">
                  <a:extLst>
                    <a:ext uri="{9D8B030D-6E8A-4147-A177-3AD203B41FA5}">
                      <a16:colId xmlns:a16="http://schemas.microsoft.com/office/drawing/2014/main" val="404965134"/>
                    </a:ext>
                  </a:extLst>
                </a:gridCol>
                <a:gridCol w="1864142">
                  <a:extLst>
                    <a:ext uri="{9D8B030D-6E8A-4147-A177-3AD203B41FA5}">
                      <a16:colId xmlns:a16="http://schemas.microsoft.com/office/drawing/2014/main" val="834135144"/>
                    </a:ext>
                  </a:extLst>
                </a:gridCol>
              </a:tblGrid>
              <a:tr h="661091">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Year</a:t>
                      </a:r>
                      <a:endParaRPr lang="en-US" sz="2000" dirty="0">
                        <a:effectLst/>
                        <a:latin typeface="Calibri" panose="020F0502020204030204" pitchFamily="34" charset="0"/>
                        <a:ea typeface="MS Gothic" panose="020B0609070205080204" pitchFamily="49" charset="-128"/>
                        <a:cs typeface="Calibri" panose="020F0502020204030204" pitchFamily="34" charset="0"/>
                      </a:endParaRPr>
                    </a:p>
                  </a:txBody>
                  <a:tcPr marL="68580" marR="68580" marT="0" marB="0"/>
                </a:tc>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Blended Churn Percentage</a:t>
                      </a:r>
                      <a:endParaRPr lang="en-US" sz="2000" dirty="0">
                        <a:effectLst/>
                        <a:latin typeface="Calibri" panose="020F0502020204030204" pitchFamily="34" charset="0"/>
                        <a:ea typeface="MS Gothic" panose="020B0609070205080204" pitchFamily="49" charset="-128"/>
                        <a:cs typeface="Calibri" panose="020F0502020204030204" pitchFamily="34" charset="0"/>
                      </a:endParaRPr>
                    </a:p>
                  </a:txBody>
                  <a:tcPr marL="68580" marR="68580" marT="0" marB="0"/>
                </a:tc>
                <a:extLst>
                  <a:ext uri="{0D108BD9-81ED-4DB2-BD59-A6C34878D82A}">
                    <a16:rowId xmlns:a16="http://schemas.microsoft.com/office/drawing/2014/main" val="2472469610"/>
                  </a:ext>
                </a:extLst>
              </a:tr>
              <a:tr h="661091">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FY2015</a:t>
                      </a:r>
                      <a:endParaRPr lang="en-US" sz="2000" dirty="0">
                        <a:effectLst/>
                        <a:latin typeface="Calibri" panose="020F0502020204030204" pitchFamily="34" charset="0"/>
                        <a:ea typeface="MS Gothic" panose="020B0609070205080204" pitchFamily="49" charset="-128"/>
                        <a:cs typeface="Calibri" panose="020F0502020204030204" pitchFamily="34" charset="0"/>
                      </a:endParaRP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0.94%</a:t>
                      </a:r>
                    </a:p>
                  </a:txBody>
                  <a:tcPr marL="68580" marR="68580" marT="0" marB="0"/>
                </a:tc>
                <a:extLst>
                  <a:ext uri="{0D108BD9-81ED-4DB2-BD59-A6C34878D82A}">
                    <a16:rowId xmlns:a16="http://schemas.microsoft.com/office/drawing/2014/main" val="524041449"/>
                  </a:ext>
                </a:extLst>
              </a:tr>
              <a:tr h="661091">
                <a:tc>
                  <a:txBody>
                    <a:bodyPr/>
                    <a:lstStyle/>
                    <a:p>
                      <a:pPr algn="ctr">
                        <a:lnSpc>
                          <a:spcPct val="107000"/>
                        </a:lnSpc>
                        <a:spcAft>
                          <a:spcPts val="800"/>
                        </a:spcAft>
                      </a:pPr>
                      <a:r>
                        <a:rPr lang="en-US" sz="2000" b="1" dirty="0">
                          <a:effectLst/>
                          <a:latin typeface="Calibri" panose="020F0502020204030204" pitchFamily="34" charset="0"/>
                          <a:ea typeface="MS Gothic" panose="020B0609070205080204" pitchFamily="49" charset="-128"/>
                          <a:cs typeface="Calibri" panose="020F0502020204030204" pitchFamily="34" charset="0"/>
                        </a:rPr>
                        <a:t>FY2016</a:t>
                      </a:r>
                      <a:endParaRPr lang="en-US" sz="2000" dirty="0">
                        <a:effectLst/>
                        <a:latin typeface="Calibri" panose="020F0502020204030204" pitchFamily="34" charset="0"/>
                        <a:ea typeface="MS Gothic" panose="020B0609070205080204" pitchFamily="49" charset="-128"/>
                        <a:cs typeface="Calibri" panose="020F0502020204030204" pitchFamily="34" charset="0"/>
                      </a:endParaRP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0.93%</a:t>
                      </a:r>
                    </a:p>
                  </a:txBody>
                  <a:tcPr marL="68580" marR="68580" marT="0" marB="0"/>
                </a:tc>
                <a:extLst>
                  <a:ext uri="{0D108BD9-81ED-4DB2-BD59-A6C34878D82A}">
                    <a16:rowId xmlns:a16="http://schemas.microsoft.com/office/drawing/2014/main" val="81438096"/>
                  </a:ext>
                </a:extLst>
              </a:tr>
              <a:tr h="661091">
                <a:tc>
                  <a:txBody>
                    <a:bodyPr/>
                    <a:lstStyle/>
                    <a:p>
                      <a:pPr algn="ctr">
                        <a:lnSpc>
                          <a:spcPct val="107000"/>
                        </a:lnSpc>
                        <a:spcAft>
                          <a:spcPts val="800"/>
                        </a:spcAft>
                      </a:pPr>
                      <a:r>
                        <a:rPr lang="en-US" sz="2000" b="1">
                          <a:effectLst/>
                          <a:latin typeface="Calibri" panose="020F0502020204030204" pitchFamily="34" charset="0"/>
                          <a:ea typeface="MS Gothic" panose="020B0609070205080204" pitchFamily="49" charset="-128"/>
                          <a:cs typeface="Calibri" panose="020F0502020204030204" pitchFamily="34" charset="0"/>
                        </a:rPr>
                        <a:t>FY2017</a:t>
                      </a:r>
                      <a:endParaRPr lang="en-US" sz="2000">
                        <a:effectLst/>
                        <a:latin typeface="Calibri" panose="020F0502020204030204" pitchFamily="34" charset="0"/>
                        <a:ea typeface="MS Gothic" panose="020B0609070205080204" pitchFamily="49" charset="-128"/>
                        <a:cs typeface="Calibri" panose="020F0502020204030204" pitchFamily="34" charset="0"/>
                      </a:endParaRP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0.99%</a:t>
                      </a:r>
                    </a:p>
                  </a:txBody>
                  <a:tcPr marL="68580" marR="68580" marT="0" marB="0"/>
                </a:tc>
                <a:extLst>
                  <a:ext uri="{0D108BD9-81ED-4DB2-BD59-A6C34878D82A}">
                    <a16:rowId xmlns:a16="http://schemas.microsoft.com/office/drawing/2014/main" val="3681708835"/>
                  </a:ext>
                </a:extLst>
              </a:tr>
              <a:tr h="661091">
                <a:tc>
                  <a:txBody>
                    <a:bodyPr/>
                    <a:lstStyle/>
                    <a:p>
                      <a:pPr algn="ctr">
                        <a:lnSpc>
                          <a:spcPct val="107000"/>
                        </a:lnSpc>
                        <a:spcAft>
                          <a:spcPts val="800"/>
                        </a:spcAft>
                      </a:pPr>
                      <a:r>
                        <a:rPr lang="en-US" sz="2000" b="1">
                          <a:effectLst/>
                          <a:latin typeface="Calibri" panose="020F0502020204030204" pitchFamily="34" charset="0"/>
                          <a:ea typeface="MS Gothic" panose="020B0609070205080204" pitchFamily="49" charset="-128"/>
                          <a:cs typeface="Calibri" panose="020F0502020204030204" pitchFamily="34" charset="0"/>
                        </a:rPr>
                        <a:t>FY2018</a:t>
                      </a:r>
                      <a:endParaRPr lang="en-US" sz="2000">
                        <a:effectLst/>
                        <a:latin typeface="Calibri" panose="020F0502020204030204" pitchFamily="34" charset="0"/>
                        <a:ea typeface="MS Gothic" panose="020B0609070205080204" pitchFamily="49" charset="-128"/>
                        <a:cs typeface="Calibri" panose="020F0502020204030204" pitchFamily="34" charset="0"/>
                      </a:endParaRP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0.90%</a:t>
                      </a:r>
                    </a:p>
                  </a:txBody>
                  <a:tcPr marL="68580" marR="68580" marT="0" marB="0"/>
                </a:tc>
                <a:extLst>
                  <a:ext uri="{0D108BD9-81ED-4DB2-BD59-A6C34878D82A}">
                    <a16:rowId xmlns:a16="http://schemas.microsoft.com/office/drawing/2014/main" val="1347745931"/>
                  </a:ext>
                </a:extLst>
              </a:tr>
              <a:tr h="661091">
                <a:tc>
                  <a:txBody>
                    <a:bodyPr/>
                    <a:lstStyle/>
                    <a:p>
                      <a:pPr algn="ctr">
                        <a:lnSpc>
                          <a:spcPct val="107000"/>
                        </a:lnSpc>
                        <a:spcAft>
                          <a:spcPts val="800"/>
                        </a:spcAft>
                      </a:pPr>
                      <a:r>
                        <a:rPr lang="en-US" sz="2000" b="1">
                          <a:effectLst/>
                          <a:latin typeface="Calibri" panose="020F0502020204030204" pitchFamily="34" charset="0"/>
                          <a:ea typeface="MS Gothic" panose="020B0609070205080204" pitchFamily="49" charset="-128"/>
                          <a:cs typeface="Calibri" panose="020F0502020204030204" pitchFamily="34" charset="0"/>
                        </a:rPr>
                        <a:t>FY2019</a:t>
                      </a:r>
                      <a:endParaRPr lang="en-US" sz="2000">
                        <a:effectLst/>
                        <a:latin typeface="Calibri" panose="020F0502020204030204" pitchFamily="34" charset="0"/>
                        <a:ea typeface="MS Gothic" panose="020B0609070205080204" pitchFamily="49" charset="-128"/>
                        <a:cs typeface="Calibri" panose="020F0502020204030204" pitchFamily="34" charset="0"/>
                      </a:endParaRP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0.89%</a:t>
                      </a:r>
                    </a:p>
                  </a:txBody>
                  <a:tcPr marL="68580" marR="68580" marT="0" marB="0"/>
                </a:tc>
                <a:extLst>
                  <a:ext uri="{0D108BD9-81ED-4DB2-BD59-A6C34878D82A}">
                    <a16:rowId xmlns:a16="http://schemas.microsoft.com/office/drawing/2014/main" val="3509743402"/>
                  </a:ext>
                </a:extLst>
              </a:tr>
              <a:tr h="661091">
                <a:tc>
                  <a:txBody>
                    <a:bodyPr/>
                    <a:lstStyle/>
                    <a:p>
                      <a:pPr algn="ctr">
                        <a:lnSpc>
                          <a:spcPct val="107000"/>
                        </a:lnSpc>
                        <a:spcAft>
                          <a:spcPts val="800"/>
                        </a:spcAft>
                      </a:pPr>
                      <a:r>
                        <a:rPr lang="en-US" sz="2000" b="1">
                          <a:effectLst/>
                          <a:latin typeface="Calibri" panose="020F0502020204030204" pitchFamily="34" charset="0"/>
                          <a:ea typeface="MS Gothic" panose="020B0609070205080204" pitchFamily="49" charset="-128"/>
                          <a:cs typeface="Calibri" panose="020F0502020204030204" pitchFamily="34" charset="0"/>
                        </a:rPr>
                        <a:t>FY2020</a:t>
                      </a:r>
                      <a:endParaRPr lang="en-US" sz="2000">
                        <a:effectLst/>
                        <a:latin typeface="Calibri" panose="020F0502020204030204" pitchFamily="34" charset="0"/>
                        <a:ea typeface="MS Gothic" panose="020B0609070205080204" pitchFamily="49" charset="-128"/>
                        <a:cs typeface="Calibri" panose="020F0502020204030204" pitchFamily="34" charset="0"/>
                      </a:endParaRPr>
                    </a:p>
                  </a:txBody>
                  <a:tcPr marL="68580" marR="68580" marT="0" marB="0"/>
                </a:tc>
                <a:tc>
                  <a:txBody>
                    <a:bodyPr/>
                    <a:lstStyle/>
                    <a:p>
                      <a:pPr algn="ctr">
                        <a:lnSpc>
                          <a:spcPct val="107000"/>
                        </a:lnSpc>
                        <a:spcAft>
                          <a:spcPts val="800"/>
                        </a:spcAft>
                      </a:pPr>
                      <a:r>
                        <a:rPr lang="en-US" sz="2000" b="0" dirty="0">
                          <a:effectLst/>
                          <a:latin typeface="Calibri" panose="020F0502020204030204" pitchFamily="34" charset="0"/>
                          <a:ea typeface="MS Gothic" panose="020B0609070205080204" pitchFamily="49" charset="-128"/>
                          <a:cs typeface="Calibri" panose="020F0502020204030204" pitchFamily="34" charset="0"/>
                        </a:rPr>
                        <a:t>0.86%</a:t>
                      </a:r>
                    </a:p>
                  </a:txBody>
                  <a:tcPr marL="68580" marR="68580" marT="0" marB="0"/>
                </a:tc>
                <a:extLst>
                  <a:ext uri="{0D108BD9-81ED-4DB2-BD59-A6C34878D82A}">
                    <a16:rowId xmlns:a16="http://schemas.microsoft.com/office/drawing/2014/main" val="2483483988"/>
                  </a:ext>
                </a:extLst>
              </a:tr>
            </a:tbl>
          </a:graphicData>
        </a:graphic>
      </p:graphicFrame>
    </p:spTree>
    <p:extLst>
      <p:ext uri="{BB962C8B-B14F-4D97-AF65-F5344CB8AC3E}">
        <p14:creationId xmlns:p14="http://schemas.microsoft.com/office/powerpoint/2010/main" val="376824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C905-4F1B-31D9-E91A-3F418C08F002}"/>
              </a:ext>
            </a:extLst>
          </p:cNvPr>
          <p:cNvSpPr>
            <a:spLocks noGrp="1"/>
          </p:cNvSpPr>
          <p:nvPr>
            <p:ph type="title"/>
          </p:nvPr>
        </p:nvSpPr>
        <p:spPr>
          <a:xfrm>
            <a:off x="3756074" y="365125"/>
            <a:ext cx="4684541" cy="929103"/>
          </a:xfrm>
        </p:spPr>
        <p:txBody>
          <a:bodyPr/>
          <a:lstStyle/>
          <a:p>
            <a:pPr algn="ctr"/>
            <a:r>
              <a:rPr lang="en-US" b="1" dirty="0">
                <a:solidFill>
                  <a:srgbClr val="FF0000"/>
                </a:solidFill>
              </a:rPr>
              <a:t>A Story to Share</a:t>
            </a:r>
          </a:p>
        </p:txBody>
      </p:sp>
      <p:sp>
        <p:nvSpPr>
          <p:cNvPr id="3" name="Content Placeholder 2">
            <a:extLst>
              <a:ext uri="{FF2B5EF4-FFF2-40B4-BE49-F238E27FC236}">
                <a16:creationId xmlns:a16="http://schemas.microsoft.com/office/drawing/2014/main" id="{84E6AD71-8C05-BC3C-765A-278C0BAC6FD2}"/>
              </a:ext>
            </a:extLst>
          </p:cNvPr>
          <p:cNvSpPr>
            <a:spLocks noGrp="1"/>
          </p:cNvSpPr>
          <p:nvPr>
            <p:ph idx="1"/>
          </p:nvPr>
        </p:nvSpPr>
        <p:spPr>
          <a:xfrm>
            <a:off x="0" y="1294228"/>
            <a:ext cx="12192000" cy="5430129"/>
          </a:xfrm>
        </p:spPr>
        <p:txBody>
          <a:bodyPr/>
          <a:lstStyle/>
          <a:p>
            <a:pPr marL="0" indent="0" algn="ctr">
              <a:buNone/>
            </a:pPr>
            <a:endParaRPr lang="en-CA" dirty="0"/>
          </a:p>
          <a:p>
            <a:pPr marL="0" indent="0" algn="ctr">
              <a:buNone/>
            </a:pPr>
            <a:endParaRPr lang="en-CA" dirty="0"/>
          </a:p>
          <a:p>
            <a:pPr marL="0" indent="0" algn="ctr">
              <a:buNone/>
            </a:pPr>
            <a:r>
              <a:rPr lang="en-CA" sz="6000" dirty="0"/>
              <a:t>Putting</a:t>
            </a:r>
          </a:p>
          <a:p>
            <a:pPr marL="0" indent="0" algn="ctr">
              <a:buNone/>
            </a:pPr>
            <a:r>
              <a:rPr lang="en-CA" sz="6000" dirty="0"/>
              <a:t>“</a:t>
            </a:r>
            <a:r>
              <a:rPr lang="en-CA" sz="6000" dirty="0">
                <a:solidFill>
                  <a:srgbClr val="FF0000"/>
                </a:solidFill>
              </a:rPr>
              <a:t>TELECOMMUNICATION CHURN</a:t>
            </a:r>
            <a:r>
              <a:rPr lang="en-CA" sz="6000" dirty="0"/>
              <a:t>” </a:t>
            </a:r>
          </a:p>
          <a:p>
            <a:pPr marL="0" indent="0" algn="ctr">
              <a:buNone/>
            </a:pPr>
            <a:r>
              <a:rPr lang="en-CA" sz="6000" dirty="0"/>
              <a:t>in perspective:</a:t>
            </a:r>
          </a:p>
          <a:p>
            <a:pPr marL="0" indent="0">
              <a:buNone/>
            </a:pPr>
            <a:endParaRPr lang="en-CA" dirty="0"/>
          </a:p>
        </p:txBody>
      </p:sp>
    </p:spTree>
    <p:extLst>
      <p:ext uri="{BB962C8B-B14F-4D97-AF65-F5344CB8AC3E}">
        <p14:creationId xmlns:p14="http://schemas.microsoft.com/office/powerpoint/2010/main" val="293631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E09B-50B6-F7B6-07A7-EA766B4B0F72}"/>
              </a:ext>
            </a:extLst>
          </p:cNvPr>
          <p:cNvSpPr>
            <a:spLocks noGrp="1"/>
          </p:cNvSpPr>
          <p:nvPr>
            <p:ph type="title"/>
          </p:nvPr>
        </p:nvSpPr>
        <p:spPr>
          <a:xfrm>
            <a:off x="3052482" y="365126"/>
            <a:ext cx="4719918" cy="562722"/>
          </a:xfrm>
        </p:spPr>
        <p:txBody>
          <a:bodyPr>
            <a:normAutofit fontScale="90000"/>
          </a:bodyPr>
          <a:lstStyle/>
          <a:p>
            <a:pPr algn="ctr"/>
            <a:r>
              <a:rPr lang="en-US" b="1" dirty="0">
                <a:solidFill>
                  <a:srgbClr val="FF0000"/>
                </a:solidFill>
              </a:rPr>
              <a:t>Project Overview</a:t>
            </a:r>
          </a:p>
        </p:txBody>
      </p:sp>
      <p:sp>
        <p:nvSpPr>
          <p:cNvPr id="3" name="Content Placeholder 2">
            <a:extLst>
              <a:ext uri="{FF2B5EF4-FFF2-40B4-BE49-F238E27FC236}">
                <a16:creationId xmlns:a16="http://schemas.microsoft.com/office/drawing/2014/main" id="{5CDF552C-F9B0-CBED-A392-86CF05F51058}"/>
              </a:ext>
            </a:extLst>
          </p:cNvPr>
          <p:cNvSpPr>
            <a:spLocks noGrp="1"/>
          </p:cNvSpPr>
          <p:nvPr>
            <p:ph idx="1"/>
          </p:nvPr>
        </p:nvSpPr>
        <p:spPr>
          <a:xfrm>
            <a:off x="0" y="1183342"/>
            <a:ext cx="12192000" cy="5674658"/>
          </a:xfrm>
        </p:spPr>
        <p:txBody>
          <a:bodyPr>
            <a:normAutofit lnSpcReduction="10000"/>
          </a:bodyPr>
          <a:lstStyle/>
          <a:p>
            <a:pPr marL="0" indent="0">
              <a:buNone/>
            </a:pPr>
            <a:r>
              <a:rPr lang="en-CA" sz="6000" dirty="0"/>
              <a:t>3 Core Components were addressed:</a:t>
            </a:r>
          </a:p>
          <a:p>
            <a:pPr marL="0" indent="0">
              <a:buNone/>
            </a:pPr>
            <a:endParaRPr lang="en-CA" sz="6000" dirty="0"/>
          </a:p>
          <a:p>
            <a:pPr marL="742950" indent="-742950" algn="just">
              <a:buFont typeface="+mj-lt"/>
              <a:buAutoNum type="arabicPeriod"/>
            </a:pPr>
            <a:r>
              <a:rPr lang="en-CA" sz="4000" dirty="0"/>
              <a:t>Understand business inter-dependencies within a telecommunication company related to “CHURN”.</a:t>
            </a:r>
          </a:p>
          <a:p>
            <a:pPr marL="742950" indent="-742950" algn="just">
              <a:buFont typeface="+mj-lt"/>
              <a:buAutoNum type="arabicPeriod"/>
            </a:pPr>
            <a:r>
              <a:rPr lang="en-CA" sz="4000" dirty="0"/>
              <a:t>Data modeling to find the Best Possible model and extracting the Best Variables predicting “CHURN”, &amp;,</a:t>
            </a:r>
          </a:p>
          <a:p>
            <a:pPr marL="742950" indent="-742950" algn="just">
              <a:buFont typeface="+mj-lt"/>
              <a:buAutoNum type="arabicPeriod"/>
            </a:pPr>
            <a:r>
              <a:rPr lang="en-CA" sz="4000" dirty="0"/>
              <a:t>Create an interactive source for management to see the variables in action determining the prediction of “CHURN”.</a:t>
            </a:r>
          </a:p>
          <a:p>
            <a:pPr marL="1143000" indent="-1143000" algn="ctr">
              <a:buAutoNum type="arabicPeriod"/>
            </a:pPr>
            <a:endParaRPr lang="en-US" sz="4000" dirty="0"/>
          </a:p>
        </p:txBody>
      </p:sp>
    </p:spTree>
    <p:extLst>
      <p:ext uri="{BB962C8B-B14F-4D97-AF65-F5344CB8AC3E}">
        <p14:creationId xmlns:p14="http://schemas.microsoft.com/office/powerpoint/2010/main" val="215926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4520-EB64-A5DA-3110-981845091135}"/>
              </a:ext>
            </a:extLst>
          </p:cNvPr>
          <p:cNvSpPr>
            <a:spLocks noGrp="1"/>
          </p:cNvSpPr>
          <p:nvPr>
            <p:ph type="title"/>
          </p:nvPr>
        </p:nvSpPr>
        <p:spPr>
          <a:xfrm>
            <a:off x="3789175" y="217208"/>
            <a:ext cx="4979964" cy="750980"/>
          </a:xfrm>
        </p:spPr>
        <p:txBody>
          <a:bodyPr/>
          <a:lstStyle/>
          <a:p>
            <a:pPr algn="ctr"/>
            <a:r>
              <a:rPr lang="en-US" b="1" dirty="0">
                <a:solidFill>
                  <a:srgbClr val="FF0000"/>
                </a:solidFill>
              </a:rPr>
              <a:t>Data Assumptions</a:t>
            </a:r>
          </a:p>
        </p:txBody>
      </p:sp>
      <p:sp>
        <p:nvSpPr>
          <p:cNvPr id="3" name="Content Placeholder 2">
            <a:extLst>
              <a:ext uri="{FF2B5EF4-FFF2-40B4-BE49-F238E27FC236}">
                <a16:creationId xmlns:a16="http://schemas.microsoft.com/office/drawing/2014/main" id="{EF4948E8-E5D0-227F-83D5-41497A2BA083}"/>
              </a:ext>
            </a:extLst>
          </p:cNvPr>
          <p:cNvSpPr>
            <a:spLocks noGrp="1"/>
          </p:cNvSpPr>
          <p:nvPr>
            <p:ph idx="1"/>
          </p:nvPr>
        </p:nvSpPr>
        <p:spPr>
          <a:xfrm>
            <a:off x="0" y="1252026"/>
            <a:ext cx="12192000" cy="5605974"/>
          </a:xfrm>
        </p:spPr>
        <p:txBody>
          <a:bodyPr>
            <a:normAutofit lnSpcReduction="10000"/>
          </a:bodyPr>
          <a:lstStyle/>
          <a:p>
            <a:r>
              <a:rPr lang="en-CA" dirty="0"/>
              <a:t>The source data is made available by IBM.</a:t>
            </a:r>
          </a:p>
          <a:p>
            <a:pPr marL="0" indent="0">
              <a:buNone/>
            </a:pPr>
            <a:endParaRPr lang="en-CA" dirty="0"/>
          </a:p>
          <a:p>
            <a:r>
              <a:rPr lang="en-CA" dirty="0"/>
              <a:t>The dataset is a hypothetical dataset as stated by IBM.</a:t>
            </a:r>
          </a:p>
          <a:p>
            <a:endParaRPr lang="en-CA" dirty="0"/>
          </a:p>
          <a:p>
            <a:r>
              <a:rPr lang="en-CA" dirty="0"/>
              <a:t>The dataset was obtained in 5 separate Excel formatted files and everything was done in Google Colab Environment with dependencies for different statistical modeling packages being satisfied in Google Colab.</a:t>
            </a:r>
          </a:p>
          <a:p>
            <a:endParaRPr lang="en-CA" dirty="0"/>
          </a:p>
          <a:p>
            <a:r>
              <a:rPr lang="en-CA" dirty="0"/>
              <a:t> There were some issues noticed while running the same codes in a different environment, viz. Jupyter Notebook.</a:t>
            </a:r>
          </a:p>
          <a:p>
            <a:endParaRPr lang="en-CA" dirty="0"/>
          </a:p>
          <a:p>
            <a:r>
              <a:rPr lang="en-CA" dirty="0"/>
              <a:t>The datasets used are “Static” dataset and not a dynamic dataset.</a:t>
            </a:r>
          </a:p>
          <a:p>
            <a:endParaRPr lang="en-US" dirty="0"/>
          </a:p>
        </p:txBody>
      </p:sp>
    </p:spTree>
    <p:extLst>
      <p:ext uri="{BB962C8B-B14F-4D97-AF65-F5344CB8AC3E}">
        <p14:creationId xmlns:p14="http://schemas.microsoft.com/office/powerpoint/2010/main" val="94430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F82B-DDF0-6DC3-A04D-F6425793CE44}"/>
              </a:ext>
            </a:extLst>
          </p:cNvPr>
          <p:cNvSpPr>
            <a:spLocks noGrp="1"/>
          </p:cNvSpPr>
          <p:nvPr>
            <p:ph type="title"/>
          </p:nvPr>
        </p:nvSpPr>
        <p:spPr>
          <a:xfrm>
            <a:off x="2716306" y="285376"/>
            <a:ext cx="6252883" cy="791322"/>
          </a:xfrm>
        </p:spPr>
        <p:txBody>
          <a:bodyPr>
            <a:normAutofit fontScale="90000"/>
          </a:bodyPr>
          <a:lstStyle/>
          <a:p>
            <a:pPr algn="ctr"/>
            <a:r>
              <a:rPr lang="en-US" b="1" dirty="0">
                <a:solidFill>
                  <a:srgbClr val="FF0000"/>
                </a:solidFill>
              </a:rPr>
              <a:t>Modeling Approach and Flow</a:t>
            </a:r>
          </a:p>
        </p:txBody>
      </p:sp>
      <p:sp>
        <p:nvSpPr>
          <p:cNvPr id="3" name="Content Placeholder 2">
            <a:extLst>
              <a:ext uri="{FF2B5EF4-FFF2-40B4-BE49-F238E27FC236}">
                <a16:creationId xmlns:a16="http://schemas.microsoft.com/office/drawing/2014/main" id="{5EEB6A33-7B6A-EDF1-AB85-D671F2A974E8}"/>
              </a:ext>
            </a:extLst>
          </p:cNvPr>
          <p:cNvSpPr>
            <a:spLocks noGrp="1"/>
          </p:cNvSpPr>
          <p:nvPr>
            <p:ph idx="1"/>
          </p:nvPr>
        </p:nvSpPr>
        <p:spPr>
          <a:xfrm>
            <a:off x="419100" y="1211169"/>
            <a:ext cx="11353800" cy="5495926"/>
          </a:xfrm>
        </p:spPr>
        <p:txBody>
          <a:bodyPr>
            <a:normAutofit fontScale="77500" lnSpcReduction="20000"/>
          </a:bodyPr>
          <a:lstStyle/>
          <a:p>
            <a:r>
              <a:rPr lang="en-CA" dirty="0"/>
              <a:t>The approach deployed for this data science project to predict “CHURN” was as follows:</a:t>
            </a:r>
          </a:p>
          <a:p>
            <a:pPr marL="0" indent="0">
              <a:buNone/>
            </a:pPr>
            <a:endParaRPr lang="en-CA" dirty="0"/>
          </a:p>
          <a:p>
            <a:pPr marL="0" indent="0" algn="ctr">
              <a:buNone/>
            </a:pPr>
            <a:r>
              <a:rPr lang="en-US" sz="4600" b="1" dirty="0">
                <a:effectLst/>
                <a:latin typeface="Arial" panose="020B0604020202020204" pitchFamily="34" charset="0"/>
                <a:ea typeface="Calibri" panose="020F0502020204030204" pitchFamily="34" charset="0"/>
              </a:rPr>
              <a:t>Obtaining Datasets </a:t>
            </a:r>
          </a:p>
          <a:p>
            <a:pPr marL="0" indent="0" algn="ctr">
              <a:buNone/>
            </a:pPr>
            <a:r>
              <a:rPr lang="en-US" sz="4600" b="1" dirty="0">
                <a:effectLst/>
                <a:latin typeface="Arial" panose="020B0604020202020204" pitchFamily="34" charset="0"/>
                <a:ea typeface="Calibri" panose="020F0502020204030204" pitchFamily="34" charset="0"/>
              </a:rPr>
              <a:t> </a:t>
            </a:r>
          </a:p>
          <a:p>
            <a:pPr marL="0" indent="0" algn="ctr">
              <a:buNone/>
            </a:pPr>
            <a:r>
              <a:rPr lang="en-US" sz="4600" b="1" dirty="0">
                <a:effectLst/>
                <a:latin typeface="Arial" panose="020B0604020202020204" pitchFamily="34" charset="0"/>
                <a:ea typeface="Calibri" panose="020F0502020204030204" pitchFamily="34" charset="0"/>
              </a:rPr>
              <a:t>-&gt; Data Exploration </a:t>
            </a:r>
          </a:p>
          <a:p>
            <a:pPr marL="0" indent="0" algn="ctr">
              <a:buNone/>
            </a:pPr>
            <a:endParaRPr lang="en-US" sz="4600" b="1" dirty="0">
              <a:effectLst/>
              <a:latin typeface="Arial" panose="020B0604020202020204" pitchFamily="34" charset="0"/>
              <a:ea typeface="Calibri" panose="020F0502020204030204" pitchFamily="34" charset="0"/>
            </a:endParaRPr>
          </a:p>
          <a:p>
            <a:pPr marL="0" indent="0" algn="ctr">
              <a:buNone/>
            </a:pPr>
            <a:r>
              <a:rPr lang="en-US" sz="4600" b="1" dirty="0">
                <a:effectLst/>
                <a:latin typeface="Arial" panose="020B0604020202020204" pitchFamily="34" charset="0"/>
                <a:ea typeface="Calibri" panose="020F0502020204030204" pitchFamily="34" charset="0"/>
              </a:rPr>
              <a:t>-&gt; Data Preparation and Feature Engineering </a:t>
            </a:r>
          </a:p>
          <a:p>
            <a:pPr marL="0" indent="0" algn="ctr">
              <a:buNone/>
            </a:pPr>
            <a:endParaRPr lang="en-US" sz="4600" b="1" dirty="0">
              <a:effectLst/>
              <a:latin typeface="Arial" panose="020B0604020202020204" pitchFamily="34" charset="0"/>
              <a:ea typeface="Calibri" panose="020F0502020204030204" pitchFamily="34" charset="0"/>
            </a:endParaRPr>
          </a:p>
          <a:p>
            <a:pPr marL="0" indent="0" algn="ctr">
              <a:buNone/>
            </a:pPr>
            <a:r>
              <a:rPr lang="en-US" sz="4600" b="1" dirty="0">
                <a:effectLst/>
                <a:latin typeface="Arial" panose="020B0604020202020204" pitchFamily="34" charset="0"/>
                <a:ea typeface="Calibri" panose="020F0502020204030204" pitchFamily="34" charset="0"/>
              </a:rPr>
              <a:t>-&gt; Model Exploration </a:t>
            </a:r>
          </a:p>
          <a:p>
            <a:pPr marL="0" indent="0" algn="ctr">
              <a:buNone/>
            </a:pPr>
            <a:endParaRPr lang="en-US" sz="4600" b="1" dirty="0">
              <a:effectLst/>
              <a:latin typeface="Arial" panose="020B0604020202020204" pitchFamily="34" charset="0"/>
              <a:ea typeface="Calibri" panose="020F0502020204030204" pitchFamily="34" charset="0"/>
            </a:endParaRPr>
          </a:p>
          <a:p>
            <a:pPr marL="0" indent="0" algn="ctr">
              <a:buNone/>
            </a:pPr>
            <a:r>
              <a:rPr lang="en-US" sz="4600" b="1" dirty="0">
                <a:effectLst/>
                <a:latin typeface="Arial" panose="020B0604020202020204" pitchFamily="34" charset="0"/>
                <a:ea typeface="Calibri" panose="020F0502020204030204" pitchFamily="34" charset="0"/>
              </a:rPr>
              <a:t>-&gt; Model Recommendation</a:t>
            </a:r>
            <a:endParaRPr lang="en-US" sz="4600" dirty="0"/>
          </a:p>
        </p:txBody>
      </p:sp>
    </p:spTree>
    <p:extLst>
      <p:ext uri="{BB962C8B-B14F-4D97-AF65-F5344CB8AC3E}">
        <p14:creationId xmlns:p14="http://schemas.microsoft.com/office/powerpoint/2010/main" val="40647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4520-EB64-A5DA-3110-981845091135}"/>
              </a:ext>
            </a:extLst>
          </p:cNvPr>
          <p:cNvSpPr>
            <a:spLocks noGrp="1"/>
          </p:cNvSpPr>
          <p:nvPr>
            <p:ph type="title"/>
          </p:nvPr>
        </p:nvSpPr>
        <p:spPr>
          <a:xfrm>
            <a:off x="3856410" y="256100"/>
            <a:ext cx="4790049" cy="886900"/>
          </a:xfrm>
        </p:spPr>
        <p:txBody>
          <a:bodyPr>
            <a:normAutofit/>
          </a:bodyPr>
          <a:lstStyle/>
          <a:p>
            <a:pPr algn="ctr"/>
            <a:r>
              <a:rPr lang="en-US" b="1" dirty="0">
                <a:solidFill>
                  <a:srgbClr val="FF0000"/>
                </a:solidFill>
              </a:rPr>
              <a:t>Data Visualization</a:t>
            </a:r>
          </a:p>
        </p:txBody>
      </p:sp>
      <p:sp>
        <p:nvSpPr>
          <p:cNvPr id="3" name="Content Placeholder 2">
            <a:extLst>
              <a:ext uri="{FF2B5EF4-FFF2-40B4-BE49-F238E27FC236}">
                <a16:creationId xmlns:a16="http://schemas.microsoft.com/office/drawing/2014/main" id="{EF4948E8-E5D0-227F-83D5-41497A2BA083}"/>
              </a:ext>
            </a:extLst>
          </p:cNvPr>
          <p:cNvSpPr>
            <a:spLocks noGrp="1"/>
          </p:cNvSpPr>
          <p:nvPr>
            <p:ph idx="1"/>
          </p:nvPr>
        </p:nvSpPr>
        <p:spPr>
          <a:xfrm>
            <a:off x="0" y="1143000"/>
            <a:ext cx="12192000" cy="5715000"/>
          </a:xfrm>
        </p:spPr>
        <p:txBody>
          <a:bodyPr>
            <a:normAutofit lnSpcReduction="10000"/>
          </a:bodyPr>
          <a:lstStyle/>
          <a:p>
            <a:pPr marL="0" indent="0" algn="ctr">
              <a:buNone/>
            </a:pPr>
            <a:r>
              <a:rPr lang="en-US" dirty="0">
                <a:solidFill>
                  <a:schemeClr val="accent1"/>
                </a:solidFill>
                <a:hlinkClick r:id="rId3" action="ppaction://hlinkfile">
                  <a:extLst>
                    <a:ext uri="{A12FA001-AC4F-418D-AE19-62706E023703}">
                      <ahyp:hlinkClr xmlns:ahyp="http://schemas.microsoft.com/office/drawing/2018/hyperlinkcolor" val="tx"/>
                    </a:ext>
                  </a:extLst>
                </a:hlinkClick>
              </a:rPr>
              <a:t>The Merged Dataset Source Report</a:t>
            </a:r>
          </a:p>
          <a:p>
            <a:pPr marL="0" indent="0" algn="ctr">
              <a:buNone/>
            </a:pPr>
            <a:endParaRPr lang="en-US" sz="1200" dirty="0">
              <a:solidFill>
                <a:srgbClr val="002060"/>
              </a:solidFill>
              <a:hlinkClick r:id="rId3" action="ppaction://hlinkfile">
                <a:extLst>
                  <a:ext uri="{A12FA001-AC4F-418D-AE19-62706E023703}">
                    <ahyp:hlinkClr xmlns:ahyp="http://schemas.microsoft.com/office/drawing/2018/hyperlinkcolor" val="tx"/>
                  </a:ext>
                </a:extLst>
              </a:hlinkClick>
            </a:endParaRPr>
          </a:p>
          <a:p>
            <a:pPr marL="0" indent="0">
              <a:buNone/>
            </a:pPr>
            <a:r>
              <a:rPr lang="en-US" dirty="0">
                <a:solidFill>
                  <a:srgbClr val="002060"/>
                </a:solidFill>
                <a:hlinkClick r:id="rId3" action="ppaction://hlinkfile">
                  <a:extLst>
                    <a:ext uri="{A12FA001-AC4F-418D-AE19-62706E023703}">
                      <ahyp:hlinkClr xmlns:ahyp="http://schemas.microsoft.com/office/drawing/2018/hyperlinkcolor" val="tx"/>
                    </a:ext>
                  </a:extLst>
                </a:hlinkClick>
              </a:rPr>
              <a:t>file:///C:/Users/Pushkar/Desktop/Education_2022/Centennial/Class_Materials/Semester3_May8-Aug20_2023/BA723_CapstoneProject_David/Assignments/Capstone_Python_Files/New_Report.html</a:t>
            </a:r>
            <a:endParaRPr lang="en-US" dirty="0">
              <a:solidFill>
                <a:srgbClr val="002060"/>
              </a:solidFill>
            </a:endParaRPr>
          </a:p>
          <a:p>
            <a:pPr marL="0" indent="0" algn="ctr">
              <a:buNone/>
            </a:pPr>
            <a:endParaRPr lang="en-US" u="sng" dirty="0">
              <a:solidFill>
                <a:schemeClr val="accent1"/>
              </a:solidFill>
            </a:endParaRPr>
          </a:p>
          <a:p>
            <a:pPr marL="0" indent="0" algn="ctr">
              <a:buNone/>
            </a:pPr>
            <a:endParaRPr lang="en-US" u="sng" dirty="0">
              <a:solidFill>
                <a:schemeClr val="accent1"/>
              </a:solidFill>
            </a:endParaRPr>
          </a:p>
          <a:p>
            <a:pPr marL="0" indent="0" algn="ctr">
              <a:buNone/>
            </a:pPr>
            <a:r>
              <a:rPr lang="en-US" u="sng" dirty="0">
                <a:solidFill>
                  <a:schemeClr val="accent1"/>
                </a:solidFill>
              </a:rPr>
              <a:t>The Initial Split Dataset Comparison Report</a:t>
            </a:r>
          </a:p>
          <a:p>
            <a:pPr marL="0" indent="0" algn="ctr">
              <a:buNone/>
            </a:pPr>
            <a:endParaRPr lang="en-US" sz="1400" u="sng" dirty="0">
              <a:solidFill>
                <a:srgbClr val="002060"/>
              </a:solidFill>
            </a:endParaRPr>
          </a:p>
          <a:p>
            <a:pPr marL="0" indent="0" algn="ctr">
              <a:buNone/>
            </a:pPr>
            <a:r>
              <a:rPr lang="en-US" u="sng" dirty="0">
                <a:solidFill>
                  <a:srgbClr val="002060"/>
                </a:solidFill>
              </a:rPr>
              <a:t>file:///C:/Users/Pushkar/Desktop/Education_2022/Centennial/Class_Materials/Semester3_May8-Aug20_2023/BA723_CapstoneProject_David/Assignments/Capstone_Python_Files/New_Comparison.html</a:t>
            </a:r>
          </a:p>
          <a:p>
            <a:pPr marL="0" indent="0">
              <a:buNone/>
            </a:pPr>
            <a:endParaRPr lang="en-US" dirty="0"/>
          </a:p>
        </p:txBody>
      </p:sp>
    </p:spTree>
    <p:extLst>
      <p:ext uri="{BB962C8B-B14F-4D97-AF65-F5344CB8AC3E}">
        <p14:creationId xmlns:p14="http://schemas.microsoft.com/office/powerpoint/2010/main" val="2875568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1677</TotalTime>
  <Words>1253</Words>
  <Application>Microsoft Office PowerPoint</Application>
  <PresentationFormat>Widescreen</PresentationFormat>
  <Paragraphs>319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Google Sans</vt:lpstr>
      <vt:lpstr>Söhne</vt:lpstr>
      <vt:lpstr>Office Theme</vt:lpstr>
      <vt:lpstr>TELECOMMUNICATIONS  CHURN </vt:lpstr>
      <vt:lpstr>AGENDA FOR TODAY</vt:lpstr>
      <vt:lpstr>Executive Summary</vt:lpstr>
      <vt:lpstr>Objective &amp; Background</vt:lpstr>
      <vt:lpstr>A Story to Share</vt:lpstr>
      <vt:lpstr>Project Overview</vt:lpstr>
      <vt:lpstr>Data Assumptions</vt:lpstr>
      <vt:lpstr>Modeling Approach and Flow</vt:lpstr>
      <vt:lpstr>Data Visualization</vt:lpstr>
      <vt:lpstr>Key Findings</vt:lpstr>
      <vt:lpstr>Key Findings…..Continued</vt:lpstr>
      <vt:lpstr>Recommendations</vt:lpstr>
      <vt:lpstr>Actions for Stakeholders</vt:lpstr>
      <vt:lpstr>CONCLUSION</vt:lpstr>
      <vt:lpstr>Thank You for coming, for your patience, and for listening so attentively.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TELECOMMUNICATIONS CHURN </dc:title>
  <dc:creator>Pushkar Mishra</dc:creator>
  <cp:lastModifiedBy>Pushkar Mishra</cp:lastModifiedBy>
  <cp:revision>27</cp:revision>
  <dcterms:created xsi:type="dcterms:W3CDTF">2023-08-16T20:26:04Z</dcterms:created>
  <dcterms:modified xsi:type="dcterms:W3CDTF">2023-08-18T00:24:37Z</dcterms:modified>
</cp:coreProperties>
</file>