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4" r:id="rId1"/>
  </p:sldMasterIdLst>
  <p:notesMasterIdLst>
    <p:notesMasterId r:id="rId20"/>
  </p:notesMasterIdLst>
  <p:handoutMasterIdLst>
    <p:handoutMasterId r:id="rId21"/>
  </p:handoutMasterIdLst>
  <p:sldIdLst>
    <p:sldId id="267" r:id="rId2"/>
    <p:sldId id="285" r:id="rId3"/>
    <p:sldId id="286" r:id="rId4"/>
    <p:sldId id="265" r:id="rId5"/>
    <p:sldId id="290" r:id="rId6"/>
    <p:sldId id="292" r:id="rId7"/>
    <p:sldId id="295" r:id="rId8"/>
    <p:sldId id="294" r:id="rId9"/>
    <p:sldId id="257" r:id="rId10"/>
    <p:sldId id="266" r:id="rId11"/>
    <p:sldId id="260" r:id="rId12"/>
    <p:sldId id="296" r:id="rId13"/>
    <p:sldId id="291" r:id="rId14"/>
    <p:sldId id="273" r:id="rId15"/>
    <p:sldId id="297" r:id="rId16"/>
    <p:sldId id="298" r:id="rId17"/>
    <p:sldId id="293"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445"/>
    <a:srgbClr val="FF4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58" autoAdjust="0"/>
    <p:restoredTop sz="94660"/>
  </p:normalViewPr>
  <p:slideViewPr>
    <p:cSldViewPr snapToGrid="0">
      <p:cViewPr varScale="1">
        <p:scale>
          <a:sx n="69" d="100"/>
          <a:sy n="69" d="100"/>
        </p:scale>
        <p:origin x="91" y="4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USHKAR\Desktop\CarDekho\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USHKAR\Desktop\CarDekho\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USHKAR\Desktop\CarDekho\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USHKAR\Desktop\CarDekho\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Market share of major companies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explosion val="6"/>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A57-444B-B137-E0822704D2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A57-444B-B137-E0822704D2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A57-444B-B137-E0822704D2C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A57-444B-B137-E0822704D2C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A57-444B-B137-E0822704D2C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A57-444B-B137-E0822704D2C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A57-444B-B137-E0822704D2C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Yearly!$F$1:$L$1</c:f>
              <c:strCache>
                <c:ptCount val="7"/>
                <c:pt idx="0">
                  <c:v>Maruti Suzuki</c:v>
                </c:pt>
                <c:pt idx="1">
                  <c:v>Hyundai</c:v>
                </c:pt>
                <c:pt idx="2">
                  <c:v>Mahindra and Mahindra</c:v>
                </c:pt>
                <c:pt idx="3">
                  <c:v>Tata</c:v>
                </c:pt>
                <c:pt idx="4">
                  <c:v>Honda</c:v>
                </c:pt>
                <c:pt idx="5">
                  <c:v>Toyota</c:v>
                </c:pt>
                <c:pt idx="6">
                  <c:v>Others</c:v>
                </c:pt>
              </c:strCache>
            </c:strRef>
          </c:cat>
          <c:val>
            <c:numRef>
              <c:f>Yearly!$F$8:$L$8</c:f>
              <c:numCache>
                <c:formatCode>0.00</c:formatCode>
                <c:ptCount val="7"/>
                <c:pt idx="0">
                  <c:v>46.983333333333327</c:v>
                </c:pt>
                <c:pt idx="1">
                  <c:v>17.279999999999998</c:v>
                </c:pt>
                <c:pt idx="2">
                  <c:v>7.7416666666666663</c:v>
                </c:pt>
                <c:pt idx="3">
                  <c:v>6.913333333333334</c:v>
                </c:pt>
                <c:pt idx="4">
                  <c:v>7.085</c:v>
                </c:pt>
                <c:pt idx="5">
                  <c:v>4.7949999999999999</c:v>
                </c:pt>
                <c:pt idx="6">
                  <c:v>9.2016666666666662</c:v>
                </c:pt>
              </c:numCache>
            </c:numRef>
          </c:val>
          <c:extLst>
            <c:ext xmlns:c16="http://schemas.microsoft.com/office/drawing/2014/chart" uri="{C3380CC4-5D6E-409C-BE32-E72D297353CC}">
              <c16:uniqueId val="{0000000E-4A57-444B-B137-E0822704D2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Total Sales of Maruti vs All vehicles Sales</a:t>
            </a:r>
          </a:p>
        </c:rich>
      </c:tx>
      <c:layout>
        <c:manualLayout>
          <c:xMode val="edge"/>
          <c:yMode val="edge"/>
          <c:x val="0.11573130309335436"/>
          <c:y val="1.536443966977342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Yearly!$O$1</c:f>
              <c:strCache>
                <c:ptCount val="1"/>
                <c:pt idx="0">
                  <c:v>Total Vehicles Sold by MS</c:v>
                </c:pt>
              </c:strCache>
            </c:strRef>
          </c:tx>
          <c:spPr>
            <a:ln w="31750" cap="rnd">
              <a:solidFill>
                <a:schemeClr val="accent1"/>
              </a:solidFill>
              <a:round/>
            </a:ln>
            <a:effectLst>
              <a:outerShdw blurRad="38100" dist="25400" dir="5400000" rotWithShape="0">
                <a:srgbClr val="000000">
                  <a:alpha val="35000"/>
                </a:srgbClr>
              </a:outerShdw>
            </a:effectLst>
          </c:spPr>
          <c:marker>
            <c:symbol val="none"/>
          </c:marker>
          <c:cat>
            <c:strRef>
              <c:f>Yearly!$A$2:$A$7</c:f>
              <c:strCache>
                <c:ptCount val="6"/>
                <c:pt idx="0">
                  <c:v>2014</c:v>
                </c:pt>
                <c:pt idx="1">
                  <c:v>2015</c:v>
                </c:pt>
                <c:pt idx="2">
                  <c:v>2016</c:v>
                </c:pt>
                <c:pt idx="3">
                  <c:v>2017</c:v>
                </c:pt>
                <c:pt idx="4">
                  <c:v>2018</c:v>
                </c:pt>
                <c:pt idx="5">
                  <c:v>2019*</c:v>
                </c:pt>
              </c:strCache>
            </c:strRef>
          </c:cat>
          <c:val>
            <c:numRef>
              <c:f>Yearly!$O$2:$O$7</c:f>
              <c:numCache>
                <c:formatCode>0</c:formatCode>
                <c:ptCount val="6"/>
                <c:pt idx="0">
                  <c:v>1270573</c:v>
                </c:pt>
                <c:pt idx="1">
                  <c:v>1415558</c:v>
                </c:pt>
                <c:pt idx="2">
                  <c:v>1501473</c:v>
                </c:pt>
                <c:pt idx="3">
                  <c:v>1730309</c:v>
                </c:pt>
                <c:pt idx="4">
                  <c:v>1865743</c:v>
                </c:pt>
                <c:pt idx="5">
                  <c:v>1813619.25</c:v>
                </c:pt>
              </c:numCache>
            </c:numRef>
          </c:val>
          <c:smooth val="0"/>
          <c:extLst>
            <c:ext xmlns:c16="http://schemas.microsoft.com/office/drawing/2014/chart" uri="{C3380CC4-5D6E-409C-BE32-E72D297353CC}">
              <c16:uniqueId val="{00000000-8ECF-4EAD-80B8-A2DCD16A62AA}"/>
            </c:ext>
          </c:extLst>
        </c:ser>
        <c:ser>
          <c:idx val="1"/>
          <c:order val="1"/>
          <c:tx>
            <c:strRef>
              <c:f>Yearly!$P$1</c:f>
              <c:strCache>
                <c:ptCount val="1"/>
                <c:pt idx="0">
                  <c:v>Total Vehicles sold by All</c:v>
                </c:pt>
              </c:strCache>
            </c:strRef>
          </c:tx>
          <c:spPr>
            <a:ln w="31750" cap="rnd">
              <a:solidFill>
                <a:schemeClr val="accent2"/>
              </a:solidFill>
              <a:round/>
            </a:ln>
            <a:effectLst>
              <a:outerShdw blurRad="38100" dist="25400" dir="5400000" rotWithShape="0">
                <a:srgbClr val="000000">
                  <a:alpha val="35000"/>
                </a:srgbClr>
              </a:outerShdw>
            </a:effectLst>
          </c:spPr>
          <c:marker>
            <c:symbol val="none"/>
          </c:marker>
          <c:cat>
            <c:strRef>
              <c:f>Yearly!$A$2:$A$7</c:f>
              <c:strCache>
                <c:ptCount val="6"/>
                <c:pt idx="0">
                  <c:v>2014</c:v>
                </c:pt>
                <c:pt idx="1">
                  <c:v>2015</c:v>
                </c:pt>
                <c:pt idx="2">
                  <c:v>2016</c:v>
                </c:pt>
                <c:pt idx="3">
                  <c:v>2017</c:v>
                </c:pt>
                <c:pt idx="4">
                  <c:v>2018</c:v>
                </c:pt>
                <c:pt idx="5">
                  <c:v>2019*</c:v>
                </c:pt>
              </c:strCache>
            </c:strRef>
          </c:cat>
          <c:val>
            <c:numRef>
              <c:f>Yearly!$P$2:$P$7</c:f>
              <c:numCache>
                <c:formatCode>0</c:formatCode>
                <c:ptCount val="6"/>
                <c:pt idx="0">
                  <c:v>3017988.1235154392</c:v>
                </c:pt>
                <c:pt idx="1">
                  <c:v>3145684.4444444445</c:v>
                </c:pt>
                <c:pt idx="2">
                  <c:v>3208275.641025641</c:v>
                </c:pt>
                <c:pt idx="3">
                  <c:v>3658158.5623678649</c:v>
                </c:pt>
                <c:pt idx="4">
                  <c:v>3754010.0603621728</c:v>
                </c:pt>
                <c:pt idx="5">
                  <c:v>3556116.176470588</c:v>
                </c:pt>
              </c:numCache>
            </c:numRef>
          </c:val>
          <c:smooth val="0"/>
          <c:extLst>
            <c:ext xmlns:c16="http://schemas.microsoft.com/office/drawing/2014/chart" uri="{C3380CC4-5D6E-409C-BE32-E72D297353CC}">
              <c16:uniqueId val="{00000001-8ECF-4EAD-80B8-A2DCD16A62AA}"/>
            </c:ext>
          </c:extLst>
        </c:ser>
        <c:dLbls>
          <c:showLegendKey val="0"/>
          <c:showVal val="0"/>
          <c:showCatName val="0"/>
          <c:showSerName val="0"/>
          <c:showPercent val="0"/>
          <c:showBubbleSize val="0"/>
        </c:dLbls>
        <c:smooth val="0"/>
        <c:axId val="544838328"/>
        <c:axId val="544835376"/>
      </c:lineChart>
      <c:catAx>
        <c:axId val="544838328"/>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44835376"/>
        <c:crosses val="autoZero"/>
        <c:auto val="1"/>
        <c:lblAlgn val="ctr"/>
        <c:lblOffset val="100"/>
        <c:noMultiLvlLbl val="0"/>
      </c:catAx>
      <c:valAx>
        <c:axId val="544835376"/>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44838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Vehicle types</a:t>
            </a:r>
            <a:r>
              <a:rPr lang="en-US" baseline="0" dirty="0"/>
              <a:t> sold by Maruti Suzuki</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04D-4759-BC76-858D910C779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04D-4759-BC76-858D910C779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04D-4759-BC76-858D910C779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04D-4759-BC76-858D910C779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04D-4759-BC76-858D910C779C}"/>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E04D-4759-BC76-858D910C779C}"/>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E04D-4759-BC76-858D910C779C}"/>
              </c:ext>
            </c:extLst>
          </c:dPt>
          <c:dLbls>
            <c:dLbl>
              <c:idx val="0"/>
              <c:tx>
                <c:rich>
                  <a:bodyPr/>
                  <a:lstStyle/>
                  <a:p>
                    <a:fld id="{DF963DC6-1C14-4CD1-BF89-A090991C4AE4}"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04D-4759-BC76-858D910C779C}"/>
                </c:ext>
              </c:extLst>
            </c:dLbl>
            <c:dLbl>
              <c:idx val="1"/>
              <c:tx>
                <c:rich>
                  <a:bodyPr/>
                  <a:lstStyle/>
                  <a:p>
                    <a:fld id="{453556AE-F2DF-4B5C-ACED-A78D35A7B940}"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04D-4759-BC76-858D910C779C}"/>
                </c:ext>
              </c:extLst>
            </c:dLbl>
            <c:dLbl>
              <c:idx val="2"/>
              <c:tx>
                <c:rich>
                  <a:bodyPr/>
                  <a:lstStyle/>
                  <a:p>
                    <a:fld id="{DECE12A3-B35B-4AC9-A46D-9A1C85CAC578}"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04D-4759-BC76-858D910C779C}"/>
                </c:ext>
              </c:extLst>
            </c:dLbl>
            <c:dLbl>
              <c:idx val="3"/>
              <c:tx>
                <c:rich>
                  <a:bodyPr/>
                  <a:lstStyle/>
                  <a:p>
                    <a:fld id="{BE73F7F0-3C4A-46F7-A53C-5978D68F32BF}"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E04D-4759-BC76-858D910C779C}"/>
                </c:ext>
              </c:extLst>
            </c:dLbl>
            <c:dLbl>
              <c:idx val="4"/>
              <c:tx>
                <c:rich>
                  <a:bodyPr/>
                  <a:lstStyle/>
                  <a:p>
                    <a:fld id="{95504A18-B3DA-43B7-93D8-1BAF254D454B}"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E04D-4759-BC76-858D910C779C}"/>
                </c:ext>
              </c:extLst>
            </c:dLbl>
            <c:dLbl>
              <c:idx val="5"/>
              <c:tx>
                <c:rich>
                  <a:bodyPr/>
                  <a:lstStyle/>
                  <a:p>
                    <a:fld id="{237696DD-6A61-4305-A5BB-D8500BB64DB2}"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E04D-4759-BC76-858D910C779C}"/>
                </c:ext>
              </c:extLst>
            </c:dLbl>
            <c:dLbl>
              <c:idx val="6"/>
              <c:tx>
                <c:rich>
                  <a:bodyPr/>
                  <a:lstStyle/>
                  <a:p>
                    <a:fld id="{3F022339-8D4E-476B-9CEB-258DA17B3072}" type="PERCENTAGE">
                      <a:rPr lang="en-US" baseline="0" smtClean="0"/>
                      <a:pPr/>
                      <a:t>[PERCENTAGE]</a:t>
                    </a:fld>
                    <a:endParaRPr lang="en-US"/>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E04D-4759-BC76-858D910C779C}"/>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Monthly!$D$1:$J$1</c:f>
              <c:strCache>
                <c:ptCount val="7"/>
                <c:pt idx="0">
                  <c:v>Mini: Alto, Zen</c:v>
                </c:pt>
                <c:pt idx="1">
                  <c:v>Compact: WagonR, Swift</c:v>
                </c:pt>
                <c:pt idx="2">
                  <c:v>Mid-Size: Swift Dzire, SX4, CIAZ</c:v>
                </c:pt>
                <c:pt idx="3">
                  <c:v>Utility vehicles: EECO</c:v>
                </c:pt>
                <c:pt idx="4">
                  <c:v>Vans</c:v>
                </c:pt>
                <c:pt idx="5">
                  <c:v>Light Commercial Vehicles</c:v>
                </c:pt>
                <c:pt idx="6">
                  <c:v>Sales to other OEM: A: Compact</c:v>
                </c:pt>
              </c:strCache>
            </c:strRef>
          </c:cat>
          <c:val>
            <c:numRef>
              <c:f>Monthly!$D$70:$J$70</c:f>
              <c:numCache>
                <c:formatCode>0</c:formatCode>
                <c:ptCount val="7"/>
                <c:pt idx="0">
                  <c:v>33448.794117647056</c:v>
                </c:pt>
                <c:pt idx="1">
                  <c:v>53009.102941176468</c:v>
                </c:pt>
                <c:pt idx="2">
                  <c:v>6484.088235294118</c:v>
                </c:pt>
                <c:pt idx="3">
                  <c:v>14382.382352941177</c:v>
                </c:pt>
                <c:pt idx="4">
                  <c:v>12286.691176470587</c:v>
                </c:pt>
                <c:pt idx="5">
                  <c:v>671.58823529411768</c:v>
                </c:pt>
                <c:pt idx="6">
                  <c:v>126.83823529411765</c:v>
                </c:pt>
              </c:numCache>
            </c:numRef>
          </c:val>
          <c:extLst>
            <c:ext xmlns:c16="http://schemas.microsoft.com/office/drawing/2014/chart" uri="{C3380CC4-5D6E-409C-BE32-E72D297353CC}">
              <c16:uniqueId val="{0000000E-E04D-4759-BC76-858D910C779C}"/>
            </c:ext>
          </c:extLst>
        </c:ser>
        <c:dLbls>
          <c:dLblPos val="ctr"/>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55128091353261399"/>
          <c:y val="0.17810410689387307"/>
          <c:w val="0.44201042817791431"/>
          <c:h val="0.7338558029768288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2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'Forecast 1'!$B$1</c:f>
              <c:strCache>
                <c:ptCount val="1"/>
                <c:pt idx="0">
                  <c:v>Total Sales(Domestic+Export)</c:v>
                </c:pt>
              </c:strCache>
            </c:strRef>
          </c:tx>
          <c:spPr>
            <a:ln w="22225" cap="rnd" cmpd="sng" algn="ctr">
              <a:solidFill>
                <a:schemeClr val="accent1"/>
              </a:solidFill>
              <a:round/>
            </a:ln>
            <a:effectLst/>
          </c:spPr>
          <c:marker>
            <c:symbol val="none"/>
          </c:marker>
          <c:val>
            <c:numRef>
              <c:f>'Forecast 1'!$B$2:$B$75</c:f>
              <c:numCache>
                <c:formatCode>0</c:formatCode>
                <c:ptCount val="74"/>
                <c:pt idx="0">
                  <c:v>102416</c:v>
                </c:pt>
                <c:pt idx="1">
                  <c:v>109104</c:v>
                </c:pt>
                <c:pt idx="2">
                  <c:v>113350</c:v>
                </c:pt>
                <c:pt idx="3">
                  <c:v>86196</c:v>
                </c:pt>
                <c:pt idx="4">
                  <c:v>100925</c:v>
                </c:pt>
                <c:pt idx="5">
                  <c:v>112773</c:v>
                </c:pt>
                <c:pt idx="6">
                  <c:v>101380</c:v>
                </c:pt>
                <c:pt idx="7">
                  <c:v>110776</c:v>
                </c:pt>
                <c:pt idx="8">
                  <c:v>109742</c:v>
                </c:pt>
                <c:pt idx="9">
                  <c:v>103973</c:v>
                </c:pt>
                <c:pt idx="10">
                  <c:v>110147</c:v>
                </c:pt>
                <c:pt idx="11">
                  <c:v>109791</c:v>
                </c:pt>
                <c:pt idx="12">
                  <c:v>116606</c:v>
                </c:pt>
                <c:pt idx="13">
                  <c:v>118551</c:v>
                </c:pt>
                <c:pt idx="14">
                  <c:v>111555</c:v>
                </c:pt>
                <c:pt idx="15">
                  <c:v>111748</c:v>
                </c:pt>
                <c:pt idx="16">
                  <c:v>114825</c:v>
                </c:pt>
                <c:pt idx="17">
                  <c:v>114756</c:v>
                </c:pt>
                <c:pt idx="18">
                  <c:v>121712</c:v>
                </c:pt>
                <c:pt idx="19">
                  <c:v>117864</c:v>
                </c:pt>
                <c:pt idx="20">
                  <c:v>113759</c:v>
                </c:pt>
                <c:pt idx="21">
                  <c:v>134209</c:v>
                </c:pt>
                <c:pt idx="22">
                  <c:v>120824</c:v>
                </c:pt>
                <c:pt idx="23">
                  <c:v>119149</c:v>
                </c:pt>
                <c:pt idx="24">
                  <c:v>113606</c:v>
                </c:pt>
                <c:pt idx="25">
                  <c:v>117451</c:v>
                </c:pt>
                <c:pt idx="26">
                  <c:v>129345</c:v>
                </c:pt>
                <c:pt idx="27">
                  <c:v>126569</c:v>
                </c:pt>
                <c:pt idx="28">
                  <c:v>123034</c:v>
                </c:pt>
                <c:pt idx="29">
                  <c:v>98840</c:v>
                </c:pt>
                <c:pt idx="30">
                  <c:v>121023</c:v>
                </c:pt>
                <c:pt idx="31">
                  <c:v>132211</c:v>
                </c:pt>
                <c:pt idx="32">
                  <c:v>149143</c:v>
                </c:pt>
                <c:pt idx="33">
                  <c:v>133793</c:v>
                </c:pt>
                <c:pt idx="34">
                  <c:v>135550</c:v>
                </c:pt>
                <c:pt idx="35">
                  <c:v>120908</c:v>
                </c:pt>
                <c:pt idx="36">
                  <c:v>144396</c:v>
                </c:pt>
                <c:pt idx="37">
                  <c:v>130280</c:v>
                </c:pt>
                <c:pt idx="38">
                  <c:v>139763</c:v>
                </c:pt>
                <c:pt idx="39">
                  <c:v>151215</c:v>
                </c:pt>
                <c:pt idx="40">
                  <c:v>136962</c:v>
                </c:pt>
                <c:pt idx="41">
                  <c:v>106394</c:v>
                </c:pt>
                <c:pt idx="42">
                  <c:v>166346</c:v>
                </c:pt>
                <c:pt idx="43">
                  <c:v>163701</c:v>
                </c:pt>
                <c:pt idx="44">
                  <c:v>160140</c:v>
                </c:pt>
                <c:pt idx="45">
                  <c:v>146446</c:v>
                </c:pt>
                <c:pt idx="46">
                  <c:v>154600</c:v>
                </c:pt>
                <c:pt idx="47">
                  <c:v>130066</c:v>
                </c:pt>
                <c:pt idx="48">
                  <c:v>151351</c:v>
                </c:pt>
                <c:pt idx="49">
                  <c:v>149824</c:v>
                </c:pt>
                <c:pt idx="50">
                  <c:v>160598</c:v>
                </c:pt>
                <c:pt idx="51">
                  <c:v>172986</c:v>
                </c:pt>
                <c:pt idx="52">
                  <c:v>172512</c:v>
                </c:pt>
                <c:pt idx="53">
                  <c:v>144981</c:v>
                </c:pt>
                <c:pt idx="54">
                  <c:v>164369</c:v>
                </c:pt>
                <c:pt idx="55">
                  <c:v>158189</c:v>
                </c:pt>
                <c:pt idx="56">
                  <c:v>162290</c:v>
                </c:pt>
                <c:pt idx="57">
                  <c:v>146766</c:v>
                </c:pt>
                <c:pt idx="58">
                  <c:v>153539</c:v>
                </c:pt>
                <c:pt idx="59">
                  <c:v>151721</c:v>
                </c:pt>
                <c:pt idx="60">
                  <c:v>149682</c:v>
                </c:pt>
                <c:pt idx="61">
                  <c:v>158076</c:v>
                </c:pt>
                <c:pt idx="62">
                  <c:v>143245</c:v>
                </c:pt>
                <c:pt idx="63">
                  <c:v>134641</c:v>
                </c:pt>
                <c:pt idx="64">
                  <c:v>125708</c:v>
                </c:pt>
                <c:pt idx="65">
                  <c:v>109264</c:v>
                </c:pt>
                <c:pt idx="66">
                  <c:v>106413</c:v>
                </c:pt>
              </c:numCache>
            </c:numRef>
          </c:val>
          <c:smooth val="0"/>
          <c:extLst>
            <c:ext xmlns:c16="http://schemas.microsoft.com/office/drawing/2014/chart" uri="{C3380CC4-5D6E-409C-BE32-E72D297353CC}">
              <c16:uniqueId val="{00000000-5CFA-43E8-9E49-CE5C7FE1082D}"/>
            </c:ext>
          </c:extLst>
        </c:ser>
        <c:ser>
          <c:idx val="1"/>
          <c:order val="1"/>
          <c:tx>
            <c:strRef>
              <c:f>'Forecast 1'!$C$1</c:f>
              <c:strCache>
                <c:ptCount val="1"/>
                <c:pt idx="0">
                  <c:v>Forecast(Total Sales(Domestic+Export))</c:v>
                </c:pt>
              </c:strCache>
            </c:strRef>
          </c:tx>
          <c:spPr>
            <a:ln w="22225" cap="rnd" cmpd="sng" algn="ctr">
              <a:solidFill>
                <a:schemeClr val="accent2"/>
              </a:solidFill>
              <a:round/>
            </a:ln>
            <a:effectLst/>
          </c:spPr>
          <c:marker>
            <c:symbol val="none"/>
          </c:marker>
          <c:cat>
            <c:numRef>
              <c:f>'Forecast 1'!$A$2:$A$75</c:f>
              <c:numCache>
                <c:formatCode>mmm\-yy</c:formatCode>
                <c:ptCount val="74"/>
                <c:pt idx="0">
                  <c:v>41640</c:v>
                </c:pt>
                <c:pt idx="1">
                  <c:v>41671</c:v>
                </c:pt>
                <c:pt idx="2">
                  <c:v>41702</c:v>
                </c:pt>
                <c:pt idx="3">
                  <c:v>41733</c:v>
                </c:pt>
                <c:pt idx="4">
                  <c:v>41764</c:v>
                </c:pt>
                <c:pt idx="5">
                  <c:v>41795</c:v>
                </c:pt>
                <c:pt idx="6">
                  <c:v>41826</c:v>
                </c:pt>
                <c:pt idx="7">
                  <c:v>41857</c:v>
                </c:pt>
                <c:pt idx="8">
                  <c:v>41888</c:v>
                </c:pt>
                <c:pt idx="9">
                  <c:v>41919</c:v>
                </c:pt>
                <c:pt idx="10">
                  <c:v>41950</c:v>
                </c:pt>
                <c:pt idx="11">
                  <c:v>41981</c:v>
                </c:pt>
                <c:pt idx="12">
                  <c:v>42012</c:v>
                </c:pt>
                <c:pt idx="13">
                  <c:v>42043</c:v>
                </c:pt>
                <c:pt idx="14">
                  <c:v>42074</c:v>
                </c:pt>
                <c:pt idx="15">
                  <c:v>42105</c:v>
                </c:pt>
                <c:pt idx="16">
                  <c:v>42136</c:v>
                </c:pt>
                <c:pt idx="17">
                  <c:v>42167</c:v>
                </c:pt>
                <c:pt idx="18">
                  <c:v>42198</c:v>
                </c:pt>
                <c:pt idx="19">
                  <c:v>42229</c:v>
                </c:pt>
                <c:pt idx="20">
                  <c:v>42260</c:v>
                </c:pt>
                <c:pt idx="21">
                  <c:v>42291</c:v>
                </c:pt>
                <c:pt idx="22">
                  <c:v>42322</c:v>
                </c:pt>
                <c:pt idx="23">
                  <c:v>42353</c:v>
                </c:pt>
                <c:pt idx="24">
                  <c:v>42384</c:v>
                </c:pt>
                <c:pt idx="25">
                  <c:v>42415</c:v>
                </c:pt>
                <c:pt idx="26">
                  <c:v>42446</c:v>
                </c:pt>
                <c:pt idx="27">
                  <c:v>42477</c:v>
                </c:pt>
                <c:pt idx="28">
                  <c:v>42508</c:v>
                </c:pt>
                <c:pt idx="29">
                  <c:v>42539</c:v>
                </c:pt>
                <c:pt idx="30">
                  <c:v>42570</c:v>
                </c:pt>
                <c:pt idx="31">
                  <c:v>42601</c:v>
                </c:pt>
                <c:pt idx="32">
                  <c:v>42632</c:v>
                </c:pt>
                <c:pt idx="33">
                  <c:v>42663</c:v>
                </c:pt>
                <c:pt idx="34">
                  <c:v>42694</c:v>
                </c:pt>
                <c:pt idx="35">
                  <c:v>42725</c:v>
                </c:pt>
                <c:pt idx="36">
                  <c:v>42756</c:v>
                </c:pt>
                <c:pt idx="37">
                  <c:v>42787</c:v>
                </c:pt>
                <c:pt idx="38">
                  <c:v>42818</c:v>
                </c:pt>
                <c:pt idx="39">
                  <c:v>42849</c:v>
                </c:pt>
                <c:pt idx="40">
                  <c:v>42880</c:v>
                </c:pt>
                <c:pt idx="41">
                  <c:v>42911</c:v>
                </c:pt>
                <c:pt idx="42">
                  <c:v>42942</c:v>
                </c:pt>
                <c:pt idx="43">
                  <c:v>42973</c:v>
                </c:pt>
                <c:pt idx="44">
                  <c:v>43004</c:v>
                </c:pt>
                <c:pt idx="45">
                  <c:v>43035</c:v>
                </c:pt>
                <c:pt idx="46">
                  <c:v>43066</c:v>
                </c:pt>
                <c:pt idx="47">
                  <c:v>43097</c:v>
                </c:pt>
                <c:pt idx="48">
                  <c:v>43128</c:v>
                </c:pt>
                <c:pt idx="49">
                  <c:v>43159</c:v>
                </c:pt>
                <c:pt idx="50">
                  <c:v>43190</c:v>
                </c:pt>
                <c:pt idx="51">
                  <c:v>43221</c:v>
                </c:pt>
                <c:pt idx="52">
                  <c:v>43252</c:v>
                </c:pt>
                <c:pt idx="53">
                  <c:v>43283</c:v>
                </c:pt>
                <c:pt idx="54">
                  <c:v>43314</c:v>
                </c:pt>
                <c:pt idx="55">
                  <c:v>43345</c:v>
                </c:pt>
                <c:pt idx="56">
                  <c:v>43376</c:v>
                </c:pt>
                <c:pt idx="57">
                  <c:v>43407</c:v>
                </c:pt>
                <c:pt idx="58">
                  <c:v>43438</c:v>
                </c:pt>
                <c:pt idx="59">
                  <c:v>43469</c:v>
                </c:pt>
                <c:pt idx="60">
                  <c:v>43500</c:v>
                </c:pt>
                <c:pt idx="61">
                  <c:v>43531</c:v>
                </c:pt>
                <c:pt idx="62">
                  <c:v>43562</c:v>
                </c:pt>
                <c:pt idx="63">
                  <c:v>43593</c:v>
                </c:pt>
                <c:pt idx="64">
                  <c:v>43624</c:v>
                </c:pt>
                <c:pt idx="65">
                  <c:v>43655</c:v>
                </c:pt>
                <c:pt idx="66">
                  <c:v>43686</c:v>
                </c:pt>
                <c:pt idx="67">
                  <c:v>43717</c:v>
                </c:pt>
                <c:pt idx="68">
                  <c:v>43748</c:v>
                </c:pt>
                <c:pt idx="69">
                  <c:v>43779</c:v>
                </c:pt>
                <c:pt idx="70">
                  <c:v>43810</c:v>
                </c:pt>
                <c:pt idx="71">
                  <c:v>43841</c:v>
                </c:pt>
                <c:pt idx="72">
                  <c:v>43872</c:v>
                </c:pt>
                <c:pt idx="73">
                  <c:v>43903</c:v>
                </c:pt>
              </c:numCache>
            </c:numRef>
          </c:cat>
          <c:val>
            <c:numRef>
              <c:f>'Forecast 1'!$C$2:$C$75</c:f>
              <c:numCache>
                <c:formatCode>General</c:formatCode>
                <c:ptCount val="74"/>
                <c:pt idx="58" formatCode="0">
                  <c:v>153539</c:v>
                </c:pt>
                <c:pt idx="59" formatCode="0">
                  <c:v>162278.48585307543</c:v>
                </c:pt>
                <c:pt idx="60" formatCode="0">
                  <c:v>163336.54484544558</c:v>
                </c:pt>
                <c:pt idx="61" formatCode="0">
                  <c:v>164394.60383781561</c:v>
                </c:pt>
                <c:pt idx="62" formatCode="0">
                  <c:v>165452.66283018573</c:v>
                </c:pt>
                <c:pt idx="63" formatCode="0">
                  <c:v>166510.72182255576</c:v>
                </c:pt>
                <c:pt idx="64" formatCode="0">
                  <c:v>167568.78081492591</c:v>
                </c:pt>
                <c:pt idx="65" formatCode="0">
                  <c:v>168626.83980729594</c:v>
                </c:pt>
                <c:pt idx="66" formatCode="0">
                  <c:v>169684.89879966609</c:v>
                </c:pt>
                <c:pt idx="67" formatCode="0">
                  <c:v>170742.95779203609</c:v>
                </c:pt>
                <c:pt idx="68" formatCode="0">
                  <c:v>171801.01678440624</c:v>
                </c:pt>
                <c:pt idx="69" formatCode="0">
                  <c:v>172859.07577677627</c:v>
                </c:pt>
                <c:pt idx="70" formatCode="0">
                  <c:v>173917.13476914642</c:v>
                </c:pt>
                <c:pt idx="71" formatCode="0">
                  <c:v>174975.19376151645</c:v>
                </c:pt>
                <c:pt idx="72" formatCode="0">
                  <c:v>176033.2527538866</c:v>
                </c:pt>
                <c:pt idx="73" formatCode="0">
                  <c:v>177091.31174625663</c:v>
                </c:pt>
              </c:numCache>
            </c:numRef>
          </c:val>
          <c:smooth val="0"/>
          <c:extLst>
            <c:ext xmlns:c16="http://schemas.microsoft.com/office/drawing/2014/chart" uri="{C3380CC4-5D6E-409C-BE32-E72D297353CC}">
              <c16:uniqueId val="{00000001-5CFA-43E8-9E49-CE5C7FE1082D}"/>
            </c:ext>
          </c:extLst>
        </c:ser>
        <c:ser>
          <c:idx val="2"/>
          <c:order val="2"/>
          <c:tx>
            <c:strRef>
              <c:f>'Forecast 1'!$D$1</c:f>
              <c:strCache>
                <c:ptCount val="1"/>
                <c:pt idx="0">
                  <c:v>Lower Confidence Bound(Total Sales(Domestic+Export))</c:v>
                </c:pt>
              </c:strCache>
            </c:strRef>
          </c:tx>
          <c:spPr>
            <a:ln w="22225" cap="rnd" cmpd="sng" algn="ctr">
              <a:solidFill>
                <a:schemeClr val="accent3"/>
              </a:solidFill>
              <a:round/>
            </a:ln>
            <a:effectLst/>
          </c:spPr>
          <c:marker>
            <c:symbol val="none"/>
          </c:marker>
          <c:cat>
            <c:numRef>
              <c:f>'Forecast 1'!$A$2:$A$75</c:f>
              <c:numCache>
                <c:formatCode>mmm\-yy</c:formatCode>
                <c:ptCount val="74"/>
                <c:pt idx="0">
                  <c:v>41640</c:v>
                </c:pt>
                <c:pt idx="1">
                  <c:v>41671</c:v>
                </c:pt>
                <c:pt idx="2">
                  <c:v>41702</c:v>
                </c:pt>
                <c:pt idx="3">
                  <c:v>41733</c:v>
                </c:pt>
                <c:pt idx="4">
                  <c:v>41764</c:v>
                </c:pt>
                <c:pt idx="5">
                  <c:v>41795</c:v>
                </c:pt>
                <c:pt idx="6">
                  <c:v>41826</c:v>
                </c:pt>
                <c:pt idx="7">
                  <c:v>41857</c:v>
                </c:pt>
                <c:pt idx="8">
                  <c:v>41888</c:v>
                </c:pt>
                <c:pt idx="9">
                  <c:v>41919</c:v>
                </c:pt>
                <c:pt idx="10">
                  <c:v>41950</c:v>
                </c:pt>
                <c:pt idx="11">
                  <c:v>41981</c:v>
                </c:pt>
                <c:pt idx="12">
                  <c:v>42012</c:v>
                </c:pt>
                <c:pt idx="13">
                  <c:v>42043</c:v>
                </c:pt>
                <c:pt idx="14">
                  <c:v>42074</c:v>
                </c:pt>
                <c:pt idx="15">
                  <c:v>42105</c:v>
                </c:pt>
                <c:pt idx="16">
                  <c:v>42136</c:v>
                </c:pt>
                <c:pt idx="17">
                  <c:v>42167</c:v>
                </c:pt>
                <c:pt idx="18">
                  <c:v>42198</c:v>
                </c:pt>
                <c:pt idx="19">
                  <c:v>42229</c:v>
                </c:pt>
                <c:pt idx="20">
                  <c:v>42260</c:v>
                </c:pt>
                <c:pt idx="21">
                  <c:v>42291</c:v>
                </c:pt>
                <c:pt idx="22">
                  <c:v>42322</c:v>
                </c:pt>
                <c:pt idx="23">
                  <c:v>42353</c:v>
                </c:pt>
                <c:pt idx="24">
                  <c:v>42384</c:v>
                </c:pt>
                <c:pt idx="25">
                  <c:v>42415</c:v>
                </c:pt>
                <c:pt idx="26">
                  <c:v>42446</c:v>
                </c:pt>
                <c:pt idx="27">
                  <c:v>42477</c:v>
                </c:pt>
                <c:pt idx="28">
                  <c:v>42508</c:v>
                </c:pt>
                <c:pt idx="29">
                  <c:v>42539</c:v>
                </c:pt>
                <c:pt idx="30">
                  <c:v>42570</c:v>
                </c:pt>
                <c:pt idx="31">
                  <c:v>42601</c:v>
                </c:pt>
                <c:pt idx="32">
                  <c:v>42632</c:v>
                </c:pt>
                <c:pt idx="33">
                  <c:v>42663</c:v>
                </c:pt>
                <c:pt idx="34">
                  <c:v>42694</c:v>
                </c:pt>
                <c:pt idx="35">
                  <c:v>42725</c:v>
                </c:pt>
                <c:pt idx="36">
                  <c:v>42756</c:v>
                </c:pt>
                <c:pt idx="37">
                  <c:v>42787</c:v>
                </c:pt>
                <c:pt idx="38">
                  <c:v>42818</c:v>
                </c:pt>
                <c:pt idx="39">
                  <c:v>42849</c:v>
                </c:pt>
                <c:pt idx="40">
                  <c:v>42880</c:v>
                </c:pt>
                <c:pt idx="41">
                  <c:v>42911</c:v>
                </c:pt>
                <c:pt idx="42">
                  <c:v>42942</c:v>
                </c:pt>
                <c:pt idx="43">
                  <c:v>42973</c:v>
                </c:pt>
                <c:pt idx="44">
                  <c:v>43004</c:v>
                </c:pt>
                <c:pt idx="45">
                  <c:v>43035</c:v>
                </c:pt>
                <c:pt idx="46">
                  <c:v>43066</c:v>
                </c:pt>
                <c:pt idx="47">
                  <c:v>43097</c:v>
                </c:pt>
                <c:pt idx="48">
                  <c:v>43128</c:v>
                </c:pt>
                <c:pt idx="49">
                  <c:v>43159</c:v>
                </c:pt>
                <c:pt idx="50">
                  <c:v>43190</c:v>
                </c:pt>
                <c:pt idx="51">
                  <c:v>43221</c:v>
                </c:pt>
                <c:pt idx="52">
                  <c:v>43252</c:v>
                </c:pt>
                <c:pt idx="53">
                  <c:v>43283</c:v>
                </c:pt>
                <c:pt idx="54">
                  <c:v>43314</c:v>
                </c:pt>
                <c:pt idx="55">
                  <c:v>43345</c:v>
                </c:pt>
                <c:pt idx="56">
                  <c:v>43376</c:v>
                </c:pt>
                <c:pt idx="57">
                  <c:v>43407</c:v>
                </c:pt>
                <c:pt idx="58">
                  <c:v>43438</c:v>
                </c:pt>
                <c:pt idx="59">
                  <c:v>43469</c:v>
                </c:pt>
                <c:pt idx="60">
                  <c:v>43500</c:v>
                </c:pt>
                <c:pt idx="61">
                  <c:v>43531</c:v>
                </c:pt>
                <c:pt idx="62">
                  <c:v>43562</c:v>
                </c:pt>
                <c:pt idx="63">
                  <c:v>43593</c:v>
                </c:pt>
                <c:pt idx="64">
                  <c:v>43624</c:v>
                </c:pt>
                <c:pt idx="65">
                  <c:v>43655</c:v>
                </c:pt>
                <c:pt idx="66">
                  <c:v>43686</c:v>
                </c:pt>
                <c:pt idx="67">
                  <c:v>43717</c:v>
                </c:pt>
                <c:pt idx="68">
                  <c:v>43748</c:v>
                </c:pt>
                <c:pt idx="69">
                  <c:v>43779</c:v>
                </c:pt>
                <c:pt idx="70">
                  <c:v>43810</c:v>
                </c:pt>
                <c:pt idx="71">
                  <c:v>43841</c:v>
                </c:pt>
                <c:pt idx="72">
                  <c:v>43872</c:v>
                </c:pt>
                <c:pt idx="73">
                  <c:v>43903</c:v>
                </c:pt>
              </c:numCache>
            </c:numRef>
          </c:cat>
          <c:val>
            <c:numRef>
              <c:f>'Forecast 1'!$D$2:$D$75</c:f>
              <c:numCache>
                <c:formatCode>General</c:formatCode>
                <c:ptCount val="74"/>
                <c:pt idx="58" formatCode="0">
                  <c:v>153539</c:v>
                </c:pt>
                <c:pt idx="59" formatCode="0">
                  <c:v>133137.80630381324</c:v>
                </c:pt>
                <c:pt idx="60" formatCode="0">
                  <c:v>134047.61038789252</c:v>
                </c:pt>
                <c:pt idx="61" formatCode="0">
                  <c:v>134955.2332245803</c:v>
                </c:pt>
                <c:pt idx="62" formatCode="0">
                  <c:v>135860.67938390508</c:v>
                </c:pt>
                <c:pt idx="63" formatCode="0">
                  <c:v>136763.953820606</c:v>
                </c:pt>
                <c:pt idx="64" formatCode="0">
                  <c:v>137665.06186071457</c:v>
                </c:pt>
                <c:pt idx="65" formatCode="0">
                  <c:v>138564.00918815326</c:v>
                </c:pt>
                <c:pt idx="66" formatCode="0">
                  <c:v>139460.80183137528</c:v>
                </c:pt>
                <c:pt idx="67" formatCode="0">
                  <c:v>140355.44615006354</c:v>
                </c:pt>
                <c:pt idx="68" formatCode="0">
                  <c:v>141247.94882191214</c:v>
                </c:pt>
                <c:pt idx="69" formatCode="0">
                  <c:v>142138.31682950485</c:v>
                </c:pt>
                <c:pt idx="70" formatCode="0">
                  <c:v>143026.55744731342</c:v>
                </c:pt>
                <c:pt idx="71" formatCode="0">
                  <c:v>143912.67822882728</c:v>
                </c:pt>
                <c:pt idx="72" formatCode="0">
                  <c:v>144796.68699383544</c:v>
                </c:pt>
                <c:pt idx="73" formatCode="0">
                  <c:v>145678.59181587031</c:v>
                </c:pt>
              </c:numCache>
            </c:numRef>
          </c:val>
          <c:smooth val="0"/>
          <c:extLst>
            <c:ext xmlns:c16="http://schemas.microsoft.com/office/drawing/2014/chart" uri="{C3380CC4-5D6E-409C-BE32-E72D297353CC}">
              <c16:uniqueId val="{00000002-5CFA-43E8-9E49-CE5C7FE1082D}"/>
            </c:ext>
          </c:extLst>
        </c:ser>
        <c:ser>
          <c:idx val="3"/>
          <c:order val="3"/>
          <c:tx>
            <c:strRef>
              <c:f>'Forecast 1'!$E$1</c:f>
              <c:strCache>
                <c:ptCount val="1"/>
                <c:pt idx="0">
                  <c:v>Upper Confidence Bound(Total Sales(Domestic+Export))</c:v>
                </c:pt>
              </c:strCache>
            </c:strRef>
          </c:tx>
          <c:spPr>
            <a:ln w="22225" cap="rnd" cmpd="sng" algn="ctr">
              <a:solidFill>
                <a:schemeClr val="accent4"/>
              </a:solidFill>
              <a:round/>
            </a:ln>
            <a:effectLst/>
          </c:spPr>
          <c:marker>
            <c:symbol val="none"/>
          </c:marker>
          <c:cat>
            <c:numRef>
              <c:f>'Forecast 1'!$A$2:$A$75</c:f>
              <c:numCache>
                <c:formatCode>mmm\-yy</c:formatCode>
                <c:ptCount val="74"/>
                <c:pt idx="0">
                  <c:v>41640</c:v>
                </c:pt>
                <c:pt idx="1">
                  <c:v>41671</c:v>
                </c:pt>
                <c:pt idx="2">
                  <c:v>41702</c:v>
                </c:pt>
                <c:pt idx="3">
                  <c:v>41733</c:v>
                </c:pt>
                <c:pt idx="4">
                  <c:v>41764</c:v>
                </c:pt>
                <c:pt idx="5">
                  <c:v>41795</c:v>
                </c:pt>
                <c:pt idx="6">
                  <c:v>41826</c:v>
                </c:pt>
                <c:pt idx="7">
                  <c:v>41857</c:v>
                </c:pt>
                <c:pt idx="8">
                  <c:v>41888</c:v>
                </c:pt>
                <c:pt idx="9">
                  <c:v>41919</c:v>
                </c:pt>
                <c:pt idx="10">
                  <c:v>41950</c:v>
                </c:pt>
                <c:pt idx="11">
                  <c:v>41981</c:v>
                </c:pt>
                <c:pt idx="12">
                  <c:v>42012</c:v>
                </c:pt>
                <c:pt idx="13">
                  <c:v>42043</c:v>
                </c:pt>
                <c:pt idx="14">
                  <c:v>42074</c:v>
                </c:pt>
                <c:pt idx="15">
                  <c:v>42105</c:v>
                </c:pt>
                <c:pt idx="16">
                  <c:v>42136</c:v>
                </c:pt>
                <c:pt idx="17">
                  <c:v>42167</c:v>
                </c:pt>
                <c:pt idx="18">
                  <c:v>42198</c:v>
                </c:pt>
                <c:pt idx="19">
                  <c:v>42229</c:v>
                </c:pt>
                <c:pt idx="20">
                  <c:v>42260</c:v>
                </c:pt>
                <c:pt idx="21">
                  <c:v>42291</c:v>
                </c:pt>
                <c:pt idx="22">
                  <c:v>42322</c:v>
                </c:pt>
                <c:pt idx="23">
                  <c:v>42353</c:v>
                </c:pt>
                <c:pt idx="24">
                  <c:v>42384</c:v>
                </c:pt>
                <c:pt idx="25">
                  <c:v>42415</c:v>
                </c:pt>
                <c:pt idx="26">
                  <c:v>42446</c:v>
                </c:pt>
                <c:pt idx="27">
                  <c:v>42477</c:v>
                </c:pt>
                <c:pt idx="28">
                  <c:v>42508</c:v>
                </c:pt>
                <c:pt idx="29">
                  <c:v>42539</c:v>
                </c:pt>
                <c:pt idx="30">
                  <c:v>42570</c:v>
                </c:pt>
                <c:pt idx="31">
                  <c:v>42601</c:v>
                </c:pt>
                <c:pt idx="32">
                  <c:v>42632</c:v>
                </c:pt>
                <c:pt idx="33">
                  <c:v>42663</c:v>
                </c:pt>
                <c:pt idx="34">
                  <c:v>42694</c:v>
                </c:pt>
                <c:pt idx="35">
                  <c:v>42725</c:v>
                </c:pt>
                <c:pt idx="36">
                  <c:v>42756</c:v>
                </c:pt>
                <c:pt idx="37">
                  <c:v>42787</c:v>
                </c:pt>
                <c:pt idx="38">
                  <c:v>42818</c:v>
                </c:pt>
                <c:pt idx="39">
                  <c:v>42849</c:v>
                </c:pt>
                <c:pt idx="40">
                  <c:v>42880</c:v>
                </c:pt>
                <c:pt idx="41">
                  <c:v>42911</c:v>
                </c:pt>
                <c:pt idx="42">
                  <c:v>42942</c:v>
                </c:pt>
                <c:pt idx="43">
                  <c:v>42973</c:v>
                </c:pt>
                <c:pt idx="44">
                  <c:v>43004</c:v>
                </c:pt>
                <c:pt idx="45">
                  <c:v>43035</c:v>
                </c:pt>
                <c:pt idx="46">
                  <c:v>43066</c:v>
                </c:pt>
                <c:pt idx="47">
                  <c:v>43097</c:v>
                </c:pt>
                <c:pt idx="48">
                  <c:v>43128</c:v>
                </c:pt>
                <c:pt idx="49">
                  <c:v>43159</c:v>
                </c:pt>
                <c:pt idx="50">
                  <c:v>43190</c:v>
                </c:pt>
                <c:pt idx="51">
                  <c:v>43221</c:v>
                </c:pt>
                <c:pt idx="52">
                  <c:v>43252</c:v>
                </c:pt>
                <c:pt idx="53">
                  <c:v>43283</c:v>
                </c:pt>
                <c:pt idx="54">
                  <c:v>43314</c:v>
                </c:pt>
                <c:pt idx="55">
                  <c:v>43345</c:v>
                </c:pt>
                <c:pt idx="56">
                  <c:v>43376</c:v>
                </c:pt>
                <c:pt idx="57">
                  <c:v>43407</c:v>
                </c:pt>
                <c:pt idx="58">
                  <c:v>43438</c:v>
                </c:pt>
                <c:pt idx="59">
                  <c:v>43469</c:v>
                </c:pt>
                <c:pt idx="60">
                  <c:v>43500</c:v>
                </c:pt>
                <c:pt idx="61">
                  <c:v>43531</c:v>
                </c:pt>
                <c:pt idx="62">
                  <c:v>43562</c:v>
                </c:pt>
                <c:pt idx="63">
                  <c:v>43593</c:v>
                </c:pt>
                <c:pt idx="64">
                  <c:v>43624</c:v>
                </c:pt>
                <c:pt idx="65">
                  <c:v>43655</c:v>
                </c:pt>
                <c:pt idx="66">
                  <c:v>43686</c:v>
                </c:pt>
                <c:pt idx="67">
                  <c:v>43717</c:v>
                </c:pt>
                <c:pt idx="68">
                  <c:v>43748</c:v>
                </c:pt>
                <c:pt idx="69">
                  <c:v>43779</c:v>
                </c:pt>
                <c:pt idx="70">
                  <c:v>43810</c:v>
                </c:pt>
                <c:pt idx="71">
                  <c:v>43841</c:v>
                </c:pt>
                <c:pt idx="72">
                  <c:v>43872</c:v>
                </c:pt>
                <c:pt idx="73">
                  <c:v>43903</c:v>
                </c:pt>
              </c:numCache>
            </c:numRef>
          </c:cat>
          <c:val>
            <c:numRef>
              <c:f>'Forecast 1'!$E$2:$E$75</c:f>
              <c:numCache>
                <c:formatCode>General</c:formatCode>
                <c:ptCount val="74"/>
                <c:pt idx="58" formatCode="0">
                  <c:v>153539</c:v>
                </c:pt>
                <c:pt idx="59" formatCode="0">
                  <c:v>191419.16540233762</c:v>
                </c:pt>
                <c:pt idx="60" formatCode="0">
                  <c:v>192625.47930299863</c:v>
                </c:pt>
                <c:pt idx="61" formatCode="0">
                  <c:v>193833.97445105092</c:v>
                </c:pt>
                <c:pt idx="62" formatCode="0">
                  <c:v>195044.64627646637</c:v>
                </c:pt>
                <c:pt idx="63" formatCode="0">
                  <c:v>196257.48982450552</c:v>
                </c:pt>
                <c:pt idx="64" formatCode="0">
                  <c:v>197472.49976913724</c:v>
                </c:pt>
                <c:pt idx="65" formatCode="0">
                  <c:v>198689.67042643862</c:v>
                </c:pt>
                <c:pt idx="66" formatCode="0">
                  <c:v>199908.99576795689</c:v>
                </c:pt>
                <c:pt idx="67" formatCode="0">
                  <c:v>201130.46943400864</c:v>
                </c:pt>
                <c:pt idx="68" formatCode="0">
                  <c:v>202354.08474690033</c:v>
                </c:pt>
                <c:pt idx="69" formatCode="0">
                  <c:v>203579.83472404769</c:v>
                </c:pt>
                <c:pt idx="70" formatCode="0">
                  <c:v>204807.71209097942</c:v>
                </c:pt>
                <c:pt idx="71" formatCode="0">
                  <c:v>206037.70929420562</c:v>
                </c:pt>
                <c:pt idx="72" formatCode="0">
                  <c:v>207269.81851393776</c:v>
                </c:pt>
                <c:pt idx="73" formatCode="0">
                  <c:v>208504.03167664295</c:v>
                </c:pt>
              </c:numCache>
            </c:numRef>
          </c:val>
          <c:smooth val="0"/>
          <c:extLst>
            <c:ext xmlns:c16="http://schemas.microsoft.com/office/drawing/2014/chart" uri="{C3380CC4-5D6E-409C-BE32-E72D297353CC}">
              <c16:uniqueId val="{00000003-5CFA-43E8-9E49-CE5C7FE1082D}"/>
            </c:ext>
          </c:extLst>
        </c:ser>
        <c:dLbls>
          <c:dLblPos val="ctr"/>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353314456"/>
        <c:axId val="353309864"/>
      </c:lineChart>
      <c:catAx>
        <c:axId val="353314456"/>
        <c:scaling>
          <c:orientation val="minMax"/>
        </c:scaling>
        <c:delete val="0"/>
        <c:axPos val="b"/>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3309864"/>
        <c:crosses val="autoZero"/>
        <c:auto val="1"/>
        <c:lblAlgn val="ctr"/>
        <c:lblOffset val="100"/>
        <c:noMultiLvlLbl val="0"/>
      </c:catAx>
      <c:valAx>
        <c:axId val="3533098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353314456"/>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0DA6A0E-BB20-47AB-8E21-3363DFFF15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566B10-E0EF-4E8F-B7C0-101DEBF06386}">
      <dgm:prSet custT="1"/>
      <dgm:spPr/>
      <dgm:t>
        <a:bodyPr/>
        <a:lstStyle/>
        <a:p>
          <a:pPr>
            <a:lnSpc>
              <a:spcPct val="100000"/>
            </a:lnSpc>
          </a:pPr>
          <a:r>
            <a:rPr lang="en-GB" sz="2000" dirty="0"/>
            <a:t>On one hand, sales of vehicles to private consumers is declining due to emergence of Taxi services like OLA and Uber. On the other hand, cab market is facing saturation where sales of vehicles to cab owners is declining due to slower increase in demands for cabs</a:t>
          </a:r>
          <a:endParaRPr lang="en-US" sz="2000" dirty="0"/>
        </a:p>
      </dgm:t>
    </dgm:pt>
    <dgm:pt modelId="{44C9409E-6335-45C2-87BC-9838B0564130}" type="parTrans" cxnId="{E5817F34-4907-4E98-BC77-9693ADEB86A5}">
      <dgm:prSet/>
      <dgm:spPr/>
      <dgm:t>
        <a:bodyPr/>
        <a:lstStyle/>
        <a:p>
          <a:endParaRPr lang="en-US" sz="2000"/>
        </a:p>
      </dgm:t>
    </dgm:pt>
    <dgm:pt modelId="{27E2AA73-5D1B-41C5-9493-267F54C1A1F5}" type="sibTrans" cxnId="{E5817F34-4907-4E98-BC77-9693ADEB86A5}">
      <dgm:prSet/>
      <dgm:spPr/>
      <dgm:t>
        <a:bodyPr/>
        <a:lstStyle/>
        <a:p>
          <a:endParaRPr lang="en-US" sz="2000"/>
        </a:p>
      </dgm:t>
    </dgm:pt>
    <dgm:pt modelId="{053F9B65-D08F-457D-8163-609CA0C964AB}">
      <dgm:prSet custT="1"/>
      <dgm:spPr/>
      <dgm:t>
        <a:bodyPr/>
        <a:lstStyle/>
        <a:p>
          <a:pPr>
            <a:lnSpc>
              <a:spcPct val="100000"/>
            </a:lnSpc>
          </a:pPr>
          <a:r>
            <a:rPr lang="en-US" sz="2000" dirty="0"/>
            <a:t>Sales</a:t>
          </a:r>
          <a:r>
            <a:rPr lang="en-US" sz="2000" baseline="0" dirty="0"/>
            <a:t> of Maruti Suzuki could have declined due to the recent announcement by the company to discontinue production of diesel vehicles from 2020. Customers may fear difficult support and service if they will buy vehicles which run on diesel.</a:t>
          </a:r>
          <a:endParaRPr lang="en-US" sz="2000" dirty="0"/>
        </a:p>
      </dgm:t>
    </dgm:pt>
    <dgm:pt modelId="{8555423F-9D6D-4BB3-B532-E40970EDA75A}" type="parTrans" cxnId="{F02C0B75-BAE5-4B32-8994-7F18E6AF87CC}">
      <dgm:prSet/>
      <dgm:spPr/>
      <dgm:t>
        <a:bodyPr/>
        <a:lstStyle/>
        <a:p>
          <a:endParaRPr lang="en-US" sz="2000"/>
        </a:p>
      </dgm:t>
    </dgm:pt>
    <dgm:pt modelId="{D0812E30-90A7-4E71-9414-5448085FB558}" type="sibTrans" cxnId="{F02C0B75-BAE5-4B32-8994-7F18E6AF87CC}">
      <dgm:prSet/>
      <dgm:spPr/>
      <dgm:t>
        <a:bodyPr/>
        <a:lstStyle/>
        <a:p>
          <a:endParaRPr lang="en-US" sz="2000"/>
        </a:p>
      </dgm:t>
    </dgm:pt>
    <dgm:pt modelId="{1A9AF5B8-705E-44F5-ADAD-F459F74C9076}" type="pres">
      <dgm:prSet presAssocID="{C0DA6A0E-BB20-47AB-8E21-3363DFFF15A0}" presName="root" presStyleCnt="0">
        <dgm:presLayoutVars>
          <dgm:dir/>
          <dgm:resizeHandles val="exact"/>
        </dgm:presLayoutVars>
      </dgm:prSet>
      <dgm:spPr/>
    </dgm:pt>
    <dgm:pt modelId="{2440010E-7BEB-4CFA-A93F-7DFC70EDCCA7}" type="pres">
      <dgm:prSet presAssocID="{C0566B10-E0EF-4E8F-B7C0-101DEBF06386}" presName="compNode" presStyleCnt="0"/>
      <dgm:spPr/>
    </dgm:pt>
    <dgm:pt modelId="{5AD1AD6C-7F0A-4D6C-9AD7-853FC12081FD}" type="pres">
      <dgm:prSet presAssocID="{C0566B10-E0EF-4E8F-B7C0-101DEBF06386}" presName="bgRect" presStyleLbl="bgShp" presStyleIdx="0" presStyleCnt="2"/>
      <dgm:spPr/>
    </dgm:pt>
    <dgm:pt modelId="{03CCB3E7-590D-45D4-9849-C058B5D795A9}" type="pres">
      <dgm:prSet presAssocID="{C0566B10-E0EF-4E8F-B7C0-101DEBF063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7E005B9-767D-4C9C-BA91-5CDD53D577E6}" type="pres">
      <dgm:prSet presAssocID="{C0566B10-E0EF-4E8F-B7C0-101DEBF06386}" presName="spaceRect" presStyleCnt="0"/>
      <dgm:spPr/>
    </dgm:pt>
    <dgm:pt modelId="{1BF0CB59-16F7-4839-AD8B-E72F307C5684}" type="pres">
      <dgm:prSet presAssocID="{C0566B10-E0EF-4E8F-B7C0-101DEBF06386}" presName="parTx" presStyleLbl="revTx" presStyleIdx="0" presStyleCnt="2">
        <dgm:presLayoutVars>
          <dgm:chMax val="0"/>
          <dgm:chPref val="0"/>
        </dgm:presLayoutVars>
      </dgm:prSet>
      <dgm:spPr/>
    </dgm:pt>
    <dgm:pt modelId="{3D2E9543-EBCE-47A1-9D04-599453BC3AAE}" type="pres">
      <dgm:prSet presAssocID="{27E2AA73-5D1B-41C5-9493-267F54C1A1F5}" presName="sibTrans" presStyleCnt="0"/>
      <dgm:spPr/>
    </dgm:pt>
    <dgm:pt modelId="{782B6553-1096-4664-AD37-2A76E01DD799}" type="pres">
      <dgm:prSet presAssocID="{053F9B65-D08F-457D-8163-609CA0C964AB}" presName="compNode" presStyleCnt="0"/>
      <dgm:spPr/>
    </dgm:pt>
    <dgm:pt modelId="{F7B2F042-F69E-4D90-9726-A17BBE0B7740}" type="pres">
      <dgm:prSet presAssocID="{053F9B65-D08F-457D-8163-609CA0C964AB}" presName="bgRect" presStyleLbl="bgShp" presStyleIdx="1" presStyleCnt="2"/>
      <dgm:spPr/>
    </dgm:pt>
    <dgm:pt modelId="{8C6409F7-5490-4312-931C-371DFA74DBC9}" type="pres">
      <dgm:prSet presAssocID="{053F9B65-D08F-457D-8163-609CA0C964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05C0A8D-41C1-4D4A-9C8D-DA4175ADECBD}" type="pres">
      <dgm:prSet presAssocID="{053F9B65-D08F-457D-8163-609CA0C964AB}" presName="spaceRect" presStyleCnt="0"/>
      <dgm:spPr/>
    </dgm:pt>
    <dgm:pt modelId="{8B1F0A19-E03A-48BE-B1A6-12BC6462F99B}" type="pres">
      <dgm:prSet presAssocID="{053F9B65-D08F-457D-8163-609CA0C964AB}" presName="parTx" presStyleLbl="revTx" presStyleIdx="1" presStyleCnt="2">
        <dgm:presLayoutVars>
          <dgm:chMax val="0"/>
          <dgm:chPref val="0"/>
        </dgm:presLayoutVars>
      </dgm:prSet>
      <dgm:spPr/>
    </dgm:pt>
  </dgm:ptLst>
  <dgm:cxnLst>
    <dgm:cxn modelId="{A1F39B2F-8E9D-4E89-A646-24EF02DFDE73}" type="presOf" srcId="{053F9B65-D08F-457D-8163-609CA0C964AB}" destId="{8B1F0A19-E03A-48BE-B1A6-12BC6462F99B}" srcOrd="0" destOrd="0" presId="urn:microsoft.com/office/officeart/2018/2/layout/IconVerticalSolidList"/>
    <dgm:cxn modelId="{E5817F34-4907-4E98-BC77-9693ADEB86A5}" srcId="{C0DA6A0E-BB20-47AB-8E21-3363DFFF15A0}" destId="{C0566B10-E0EF-4E8F-B7C0-101DEBF06386}" srcOrd="0" destOrd="0" parTransId="{44C9409E-6335-45C2-87BC-9838B0564130}" sibTransId="{27E2AA73-5D1B-41C5-9493-267F54C1A1F5}"/>
    <dgm:cxn modelId="{AE49704E-B213-4069-A342-3B2BA6544B9B}" type="presOf" srcId="{C0566B10-E0EF-4E8F-B7C0-101DEBF06386}" destId="{1BF0CB59-16F7-4839-AD8B-E72F307C5684}" srcOrd="0" destOrd="0" presId="urn:microsoft.com/office/officeart/2018/2/layout/IconVerticalSolidList"/>
    <dgm:cxn modelId="{F02C0B75-BAE5-4B32-8994-7F18E6AF87CC}" srcId="{C0DA6A0E-BB20-47AB-8E21-3363DFFF15A0}" destId="{053F9B65-D08F-457D-8163-609CA0C964AB}" srcOrd="1" destOrd="0" parTransId="{8555423F-9D6D-4BB3-B532-E40970EDA75A}" sibTransId="{D0812E30-90A7-4E71-9414-5448085FB558}"/>
    <dgm:cxn modelId="{98142856-BD6B-4933-A4D7-1B514E5C2B34}" type="presOf" srcId="{C0DA6A0E-BB20-47AB-8E21-3363DFFF15A0}" destId="{1A9AF5B8-705E-44F5-ADAD-F459F74C9076}" srcOrd="0" destOrd="0" presId="urn:microsoft.com/office/officeart/2018/2/layout/IconVerticalSolidList"/>
    <dgm:cxn modelId="{83A7C2F3-508C-48EA-AC30-4B74AA7969E4}" type="presParOf" srcId="{1A9AF5B8-705E-44F5-ADAD-F459F74C9076}" destId="{2440010E-7BEB-4CFA-A93F-7DFC70EDCCA7}" srcOrd="0" destOrd="0" presId="urn:microsoft.com/office/officeart/2018/2/layout/IconVerticalSolidList"/>
    <dgm:cxn modelId="{C4435B1C-782A-4FCC-8FD8-A839B1E7EF51}" type="presParOf" srcId="{2440010E-7BEB-4CFA-A93F-7DFC70EDCCA7}" destId="{5AD1AD6C-7F0A-4D6C-9AD7-853FC12081FD}" srcOrd="0" destOrd="0" presId="urn:microsoft.com/office/officeart/2018/2/layout/IconVerticalSolidList"/>
    <dgm:cxn modelId="{2831E238-108D-45DC-9889-229388D6D338}" type="presParOf" srcId="{2440010E-7BEB-4CFA-A93F-7DFC70EDCCA7}" destId="{03CCB3E7-590D-45D4-9849-C058B5D795A9}" srcOrd="1" destOrd="0" presId="urn:microsoft.com/office/officeart/2018/2/layout/IconVerticalSolidList"/>
    <dgm:cxn modelId="{0F3FF059-77E3-4E84-B4A1-0410D1C94769}" type="presParOf" srcId="{2440010E-7BEB-4CFA-A93F-7DFC70EDCCA7}" destId="{F7E005B9-767D-4C9C-BA91-5CDD53D577E6}" srcOrd="2" destOrd="0" presId="urn:microsoft.com/office/officeart/2018/2/layout/IconVerticalSolidList"/>
    <dgm:cxn modelId="{4F4417AE-A6A6-4099-98FB-7330B82A2EB5}" type="presParOf" srcId="{2440010E-7BEB-4CFA-A93F-7DFC70EDCCA7}" destId="{1BF0CB59-16F7-4839-AD8B-E72F307C5684}" srcOrd="3" destOrd="0" presId="urn:microsoft.com/office/officeart/2018/2/layout/IconVerticalSolidList"/>
    <dgm:cxn modelId="{31B6BA0D-9948-4829-AF85-529C27444D5E}" type="presParOf" srcId="{1A9AF5B8-705E-44F5-ADAD-F459F74C9076}" destId="{3D2E9543-EBCE-47A1-9D04-599453BC3AAE}" srcOrd="1" destOrd="0" presId="urn:microsoft.com/office/officeart/2018/2/layout/IconVerticalSolidList"/>
    <dgm:cxn modelId="{DF9A4413-9B28-4C5D-905B-C08AB88B109A}" type="presParOf" srcId="{1A9AF5B8-705E-44F5-ADAD-F459F74C9076}" destId="{782B6553-1096-4664-AD37-2A76E01DD799}" srcOrd="2" destOrd="0" presId="urn:microsoft.com/office/officeart/2018/2/layout/IconVerticalSolidList"/>
    <dgm:cxn modelId="{033AAF51-22D7-42EE-B2A1-D337C9FBA149}" type="presParOf" srcId="{782B6553-1096-4664-AD37-2A76E01DD799}" destId="{F7B2F042-F69E-4D90-9726-A17BBE0B7740}" srcOrd="0" destOrd="0" presId="urn:microsoft.com/office/officeart/2018/2/layout/IconVerticalSolidList"/>
    <dgm:cxn modelId="{29668508-CA05-445A-80E4-2C3DB964E704}" type="presParOf" srcId="{782B6553-1096-4664-AD37-2A76E01DD799}" destId="{8C6409F7-5490-4312-931C-371DFA74DBC9}" srcOrd="1" destOrd="0" presId="urn:microsoft.com/office/officeart/2018/2/layout/IconVerticalSolidList"/>
    <dgm:cxn modelId="{9E87B471-542B-4198-8D44-278882F7444F}" type="presParOf" srcId="{782B6553-1096-4664-AD37-2A76E01DD799}" destId="{805C0A8D-41C1-4D4A-9C8D-DA4175ADECBD}" srcOrd="2" destOrd="0" presId="urn:microsoft.com/office/officeart/2018/2/layout/IconVerticalSolidList"/>
    <dgm:cxn modelId="{8A2C4BCF-2F10-48A6-9B5F-087F07752984}" type="presParOf" srcId="{782B6553-1096-4664-AD37-2A76E01DD799}" destId="{8B1F0A19-E03A-48BE-B1A6-12BC6462F9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6A0E-BB20-47AB-8E21-3363DFFF15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C50615-7E3D-43C3-8ED2-5865F9075683}">
      <dgm:prSet custT="1"/>
      <dgm:spPr/>
      <dgm:t>
        <a:bodyPr/>
        <a:lstStyle/>
        <a:p>
          <a:pPr>
            <a:lnSpc>
              <a:spcPct val="100000"/>
            </a:lnSpc>
          </a:pPr>
          <a:r>
            <a:rPr lang="en-GB" sz="2000" dirty="0"/>
            <a:t>Non Banking Financial Corporations (NBFC)’s which are major lenders in tier 2 and small cities have observed liquidity squeeze due to economic slowdown which has made it difficult to own cars In these markets.</a:t>
          </a:r>
          <a:endParaRPr lang="en-US" sz="2000" dirty="0"/>
        </a:p>
      </dgm:t>
    </dgm:pt>
    <dgm:pt modelId="{4E90B1A0-CE51-486A-B6F8-55E6ECC5554C}" type="parTrans" cxnId="{DC28F7D6-B59E-4397-A76D-1EB697D38F62}">
      <dgm:prSet/>
      <dgm:spPr/>
      <dgm:t>
        <a:bodyPr/>
        <a:lstStyle/>
        <a:p>
          <a:endParaRPr lang="en-US" sz="2000"/>
        </a:p>
      </dgm:t>
    </dgm:pt>
    <dgm:pt modelId="{E0245247-13ED-485E-B42F-4D92539EB1F6}" type="sibTrans" cxnId="{DC28F7D6-B59E-4397-A76D-1EB697D38F62}">
      <dgm:prSet/>
      <dgm:spPr/>
      <dgm:t>
        <a:bodyPr/>
        <a:lstStyle/>
        <a:p>
          <a:endParaRPr lang="en-US" sz="2000"/>
        </a:p>
      </dgm:t>
    </dgm:pt>
    <dgm:pt modelId="{CB27163D-EB30-4D5F-A06F-E45E73DDFF37}">
      <dgm:prSet custT="1"/>
      <dgm:spPr/>
      <dgm:t>
        <a:bodyPr/>
        <a:lstStyle/>
        <a:p>
          <a:pPr>
            <a:lnSpc>
              <a:spcPct val="100000"/>
            </a:lnSpc>
          </a:pPr>
          <a:r>
            <a:rPr lang="en-US" sz="2000" dirty="0"/>
            <a:t>Other</a:t>
          </a:r>
          <a:r>
            <a:rPr lang="en-US" sz="2000" baseline="0" dirty="0"/>
            <a:t> reasons like consumers postponing their purchase as they wait for decline in GST rates, festive offers etc.</a:t>
          </a:r>
          <a:endParaRPr lang="en-US" sz="2000" dirty="0"/>
        </a:p>
      </dgm:t>
    </dgm:pt>
    <dgm:pt modelId="{057AE706-23E4-4084-B998-7BFF99D0D981}" type="parTrans" cxnId="{153C6788-035A-4232-973F-B5C57D21224D}">
      <dgm:prSet/>
      <dgm:spPr/>
      <dgm:t>
        <a:bodyPr/>
        <a:lstStyle/>
        <a:p>
          <a:endParaRPr lang="en-US" sz="2000"/>
        </a:p>
      </dgm:t>
    </dgm:pt>
    <dgm:pt modelId="{DB7E05A7-DAC3-415D-93A4-601EDF030E41}" type="sibTrans" cxnId="{153C6788-035A-4232-973F-B5C57D21224D}">
      <dgm:prSet/>
      <dgm:spPr/>
      <dgm:t>
        <a:bodyPr/>
        <a:lstStyle/>
        <a:p>
          <a:endParaRPr lang="en-US" sz="2000"/>
        </a:p>
      </dgm:t>
    </dgm:pt>
    <dgm:pt modelId="{1A9AF5B8-705E-44F5-ADAD-F459F74C9076}" type="pres">
      <dgm:prSet presAssocID="{C0DA6A0E-BB20-47AB-8E21-3363DFFF15A0}" presName="root" presStyleCnt="0">
        <dgm:presLayoutVars>
          <dgm:dir/>
          <dgm:resizeHandles val="exact"/>
        </dgm:presLayoutVars>
      </dgm:prSet>
      <dgm:spPr/>
    </dgm:pt>
    <dgm:pt modelId="{37AF9550-A76A-4213-9C28-993FFE9D3FB6}" type="pres">
      <dgm:prSet presAssocID="{DDC50615-7E3D-43C3-8ED2-5865F9075683}" presName="compNode" presStyleCnt="0"/>
      <dgm:spPr/>
    </dgm:pt>
    <dgm:pt modelId="{9CB70DBE-9F1A-44D7-B387-AE3B5ACF0A2C}" type="pres">
      <dgm:prSet presAssocID="{DDC50615-7E3D-43C3-8ED2-5865F9075683}" presName="bgRect" presStyleLbl="bgShp" presStyleIdx="0" presStyleCnt="2"/>
      <dgm:spPr/>
    </dgm:pt>
    <dgm:pt modelId="{3AF4EA7A-A1FC-41A0-A78C-55632959AFD0}" type="pres">
      <dgm:prSet presAssocID="{DDC50615-7E3D-43C3-8ED2-5865F90756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6A9AAB26-6B95-4F7C-8536-4E514A2888DD}" type="pres">
      <dgm:prSet presAssocID="{DDC50615-7E3D-43C3-8ED2-5865F9075683}" presName="spaceRect" presStyleCnt="0"/>
      <dgm:spPr/>
    </dgm:pt>
    <dgm:pt modelId="{965A8840-0636-44DD-88F2-3382D2344FBA}" type="pres">
      <dgm:prSet presAssocID="{DDC50615-7E3D-43C3-8ED2-5865F9075683}" presName="parTx" presStyleLbl="revTx" presStyleIdx="0" presStyleCnt="2">
        <dgm:presLayoutVars>
          <dgm:chMax val="0"/>
          <dgm:chPref val="0"/>
        </dgm:presLayoutVars>
      </dgm:prSet>
      <dgm:spPr/>
    </dgm:pt>
    <dgm:pt modelId="{40E32ADD-FEA8-4A46-98C6-D35C433370A4}" type="pres">
      <dgm:prSet presAssocID="{E0245247-13ED-485E-B42F-4D92539EB1F6}" presName="sibTrans" presStyleCnt="0"/>
      <dgm:spPr/>
    </dgm:pt>
    <dgm:pt modelId="{8A0D25C9-2CE7-4DB6-B2E3-F5FDF4D81560}" type="pres">
      <dgm:prSet presAssocID="{CB27163D-EB30-4D5F-A06F-E45E73DDFF37}" presName="compNode" presStyleCnt="0"/>
      <dgm:spPr/>
    </dgm:pt>
    <dgm:pt modelId="{5B55E171-F6AA-4E50-A2EE-BA32AB16C18C}" type="pres">
      <dgm:prSet presAssocID="{CB27163D-EB30-4D5F-A06F-E45E73DDFF37}" presName="bgRect" presStyleLbl="bgShp" presStyleIdx="1" presStyleCnt="2"/>
      <dgm:spPr/>
    </dgm:pt>
    <dgm:pt modelId="{E0DCE138-D2EF-4D27-8FAA-12D05FC81C06}" type="pres">
      <dgm:prSet presAssocID="{CB27163D-EB30-4D5F-A06F-E45E73DDFF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4F571A36-E637-46CA-B3C5-618528717D1A}" type="pres">
      <dgm:prSet presAssocID="{CB27163D-EB30-4D5F-A06F-E45E73DDFF37}" presName="spaceRect" presStyleCnt="0"/>
      <dgm:spPr/>
    </dgm:pt>
    <dgm:pt modelId="{B91CAE68-1EEB-47BA-9C8B-D6F235572AB4}" type="pres">
      <dgm:prSet presAssocID="{CB27163D-EB30-4D5F-A06F-E45E73DDFF37}" presName="parTx" presStyleLbl="revTx" presStyleIdx="1" presStyleCnt="2">
        <dgm:presLayoutVars>
          <dgm:chMax val="0"/>
          <dgm:chPref val="0"/>
        </dgm:presLayoutVars>
      </dgm:prSet>
      <dgm:spPr/>
    </dgm:pt>
  </dgm:ptLst>
  <dgm:cxnLst>
    <dgm:cxn modelId="{98142856-BD6B-4933-A4D7-1B514E5C2B34}" type="presOf" srcId="{C0DA6A0E-BB20-47AB-8E21-3363DFFF15A0}" destId="{1A9AF5B8-705E-44F5-ADAD-F459F74C9076}" srcOrd="0" destOrd="0" presId="urn:microsoft.com/office/officeart/2018/2/layout/IconVerticalSolidList"/>
    <dgm:cxn modelId="{C5968257-7083-4A55-B392-3419EDED7582}" type="presOf" srcId="{CB27163D-EB30-4D5F-A06F-E45E73DDFF37}" destId="{B91CAE68-1EEB-47BA-9C8B-D6F235572AB4}" srcOrd="0" destOrd="0" presId="urn:microsoft.com/office/officeart/2018/2/layout/IconVerticalSolidList"/>
    <dgm:cxn modelId="{0F7B9E5A-C9D9-4B3A-8EE1-E6983AD08D9E}" type="presOf" srcId="{DDC50615-7E3D-43C3-8ED2-5865F9075683}" destId="{965A8840-0636-44DD-88F2-3382D2344FBA}" srcOrd="0" destOrd="0" presId="urn:microsoft.com/office/officeart/2018/2/layout/IconVerticalSolidList"/>
    <dgm:cxn modelId="{153C6788-035A-4232-973F-B5C57D21224D}" srcId="{C0DA6A0E-BB20-47AB-8E21-3363DFFF15A0}" destId="{CB27163D-EB30-4D5F-A06F-E45E73DDFF37}" srcOrd="1" destOrd="0" parTransId="{057AE706-23E4-4084-B998-7BFF99D0D981}" sibTransId="{DB7E05A7-DAC3-415D-93A4-601EDF030E41}"/>
    <dgm:cxn modelId="{DC28F7D6-B59E-4397-A76D-1EB697D38F62}" srcId="{C0DA6A0E-BB20-47AB-8E21-3363DFFF15A0}" destId="{DDC50615-7E3D-43C3-8ED2-5865F9075683}" srcOrd="0" destOrd="0" parTransId="{4E90B1A0-CE51-486A-B6F8-55E6ECC5554C}" sibTransId="{E0245247-13ED-485E-B42F-4D92539EB1F6}"/>
    <dgm:cxn modelId="{82403366-B7DB-4BB3-B842-F50E4A0C169F}" type="presParOf" srcId="{1A9AF5B8-705E-44F5-ADAD-F459F74C9076}" destId="{37AF9550-A76A-4213-9C28-993FFE9D3FB6}" srcOrd="0" destOrd="0" presId="urn:microsoft.com/office/officeart/2018/2/layout/IconVerticalSolidList"/>
    <dgm:cxn modelId="{59A3B2D7-8B03-469E-BAA2-A6274FAFBC97}" type="presParOf" srcId="{37AF9550-A76A-4213-9C28-993FFE9D3FB6}" destId="{9CB70DBE-9F1A-44D7-B387-AE3B5ACF0A2C}" srcOrd="0" destOrd="0" presId="urn:microsoft.com/office/officeart/2018/2/layout/IconVerticalSolidList"/>
    <dgm:cxn modelId="{FF8A9104-E9CB-4444-93F5-7B1D6AB86540}" type="presParOf" srcId="{37AF9550-A76A-4213-9C28-993FFE9D3FB6}" destId="{3AF4EA7A-A1FC-41A0-A78C-55632959AFD0}" srcOrd="1" destOrd="0" presId="urn:microsoft.com/office/officeart/2018/2/layout/IconVerticalSolidList"/>
    <dgm:cxn modelId="{7D3A6DDC-5CCC-4053-BDDB-9EE9B6BDAA85}" type="presParOf" srcId="{37AF9550-A76A-4213-9C28-993FFE9D3FB6}" destId="{6A9AAB26-6B95-4F7C-8536-4E514A2888DD}" srcOrd="2" destOrd="0" presId="urn:microsoft.com/office/officeart/2018/2/layout/IconVerticalSolidList"/>
    <dgm:cxn modelId="{59078626-FD86-401B-9E8B-CD7DF8AD9CAD}" type="presParOf" srcId="{37AF9550-A76A-4213-9C28-993FFE9D3FB6}" destId="{965A8840-0636-44DD-88F2-3382D2344FBA}" srcOrd="3" destOrd="0" presId="urn:microsoft.com/office/officeart/2018/2/layout/IconVerticalSolidList"/>
    <dgm:cxn modelId="{F89EBE08-1DF1-4919-B8EE-081D46B9A6F1}" type="presParOf" srcId="{1A9AF5B8-705E-44F5-ADAD-F459F74C9076}" destId="{40E32ADD-FEA8-4A46-98C6-D35C433370A4}" srcOrd="1" destOrd="0" presId="urn:microsoft.com/office/officeart/2018/2/layout/IconVerticalSolidList"/>
    <dgm:cxn modelId="{5CBA5883-EC55-4DE1-9EB6-D068E7DDC129}" type="presParOf" srcId="{1A9AF5B8-705E-44F5-ADAD-F459F74C9076}" destId="{8A0D25C9-2CE7-4DB6-B2E3-F5FDF4D81560}" srcOrd="2" destOrd="0" presId="urn:microsoft.com/office/officeart/2018/2/layout/IconVerticalSolidList"/>
    <dgm:cxn modelId="{11BA45FA-68C1-4F6E-AD43-7B1964DFFF83}" type="presParOf" srcId="{8A0D25C9-2CE7-4DB6-B2E3-F5FDF4D81560}" destId="{5B55E171-F6AA-4E50-A2EE-BA32AB16C18C}" srcOrd="0" destOrd="0" presId="urn:microsoft.com/office/officeart/2018/2/layout/IconVerticalSolidList"/>
    <dgm:cxn modelId="{DE65ABD6-768B-4350-97C9-085922EBF1C4}" type="presParOf" srcId="{8A0D25C9-2CE7-4DB6-B2E3-F5FDF4D81560}" destId="{E0DCE138-D2EF-4D27-8FAA-12D05FC81C06}" srcOrd="1" destOrd="0" presId="urn:microsoft.com/office/officeart/2018/2/layout/IconVerticalSolidList"/>
    <dgm:cxn modelId="{314B7E1F-D2A9-4E36-8292-898B193529E6}" type="presParOf" srcId="{8A0D25C9-2CE7-4DB6-B2E3-F5FDF4D81560}" destId="{4F571A36-E637-46CA-B3C5-618528717D1A}" srcOrd="2" destOrd="0" presId="urn:microsoft.com/office/officeart/2018/2/layout/IconVerticalSolidList"/>
    <dgm:cxn modelId="{A7B7AFFF-715F-4EA9-82C4-8E1C4A78C4E9}" type="presParOf" srcId="{8A0D25C9-2CE7-4DB6-B2E3-F5FDF4D81560}" destId="{B91CAE68-1EEB-47BA-9C8B-D6F235572A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1AD6C-7F0A-4D6C-9AD7-853FC12081FD}">
      <dsp:nvSpPr>
        <dsp:cNvPr id="0" name=""/>
        <dsp:cNvSpPr/>
      </dsp:nvSpPr>
      <dsp:spPr>
        <a:xfrm>
          <a:off x="0" y="853507"/>
          <a:ext cx="10776856" cy="15757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CB3E7-590D-45D4-9849-C058B5D795A9}">
      <dsp:nvSpPr>
        <dsp:cNvPr id="0" name=""/>
        <dsp:cNvSpPr/>
      </dsp:nvSpPr>
      <dsp:spPr>
        <a:xfrm>
          <a:off x="476651" y="1208041"/>
          <a:ext cx="866638" cy="8666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0CB59-16F7-4839-AD8B-E72F307C5684}">
      <dsp:nvSpPr>
        <dsp:cNvPr id="0" name=""/>
        <dsp:cNvSpPr/>
      </dsp:nvSpPr>
      <dsp:spPr>
        <a:xfrm>
          <a:off x="1819941" y="853507"/>
          <a:ext cx="8956914" cy="157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62" tIns="166762" rIns="166762" bIns="166762" numCol="1" spcCol="1270" anchor="ctr" anchorCtr="0">
          <a:noAutofit/>
        </a:bodyPr>
        <a:lstStyle/>
        <a:p>
          <a:pPr marL="0" lvl="0" indent="0" algn="l" defTabSz="889000">
            <a:lnSpc>
              <a:spcPct val="100000"/>
            </a:lnSpc>
            <a:spcBef>
              <a:spcPct val="0"/>
            </a:spcBef>
            <a:spcAft>
              <a:spcPct val="35000"/>
            </a:spcAft>
            <a:buNone/>
          </a:pPr>
          <a:r>
            <a:rPr lang="en-GB" sz="2000" kern="1200" dirty="0"/>
            <a:t>On one hand, sales of vehicles to private consumers is declining due to emergence of Taxi services like OLA and Uber. On the other hand, cab market is facing saturation where sales of vehicles to cab owners is declining due to slower increase in demands for cabs</a:t>
          </a:r>
          <a:endParaRPr lang="en-US" sz="2000" kern="1200" dirty="0"/>
        </a:p>
      </dsp:txBody>
      <dsp:txXfrm>
        <a:off x="1819941" y="853507"/>
        <a:ext cx="8956914" cy="1575706"/>
      </dsp:txXfrm>
    </dsp:sp>
    <dsp:sp modelId="{F7B2F042-F69E-4D90-9726-A17BBE0B7740}">
      <dsp:nvSpPr>
        <dsp:cNvPr id="0" name=""/>
        <dsp:cNvSpPr/>
      </dsp:nvSpPr>
      <dsp:spPr>
        <a:xfrm>
          <a:off x="0" y="2823141"/>
          <a:ext cx="10776856" cy="15757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6409F7-5490-4312-931C-371DFA74DBC9}">
      <dsp:nvSpPr>
        <dsp:cNvPr id="0" name=""/>
        <dsp:cNvSpPr/>
      </dsp:nvSpPr>
      <dsp:spPr>
        <a:xfrm>
          <a:off x="476651" y="3177675"/>
          <a:ext cx="866638" cy="8666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1F0A19-E03A-48BE-B1A6-12BC6462F99B}">
      <dsp:nvSpPr>
        <dsp:cNvPr id="0" name=""/>
        <dsp:cNvSpPr/>
      </dsp:nvSpPr>
      <dsp:spPr>
        <a:xfrm>
          <a:off x="1819941" y="2823141"/>
          <a:ext cx="8956914" cy="1575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62" tIns="166762" rIns="166762" bIns="166762" numCol="1" spcCol="1270" anchor="ctr" anchorCtr="0">
          <a:noAutofit/>
        </a:bodyPr>
        <a:lstStyle/>
        <a:p>
          <a:pPr marL="0" lvl="0" indent="0" algn="l" defTabSz="889000">
            <a:lnSpc>
              <a:spcPct val="100000"/>
            </a:lnSpc>
            <a:spcBef>
              <a:spcPct val="0"/>
            </a:spcBef>
            <a:spcAft>
              <a:spcPct val="35000"/>
            </a:spcAft>
            <a:buNone/>
          </a:pPr>
          <a:r>
            <a:rPr lang="en-US" sz="2000" kern="1200" dirty="0"/>
            <a:t>Sales</a:t>
          </a:r>
          <a:r>
            <a:rPr lang="en-US" sz="2000" kern="1200" baseline="0" dirty="0"/>
            <a:t> of Maruti Suzuki could have declined due to the recent announcement by the company to discontinue production of diesel vehicles from 2020. Customers may fear difficult support and service if they will buy vehicles which run on diesel.</a:t>
          </a:r>
          <a:endParaRPr lang="en-US" sz="2000" kern="1200" dirty="0"/>
        </a:p>
      </dsp:txBody>
      <dsp:txXfrm>
        <a:off x="1819941" y="2823141"/>
        <a:ext cx="8956914" cy="1575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70DBE-9F1A-44D7-B387-AE3B5ACF0A2C}">
      <dsp:nvSpPr>
        <dsp:cNvPr id="0" name=""/>
        <dsp:cNvSpPr/>
      </dsp:nvSpPr>
      <dsp:spPr>
        <a:xfrm>
          <a:off x="0" y="759349"/>
          <a:ext cx="10197494" cy="14018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4EA7A-A1FC-41A0-A78C-55632959AFD0}">
      <dsp:nvSpPr>
        <dsp:cNvPr id="0" name=""/>
        <dsp:cNvSpPr/>
      </dsp:nvSpPr>
      <dsp:spPr>
        <a:xfrm>
          <a:off x="424067" y="1074771"/>
          <a:ext cx="771031" cy="771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5A8840-0636-44DD-88F2-3382D2344FBA}">
      <dsp:nvSpPr>
        <dsp:cNvPr id="0" name=""/>
        <dsp:cNvSpPr/>
      </dsp:nvSpPr>
      <dsp:spPr>
        <a:xfrm>
          <a:off x="1619166" y="759349"/>
          <a:ext cx="8578327" cy="14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65" tIns="148365" rIns="148365" bIns="148365" numCol="1" spcCol="1270" anchor="ctr" anchorCtr="0">
          <a:noAutofit/>
        </a:bodyPr>
        <a:lstStyle/>
        <a:p>
          <a:pPr marL="0" lvl="0" indent="0" algn="l" defTabSz="889000">
            <a:lnSpc>
              <a:spcPct val="100000"/>
            </a:lnSpc>
            <a:spcBef>
              <a:spcPct val="0"/>
            </a:spcBef>
            <a:spcAft>
              <a:spcPct val="35000"/>
            </a:spcAft>
            <a:buNone/>
          </a:pPr>
          <a:r>
            <a:rPr lang="en-GB" sz="2000" kern="1200" dirty="0"/>
            <a:t>Non Banking Financial Corporations (NBFC)’s which are major lenders in tier 2 and small cities have observed liquidity squeeze due to economic slowdown which has made it difficult to own cars In these markets.</a:t>
          </a:r>
          <a:endParaRPr lang="en-US" sz="2000" kern="1200" dirty="0"/>
        </a:p>
      </dsp:txBody>
      <dsp:txXfrm>
        <a:off x="1619166" y="759349"/>
        <a:ext cx="8578327" cy="1401875"/>
      </dsp:txXfrm>
    </dsp:sp>
    <dsp:sp modelId="{5B55E171-F6AA-4E50-A2EE-BA32AB16C18C}">
      <dsp:nvSpPr>
        <dsp:cNvPr id="0" name=""/>
        <dsp:cNvSpPr/>
      </dsp:nvSpPr>
      <dsp:spPr>
        <a:xfrm>
          <a:off x="0" y="2511693"/>
          <a:ext cx="10197494" cy="14018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CE138-D2EF-4D27-8FAA-12D05FC81C06}">
      <dsp:nvSpPr>
        <dsp:cNvPr id="0" name=""/>
        <dsp:cNvSpPr/>
      </dsp:nvSpPr>
      <dsp:spPr>
        <a:xfrm>
          <a:off x="424067" y="2827115"/>
          <a:ext cx="771031" cy="771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1CAE68-1EEB-47BA-9C8B-D6F235572AB4}">
      <dsp:nvSpPr>
        <dsp:cNvPr id="0" name=""/>
        <dsp:cNvSpPr/>
      </dsp:nvSpPr>
      <dsp:spPr>
        <a:xfrm>
          <a:off x="1619166" y="2511693"/>
          <a:ext cx="8578327" cy="140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65" tIns="148365" rIns="148365" bIns="148365" numCol="1" spcCol="1270" anchor="ctr" anchorCtr="0">
          <a:noAutofit/>
        </a:bodyPr>
        <a:lstStyle/>
        <a:p>
          <a:pPr marL="0" lvl="0" indent="0" algn="l" defTabSz="889000">
            <a:lnSpc>
              <a:spcPct val="100000"/>
            </a:lnSpc>
            <a:spcBef>
              <a:spcPct val="0"/>
            </a:spcBef>
            <a:spcAft>
              <a:spcPct val="35000"/>
            </a:spcAft>
            <a:buNone/>
          </a:pPr>
          <a:r>
            <a:rPr lang="en-US" sz="2000" kern="1200" dirty="0"/>
            <a:t>Other</a:t>
          </a:r>
          <a:r>
            <a:rPr lang="en-US" sz="2000" kern="1200" baseline="0" dirty="0"/>
            <a:t> reasons like consumers postponing their purchase as they wait for decline in GST rates, festive offers etc.</a:t>
          </a:r>
          <a:endParaRPr lang="en-US" sz="2000" kern="1200" dirty="0"/>
        </a:p>
      </dsp:txBody>
      <dsp:txXfrm>
        <a:off x="1619166" y="2511693"/>
        <a:ext cx="8578327" cy="1401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79E33B-0687-4DB7-B25D-22F782236E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E669E43-427A-4522-A8D1-2403B2405E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3EFB6-1996-42E0-98E9-270F5E428559}" type="datetimeFigureOut">
              <a:rPr lang="en-GB" smtClean="0"/>
              <a:t>07/09/2019</a:t>
            </a:fld>
            <a:endParaRPr lang="en-GB"/>
          </a:p>
        </p:txBody>
      </p:sp>
      <p:sp>
        <p:nvSpPr>
          <p:cNvPr id="4" name="Footer Placeholder 3">
            <a:extLst>
              <a:ext uri="{FF2B5EF4-FFF2-40B4-BE49-F238E27FC236}">
                <a16:creationId xmlns:a16="http://schemas.microsoft.com/office/drawing/2014/main" id="{9CD71BCE-AF00-4736-9D56-7D3DF510D2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B9D918C-E534-4140-A844-9F7DD5E72E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4ECE1-128B-45E3-ABBE-51CE5BC27F0A}" type="slidenum">
              <a:rPr lang="en-GB" smtClean="0"/>
              <a:t>‹#›</a:t>
            </a:fld>
            <a:endParaRPr lang="en-GB"/>
          </a:p>
        </p:txBody>
      </p:sp>
    </p:spTree>
    <p:extLst>
      <p:ext uri="{BB962C8B-B14F-4D97-AF65-F5344CB8AC3E}">
        <p14:creationId xmlns:p14="http://schemas.microsoft.com/office/powerpoint/2010/main" val="21981380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EF36-EF99-4F15-AE44-CE0B8783A506}" type="datetimeFigureOut">
              <a:rPr lang="en-GB" smtClean="0"/>
              <a:t>07/09/2019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DB4EF-7C92-474D-A92A-3A2CDE3A8EE4}" type="slidenum">
              <a:rPr lang="en-GB" smtClean="0"/>
              <a:t>‹#›</a:t>
            </a:fld>
            <a:endParaRPr lang="en-GB"/>
          </a:p>
        </p:txBody>
      </p:sp>
    </p:spTree>
    <p:extLst>
      <p:ext uri="{BB962C8B-B14F-4D97-AF65-F5344CB8AC3E}">
        <p14:creationId xmlns:p14="http://schemas.microsoft.com/office/powerpoint/2010/main" val="33125438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5B73FF-4197-434B-9935-0BBA738400EE}"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2718577367"/>
      </p:ext>
    </p:extLst>
  </p:cSld>
  <p:clrMapOvr>
    <a:masterClrMapping/>
  </p:clrMapOvr>
  <p:transition spd="slow">
    <p:cove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3739549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69115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38898015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917364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577037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305406411"/>
      </p:ext>
    </p:extLst>
  </p:cSld>
  <p:clrMapOvr>
    <a:masterClrMapping/>
  </p:clrMapOvr>
  <p:transition spd="slow">
    <p:cover/>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3065399411"/>
      </p:ext>
    </p:extLst>
  </p:cSld>
  <p:clrMapOvr>
    <a:masterClrMapping/>
  </p:clrMapOvr>
  <p:transition spd="slow">
    <p:cove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4D466-843F-4FDC-8139-F22D020E2839}"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2134442498"/>
      </p:ext>
    </p:extLst>
  </p:cSld>
  <p:clrMapOvr>
    <a:masterClrMapping/>
  </p:clrMapOvr>
  <p:transition spd="slow">
    <p:cove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062EC-1B2E-4110-BFF8-A60CE4F1DF2B}" type="datetime1">
              <a:rPr lang="en-GB" smtClean="0"/>
              <a:t>07/09/2019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107562434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04D466-843F-4FDC-8139-F22D020E2839}" type="datetime1">
              <a:rPr lang="en-GB" smtClean="0"/>
              <a:t>07/09/2019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4244172307"/>
      </p:ext>
    </p:extLst>
  </p:cSld>
  <p:clrMapOvr>
    <a:masterClrMapping/>
  </p:clrMapOvr>
  <p:transition spd="slow">
    <p:cove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04D466-843F-4FDC-8139-F22D020E2839}" type="datetime1">
              <a:rPr lang="en-GB" smtClean="0"/>
              <a:t>07/09/2019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4087221248"/>
      </p:ext>
    </p:extLst>
  </p:cSld>
  <p:clrMapOvr>
    <a:masterClrMapping/>
  </p:clrMapOvr>
  <p:transition spd="slow">
    <p:cove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4AE2B9-66AD-4F2D-9E2F-1F36C18B3310}" type="datetime1">
              <a:rPr lang="en-GB" smtClean="0"/>
              <a:t>07/09/2019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771212412"/>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C9EB8-5912-4F26-B8BD-1F1500A2B76A}" type="datetime1">
              <a:rPr lang="en-GB" smtClean="0"/>
              <a:t>07/09/2019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2523846477"/>
      </p:ext>
    </p:extLst>
  </p:cSld>
  <p:clrMapOvr>
    <a:masterClrMapping/>
  </p:clrMapOvr>
  <p:transition spd="slow">
    <p:cover/>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04D466-843F-4FDC-8139-F22D020E2839}" type="datetime1">
              <a:rPr lang="en-GB" smtClean="0"/>
              <a:t>07/09/2019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2992615794"/>
      </p:ext>
    </p:extLst>
  </p:cSld>
  <p:clrMapOvr>
    <a:masterClrMapping/>
  </p:clrMapOvr>
  <p:transition spd="slow">
    <p:cover/>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6B444-AB84-4718-9CF8-CDF02CA81373}" type="datetime1">
              <a:rPr lang="en-GB" smtClean="0"/>
              <a:t>07/09/2019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095A8F-A332-45F2-9DCA-599689309C22}" type="slidenum">
              <a:rPr lang="en-GB" smtClean="0"/>
              <a:t>‹#›</a:t>
            </a:fld>
            <a:endParaRPr lang="en-GB"/>
          </a:p>
        </p:txBody>
      </p:sp>
    </p:spTree>
    <p:extLst>
      <p:ext uri="{BB962C8B-B14F-4D97-AF65-F5344CB8AC3E}">
        <p14:creationId xmlns:p14="http://schemas.microsoft.com/office/powerpoint/2010/main" val="311531792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04D466-843F-4FDC-8139-F22D020E2839}" type="datetime1">
              <a:rPr lang="en-GB" smtClean="0"/>
              <a:t>07/09/2019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095A8F-A332-45F2-9DCA-599689309C22}" type="slidenum">
              <a:rPr lang="en-GB" smtClean="0"/>
              <a:t>‹#›</a:t>
            </a:fld>
            <a:endParaRPr lang="en-GB"/>
          </a:p>
        </p:txBody>
      </p:sp>
    </p:spTree>
    <p:extLst>
      <p:ext uri="{BB962C8B-B14F-4D97-AF65-F5344CB8AC3E}">
        <p14:creationId xmlns:p14="http://schemas.microsoft.com/office/powerpoint/2010/main" val="3851548607"/>
      </p:ext>
    </p:extLst>
  </p:cSld>
  <p:clrMap bg1="dk1" tx1="lt1" bg2="dk2" tx2="lt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 id="2147484039" r:id="rId15"/>
    <p:sldLayoutId id="2147484040" r:id="rId16"/>
  </p:sldLayoutIdLst>
  <p:transition spd="slow">
    <p:cover/>
  </p:transition>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Layout" Target="../diagrams/layout1.xml"/><Relationship Id="rId7" Type="http://schemas.openxmlformats.org/officeDocument/2006/relationships/image" Target="../media/image3.tif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Layout" Target="../diagrams/layout2.xml"/><Relationship Id="rId7" Type="http://schemas.openxmlformats.org/officeDocument/2006/relationships/image" Target="../media/image3.tif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radingeconomics.com/india/gdp-growth-annual" TargetMode="External"/><Relationship Id="rId3" Type="http://schemas.openxmlformats.org/officeDocument/2006/relationships/image" Target="../media/image1.jpeg"/><Relationship Id="rId7" Type="http://schemas.openxmlformats.org/officeDocument/2006/relationships/hyperlink" Target="https://www.cardekho.com/india-car-news/launching-in-2019-5-carsconcepts-that-debuted-at-2018-auto-expo-22954.htm" TargetMode="External"/><Relationship Id="rId2" Type="http://schemas.openxmlformats.org/officeDocument/2006/relationships/image" Target="../media/image3.tiff"/><Relationship Id="rId1" Type="http://schemas.openxmlformats.org/officeDocument/2006/relationships/slideLayout" Target="../slideLayouts/slideLayout2.xml"/><Relationship Id="rId6" Type="http://schemas.openxmlformats.org/officeDocument/2006/relationships/hyperlink" Target="http://www.infomine.com/investment/metal-prices/crude-oil/5-year/" TargetMode="External"/><Relationship Id="rId11" Type="http://schemas.openxmlformats.org/officeDocument/2006/relationships/hyperlink" Target="https://www.cardekho.com/india-car-news/confirmed-maruti-suzuki-to-discontinue-all-diesel-cars-by-april-2020-23596.htm" TargetMode="External"/><Relationship Id="rId5" Type="http://schemas.openxmlformats.org/officeDocument/2006/relationships/hyperlink" Target="https://data.gov.in/sector/petroleum-and-natural-gas?page=2" TargetMode="External"/><Relationship Id="rId10" Type="http://schemas.openxmlformats.org/officeDocument/2006/relationships/hyperlink" Target="https://indianexpress.com/article/explained/explained-why-july-sales-of-maruti-suzuki-cars-are-dropping-5869282/" TargetMode="External"/><Relationship Id="rId4" Type="http://schemas.openxmlformats.org/officeDocument/2006/relationships/hyperlink" Target="https://www.marutisuzuki.com/corporate/media/press-releases" TargetMode="External"/><Relationship Id="rId9" Type="http://schemas.openxmlformats.org/officeDocument/2006/relationships/hyperlink" Target="https://economictimes.indiatimes.com/small-biz/startups/newsbuzz/hail-no-more-ola-ubers-ride-growth-slows-to-a-crawl/articleshow/69641990.cms?from=md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tif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22A5B4-9FD3-4FA5-8BE4-2DC97DEFC5CF}"/>
              </a:ext>
            </a:extLst>
          </p:cNvPr>
          <p:cNvSpPr txBox="1"/>
          <p:nvPr/>
        </p:nvSpPr>
        <p:spPr>
          <a:xfrm>
            <a:off x="2898701" y="3281772"/>
            <a:ext cx="6652591" cy="553998"/>
          </a:xfrm>
          <a:prstGeom prst="rect">
            <a:avLst/>
          </a:prstGeom>
          <a:noFill/>
        </p:spPr>
        <p:txBody>
          <a:bodyPr wrap="square" rtlCol="0">
            <a:spAutoFit/>
          </a:bodyPr>
          <a:lstStyle/>
          <a:p>
            <a:pPr algn="ctr"/>
            <a:r>
              <a:rPr lang="en-GB" sz="3000" dirty="0"/>
              <a:t>Assignment</a:t>
            </a:r>
            <a:endParaRPr lang="en-GB" sz="3200" dirty="0"/>
          </a:p>
        </p:txBody>
      </p:sp>
      <p:sp>
        <p:nvSpPr>
          <p:cNvPr id="7" name="TextBox 6">
            <a:extLst>
              <a:ext uri="{FF2B5EF4-FFF2-40B4-BE49-F238E27FC236}">
                <a16:creationId xmlns:a16="http://schemas.microsoft.com/office/drawing/2014/main" id="{1E604CA9-4EE8-4C41-9DCD-E4FF782E46BD}"/>
              </a:ext>
            </a:extLst>
          </p:cNvPr>
          <p:cNvSpPr txBox="1"/>
          <p:nvPr/>
        </p:nvSpPr>
        <p:spPr>
          <a:xfrm>
            <a:off x="2368613" y="1298892"/>
            <a:ext cx="7712766" cy="646331"/>
          </a:xfrm>
          <a:prstGeom prst="rect">
            <a:avLst/>
          </a:prstGeom>
          <a:noFill/>
        </p:spPr>
        <p:txBody>
          <a:bodyPr wrap="square" rtlCol="0">
            <a:spAutoFit/>
          </a:bodyPr>
          <a:lstStyle/>
          <a:p>
            <a:pPr algn="ctr"/>
            <a:r>
              <a:rPr lang="en-GB" sz="3600" b="1" dirty="0">
                <a:effectLst>
                  <a:outerShdw blurRad="38100" dist="38100" dir="2700000" algn="tl">
                    <a:srgbClr val="000000">
                      <a:alpha val="43137"/>
                    </a:srgbClr>
                  </a:outerShdw>
                </a:effectLst>
              </a:rPr>
              <a:t>Sales Forecast – Maruti Suzuki</a:t>
            </a:r>
          </a:p>
        </p:txBody>
      </p:sp>
      <p:cxnSp>
        <p:nvCxnSpPr>
          <p:cNvPr id="3" name="Straight Connector 2">
            <a:extLst>
              <a:ext uri="{FF2B5EF4-FFF2-40B4-BE49-F238E27FC236}">
                <a16:creationId xmlns:a16="http://schemas.microsoft.com/office/drawing/2014/main" id="{98845B2E-AAA2-4AAA-8A72-C2BFFE44A0B1}"/>
              </a:ext>
            </a:extLst>
          </p:cNvPr>
          <p:cNvCxnSpPr>
            <a:cxnSpLocks/>
          </p:cNvCxnSpPr>
          <p:nvPr/>
        </p:nvCxnSpPr>
        <p:spPr>
          <a:xfrm>
            <a:off x="1549434" y="2955234"/>
            <a:ext cx="9594574"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60A8F0-9685-4605-915C-BA9A41675EB8}"/>
              </a:ext>
            </a:extLst>
          </p:cNvPr>
          <p:cNvSpPr txBox="1"/>
          <p:nvPr/>
        </p:nvSpPr>
        <p:spPr>
          <a:xfrm>
            <a:off x="2749825" y="5116414"/>
            <a:ext cx="7193792" cy="1200329"/>
          </a:xfrm>
          <a:prstGeom prst="rect">
            <a:avLst/>
          </a:prstGeom>
          <a:noFill/>
        </p:spPr>
        <p:txBody>
          <a:bodyPr wrap="square" rtlCol="0">
            <a:spAutoFit/>
          </a:bodyPr>
          <a:lstStyle/>
          <a:p>
            <a:pPr algn="ctr"/>
            <a:r>
              <a:rPr lang="en-GB" sz="2400" dirty="0"/>
              <a:t>Submitted by</a:t>
            </a:r>
            <a:r>
              <a:rPr lang="en-GB" dirty="0"/>
              <a:t>:</a:t>
            </a:r>
          </a:p>
          <a:p>
            <a:pPr algn="ctr"/>
            <a:r>
              <a:rPr lang="en-GB" sz="2400" dirty="0"/>
              <a:t>Pushkar Mittal</a:t>
            </a:r>
          </a:p>
          <a:p>
            <a:pPr algn="ctr"/>
            <a:r>
              <a:rPr lang="en-GB" sz="2400" dirty="0"/>
              <a:t>mittal.pushkar@gmail.com</a:t>
            </a:r>
          </a:p>
        </p:txBody>
      </p:sp>
      <p:pic>
        <p:nvPicPr>
          <p:cNvPr id="1026" name="Picture 2" descr="Image result for cardekho">
            <a:extLst>
              <a:ext uri="{FF2B5EF4-FFF2-40B4-BE49-F238E27FC236}">
                <a16:creationId xmlns:a16="http://schemas.microsoft.com/office/drawing/2014/main" id="{E769CCE1-D604-40BA-940B-5E0DFD58DC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3140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3DD6-3D8B-4648-9AA5-9BB34F204C12}"/>
              </a:ext>
            </a:extLst>
          </p:cNvPr>
          <p:cNvSpPr>
            <a:spLocks noGrp="1"/>
          </p:cNvSpPr>
          <p:nvPr>
            <p:ph type="title"/>
          </p:nvPr>
        </p:nvSpPr>
        <p:spPr/>
        <p:txBody>
          <a:bodyPr/>
          <a:lstStyle/>
          <a:p>
            <a:r>
              <a:rPr lang="en-GB" b="1" dirty="0"/>
              <a:t>Limitations (Cont..)</a:t>
            </a:r>
          </a:p>
        </p:txBody>
      </p:sp>
      <p:pic>
        <p:nvPicPr>
          <p:cNvPr id="7" name="Picture 6">
            <a:extLst>
              <a:ext uri="{FF2B5EF4-FFF2-40B4-BE49-F238E27FC236}">
                <a16:creationId xmlns:a16="http://schemas.microsoft.com/office/drawing/2014/main" id="{0B8D213A-7811-544A-B374-8A0D35582225}"/>
              </a:ext>
            </a:extLst>
          </p:cNvPr>
          <p:cNvPicPr>
            <a:picLocks noChangeAspect="1"/>
          </p:cNvPicPr>
          <p:nvPr/>
        </p:nvPicPr>
        <p:blipFill>
          <a:blip r:embed="rId2"/>
          <a:stretch>
            <a:fillRect/>
          </a:stretch>
        </p:blipFill>
        <p:spPr>
          <a:xfrm>
            <a:off x="9966117" y="0"/>
            <a:ext cx="2225883" cy="944563"/>
          </a:xfrm>
          <a:prstGeom prst="rect">
            <a:avLst/>
          </a:prstGeom>
        </p:spPr>
      </p:pic>
      <p:pic>
        <p:nvPicPr>
          <p:cNvPr id="8" name="Picture 2" descr="Image result for cardekho">
            <a:extLst>
              <a:ext uri="{FF2B5EF4-FFF2-40B4-BE49-F238E27FC236}">
                <a16:creationId xmlns:a16="http://schemas.microsoft.com/office/drawing/2014/main" id="{725F2EF3-3E7F-4EA5-9EE2-77E5F9CE39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05616A82-E62B-4F6E-906B-3BA15F0FB543}"/>
              </a:ext>
            </a:extLst>
          </p:cNvPr>
          <p:cNvGraphicFramePr>
            <a:graphicFrameLocks noGrp="1"/>
          </p:cNvGraphicFramePr>
          <p:nvPr>
            <p:extLst>
              <p:ext uri="{D42A27DB-BD31-4B8C-83A1-F6EECF244321}">
                <p14:modId xmlns:p14="http://schemas.microsoft.com/office/powerpoint/2010/main" val="755138656"/>
              </p:ext>
            </p:extLst>
          </p:nvPr>
        </p:nvGraphicFramePr>
        <p:xfrm>
          <a:off x="421341" y="2455005"/>
          <a:ext cx="9206087" cy="2298082"/>
        </p:xfrm>
        <a:graphic>
          <a:graphicData uri="http://schemas.openxmlformats.org/drawingml/2006/table">
            <a:tbl>
              <a:tblPr firstRow="1" bandRow="1">
                <a:tableStyleId>{5940675A-B579-460E-94D1-54222C63F5DA}</a:tableStyleId>
              </a:tblPr>
              <a:tblGrid>
                <a:gridCol w="2293194">
                  <a:extLst>
                    <a:ext uri="{9D8B030D-6E8A-4147-A177-3AD203B41FA5}">
                      <a16:colId xmlns:a16="http://schemas.microsoft.com/office/drawing/2014/main" val="3911131869"/>
                    </a:ext>
                  </a:extLst>
                </a:gridCol>
                <a:gridCol w="6912893">
                  <a:extLst>
                    <a:ext uri="{9D8B030D-6E8A-4147-A177-3AD203B41FA5}">
                      <a16:colId xmlns:a16="http://schemas.microsoft.com/office/drawing/2014/main" val="3634302071"/>
                    </a:ext>
                  </a:extLst>
                </a:gridCol>
              </a:tblGrid>
              <a:tr h="516835">
                <a:tc>
                  <a:txBody>
                    <a:bodyPr/>
                    <a:lstStyle/>
                    <a:p>
                      <a:pPr algn="ctr"/>
                      <a:r>
                        <a:rPr lang="en-GB" sz="2200" b="1" dirty="0"/>
                        <a:t>Feature</a:t>
                      </a:r>
                    </a:p>
                  </a:txBody>
                  <a:tcPr>
                    <a:solidFill>
                      <a:schemeClr val="bg1">
                        <a:lumMod val="65000"/>
                        <a:lumOff val="35000"/>
                      </a:schemeClr>
                    </a:solidFill>
                  </a:tcPr>
                </a:tc>
                <a:tc>
                  <a:txBody>
                    <a:bodyPr/>
                    <a:lstStyle/>
                    <a:p>
                      <a:pPr algn="ctr"/>
                      <a:r>
                        <a:rPr lang="en-GB" sz="2200" b="1" dirty="0"/>
                        <a:t>Why it might be important ?</a:t>
                      </a:r>
                    </a:p>
                  </a:txBody>
                  <a:tcPr>
                    <a:solidFill>
                      <a:schemeClr val="bg1">
                        <a:lumMod val="65000"/>
                        <a:lumOff val="35000"/>
                      </a:schemeClr>
                    </a:solidFill>
                  </a:tcPr>
                </a:tc>
                <a:extLst>
                  <a:ext uri="{0D108BD9-81ED-4DB2-BD59-A6C34878D82A}">
                    <a16:rowId xmlns:a16="http://schemas.microsoft.com/office/drawing/2014/main" val="2543317939"/>
                  </a:ext>
                </a:extLst>
              </a:tr>
              <a:tr h="775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Advertisement Budget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Advertisement and marketing could be important in driving the sales of vehicles</a:t>
                      </a:r>
                    </a:p>
                  </a:txBody>
                  <a:tcPr/>
                </a:tc>
                <a:extLst>
                  <a:ext uri="{0D108BD9-81ED-4DB2-BD59-A6C34878D82A}">
                    <a16:rowId xmlns:a16="http://schemas.microsoft.com/office/drawing/2014/main" val="3881923313"/>
                  </a:ext>
                </a:extLst>
              </a:tr>
              <a:tr h="610927">
                <a:tc>
                  <a:txBody>
                    <a:bodyPr/>
                    <a:lstStyle/>
                    <a:p>
                      <a:r>
                        <a:rPr lang="en-GB" sz="2000" dirty="0"/>
                        <a:t>Offers and promotions</a:t>
                      </a:r>
                    </a:p>
                  </a:txBody>
                  <a:tcPr anchor="ctr"/>
                </a:tc>
                <a:tc>
                  <a:txBody>
                    <a:bodyPr/>
                    <a:lstStyle/>
                    <a:p>
                      <a:pPr marL="285750" indent="-285750">
                        <a:buFont typeface="Arial" panose="020B0604020202020204" pitchFamily="34" charset="0"/>
                        <a:buChar char="•"/>
                      </a:pPr>
                      <a:r>
                        <a:rPr lang="en-GB" sz="2000" dirty="0"/>
                        <a:t>Sales among competitors could be dependent on the Offers and promotions offered by the companies during festivals like Diwali and Dussehra</a:t>
                      </a:r>
                    </a:p>
                  </a:txBody>
                  <a:tcPr/>
                </a:tc>
                <a:extLst>
                  <a:ext uri="{0D108BD9-81ED-4DB2-BD59-A6C34878D82A}">
                    <a16:rowId xmlns:a16="http://schemas.microsoft.com/office/drawing/2014/main" val="4006950061"/>
                  </a:ext>
                </a:extLst>
              </a:tr>
            </a:tbl>
          </a:graphicData>
        </a:graphic>
      </p:graphicFrame>
      <p:sp>
        <p:nvSpPr>
          <p:cNvPr id="11" name="TextBox 10">
            <a:extLst>
              <a:ext uri="{FF2B5EF4-FFF2-40B4-BE49-F238E27FC236}">
                <a16:creationId xmlns:a16="http://schemas.microsoft.com/office/drawing/2014/main" id="{313B9317-0BF9-4441-8CED-17726726FAD3}"/>
              </a:ext>
            </a:extLst>
          </p:cNvPr>
          <p:cNvSpPr txBox="1"/>
          <p:nvPr/>
        </p:nvSpPr>
        <p:spPr>
          <a:xfrm>
            <a:off x="421341" y="1506071"/>
            <a:ext cx="6991016" cy="369332"/>
          </a:xfrm>
          <a:prstGeom prst="rect">
            <a:avLst/>
          </a:prstGeom>
          <a:noFill/>
        </p:spPr>
        <p:txBody>
          <a:bodyPr wrap="none" rtlCol="0">
            <a:spAutoFit/>
          </a:bodyPr>
          <a:lstStyle/>
          <a:p>
            <a:r>
              <a:rPr lang="en-US" dirty="0"/>
              <a:t>The following features were not collected due to time limitations</a:t>
            </a:r>
          </a:p>
        </p:txBody>
      </p:sp>
    </p:spTree>
    <p:extLst>
      <p:ext uri="{BB962C8B-B14F-4D97-AF65-F5344CB8AC3E}">
        <p14:creationId xmlns:p14="http://schemas.microsoft.com/office/powerpoint/2010/main" val="293029433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77C9-757E-433B-BF3A-674BEB2C0E00}"/>
              </a:ext>
            </a:extLst>
          </p:cNvPr>
          <p:cNvSpPr>
            <a:spLocks noGrp="1"/>
          </p:cNvSpPr>
          <p:nvPr>
            <p:ph type="title"/>
          </p:nvPr>
        </p:nvSpPr>
        <p:spPr>
          <a:xfrm>
            <a:off x="1099203" y="358588"/>
            <a:ext cx="7399337" cy="1320800"/>
          </a:xfrm>
        </p:spPr>
        <p:txBody>
          <a:bodyPr vert="horz" lIns="91440" tIns="45720" rIns="91440" bIns="45720" rtlCol="0">
            <a:normAutofit/>
          </a:bodyPr>
          <a:lstStyle/>
          <a:p>
            <a:r>
              <a:rPr lang="en-US" dirty="0"/>
              <a:t>Quantitative Forecast of Sales vs Actual – Method 1</a:t>
            </a:r>
          </a:p>
        </p:txBody>
      </p:sp>
      <p:sp>
        <p:nvSpPr>
          <p:cNvPr id="95" name="Isosceles Triangle 9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9E3B9F50-1719-AF4F-8F08-652A59306F26}"/>
              </a:ext>
            </a:extLst>
          </p:cNvPr>
          <p:cNvPicPr>
            <a:picLocks noChangeAspect="1"/>
          </p:cNvPicPr>
          <p:nvPr/>
        </p:nvPicPr>
        <p:blipFill>
          <a:blip r:embed="rId2"/>
          <a:stretch>
            <a:fillRect/>
          </a:stretch>
        </p:blipFill>
        <p:spPr>
          <a:xfrm>
            <a:off x="10003580" y="0"/>
            <a:ext cx="2225883" cy="944563"/>
          </a:xfrm>
          <a:prstGeom prst="rect">
            <a:avLst/>
          </a:prstGeom>
        </p:spPr>
      </p:pic>
      <p:pic>
        <p:nvPicPr>
          <p:cNvPr id="7" name="Picture 2" descr="Image result for cardekho">
            <a:extLst>
              <a:ext uri="{FF2B5EF4-FFF2-40B4-BE49-F238E27FC236}">
                <a16:creationId xmlns:a16="http://schemas.microsoft.com/office/drawing/2014/main" id="{DCFAC01B-D656-4C02-B175-E8A75FB82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C1F366-03BB-42DF-A046-82D2E2F91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77" y="1926493"/>
            <a:ext cx="10564663" cy="4206678"/>
          </a:xfrm>
          <a:prstGeom prst="rect">
            <a:avLst/>
          </a:prstGeom>
        </p:spPr>
      </p:pic>
    </p:spTree>
    <p:extLst>
      <p:ext uri="{BB962C8B-B14F-4D97-AF65-F5344CB8AC3E}">
        <p14:creationId xmlns:p14="http://schemas.microsoft.com/office/powerpoint/2010/main" val="384008351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77C9-757E-433B-BF3A-674BEB2C0E00}"/>
              </a:ext>
            </a:extLst>
          </p:cNvPr>
          <p:cNvSpPr>
            <a:spLocks noGrp="1"/>
          </p:cNvSpPr>
          <p:nvPr>
            <p:ph type="title"/>
          </p:nvPr>
        </p:nvSpPr>
        <p:spPr>
          <a:xfrm>
            <a:off x="1099203" y="358588"/>
            <a:ext cx="7399337" cy="1320800"/>
          </a:xfrm>
        </p:spPr>
        <p:txBody>
          <a:bodyPr vert="horz" lIns="91440" tIns="45720" rIns="91440" bIns="45720" rtlCol="0">
            <a:normAutofit/>
          </a:bodyPr>
          <a:lstStyle/>
          <a:p>
            <a:r>
              <a:rPr lang="en-US" dirty="0"/>
              <a:t>Quantitative Forecast of Sales vs Actual – Method 2</a:t>
            </a:r>
          </a:p>
        </p:txBody>
      </p:sp>
      <p:pic>
        <p:nvPicPr>
          <p:cNvPr id="79" name="Picture 78">
            <a:extLst>
              <a:ext uri="{FF2B5EF4-FFF2-40B4-BE49-F238E27FC236}">
                <a16:creationId xmlns:a16="http://schemas.microsoft.com/office/drawing/2014/main" id="{9E3B9F50-1719-AF4F-8F08-652A59306F26}"/>
              </a:ext>
            </a:extLst>
          </p:cNvPr>
          <p:cNvPicPr>
            <a:picLocks noChangeAspect="1"/>
          </p:cNvPicPr>
          <p:nvPr/>
        </p:nvPicPr>
        <p:blipFill>
          <a:blip r:embed="rId2"/>
          <a:stretch>
            <a:fillRect/>
          </a:stretch>
        </p:blipFill>
        <p:spPr>
          <a:xfrm>
            <a:off x="10003580" y="0"/>
            <a:ext cx="2225883" cy="944563"/>
          </a:xfrm>
          <a:prstGeom prst="rect">
            <a:avLst/>
          </a:prstGeom>
        </p:spPr>
      </p:pic>
      <p:pic>
        <p:nvPicPr>
          <p:cNvPr id="7" name="Picture 2" descr="Image result for cardekho">
            <a:extLst>
              <a:ext uri="{FF2B5EF4-FFF2-40B4-BE49-F238E27FC236}">
                <a16:creationId xmlns:a16="http://schemas.microsoft.com/office/drawing/2014/main" id="{DCFAC01B-D656-4C02-B175-E8A75FB820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Chart 12">
            <a:extLst>
              <a:ext uri="{FF2B5EF4-FFF2-40B4-BE49-F238E27FC236}">
                <a16:creationId xmlns:a16="http://schemas.microsoft.com/office/drawing/2014/main" id="{286CD56D-39F8-4B51-A75D-3D0762374B5D}"/>
              </a:ext>
            </a:extLst>
          </p:cNvPr>
          <p:cNvGraphicFramePr>
            <a:graphicFrameLocks/>
          </p:cNvGraphicFramePr>
          <p:nvPr>
            <p:extLst>
              <p:ext uri="{D42A27DB-BD31-4B8C-83A1-F6EECF244321}">
                <p14:modId xmlns:p14="http://schemas.microsoft.com/office/powerpoint/2010/main" val="68374402"/>
              </p:ext>
            </p:extLst>
          </p:nvPr>
        </p:nvGraphicFramePr>
        <p:xfrm>
          <a:off x="362654" y="1521966"/>
          <a:ext cx="10753867" cy="46781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7290525"/>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D6EF-708A-4CAA-B337-CBFC71AE05A8}"/>
              </a:ext>
            </a:extLst>
          </p:cNvPr>
          <p:cNvSpPr>
            <a:spLocks noGrp="1"/>
          </p:cNvSpPr>
          <p:nvPr>
            <p:ph type="title"/>
          </p:nvPr>
        </p:nvSpPr>
        <p:spPr>
          <a:xfrm>
            <a:off x="677334" y="708211"/>
            <a:ext cx="8596668" cy="1320800"/>
          </a:xfrm>
        </p:spPr>
        <p:txBody>
          <a:bodyPr/>
          <a:lstStyle/>
          <a:p>
            <a:pPr algn="ctr"/>
            <a:r>
              <a:rPr lang="en-US" dirty="0"/>
              <a:t>Quantitative Forecast-Adjusted</a:t>
            </a:r>
          </a:p>
        </p:txBody>
      </p:sp>
      <p:pic>
        <p:nvPicPr>
          <p:cNvPr id="4" name="Picture 3">
            <a:extLst>
              <a:ext uri="{FF2B5EF4-FFF2-40B4-BE49-F238E27FC236}">
                <a16:creationId xmlns:a16="http://schemas.microsoft.com/office/drawing/2014/main" id="{6C2549D0-74F0-4CF9-A525-A8A38B55734B}"/>
              </a:ext>
            </a:extLst>
          </p:cNvPr>
          <p:cNvPicPr>
            <a:picLocks noChangeAspect="1"/>
          </p:cNvPicPr>
          <p:nvPr/>
        </p:nvPicPr>
        <p:blipFill>
          <a:blip r:embed="rId2"/>
          <a:stretch>
            <a:fillRect/>
          </a:stretch>
        </p:blipFill>
        <p:spPr>
          <a:xfrm>
            <a:off x="4326283" y="1546882"/>
            <a:ext cx="6914146" cy="4300726"/>
          </a:xfrm>
          <a:prstGeom prst="rect">
            <a:avLst/>
          </a:prstGeom>
        </p:spPr>
      </p:pic>
      <p:sp>
        <p:nvSpPr>
          <p:cNvPr id="5" name="TextBox 4">
            <a:extLst>
              <a:ext uri="{FF2B5EF4-FFF2-40B4-BE49-F238E27FC236}">
                <a16:creationId xmlns:a16="http://schemas.microsoft.com/office/drawing/2014/main" id="{B86A69AB-8531-40BA-BE6F-193D24265D43}"/>
              </a:ext>
            </a:extLst>
          </p:cNvPr>
          <p:cNvSpPr txBox="1"/>
          <p:nvPr/>
        </p:nvSpPr>
        <p:spPr>
          <a:xfrm>
            <a:off x="412377" y="2460981"/>
            <a:ext cx="3272117" cy="2862322"/>
          </a:xfrm>
          <a:prstGeom prst="rect">
            <a:avLst/>
          </a:prstGeom>
          <a:noFill/>
        </p:spPr>
        <p:txBody>
          <a:bodyPr wrap="square" rtlCol="0">
            <a:spAutoFit/>
          </a:bodyPr>
          <a:lstStyle/>
          <a:p>
            <a:r>
              <a:rPr lang="en-US" dirty="0"/>
              <a:t>Limitation: Prediction of only 3 months in advance.</a:t>
            </a:r>
          </a:p>
          <a:p>
            <a:r>
              <a:rPr lang="en-US" dirty="0"/>
              <a:t>Algorithm Feeds new data iteratively to retune forecast after every month</a:t>
            </a:r>
          </a:p>
          <a:p>
            <a:endParaRPr lang="en-US" dirty="0"/>
          </a:p>
          <a:p>
            <a:r>
              <a:rPr lang="en-US" dirty="0"/>
              <a:t>The algorithm improvises the forecast to eventually provide better estimates as more data is made available.</a:t>
            </a:r>
          </a:p>
        </p:txBody>
      </p:sp>
      <p:pic>
        <p:nvPicPr>
          <p:cNvPr id="6" name="Picture 2" descr="Image result for cardekho">
            <a:extLst>
              <a:ext uri="{FF2B5EF4-FFF2-40B4-BE49-F238E27FC236}">
                <a16:creationId xmlns:a16="http://schemas.microsoft.com/office/drawing/2014/main" id="{0CB92034-DE0B-4432-A0CD-65849113A1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57872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8465-81F4-48B8-9F41-1EAD739D339A}"/>
              </a:ext>
            </a:extLst>
          </p:cNvPr>
          <p:cNvSpPr>
            <a:spLocks noGrp="1"/>
          </p:cNvSpPr>
          <p:nvPr>
            <p:ph type="title"/>
          </p:nvPr>
        </p:nvSpPr>
        <p:spPr>
          <a:xfrm>
            <a:off x="707572" y="424543"/>
            <a:ext cx="10197494" cy="1099457"/>
          </a:xfrm>
        </p:spPr>
        <p:txBody>
          <a:bodyPr>
            <a:normAutofit fontScale="90000"/>
          </a:bodyPr>
          <a:lstStyle/>
          <a:p>
            <a:r>
              <a:rPr lang="en-GB" dirty="0"/>
              <a:t>Possible reasons for unexpected </a:t>
            </a:r>
            <a:br>
              <a:rPr lang="en-GB" dirty="0"/>
            </a:br>
            <a:r>
              <a:rPr lang="en-GB" dirty="0"/>
              <a:t>decline in sales</a:t>
            </a:r>
          </a:p>
        </p:txBody>
      </p:sp>
      <p:graphicFrame>
        <p:nvGraphicFramePr>
          <p:cNvPr id="5" name="Content Placeholder 2">
            <a:extLst>
              <a:ext uri="{FF2B5EF4-FFF2-40B4-BE49-F238E27FC236}">
                <a16:creationId xmlns:a16="http://schemas.microsoft.com/office/drawing/2014/main" id="{D3609348-DD61-4B8D-9408-5E53309FF6BF}"/>
              </a:ext>
            </a:extLst>
          </p:cNvPr>
          <p:cNvGraphicFramePr>
            <a:graphicFrameLocks noGrp="1"/>
          </p:cNvGraphicFramePr>
          <p:nvPr>
            <p:ph idx="1"/>
            <p:extLst>
              <p:ext uri="{D42A27DB-BD31-4B8C-83A1-F6EECF244321}">
                <p14:modId xmlns:p14="http://schemas.microsoft.com/office/powerpoint/2010/main" val="2600767020"/>
              </p:ext>
            </p:extLst>
          </p:nvPr>
        </p:nvGraphicFramePr>
        <p:xfrm>
          <a:off x="707572" y="1369106"/>
          <a:ext cx="10776856" cy="5252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CCC1A28C-A1C0-614B-86F9-AE7FCD075F43}"/>
              </a:ext>
            </a:extLst>
          </p:cNvPr>
          <p:cNvPicPr>
            <a:picLocks noChangeAspect="1"/>
          </p:cNvPicPr>
          <p:nvPr/>
        </p:nvPicPr>
        <p:blipFill>
          <a:blip r:embed="rId7"/>
          <a:stretch>
            <a:fillRect/>
          </a:stretch>
        </p:blipFill>
        <p:spPr>
          <a:xfrm>
            <a:off x="9966117" y="0"/>
            <a:ext cx="2225883" cy="944563"/>
          </a:xfrm>
          <a:prstGeom prst="rect">
            <a:avLst/>
          </a:prstGeom>
        </p:spPr>
      </p:pic>
      <p:pic>
        <p:nvPicPr>
          <p:cNvPr id="6" name="Picture 2" descr="Image result for cardekho">
            <a:extLst>
              <a:ext uri="{FF2B5EF4-FFF2-40B4-BE49-F238E27FC236}">
                <a16:creationId xmlns:a16="http://schemas.microsoft.com/office/drawing/2014/main" id="{CD3646DC-9994-4823-AFFC-5EAE4D88215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537235"/>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8465-81F4-48B8-9F41-1EAD739D339A}"/>
              </a:ext>
            </a:extLst>
          </p:cNvPr>
          <p:cNvSpPr>
            <a:spLocks noGrp="1"/>
          </p:cNvSpPr>
          <p:nvPr>
            <p:ph type="title"/>
          </p:nvPr>
        </p:nvSpPr>
        <p:spPr>
          <a:xfrm>
            <a:off x="707572" y="424543"/>
            <a:ext cx="10197494" cy="1099457"/>
          </a:xfrm>
        </p:spPr>
        <p:txBody>
          <a:bodyPr>
            <a:normAutofit fontScale="90000"/>
          </a:bodyPr>
          <a:lstStyle/>
          <a:p>
            <a:r>
              <a:rPr lang="en-GB" dirty="0"/>
              <a:t>Possible reasons for unexpected </a:t>
            </a:r>
            <a:br>
              <a:rPr lang="en-GB" dirty="0"/>
            </a:br>
            <a:r>
              <a:rPr lang="en-GB" dirty="0"/>
              <a:t>decline in sales (Cont.)</a:t>
            </a:r>
          </a:p>
        </p:txBody>
      </p:sp>
      <p:graphicFrame>
        <p:nvGraphicFramePr>
          <p:cNvPr id="5" name="Content Placeholder 2">
            <a:extLst>
              <a:ext uri="{FF2B5EF4-FFF2-40B4-BE49-F238E27FC236}">
                <a16:creationId xmlns:a16="http://schemas.microsoft.com/office/drawing/2014/main" id="{D3609348-DD61-4B8D-9408-5E53309FF6BF}"/>
              </a:ext>
            </a:extLst>
          </p:cNvPr>
          <p:cNvGraphicFramePr>
            <a:graphicFrameLocks noGrp="1"/>
          </p:cNvGraphicFramePr>
          <p:nvPr>
            <p:ph idx="1"/>
            <p:extLst>
              <p:ext uri="{D42A27DB-BD31-4B8C-83A1-F6EECF244321}">
                <p14:modId xmlns:p14="http://schemas.microsoft.com/office/powerpoint/2010/main" val="3423218166"/>
              </p:ext>
            </p:extLst>
          </p:nvPr>
        </p:nvGraphicFramePr>
        <p:xfrm>
          <a:off x="707573" y="1369106"/>
          <a:ext cx="10197494" cy="4672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CCC1A28C-A1C0-614B-86F9-AE7FCD075F43}"/>
              </a:ext>
            </a:extLst>
          </p:cNvPr>
          <p:cNvPicPr>
            <a:picLocks noChangeAspect="1"/>
          </p:cNvPicPr>
          <p:nvPr/>
        </p:nvPicPr>
        <p:blipFill>
          <a:blip r:embed="rId7"/>
          <a:stretch>
            <a:fillRect/>
          </a:stretch>
        </p:blipFill>
        <p:spPr>
          <a:xfrm>
            <a:off x="9966117" y="0"/>
            <a:ext cx="2225883" cy="944563"/>
          </a:xfrm>
          <a:prstGeom prst="rect">
            <a:avLst/>
          </a:prstGeom>
        </p:spPr>
      </p:pic>
      <p:pic>
        <p:nvPicPr>
          <p:cNvPr id="6" name="Picture 2" descr="Image result for cardekho">
            <a:extLst>
              <a:ext uri="{FF2B5EF4-FFF2-40B4-BE49-F238E27FC236}">
                <a16:creationId xmlns:a16="http://schemas.microsoft.com/office/drawing/2014/main" id="{CD3646DC-9994-4823-AFFC-5EAE4D88215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2826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5145-DAF7-4A58-BD64-545399B6C6CF}"/>
              </a:ext>
            </a:extLst>
          </p:cNvPr>
          <p:cNvSpPr>
            <a:spLocks noGrp="1"/>
          </p:cNvSpPr>
          <p:nvPr>
            <p:ph type="title"/>
          </p:nvPr>
        </p:nvSpPr>
        <p:spPr/>
        <p:txBody>
          <a:bodyPr/>
          <a:lstStyle/>
          <a:p>
            <a:r>
              <a:rPr lang="en-US" dirty="0"/>
              <a:t>Impact on Sales due to emergence of Electric Vehicles by competitors: Case</a:t>
            </a:r>
          </a:p>
        </p:txBody>
      </p:sp>
      <p:sp>
        <p:nvSpPr>
          <p:cNvPr id="3" name="Content Placeholder 2">
            <a:extLst>
              <a:ext uri="{FF2B5EF4-FFF2-40B4-BE49-F238E27FC236}">
                <a16:creationId xmlns:a16="http://schemas.microsoft.com/office/drawing/2014/main" id="{C676EFE1-2057-41B9-8D7A-4E91792A6A86}"/>
              </a:ext>
            </a:extLst>
          </p:cNvPr>
          <p:cNvSpPr>
            <a:spLocks noGrp="1"/>
          </p:cNvSpPr>
          <p:nvPr>
            <p:ph idx="1"/>
          </p:nvPr>
        </p:nvSpPr>
        <p:spPr/>
        <p:txBody>
          <a:bodyPr>
            <a:normAutofit fontScale="92500"/>
          </a:bodyPr>
          <a:lstStyle/>
          <a:p>
            <a:pPr marL="0" indent="0">
              <a:buNone/>
            </a:pPr>
            <a:r>
              <a:rPr lang="en-US" sz="2800" dirty="0"/>
              <a:t>Major competitors like Hyundai, M&amp;M, Tata, Honda have scheduled launch of electric powered vehicles ranging from Mini and Compact Segment (which makes up 66% percent of total sales of Maruti Suzuki). Based on the trend of increasing acceptance of electric vehicles, government policies and the fact that luxury car brands like Audi and BMW are also launching their version of electric, It can be predicted that overall sales of Maruti Suzuki will decline further. </a:t>
            </a:r>
          </a:p>
        </p:txBody>
      </p:sp>
      <p:pic>
        <p:nvPicPr>
          <p:cNvPr id="4" name="Picture 2" descr="Image result for cardekho">
            <a:extLst>
              <a:ext uri="{FF2B5EF4-FFF2-40B4-BE49-F238E27FC236}">
                <a16:creationId xmlns:a16="http://schemas.microsoft.com/office/drawing/2014/main" id="{82CDAB3D-61E3-4327-AFE7-2941F4BF6E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74772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5145-DAF7-4A58-BD64-545399B6C6CF}"/>
              </a:ext>
            </a:extLst>
          </p:cNvPr>
          <p:cNvSpPr>
            <a:spLocks noGrp="1"/>
          </p:cNvSpPr>
          <p:nvPr>
            <p:ph type="title"/>
          </p:nvPr>
        </p:nvSpPr>
        <p:spPr/>
        <p:txBody>
          <a:bodyPr/>
          <a:lstStyle/>
          <a:p>
            <a:r>
              <a:rPr lang="en-US" dirty="0"/>
              <a:t>Impact on Sales due to emergence of Electric Vehicles by competitors: Impact</a:t>
            </a:r>
          </a:p>
        </p:txBody>
      </p:sp>
      <p:sp>
        <p:nvSpPr>
          <p:cNvPr id="3" name="Content Placeholder 2">
            <a:extLst>
              <a:ext uri="{FF2B5EF4-FFF2-40B4-BE49-F238E27FC236}">
                <a16:creationId xmlns:a16="http://schemas.microsoft.com/office/drawing/2014/main" id="{C676EFE1-2057-41B9-8D7A-4E91792A6A86}"/>
              </a:ext>
            </a:extLst>
          </p:cNvPr>
          <p:cNvSpPr>
            <a:spLocks noGrp="1"/>
          </p:cNvSpPr>
          <p:nvPr>
            <p:ph idx="1"/>
          </p:nvPr>
        </p:nvSpPr>
        <p:spPr>
          <a:xfrm>
            <a:off x="668506" y="1826053"/>
            <a:ext cx="10094744" cy="3880773"/>
          </a:xfrm>
        </p:spPr>
        <p:txBody>
          <a:bodyPr>
            <a:normAutofit/>
          </a:bodyPr>
          <a:lstStyle/>
          <a:p>
            <a:r>
              <a:rPr lang="en-US" sz="2400" dirty="0"/>
              <a:t>Competitors like M&amp;M, Hyundai and Tata are expected to gain market share in Mini and Compact Segment, while Maruti Suzuki Losing about 13.2%* of total market share in the year 2020 to them due to loss in sales in Electric segments. Further </a:t>
            </a:r>
            <a:r>
              <a:rPr lang="en-US" sz="2400" dirty="0" err="1"/>
              <a:t>upto</a:t>
            </a:r>
            <a:r>
              <a:rPr lang="en-US" sz="2400" dirty="0"/>
              <a:t> 2.4% decline in market share is expected due to emergence of newer competitors and Indian customers behavior in increased demand for luxury car companies like Audi and BMW. </a:t>
            </a:r>
          </a:p>
          <a:p>
            <a:r>
              <a:rPr lang="en-US" sz="2400" dirty="0"/>
              <a:t>Maruti Suzuki is expected to sell another 6,50,000 lakh vehicles in Sept-Dec 2019 and about 17,00,000 (19.1% less than expected) vehicles In the year 2020 if the market follows current trends.</a:t>
            </a:r>
          </a:p>
        </p:txBody>
      </p:sp>
      <p:pic>
        <p:nvPicPr>
          <p:cNvPr id="4" name="Picture 2" descr="Image result for cardekho">
            <a:extLst>
              <a:ext uri="{FF2B5EF4-FFF2-40B4-BE49-F238E27FC236}">
                <a16:creationId xmlns:a16="http://schemas.microsoft.com/office/drawing/2014/main" id="{82CDAB3D-61E3-4327-AFE7-2941F4BF6E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73D3C9-B831-4807-AF7D-862B2B19186B}"/>
              </a:ext>
            </a:extLst>
          </p:cNvPr>
          <p:cNvSpPr txBox="1"/>
          <p:nvPr/>
        </p:nvSpPr>
        <p:spPr>
          <a:xfrm>
            <a:off x="994781" y="5786735"/>
            <a:ext cx="9768469" cy="923330"/>
          </a:xfrm>
          <a:prstGeom prst="rect">
            <a:avLst/>
          </a:prstGeom>
          <a:noFill/>
        </p:spPr>
        <p:txBody>
          <a:bodyPr wrap="square" rtlCol="0">
            <a:spAutoFit/>
          </a:bodyPr>
          <a:lstStyle/>
          <a:p>
            <a:r>
              <a:rPr lang="en-US" dirty="0"/>
              <a:t>*Assuming 20% of consumers in these segments of Maruti Suzuki will shift to Electric alternative in 2020 based on sales in other countries that recently switched to Electric powered engines.</a:t>
            </a:r>
          </a:p>
        </p:txBody>
      </p:sp>
    </p:spTree>
    <p:extLst>
      <p:ext uri="{BB962C8B-B14F-4D97-AF65-F5344CB8AC3E}">
        <p14:creationId xmlns:p14="http://schemas.microsoft.com/office/powerpoint/2010/main" val="3202996688"/>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EF4B-5AA9-431C-B2B2-3FC9B2485371}"/>
              </a:ext>
            </a:extLst>
          </p:cNvPr>
          <p:cNvSpPr>
            <a:spLocks noGrp="1"/>
          </p:cNvSpPr>
          <p:nvPr>
            <p:ph type="title"/>
          </p:nvPr>
        </p:nvSpPr>
        <p:spPr>
          <a:xfrm>
            <a:off x="1286933" y="609600"/>
            <a:ext cx="10197494" cy="1099457"/>
          </a:xfrm>
        </p:spPr>
        <p:txBody>
          <a:bodyPr>
            <a:normAutofit/>
          </a:bodyPr>
          <a:lstStyle/>
          <a:p>
            <a:r>
              <a:rPr lang="en-GB" dirty="0"/>
              <a:t>References </a:t>
            </a:r>
          </a:p>
        </p:txBody>
      </p:sp>
      <p:pic>
        <p:nvPicPr>
          <p:cNvPr id="5" name="Picture 4">
            <a:extLst>
              <a:ext uri="{FF2B5EF4-FFF2-40B4-BE49-F238E27FC236}">
                <a16:creationId xmlns:a16="http://schemas.microsoft.com/office/drawing/2014/main" id="{60EC75AA-A88B-AB43-8A01-20CADBEE661F}"/>
              </a:ext>
            </a:extLst>
          </p:cNvPr>
          <p:cNvPicPr>
            <a:picLocks noChangeAspect="1"/>
          </p:cNvPicPr>
          <p:nvPr/>
        </p:nvPicPr>
        <p:blipFill>
          <a:blip r:embed="rId2"/>
          <a:stretch>
            <a:fillRect/>
          </a:stretch>
        </p:blipFill>
        <p:spPr>
          <a:xfrm>
            <a:off x="9966117" y="0"/>
            <a:ext cx="2225883" cy="944563"/>
          </a:xfrm>
          <a:prstGeom prst="rect">
            <a:avLst/>
          </a:prstGeom>
        </p:spPr>
      </p:pic>
      <p:pic>
        <p:nvPicPr>
          <p:cNvPr id="6" name="Picture 2" descr="Image result for cardekho">
            <a:extLst>
              <a:ext uri="{FF2B5EF4-FFF2-40B4-BE49-F238E27FC236}">
                <a16:creationId xmlns:a16="http://schemas.microsoft.com/office/drawing/2014/main" id="{7FE92836-F499-49D2-85B1-27B055EB4A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33D1AFD-6F1A-4310-B134-60C62D87E6A3}"/>
              </a:ext>
            </a:extLst>
          </p:cNvPr>
          <p:cNvSpPr>
            <a:spLocks noGrp="1"/>
          </p:cNvSpPr>
          <p:nvPr>
            <p:ph idx="1"/>
          </p:nvPr>
        </p:nvSpPr>
        <p:spPr>
          <a:xfrm>
            <a:off x="1286933" y="1728612"/>
            <a:ext cx="8596668" cy="3880773"/>
          </a:xfrm>
        </p:spPr>
        <p:txBody>
          <a:bodyPr>
            <a:normAutofit fontScale="85000" lnSpcReduction="10000"/>
          </a:bodyPr>
          <a:lstStyle/>
          <a:p>
            <a:r>
              <a:rPr lang="en-US" dirty="0">
                <a:hlinkClick r:id="rId4"/>
              </a:rPr>
              <a:t>https://www.marutisuzuki.com/corporate/media/press-releases</a:t>
            </a:r>
            <a:endParaRPr lang="en-US" dirty="0">
              <a:hlinkClick r:id="rId5"/>
            </a:endParaRPr>
          </a:p>
          <a:p>
            <a:r>
              <a:rPr lang="en-US" dirty="0">
                <a:hlinkClick r:id="rId5"/>
              </a:rPr>
              <a:t>https://data.gov.in/sector/petroleum-and-natural-gas?page=2</a:t>
            </a:r>
            <a:endParaRPr lang="en-US" dirty="0"/>
          </a:p>
          <a:p>
            <a:r>
              <a:rPr lang="en-US" dirty="0">
                <a:hlinkClick r:id="rId6"/>
              </a:rPr>
              <a:t>http://www.infomine.com/investment/metal-prices/crude-oil/5-year/</a:t>
            </a:r>
            <a:endParaRPr lang="en-US" dirty="0"/>
          </a:p>
          <a:p>
            <a:r>
              <a:rPr lang="en-US" dirty="0">
                <a:hlinkClick r:id="rId7"/>
              </a:rPr>
              <a:t>http://delhitrafficpolice.nic.in/public-interface/authorized-parking-area/</a:t>
            </a:r>
          </a:p>
          <a:p>
            <a:r>
              <a:rPr lang="en-US" dirty="0">
                <a:hlinkClick r:id="rId8"/>
              </a:rPr>
              <a:t>https://tradingeconomics.com/india/gdp-growth-annual</a:t>
            </a:r>
            <a:endParaRPr lang="en-US" dirty="0"/>
          </a:p>
          <a:p>
            <a:r>
              <a:rPr lang="en-US" dirty="0">
                <a:hlinkClick r:id="rId9"/>
              </a:rPr>
              <a:t>https://economictimes.indiatimes.com/small-biz/startups/newsbuzz/hail-no-more-ola-ubers-ride-growth-slows-to-a-crawl/articleshow/69641990.cms?from=mdr</a:t>
            </a:r>
            <a:endParaRPr lang="en-US" dirty="0"/>
          </a:p>
          <a:p>
            <a:r>
              <a:rPr lang="en-US" dirty="0">
                <a:hlinkClick r:id="rId10"/>
              </a:rPr>
              <a:t>https://indianexpress.com/article/explained/explained-why-july-sales-of-maruti-suzuki-cars-are-dropping-5869282/</a:t>
            </a:r>
            <a:endParaRPr lang="en-US" dirty="0">
              <a:hlinkClick r:id="rId7"/>
            </a:endParaRPr>
          </a:p>
          <a:p>
            <a:r>
              <a:rPr lang="en-US" dirty="0">
                <a:hlinkClick r:id="rId7"/>
              </a:rPr>
              <a:t>https://www.cardekho.com/india-car-news/launching-in-2019-5-carsconcepts-that-debuted-at-2018-auto-expo-22954.htm</a:t>
            </a:r>
            <a:endParaRPr lang="en-US" dirty="0"/>
          </a:p>
          <a:p>
            <a:r>
              <a:rPr lang="en-US" dirty="0">
                <a:hlinkClick r:id="rId11"/>
              </a:rPr>
              <a:t>https://www.cardekho.com/india-car-news/confirmed-maruti-suzuki-to-discontinue-all-diesel-cars-by-april-2020-23596.htm</a:t>
            </a:r>
            <a:endParaRPr lang="en-US" dirty="0"/>
          </a:p>
          <a:p>
            <a:endParaRPr lang="en-US" dirty="0"/>
          </a:p>
        </p:txBody>
      </p:sp>
    </p:spTree>
    <p:extLst>
      <p:ext uri="{BB962C8B-B14F-4D97-AF65-F5344CB8AC3E}">
        <p14:creationId xmlns:p14="http://schemas.microsoft.com/office/powerpoint/2010/main" val="281239101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0397-901B-BB47-BBC9-870C740E249C}"/>
              </a:ext>
            </a:extLst>
          </p:cNvPr>
          <p:cNvSpPr>
            <a:spLocks noGrp="1"/>
          </p:cNvSpPr>
          <p:nvPr>
            <p:ph type="title"/>
          </p:nvPr>
        </p:nvSpPr>
        <p:spPr>
          <a:xfrm>
            <a:off x="3666271" y="472281"/>
            <a:ext cx="3737268" cy="1320800"/>
          </a:xfrm>
        </p:spPr>
        <p:txBody>
          <a:bodyPr>
            <a:normAutofit/>
          </a:bodyPr>
          <a:lstStyle/>
          <a:p>
            <a:r>
              <a:rPr lang="en-GB" b="1" dirty="0"/>
              <a:t>Introduction</a:t>
            </a:r>
            <a:br>
              <a:rPr lang="en-GB" dirty="0"/>
            </a:br>
            <a:endParaRPr lang="en-GB" dirty="0"/>
          </a:p>
        </p:txBody>
      </p:sp>
      <p:pic>
        <p:nvPicPr>
          <p:cNvPr id="22" name="Picture 21">
            <a:extLst>
              <a:ext uri="{FF2B5EF4-FFF2-40B4-BE49-F238E27FC236}">
                <a16:creationId xmlns:a16="http://schemas.microsoft.com/office/drawing/2014/main" id="{3799F88B-CB6C-364A-8534-BA774D00B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 y="1744201"/>
            <a:ext cx="5394940" cy="3369596"/>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pic>
        <p:nvPicPr>
          <p:cNvPr id="24" name="Picture 23">
            <a:extLst>
              <a:ext uri="{FF2B5EF4-FFF2-40B4-BE49-F238E27FC236}">
                <a16:creationId xmlns:a16="http://schemas.microsoft.com/office/drawing/2014/main" id="{1D8F67F4-2846-8E42-A46E-886D91EC428C}"/>
              </a:ext>
            </a:extLst>
          </p:cNvPr>
          <p:cNvPicPr>
            <a:picLocks noChangeAspect="1"/>
          </p:cNvPicPr>
          <p:nvPr/>
        </p:nvPicPr>
        <p:blipFill>
          <a:blip r:embed="rId3"/>
          <a:stretch>
            <a:fillRect/>
          </a:stretch>
        </p:blipFill>
        <p:spPr>
          <a:xfrm>
            <a:off x="9966117" y="0"/>
            <a:ext cx="2225883" cy="944563"/>
          </a:xfrm>
          <a:prstGeom prst="rect">
            <a:avLst/>
          </a:prstGeom>
        </p:spPr>
      </p:pic>
      <p:pic>
        <p:nvPicPr>
          <p:cNvPr id="6" name="Picture 2" descr="Image result for cardekho">
            <a:extLst>
              <a:ext uri="{FF2B5EF4-FFF2-40B4-BE49-F238E27FC236}">
                <a16:creationId xmlns:a16="http://schemas.microsoft.com/office/drawing/2014/main" id="{9051B470-7938-44C2-A30F-89A20D81F8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38" b="18451"/>
          <a:stretch/>
        </p:blipFill>
        <p:spPr bwMode="auto">
          <a:xfrm>
            <a:off x="9334500" y="17930"/>
            <a:ext cx="2857500" cy="12003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EC40DC6-5269-47F2-8E2A-E1B297D8FDE4}"/>
              </a:ext>
            </a:extLst>
          </p:cNvPr>
          <p:cNvSpPr/>
          <p:nvPr/>
        </p:nvSpPr>
        <p:spPr>
          <a:xfrm>
            <a:off x="5847790" y="1744201"/>
            <a:ext cx="3579316" cy="4524315"/>
          </a:xfrm>
          <a:prstGeom prst="rect">
            <a:avLst/>
          </a:prstGeom>
        </p:spPr>
        <p:txBody>
          <a:bodyPr wrap="square">
            <a:spAutoFit/>
          </a:bodyPr>
          <a:lstStyle/>
          <a:p>
            <a:pPr lvl="0" algn="ctr">
              <a:defRPr b="1"/>
            </a:pPr>
            <a:r>
              <a:rPr lang="en-GB" sz="3600" dirty="0"/>
              <a:t>Why MS?</a:t>
            </a:r>
          </a:p>
          <a:p>
            <a:pPr lvl="0"/>
            <a:r>
              <a:rPr lang="en-GB" dirty="0"/>
              <a:t>As the Passenger Vehicle Market sales are declining in India, we analyse sales of Maruti Suzuki in the recent past because</a:t>
            </a:r>
            <a:endParaRPr lang="en-US" dirty="0"/>
          </a:p>
          <a:p>
            <a:pPr marL="285750" lvl="0" indent="-285750">
              <a:buFont typeface="Arial" panose="020B0604020202020204" pitchFamily="34" charset="0"/>
              <a:buChar char="•"/>
            </a:pPr>
            <a:r>
              <a:rPr lang="en-GB" dirty="0"/>
              <a:t>MS maintains about 50% market share for passenger Vehicle sold in India</a:t>
            </a:r>
          </a:p>
          <a:p>
            <a:pPr marL="285750" lvl="0" indent="-285750">
              <a:buFont typeface="Arial" panose="020B0604020202020204" pitchFamily="34" charset="0"/>
              <a:buChar char="•"/>
            </a:pPr>
            <a:r>
              <a:rPr lang="en-GB" dirty="0"/>
              <a:t>More than 1,00,000 Vehicles sold monthly</a:t>
            </a:r>
            <a:endParaRPr lang="en-US" dirty="0"/>
          </a:p>
          <a:p>
            <a:pPr marL="285750" lvl="0" indent="-285750">
              <a:buFont typeface="Arial" panose="020B0604020202020204" pitchFamily="34" charset="0"/>
              <a:buChar char="•"/>
            </a:pPr>
            <a:r>
              <a:rPr lang="en-GB" dirty="0"/>
              <a:t>Wide network of workshops and showrooms in India</a:t>
            </a:r>
            <a:endParaRPr lang="en-US" dirty="0"/>
          </a:p>
          <a:p>
            <a:pPr marL="285750" lvl="0" indent="-285750">
              <a:buFont typeface="Arial" panose="020B0604020202020204" pitchFamily="34" charset="0"/>
              <a:buChar char="•"/>
            </a:pPr>
            <a:r>
              <a:rPr lang="en-GB" dirty="0"/>
              <a:t>More than 50 years of dominance in India</a:t>
            </a:r>
            <a:endParaRPr lang="en-US" dirty="0"/>
          </a:p>
          <a:p>
            <a:pPr lvl="0">
              <a:defRPr b="1"/>
            </a:pPr>
            <a:endParaRPr lang="en-US" dirty="0"/>
          </a:p>
        </p:txBody>
      </p:sp>
    </p:spTree>
    <p:extLst>
      <p:ext uri="{BB962C8B-B14F-4D97-AF65-F5344CB8AC3E}">
        <p14:creationId xmlns:p14="http://schemas.microsoft.com/office/powerpoint/2010/main" val="269014865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AC71-ECFA-F746-B840-7646A97A7F1E}"/>
              </a:ext>
            </a:extLst>
          </p:cNvPr>
          <p:cNvSpPr>
            <a:spLocks noGrp="1"/>
          </p:cNvSpPr>
          <p:nvPr>
            <p:ph type="title"/>
          </p:nvPr>
        </p:nvSpPr>
        <p:spPr>
          <a:xfrm>
            <a:off x="761393" y="78163"/>
            <a:ext cx="7127548" cy="1320800"/>
          </a:xfrm>
        </p:spPr>
        <p:txBody>
          <a:bodyPr/>
          <a:lstStyle/>
          <a:p>
            <a:r>
              <a:rPr lang="en-GB" b="1" dirty="0"/>
              <a:t>Methodology and Formulation</a:t>
            </a:r>
          </a:p>
        </p:txBody>
      </p:sp>
      <p:grpSp>
        <p:nvGrpSpPr>
          <p:cNvPr id="5" name="Group 4">
            <a:extLst>
              <a:ext uri="{FF2B5EF4-FFF2-40B4-BE49-F238E27FC236}">
                <a16:creationId xmlns:a16="http://schemas.microsoft.com/office/drawing/2014/main" id="{9A1E5B96-5F41-4746-A8A2-29675FF13ECC}"/>
              </a:ext>
            </a:extLst>
          </p:cNvPr>
          <p:cNvGrpSpPr/>
          <p:nvPr/>
        </p:nvGrpSpPr>
        <p:grpSpPr>
          <a:xfrm>
            <a:off x="1137923" y="738563"/>
            <a:ext cx="2539870" cy="5780720"/>
            <a:chOff x="461216" y="836404"/>
            <a:chExt cx="2539870" cy="5780720"/>
          </a:xfrm>
        </p:grpSpPr>
        <p:sp>
          <p:nvSpPr>
            <p:cNvPr id="6" name="Rounded Rectangle 5">
              <a:extLst>
                <a:ext uri="{FF2B5EF4-FFF2-40B4-BE49-F238E27FC236}">
                  <a16:creationId xmlns:a16="http://schemas.microsoft.com/office/drawing/2014/main" id="{0E92BD0B-C7F8-5A40-89A7-62C32C24E10E}"/>
                </a:ext>
              </a:extLst>
            </p:cNvPr>
            <p:cNvSpPr/>
            <p:nvPr/>
          </p:nvSpPr>
          <p:spPr>
            <a:xfrm>
              <a:off x="461218" y="836404"/>
              <a:ext cx="1910023" cy="91971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Formulate</a:t>
              </a:r>
            </a:p>
          </p:txBody>
        </p:sp>
        <p:sp>
          <p:nvSpPr>
            <p:cNvPr id="7" name="Rounded Rectangle 6">
              <a:extLst>
                <a:ext uri="{FF2B5EF4-FFF2-40B4-BE49-F238E27FC236}">
                  <a16:creationId xmlns:a16="http://schemas.microsoft.com/office/drawing/2014/main" id="{552C17E0-BAD2-8941-BCC4-DAB05C9FD114}"/>
                </a:ext>
              </a:extLst>
            </p:cNvPr>
            <p:cNvSpPr/>
            <p:nvPr/>
          </p:nvSpPr>
          <p:spPr>
            <a:xfrm>
              <a:off x="461217" y="2051655"/>
              <a:ext cx="1910023" cy="91971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Collect Data</a:t>
              </a:r>
            </a:p>
          </p:txBody>
        </p:sp>
        <p:sp>
          <p:nvSpPr>
            <p:cNvPr id="8" name="Rounded Rectangle 7">
              <a:extLst>
                <a:ext uri="{FF2B5EF4-FFF2-40B4-BE49-F238E27FC236}">
                  <a16:creationId xmlns:a16="http://schemas.microsoft.com/office/drawing/2014/main" id="{33836AA2-9259-9544-9342-5D8403543F54}"/>
                </a:ext>
              </a:extLst>
            </p:cNvPr>
            <p:cNvSpPr/>
            <p:nvPr/>
          </p:nvSpPr>
          <p:spPr>
            <a:xfrm>
              <a:off x="461217" y="3266906"/>
              <a:ext cx="1910023" cy="91971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Forecast</a:t>
              </a:r>
            </a:p>
          </p:txBody>
        </p:sp>
        <p:sp>
          <p:nvSpPr>
            <p:cNvPr id="9" name="Rounded Rectangle 8">
              <a:extLst>
                <a:ext uri="{FF2B5EF4-FFF2-40B4-BE49-F238E27FC236}">
                  <a16:creationId xmlns:a16="http://schemas.microsoft.com/office/drawing/2014/main" id="{396D0716-E7B1-AF47-90D0-C567E72749A5}"/>
                </a:ext>
              </a:extLst>
            </p:cNvPr>
            <p:cNvSpPr/>
            <p:nvPr/>
          </p:nvSpPr>
          <p:spPr>
            <a:xfrm>
              <a:off x="461216" y="4482157"/>
              <a:ext cx="1910023" cy="91971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Evaluate</a:t>
              </a:r>
            </a:p>
          </p:txBody>
        </p:sp>
        <p:sp>
          <p:nvSpPr>
            <p:cNvPr id="10" name="Rounded Rectangle 9">
              <a:extLst>
                <a:ext uri="{FF2B5EF4-FFF2-40B4-BE49-F238E27FC236}">
                  <a16:creationId xmlns:a16="http://schemas.microsoft.com/office/drawing/2014/main" id="{CEED8101-BE45-D44B-AF2D-7C4A20EC1305}"/>
                </a:ext>
              </a:extLst>
            </p:cNvPr>
            <p:cNvSpPr/>
            <p:nvPr/>
          </p:nvSpPr>
          <p:spPr>
            <a:xfrm>
              <a:off x="492211" y="5697408"/>
              <a:ext cx="1910023" cy="91971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Apply</a:t>
              </a:r>
            </a:p>
          </p:txBody>
        </p:sp>
        <p:sp>
          <p:nvSpPr>
            <p:cNvPr id="11" name="Down Arrow 10">
              <a:extLst>
                <a:ext uri="{FF2B5EF4-FFF2-40B4-BE49-F238E27FC236}">
                  <a16:creationId xmlns:a16="http://schemas.microsoft.com/office/drawing/2014/main" id="{53163690-F9FF-DD48-8C49-6BCF5937E46F}"/>
                </a:ext>
              </a:extLst>
            </p:cNvPr>
            <p:cNvSpPr/>
            <p:nvPr/>
          </p:nvSpPr>
          <p:spPr>
            <a:xfrm>
              <a:off x="1245745" y="1794741"/>
              <a:ext cx="340963" cy="295535"/>
            </a:xfrm>
            <a:prstGeom prst="downArrow">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a:extLst>
                <a:ext uri="{FF2B5EF4-FFF2-40B4-BE49-F238E27FC236}">
                  <a16:creationId xmlns:a16="http://schemas.microsoft.com/office/drawing/2014/main" id="{7541BF73-836D-504F-86D5-E0C554B8534C}"/>
                </a:ext>
              </a:extLst>
            </p:cNvPr>
            <p:cNvSpPr/>
            <p:nvPr/>
          </p:nvSpPr>
          <p:spPr>
            <a:xfrm>
              <a:off x="1205131" y="3007437"/>
              <a:ext cx="340963" cy="295535"/>
            </a:xfrm>
            <a:prstGeom prst="downArrow">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a:extLst>
                <a:ext uri="{FF2B5EF4-FFF2-40B4-BE49-F238E27FC236}">
                  <a16:creationId xmlns:a16="http://schemas.microsoft.com/office/drawing/2014/main" id="{0A6A536D-7C60-324A-9F46-3AE3452B596C}"/>
                </a:ext>
              </a:extLst>
            </p:cNvPr>
            <p:cNvSpPr/>
            <p:nvPr/>
          </p:nvSpPr>
          <p:spPr>
            <a:xfrm>
              <a:off x="1205130" y="4189746"/>
              <a:ext cx="340963" cy="295535"/>
            </a:xfrm>
            <a:prstGeom prst="downArrow">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a:extLst>
                <a:ext uri="{FF2B5EF4-FFF2-40B4-BE49-F238E27FC236}">
                  <a16:creationId xmlns:a16="http://schemas.microsoft.com/office/drawing/2014/main" id="{2C81C66D-821B-A641-8549-D79B1AE3DE99}"/>
                </a:ext>
              </a:extLst>
            </p:cNvPr>
            <p:cNvSpPr/>
            <p:nvPr/>
          </p:nvSpPr>
          <p:spPr>
            <a:xfrm>
              <a:off x="1242007" y="5403531"/>
              <a:ext cx="340963" cy="295535"/>
            </a:xfrm>
            <a:prstGeom prst="downArrow">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9B22AE1-F8B6-B645-A74C-F7F87CA44A43}"/>
                </a:ext>
              </a:extLst>
            </p:cNvPr>
            <p:cNvSpPr/>
            <p:nvPr/>
          </p:nvSpPr>
          <p:spPr>
            <a:xfrm>
              <a:off x="2505206" y="4788976"/>
              <a:ext cx="485968" cy="153039"/>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795A5B1E-B422-C246-947C-97F0C3243D65}"/>
                </a:ext>
              </a:extLst>
            </p:cNvPr>
            <p:cNvSpPr/>
            <p:nvPr/>
          </p:nvSpPr>
          <p:spPr>
            <a:xfrm>
              <a:off x="2833939" y="1296262"/>
              <a:ext cx="161769" cy="3645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EBD9E80B-23D0-BC43-B3B4-B11E8F552F2B}"/>
                </a:ext>
              </a:extLst>
            </p:cNvPr>
            <p:cNvSpPr/>
            <p:nvPr/>
          </p:nvSpPr>
          <p:spPr>
            <a:xfrm flipV="1">
              <a:off x="2825389" y="1296261"/>
              <a:ext cx="168052" cy="3645754"/>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Left Arrow 17">
              <a:extLst>
                <a:ext uri="{FF2B5EF4-FFF2-40B4-BE49-F238E27FC236}">
                  <a16:creationId xmlns:a16="http://schemas.microsoft.com/office/drawing/2014/main" id="{EB28C38F-FB53-4647-B520-53E70532D9DD}"/>
                </a:ext>
              </a:extLst>
            </p:cNvPr>
            <p:cNvSpPr/>
            <p:nvPr/>
          </p:nvSpPr>
          <p:spPr>
            <a:xfrm>
              <a:off x="2412147" y="1207445"/>
              <a:ext cx="588939" cy="266906"/>
            </a:xfrm>
            <a:prstGeom prst="leftArrow">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45BD5272-0FE2-D64C-B920-30AB3CC0267E}"/>
                </a:ext>
              </a:extLst>
            </p:cNvPr>
            <p:cNvSpPr txBox="1"/>
            <p:nvPr/>
          </p:nvSpPr>
          <p:spPr>
            <a:xfrm>
              <a:off x="1670247" y="5353159"/>
              <a:ext cx="511487" cy="369332"/>
            </a:xfrm>
            <a:prstGeom prst="rect">
              <a:avLst/>
            </a:prstGeom>
            <a:noFill/>
          </p:spPr>
          <p:txBody>
            <a:bodyPr wrap="none" rtlCol="0">
              <a:spAutoFit/>
            </a:bodyPr>
            <a:lstStyle/>
            <a:p>
              <a:r>
                <a:rPr lang="en-GB" dirty="0">
                  <a:solidFill>
                    <a:schemeClr val="accent3"/>
                  </a:solidFill>
                </a:rPr>
                <a:t>Yes</a:t>
              </a:r>
            </a:p>
          </p:txBody>
        </p:sp>
        <p:sp>
          <p:nvSpPr>
            <p:cNvPr id="20" name="TextBox 19">
              <a:extLst>
                <a:ext uri="{FF2B5EF4-FFF2-40B4-BE49-F238E27FC236}">
                  <a16:creationId xmlns:a16="http://schemas.microsoft.com/office/drawing/2014/main" id="{516D41C1-CDF9-1A4C-8959-CE53B42A627E}"/>
                </a:ext>
              </a:extLst>
            </p:cNvPr>
            <p:cNvSpPr txBox="1"/>
            <p:nvPr/>
          </p:nvSpPr>
          <p:spPr>
            <a:xfrm>
              <a:off x="2497600" y="4942015"/>
              <a:ext cx="455574" cy="369332"/>
            </a:xfrm>
            <a:prstGeom prst="rect">
              <a:avLst/>
            </a:prstGeom>
            <a:noFill/>
          </p:spPr>
          <p:txBody>
            <a:bodyPr wrap="none" rtlCol="0">
              <a:spAutoFit/>
            </a:bodyPr>
            <a:lstStyle/>
            <a:p>
              <a:r>
                <a:rPr lang="en-GB" dirty="0">
                  <a:solidFill>
                    <a:schemeClr val="accent2">
                      <a:lumMod val="40000"/>
                      <a:lumOff val="60000"/>
                    </a:schemeClr>
                  </a:solidFill>
                </a:rPr>
                <a:t>No</a:t>
              </a:r>
            </a:p>
          </p:txBody>
        </p:sp>
      </p:grpSp>
      <p:sp>
        <p:nvSpPr>
          <p:cNvPr id="22" name="Rectangle 21">
            <a:extLst>
              <a:ext uri="{FF2B5EF4-FFF2-40B4-BE49-F238E27FC236}">
                <a16:creationId xmlns:a16="http://schemas.microsoft.com/office/drawing/2014/main" id="{D4908860-90F1-A44F-8DB0-A7C333EAA89E}"/>
              </a:ext>
            </a:extLst>
          </p:cNvPr>
          <p:cNvSpPr/>
          <p:nvPr/>
        </p:nvSpPr>
        <p:spPr>
          <a:xfrm>
            <a:off x="7509510" y="0"/>
            <a:ext cx="4682490" cy="6858000"/>
          </a:xfrm>
          <a:prstGeom prst="rect">
            <a:avLst/>
          </a:prstGeom>
          <a:solidFill>
            <a:srgbClr val="37344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24" name="Picture 23">
            <a:extLst>
              <a:ext uri="{FF2B5EF4-FFF2-40B4-BE49-F238E27FC236}">
                <a16:creationId xmlns:a16="http://schemas.microsoft.com/office/drawing/2014/main" id="{761E4761-227D-9448-8A28-28DA7F8A2D3E}"/>
              </a:ext>
            </a:extLst>
          </p:cNvPr>
          <p:cNvPicPr>
            <a:picLocks noChangeAspect="1"/>
          </p:cNvPicPr>
          <p:nvPr/>
        </p:nvPicPr>
        <p:blipFill>
          <a:blip r:embed="rId2"/>
          <a:stretch>
            <a:fillRect/>
          </a:stretch>
        </p:blipFill>
        <p:spPr>
          <a:xfrm>
            <a:off x="9966117" y="0"/>
            <a:ext cx="2225883" cy="944563"/>
          </a:xfrm>
          <a:prstGeom prst="rect">
            <a:avLst/>
          </a:prstGeom>
        </p:spPr>
      </p:pic>
      <p:pic>
        <p:nvPicPr>
          <p:cNvPr id="25" name="Picture 2" descr="Image result for cardekho">
            <a:extLst>
              <a:ext uri="{FF2B5EF4-FFF2-40B4-BE49-F238E27FC236}">
                <a16:creationId xmlns:a16="http://schemas.microsoft.com/office/drawing/2014/main" id="{ABDCD701-D12A-4F1B-8DEF-D410347712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18288"/>
            <a:ext cx="2857500" cy="120032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BA93C99-8AEB-42DF-8F34-F18EDC4949A2}"/>
                  </a:ext>
                </a:extLst>
              </p:cNvPr>
              <p:cNvSpPr txBox="1"/>
              <p:nvPr/>
            </p:nvSpPr>
            <p:spPr>
              <a:xfrm>
                <a:off x="4572424" y="3077187"/>
                <a:ext cx="667028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𝐹𝑢𝑡𝑢𝑟𝑒</m:t>
                      </m:r>
                      <m:r>
                        <a:rPr lang="en-US" sz="2400" b="0" i="1" smtClean="0">
                          <a:latin typeface="Cambria Math" panose="02040503050406030204" pitchFamily="18" charset="0"/>
                        </a:rPr>
                        <m:t> </m:t>
                      </m:r>
                      <m:r>
                        <a:rPr lang="en-US" sz="2400" b="0" i="1" smtClean="0">
                          <a:latin typeface="Cambria Math" panose="02040503050406030204" pitchFamily="18" charset="0"/>
                        </a:rPr>
                        <m:t>𝑆𝑎𝑙𝑒𝑠</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𝐻𝑖𝑠𝑡𝑜𝑟𝑖𝑐</m:t>
                      </m:r>
                      <m:r>
                        <a:rPr lang="en-US" sz="2400" b="0" i="1" smtClean="0">
                          <a:latin typeface="Cambria Math" panose="02040503050406030204" pitchFamily="18" charset="0"/>
                        </a:rPr>
                        <m:t> </m:t>
                      </m:r>
                      <m:r>
                        <a:rPr lang="en-US" sz="2400" b="0" i="1" smtClean="0">
                          <a:latin typeface="Cambria Math" panose="02040503050406030204" pitchFamily="18" charset="0"/>
                        </a:rPr>
                        <m:t>𝑆𝑎𝑙𝑒𝑠</m:t>
                      </m:r>
                      <m:r>
                        <a:rPr lang="en-US" sz="2400" b="0" i="1" smtClean="0">
                          <a:latin typeface="Cambria Math" panose="02040503050406030204" pitchFamily="18" charset="0"/>
                        </a:rPr>
                        <m:t>,</m:t>
                      </m:r>
                      <m:r>
                        <a:rPr lang="en-US" sz="2400" b="0" i="1" smtClean="0">
                          <a:latin typeface="Cambria Math" panose="02040503050406030204" pitchFamily="18" charset="0"/>
                        </a:rPr>
                        <m:t>𝑀𝑎𝑟𝑘𝑒𝑡</m:t>
                      </m:r>
                      <m:r>
                        <a:rPr lang="en-US" sz="2400" b="0" i="1" smtClean="0">
                          <a:latin typeface="Cambria Math" panose="02040503050406030204" pitchFamily="18" charset="0"/>
                        </a:rPr>
                        <m:t> </m:t>
                      </m:r>
                      <m:r>
                        <a:rPr lang="en-US" sz="2400" b="0" i="1" smtClean="0">
                          <a:latin typeface="Cambria Math" panose="02040503050406030204" pitchFamily="18" charset="0"/>
                        </a:rPr>
                        <m:t>𝑆h𝑎𝑟𝑒</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r>
                  <a:rPr lang="en-US" sz="2400" b="0" dirty="0"/>
                  <a:t>					</a:t>
                </a:r>
                <a14:m>
                  <m:oMath xmlns:m="http://schemas.openxmlformats.org/officeDocument/2006/math">
                    <m:r>
                      <a:rPr lang="en-US" sz="2400" b="0" i="1" smtClean="0">
                        <a:latin typeface="Cambria Math" panose="02040503050406030204" pitchFamily="18" charset="0"/>
                      </a:rPr>
                      <m:t>𝑁𝑢𝑚𝑏𝑒𝑟</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𝑢𝑝𝑐𝑜𝑚𝑖𝑛𝑔</m:t>
                    </m:r>
                    <m:r>
                      <a:rPr lang="en-US" sz="2400" b="0" i="1" smtClean="0">
                        <a:latin typeface="Cambria Math" panose="02040503050406030204" pitchFamily="18" charset="0"/>
                      </a:rPr>
                      <m:t> </m:t>
                    </m:r>
                    <m:r>
                      <a:rPr lang="en-US" sz="2400" b="0" i="1" smtClean="0">
                        <a:latin typeface="Cambria Math" panose="02040503050406030204" pitchFamily="18" charset="0"/>
                      </a:rPr>
                      <m:t>𝑚𝑜𝑑𝑒𝑙𝑠</m:t>
                    </m:r>
                  </m:oMath>
                </a14:m>
                <a:r>
                  <a:rPr lang="en-US" sz="2400" b="0" i="1" dirty="0">
                    <a:latin typeface="Cambria Math" panose="02040503050406030204" pitchFamily="18" charset="0"/>
                  </a:rPr>
                  <a:t>,</a:t>
                </a:r>
              </a:p>
              <a:p>
                <a:r>
                  <a:rPr lang="en-US" sz="2400" b="0" dirty="0"/>
                  <a:t>					</a:t>
                </a: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𝐺𝐷𝑃</m:t>
                    </m:r>
                    <m:r>
                      <a:rPr lang="en-US" sz="2400" b="0" i="1" smtClean="0">
                        <a:latin typeface="Cambria Math" panose="02040503050406030204" pitchFamily="18" charset="0"/>
                      </a:rPr>
                      <m:t>, </m:t>
                    </m:r>
                    <m:r>
                      <a:rPr lang="en-US" sz="2400" b="0" i="1" smtClean="0">
                        <a:latin typeface="Cambria Math" panose="02040503050406030204" pitchFamily="18" charset="0"/>
                      </a:rPr>
                      <m:t>𝐹𝑢𝑒𝑙</m:t>
                    </m:r>
                    <m:r>
                      <a:rPr lang="en-US" sz="2400" b="0" i="1" smtClean="0">
                        <a:latin typeface="Cambria Math" panose="02040503050406030204" pitchFamily="18" charset="0"/>
                      </a:rPr>
                      <m:t> </m:t>
                    </m:r>
                    <m:r>
                      <a:rPr lang="en-US" sz="2400" b="0" i="1" smtClean="0">
                        <a:latin typeface="Cambria Math" panose="02040503050406030204" pitchFamily="18" charset="0"/>
                      </a:rPr>
                      <m:t>𝑃𝑟𝑖𝑐𝑒𝑠</m:t>
                    </m:r>
                    <m:r>
                      <a:rPr lang="en-US" sz="2400" b="0" i="1" smtClean="0">
                        <a:latin typeface="Cambria Math" panose="02040503050406030204" pitchFamily="18" charset="0"/>
                      </a:rPr>
                      <m:t>,…..)</m:t>
                    </m:r>
                  </m:oMath>
                </a14:m>
                <a:endParaRPr lang="en-US" sz="2400" dirty="0"/>
              </a:p>
            </p:txBody>
          </p:sp>
        </mc:Choice>
        <mc:Fallback xmlns="">
          <p:sp>
            <p:nvSpPr>
              <p:cNvPr id="21" name="TextBox 20">
                <a:extLst>
                  <a:ext uri="{FF2B5EF4-FFF2-40B4-BE49-F238E27FC236}">
                    <a16:creationId xmlns:a16="http://schemas.microsoft.com/office/drawing/2014/main" id="{9BA93C99-8AEB-42DF-8F34-F18EDC4949A2}"/>
                  </a:ext>
                </a:extLst>
              </p:cNvPr>
              <p:cNvSpPr txBox="1">
                <a:spLocks noRot="1" noChangeAspect="1" noMove="1" noResize="1" noEditPoints="1" noAdjustHandles="1" noChangeArrowheads="1" noChangeShapeType="1" noTextEdit="1"/>
              </p:cNvSpPr>
              <p:nvPr/>
            </p:nvSpPr>
            <p:spPr>
              <a:xfrm>
                <a:off x="4572424" y="3077187"/>
                <a:ext cx="6670288" cy="1107996"/>
              </a:xfrm>
              <a:prstGeom prst="rect">
                <a:avLst/>
              </a:prstGeom>
              <a:blipFill>
                <a:blip r:embed="rId4"/>
                <a:stretch>
                  <a:fillRect l="-366" b="-11538"/>
                </a:stretch>
              </a:blipFill>
            </p:spPr>
            <p:txBody>
              <a:bodyPr/>
              <a:lstStyle/>
              <a:p>
                <a:r>
                  <a:rPr lang="en-US">
                    <a:noFill/>
                  </a:rPr>
                  <a:t> </a:t>
                </a:r>
              </a:p>
            </p:txBody>
          </p:sp>
        </mc:Fallback>
      </mc:AlternateContent>
    </p:spTree>
    <p:extLst>
      <p:ext uri="{BB962C8B-B14F-4D97-AF65-F5344CB8AC3E}">
        <p14:creationId xmlns:p14="http://schemas.microsoft.com/office/powerpoint/2010/main" val="207202962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93A07-8BD4-403F-9870-B187DA1E00F6}"/>
              </a:ext>
            </a:extLst>
          </p:cNvPr>
          <p:cNvSpPr>
            <a:spLocks noGrp="1"/>
          </p:cNvSpPr>
          <p:nvPr>
            <p:ph type="title"/>
          </p:nvPr>
        </p:nvSpPr>
        <p:spPr>
          <a:xfrm>
            <a:off x="4159225" y="609600"/>
            <a:ext cx="5114776" cy="1320800"/>
          </a:xfrm>
        </p:spPr>
        <p:txBody>
          <a:bodyPr>
            <a:normAutofit/>
          </a:bodyPr>
          <a:lstStyle/>
          <a:p>
            <a:r>
              <a:rPr lang="en-GB" b="1" dirty="0"/>
              <a:t>Data Collection</a:t>
            </a:r>
          </a:p>
        </p:txBody>
      </p:sp>
      <p:sp>
        <p:nvSpPr>
          <p:cNvPr id="3" name="Content Placeholder 2">
            <a:extLst>
              <a:ext uri="{FF2B5EF4-FFF2-40B4-BE49-F238E27FC236}">
                <a16:creationId xmlns:a16="http://schemas.microsoft.com/office/drawing/2014/main" id="{C9C6735E-377E-4509-A2BA-4C12397D2A1C}"/>
              </a:ext>
            </a:extLst>
          </p:cNvPr>
          <p:cNvSpPr>
            <a:spLocks noGrp="1"/>
          </p:cNvSpPr>
          <p:nvPr>
            <p:ph idx="1"/>
          </p:nvPr>
        </p:nvSpPr>
        <p:spPr>
          <a:xfrm>
            <a:off x="4159225" y="1695797"/>
            <a:ext cx="5325434" cy="4868770"/>
          </a:xfrm>
        </p:spPr>
        <p:txBody>
          <a:bodyPr>
            <a:normAutofit fontScale="92500"/>
          </a:bodyPr>
          <a:lstStyle/>
          <a:p>
            <a:pPr marL="457200" lvl="1" indent="0">
              <a:buNone/>
            </a:pPr>
            <a:r>
              <a:rPr lang="en-GB" sz="2400" dirty="0"/>
              <a:t>Data is collected from several sources</a:t>
            </a:r>
          </a:p>
          <a:p>
            <a:pPr marL="1371600" lvl="2" indent="-457200">
              <a:buFont typeface="+mj-lt"/>
              <a:buAutoNum type="alphaLcPeriod"/>
            </a:pPr>
            <a:r>
              <a:rPr lang="en-GB" sz="2400" dirty="0"/>
              <a:t>Maruti Suzuki media releases – Sales data monthly</a:t>
            </a:r>
          </a:p>
          <a:p>
            <a:pPr marL="1371600" lvl="2" indent="-457200">
              <a:buFont typeface="+mj-lt"/>
              <a:buAutoNum type="alphaLcPeriod"/>
            </a:pPr>
            <a:r>
              <a:rPr lang="en-GB" sz="2400" dirty="0"/>
              <a:t>GDP of India, Finance Ministry</a:t>
            </a:r>
          </a:p>
          <a:p>
            <a:pPr marL="1371600" lvl="2" indent="-457200">
              <a:buFont typeface="+mj-lt"/>
              <a:buAutoNum type="alphaLcPeriod"/>
            </a:pPr>
            <a:r>
              <a:rPr lang="en-GB" sz="2400" dirty="0"/>
              <a:t>Crude oil prices from WTO</a:t>
            </a:r>
          </a:p>
          <a:p>
            <a:pPr marL="1371600" lvl="2" indent="-457200">
              <a:buFont typeface="+mj-lt"/>
              <a:buAutoNum type="alphaLcPeriod"/>
            </a:pPr>
            <a:r>
              <a:rPr lang="en-GB" sz="2400" dirty="0"/>
              <a:t>India Today report for Market share of leading PV companies.</a:t>
            </a:r>
            <a:endParaRPr lang="en-GB" sz="2400" b="1" dirty="0"/>
          </a:p>
          <a:p>
            <a:pPr marL="1371600" lvl="2" indent="-457200">
              <a:buFont typeface="+mj-lt"/>
              <a:buAutoNum type="alphaLcPeriod"/>
            </a:pPr>
            <a:r>
              <a:rPr lang="en-GB" sz="2400" dirty="0"/>
              <a:t>CarDekho.com for Upcoming PV in India</a:t>
            </a:r>
          </a:p>
          <a:p>
            <a:pPr marL="1371600" lvl="2" indent="-457200">
              <a:buFont typeface="+mj-lt"/>
              <a:buAutoNum type="alphaLcPeriod"/>
            </a:pPr>
            <a:endParaRPr lang="en-GB" sz="1800" dirty="0"/>
          </a:p>
        </p:txBody>
      </p:sp>
      <p:pic>
        <p:nvPicPr>
          <p:cNvPr id="5" name="Picture 4" descr="A close up of a person&#10;&#10;Description automatically generated">
            <a:extLst>
              <a:ext uri="{FF2B5EF4-FFF2-40B4-BE49-F238E27FC236}">
                <a16:creationId xmlns:a16="http://schemas.microsoft.com/office/drawing/2014/main" id="{47C40F99-5BB5-584A-B1FB-FF6CE3A23928}"/>
              </a:ext>
            </a:extLst>
          </p:cNvPr>
          <p:cNvPicPr>
            <a:picLocks noChangeAspect="1"/>
          </p:cNvPicPr>
          <p:nvPr/>
        </p:nvPicPr>
        <p:blipFill rotWithShape="1">
          <a:blip r:embed="rId2">
            <a:alphaModFix/>
            <a:extLst/>
          </a:blip>
          <a:srcRect t="5612" r="1" b="1"/>
          <a:stretch/>
        </p:blipFill>
        <p:spPr>
          <a:xfrm>
            <a:off x="509136" y="10"/>
            <a:ext cx="3517876" cy="2282808"/>
          </a:xfrm>
          <a:custGeom>
            <a:avLst/>
            <a:gdLst>
              <a:gd name="connsiteX0" fmla="*/ 339471 w 3517876"/>
              <a:gd name="connsiteY0" fmla="*/ 0 h 2282818"/>
              <a:gd name="connsiteX1" fmla="*/ 3517876 w 3517876"/>
              <a:gd name="connsiteY1" fmla="*/ 0 h 2282818"/>
              <a:gd name="connsiteX2" fmla="*/ 3471247 w 3517876"/>
              <a:gd name="connsiteY2" fmla="*/ 312174 h 2282818"/>
              <a:gd name="connsiteX3" fmla="*/ 3471133 w 3517876"/>
              <a:gd name="connsiteY3" fmla="*/ 312174 h 2282818"/>
              <a:gd name="connsiteX4" fmla="*/ 3176778 w 3517876"/>
              <a:gd name="connsiteY4" fmla="*/ 2282818 h 2282818"/>
              <a:gd name="connsiteX5" fmla="*/ 0 w 3517876"/>
              <a:gd name="connsiteY5" fmla="*/ 2282818 h 228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7876" h="2282818">
                <a:moveTo>
                  <a:pt x="339471" y="0"/>
                </a:moveTo>
                <a:lnTo>
                  <a:pt x="3517876" y="0"/>
                </a:lnTo>
                <a:lnTo>
                  <a:pt x="3471247" y="312174"/>
                </a:lnTo>
                <a:lnTo>
                  <a:pt x="3471133" y="312174"/>
                </a:lnTo>
                <a:lnTo>
                  <a:pt x="3176778" y="2282818"/>
                </a:lnTo>
                <a:lnTo>
                  <a:pt x="0" y="2282818"/>
                </a:lnTo>
                <a:close/>
              </a:path>
            </a:pathLst>
          </a:custGeom>
        </p:spPr>
      </p:pic>
      <p:pic>
        <p:nvPicPr>
          <p:cNvPr id="4" name="Picture 3" descr="A close up of a piece of paper&#10;&#10;Description automatically generated">
            <a:extLst>
              <a:ext uri="{FF2B5EF4-FFF2-40B4-BE49-F238E27FC236}">
                <a16:creationId xmlns:a16="http://schemas.microsoft.com/office/drawing/2014/main" id="{6855DCCC-38A3-BE43-B6C1-44B59E18873E}"/>
              </a:ext>
            </a:extLst>
          </p:cNvPr>
          <p:cNvPicPr>
            <a:picLocks noChangeAspect="1"/>
          </p:cNvPicPr>
          <p:nvPr/>
        </p:nvPicPr>
        <p:blipFill rotWithShape="1">
          <a:blip r:embed="rId3">
            <a:alphaModFix/>
            <a:extLst/>
          </a:blip>
          <a:srcRect r="2" b="15955"/>
          <a:stretch/>
        </p:blipFill>
        <p:spPr>
          <a:xfrm>
            <a:off x="169666" y="2289183"/>
            <a:ext cx="3514822" cy="2273270"/>
          </a:xfrm>
          <a:custGeom>
            <a:avLst/>
            <a:gdLst>
              <a:gd name="connsiteX0" fmla="*/ 338051 w 3514822"/>
              <a:gd name="connsiteY0" fmla="*/ 0 h 2273270"/>
              <a:gd name="connsiteX1" fmla="*/ 3514822 w 3514822"/>
              <a:gd name="connsiteY1" fmla="*/ 0 h 2273270"/>
              <a:gd name="connsiteX2" fmla="*/ 3175264 w 3514822"/>
              <a:gd name="connsiteY2" fmla="*/ 2273270 h 2273270"/>
              <a:gd name="connsiteX3" fmla="*/ 0 w 3514822"/>
              <a:gd name="connsiteY3" fmla="*/ 2273270 h 2273270"/>
            </a:gdLst>
            <a:ahLst/>
            <a:cxnLst>
              <a:cxn ang="0">
                <a:pos x="connsiteX0" y="connsiteY0"/>
              </a:cxn>
              <a:cxn ang="0">
                <a:pos x="connsiteX1" y="connsiteY1"/>
              </a:cxn>
              <a:cxn ang="0">
                <a:pos x="connsiteX2" y="connsiteY2"/>
              </a:cxn>
              <a:cxn ang="0">
                <a:pos x="connsiteX3" y="connsiteY3"/>
              </a:cxn>
            </a:cxnLst>
            <a:rect l="l" t="t" r="r" b="b"/>
            <a:pathLst>
              <a:path w="3514822" h="2273270">
                <a:moveTo>
                  <a:pt x="338051" y="0"/>
                </a:moveTo>
                <a:lnTo>
                  <a:pt x="3514822" y="0"/>
                </a:lnTo>
                <a:lnTo>
                  <a:pt x="3175264" y="2273270"/>
                </a:lnTo>
                <a:lnTo>
                  <a:pt x="0" y="2273270"/>
                </a:lnTo>
                <a:close/>
              </a:path>
            </a:pathLst>
          </a:custGeom>
        </p:spPr>
      </p:pic>
      <p:pic>
        <p:nvPicPr>
          <p:cNvPr id="8" name="Picture 7" descr="A close up of a logo&#10;&#10;Description automatically generated">
            <a:extLst>
              <a:ext uri="{FF2B5EF4-FFF2-40B4-BE49-F238E27FC236}">
                <a16:creationId xmlns:a16="http://schemas.microsoft.com/office/drawing/2014/main" id="{BB1F249B-EA39-C548-975D-416C34B83D37}"/>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t="6504" r="1" b="8896"/>
          <a:stretch/>
        </p:blipFill>
        <p:spPr>
          <a:xfrm>
            <a:off x="-10633" y="4565636"/>
            <a:ext cx="3355563" cy="2292364"/>
          </a:xfrm>
          <a:custGeom>
            <a:avLst/>
            <a:gdLst>
              <a:gd name="connsiteX0" fmla="*/ 180299 w 3355563"/>
              <a:gd name="connsiteY0" fmla="*/ 0 h 2292364"/>
              <a:gd name="connsiteX1" fmla="*/ 3355563 w 3355563"/>
              <a:gd name="connsiteY1" fmla="*/ 0 h 2292364"/>
              <a:gd name="connsiteX2" fmla="*/ 3013153 w 3355563"/>
              <a:gd name="connsiteY2" fmla="*/ 2292364 h 2292364"/>
              <a:gd name="connsiteX3" fmla="*/ 0 w 3355563"/>
              <a:gd name="connsiteY3" fmla="*/ 2292364 h 2292364"/>
              <a:gd name="connsiteX4" fmla="*/ 0 w 3355563"/>
              <a:gd name="connsiteY4" fmla="*/ 1212444 h 2292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563" h="2292364">
                <a:moveTo>
                  <a:pt x="180299" y="0"/>
                </a:moveTo>
                <a:lnTo>
                  <a:pt x="3355563" y="0"/>
                </a:lnTo>
                <a:lnTo>
                  <a:pt x="3013153" y="2292364"/>
                </a:lnTo>
                <a:lnTo>
                  <a:pt x="0" y="2292364"/>
                </a:lnTo>
                <a:lnTo>
                  <a:pt x="0" y="1212444"/>
                </a:lnTo>
                <a:close/>
              </a:path>
            </a:pathLst>
          </a:custGeom>
        </p:spPr>
      </p:pic>
      <p:pic>
        <p:nvPicPr>
          <p:cNvPr id="25" name="Picture 24">
            <a:extLst>
              <a:ext uri="{FF2B5EF4-FFF2-40B4-BE49-F238E27FC236}">
                <a16:creationId xmlns:a16="http://schemas.microsoft.com/office/drawing/2014/main" id="{835FDDBF-EF88-3843-94DD-8775BE9F9D1E}"/>
              </a:ext>
            </a:extLst>
          </p:cNvPr>
          <p:cNvPicPr>
            <a:picLocks noChangeAspect="1"/>
          </p:cNvPicPr>
          <p:nvPr/>
        </p:nvPicPr>
        <p:blipFill>
          <a:blip r:embed="rId5"/>
          <a:stretch>
            <a:fillRect/>
          </a:stretch>
        </p:blipFill>
        <p:spPr>
          <a:xfrm>
            <a:off x="9966117" y="0"/>
            <a:ext cx="2225883" cy="944563"/>
          </a:xfrm>
          <a:prstGeom prst="rect">
            <a:avLst/>
          </a:prstGeom>
        </p:spPr>
      </p:pic>
      <p:pic>
        <p:nvPicPr>
          <p:cNvPr id="9" name="Picture 2" descr="Image result for cardekho">
            <a:extLst>
              <a:ext uri="{FF2B5EF4-FFF2-40B4-BE49-F238E27FC236}">
                <a16:creationId xmlns:a16="http://schemas.microsoft.com/office/drawing/2014/main" id="{ED6B766D-16B1-4E0A-96D3-3289188BCB2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7477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5970-49F1-4F67-9268-E5F05E85C5B2}"/>
              </a:ext>
            </a:extLst>
          </p:cNvPr>
          <p:cNvSpPr>
            <a:spLocks noGrp="1"/>
          </p:cNvSpPr>
          <p:nvPr>
            <p:ph type="title"/>
          </p:nvPr>
        </p:nvSpPr>
        <p:spPr>
          <a:xfrm>
            <a:off x="680321" y="753227"/>
            <a:ext cx="9613861" cy="1141833"/>
          </a:xfrm>
        </p:spPr>
        <p:txBody>
          <a:bodyPr/>
          <a:lstStyle/>
          <a:p>
            <a:r>
              <a:rPr lang="en-GB" b="1" dirty="0"/>
              <a:t>Used Features</a:t>
            </a:r>
          </a:p>
        </p:txBody>
      </p:sp>
      <p:graphicFrame>
        <p:nvGraphicFramePr>
          <p:cNvPr id="4" name="Table 3">
            <a:extLst>
              <a:ext uri="{FF2B5EF4-FFF2-40B4-BE49-F238E27FC236}">
                <a16:creationId xmlns:a16="http://schemas.microsoft.com/office/drawing/2014/main" id="{7504F0D4-3270-45B8-B00F-CE12A9AD2CA8}"/>
              </a:ext>
            </a:extLst>
          </p:cNvPr>
          <p:cNvGraphicFramePr>
            <a:graphicFrameLocks noGrp="1"/>
          </p:cNvGraphicFramePr>
          <p:nvPr>
            <p:extLst>
              <p:ext uri="{D42A27DB-BD31-4B8C-83A1-F6EECF244321}">
                <p14:modId xmlns:p14="http://schemas.microsoft.com/office/powerpoint/2010/main" val="3809886265"/>
              </p:ext>
            </p:extLst>
          </p:nvPr>
        </p:nvGraphicFramePr>
        <p:xfrm>
          <a:off x="498514" y="2008741"/>
          <a:ext cx="9206087" cy="4307791"/>
        </p:xfrm>
        <a:graphic>
          <a:graphicData uri="http://schemas.openxmlformats.org/drawingml/2006/table">
            <a:tbl>
              <a:tblPr firstRow="1" bandRow="1">
                <a:tableStyleId>{5940675A-B579-460E-94D1-54222C63F5DA}</a:tableStyleId>
              </a:tblPr>
              <a:tblGrid>
                <a:gridCol w="3741792">
                  <a:extLst>
                    <a:ext uri="{9D8B030D-6E8A-4147-A177-3AD203B41FA5}">
                      <a16:colId xmlns:a16="http://schemas.microsoft.com/office/drawing/2014/main" val="3911131869"/>
                    </a:ext>
                  </a:extLst>
                </a:gridCol>
                <a:gridCol w="5464295">
                  <a:extLst>
                    <a:ext uri="{9D8B030D-6E8A-4147-A177-3AD203B41FA5}">
                      <a16:colId xmlns:a16="http://schemas.microsoft.com/office/drawing/2014/main" val="3634302071"/>
                    </a:ext>
                  </a:extLst>
                </a:gridCol>
              </a:tblGrid>
              <a:tr h="516835">
                <a:tc>
                  <a:txBody>
                    <a:bodyPr/>
                    <a:lstStyle/>
                    <a:p>
                      <a:pPr algn="ctr"/>
                      <a:r>
                        <a:rPr lang="en-GB" sz="2200" b="1" dirty="0"/>
                        <a:t>Feature</a:t>
                      </a:r>
                    </a:p>
                  </a:txBody>
                  <a:tcPr>
                    <a:solidFill>
                      <a:schemeClr val="bg1">
                        <a:lumMod val="65000"/>
                        <a:lumOff val="35000"/>
                      </a:schemeClr>
                    </a:solidFill>
                  </a:tcPr>
                </a:tc>
                <a:tc>
                  <a:txBody>
                    <a:bodyPr/>
                    <a:lstStyle/>
                    <a:p>
                      <a:pPr algn="ctr"/>
                      <a:r>
                        <a:rPr lang="en-GB" sz="2200" b="1" dirty="0"/>
                        <a:t>Why it might be important ?</a:t>
                      </a:r>
                    </a:p>
                  </a:txBody>
                  <a:tcPr>
                    <a:solidFill>
                      <a:schemeClr val="bg1">
                        <a:lumMod val="65000"/>
                        <a:lumOff val="35000"/>
                      </a:schemeClr>
                    </a:solidFill>
                  </a:tcPr>
                </a:tc>
                <a:extLst>
                  <a:ext uri="{0D108BD9-81ED-4DB2-BD59-A6C34878D82A}">
                    <a16:rowId xmlns:a16="http://schemas.microsoft.com/office/drawing/2014/main" val="2543317939"/>
                  </a:ext>
                </a:extLst>
              </a:tr>
              <a:tr h="10782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Monthly Sales Maruti Suzuki PV in different segments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dirty="0"/>
                        <a:t>These numbers inform about historic sales, trends and a rough estimate for the sale forecast</a:t>
                      </a:r>
                    </a:p>
                  </a:txBody>
                  <a:tcPr anchor="ctr"/>
                </a:tc>
                <a:extLst>
                  <a:ext uri="{0D108BD9-81ED-4DB2-BD59-A6C34878D82A}">
                    <a16:rowId xmlns:a16="http://schemas.microsoft.com/office/drawing/2014/main" val="3881923313"/>
                  </a:ext>
                </a:extLst>
              </a:tr>
              <a:tr h="610927">
                <a:tc>
                  <a:txBody>
                    <a:bodyPr/>
                    <a:lstStyle/>
                    <a:p>
                      <a:pPr algn="ctr"/>
                      <a:r>
                        <a:rPr lang="en-GB" sz="2000" dirty="0"/>
                        <a:t>Crude oil prices ($/Barrel)</a:t>
                      </a:r>
                    </a:p>
                  </a:txBody>
                  <a:tcPr anchor="ctr"/>
                </a:tc>
                <a:tc>
                  <a:txBody>
                    <a:bodyPr/>
                    <a:lstStyle/>
                    <a:p>
                      <a:pPr marL="0" indent="0" algn="ctr">
                        <a:buFont typeface="Arial" panose="020B0604020202020204" pitchFamily="34" charset="0"/>
                        <a:buNone/>
                      </a:pPr>
                      <a:r>
                        <a:rPr lang="en-GB" sz="2000" dirty="0"/>
                        <a:t>Cost of fuel could be an important factor in driving vehicle sales. </a:t>
                      </a:r>
                    </a:p>
                  </a:txBody>
                  <a:tcPr anchor="ctr"/>
                </a:tc>
                <a:extLst>
                  <a:ext uri="{0D108BD9-81ED-4DB2-BD59-A6C34878D82A}">
                    <a16:rowId xmlns:a16="http://schemas.microsoft.com/office/drawing/2014/main" val="4006950061"/>
                  </a:ext>
                </a:extLst>
              </a:tr>
              <a:tr h="610927">
                <a:tc>
                  <a:txBody>
                    <a:bodyPr/>
                    <a:lstStyle/>
                    <a:p>
                      <a:pPr algn="ctr"/>
                      <a:r>
                        <a:rPr lang="en-GB" sz="2000" dirty="0"/>
                        <a:t>Market Share by brand (Annually)</a:t>
                      </a:r>
                    </a:p>
                  </a:txBody>
                  <a:tcPr anchor="ctr"/>
                </a:tc>
                <a:tc>
                  <a:txBody>
                    <a:bodyPr/>
                    <a:lstStyle/>
                    <a:p>
                      <a:pPr marL="0" indent="0" algn="ctr">
                        <a:buFont typeface="Arial" panose="020B0604020202020204" pitchFamily="34" charset="0"/>
                        <a:buNone/>
                      </a:pPr>
                      <a:r>
                        <a:rPr lang="en-GB" sz="2000" dirty="0"/>
                        <a:t>Market share of leading companies can aid in forecast</a:t>
                      </a:r>
                    </a:p>
                  </a:txBody>
                  <a:tcPr anchor="ctr"/>
                </a:tc>
                <a:extLst>
                  <a:ext uri="{0D108BD9-81ED-4DB2-BD59-A6C34878D82A}">
                    <a16:rowId xmlns:a16="http://schemas.microsoft.com/office/drawing/2014/main" val="155046111"/>
                  </a:ext>
                </a:extLst>
              </a:tr>
              <a:tr h="610927">
                <a:tc>
                  <a:txBody>
                    <a:bodyPr/>
                    <a:lstStyle/>
                    <a:p>
                      <a:pPr algn="ctr"/>
                      <a:r>
                        <a:rPr lang="en-GB" sz="2000" dirty="0"/>
                        <a:t>Dollar to INR </a:t>
                      </a:r>
                    </a:p>
                    <a:p>
                      <a:pPr algn="ctr"/>
                      <a:r>
                        <a:rPr lang="en-GB" sz="2000" dirty="0"/>
                        <a:t>(monthly)</a:t>
                      </a:r>
                    </a:p>
                  </a:txBody>
                  <a:tcPr anchor="ctr"/>
                </a:tc>
                <a:tc>
                  <a:txBody>
                    <a:bodyPr/>
                    <a:lstStyle/>
                    <a:p>
                      <a:pPr marL="0" indent="0" algn="ctr">
                        <a:buFont typeface="Arial" panose="020B0604020202020204" pitchFamily="34" charset="0"/>
                        <a:buNone/>
                      </a:pPr>
                      <a:r>
                        <a:rPr lang="en-GB" sz="2000" dirty="0"/>
                        <a:t>Dollar to INR conversion could be an important factor in determining cost of vehicles and oil in India since some of them is imported</a:t>
                      </a:r>
                    </a:p>
                  </a:txBody>
                  <a:tcPr anchor="ctr"/>
                </a:tc>
                <a:extLst>
                  <a:ext uri="{0D108BD9-81ED-4DB2-BD59-A6C34878D82A}">
                    <a16:rowId xmlns:a16="http://schemas.microsoft.com/office/drawing/2014/main" val="2184877184"/>
                  </a:ext>
                </a:extLst>
              </a:tr>
            </a:tbl>
          </a:graphicData>
        </a:graphic>
      </p:graphicFrame>
      <p:pic>
        <p:nvPicPr>
          <p:cNvPr id="7" name="Picture 6">
            <a:extLst>
              <a:ext uri="{FF2B5EF4-FFF2-40B4-BE49-F238E27FC236}">
                <a16:creationId xmlns:a16="http://schemas.microsoft.com/office/drawing/2014/main" id="{0C204EC6-7029-E948-A6B8-D1EC90295211}"/>
              </a:ext>
            </a:extLst>
          </p:cNvPr>
          <p:cNvPicPr>
            <a:picLocks noChangeAspect="1"/>
          </p:cNvPicPr>
          <p:nvPr/>
        </p:nvPicPr>
        <p:blipFill>
          <a:blip r:embed="rId2"/>
          <a:stretch>
            <a:fillRect/>
          </a:stretch>
        </p:blipFill>
        <p:spPr>
          <a:xfrm>
            <a:off x="9966117" y="0"/>
            <a:ext cx="2225883" cy="944563"/>
          </a:xfrm>
          <a:prstGeom prst="rect">
            <a:avLst/>
          </a:prstGeom>
        </p:spPr>
      </p:pic>
      <p:pic>
        <p:nvPicPr>
          <p:cNvPr id="8" name="Picture 2" descr="Image result for cardekho">
            <a:extLst>
              <a:ext uri="{FF2B5EF4-FFF2-40B4-BE49-F238E27FC236}">
                <a16:creationId xmlns:a16="http://schemas.microsoft.com/office/drawing/2014/main" id="{AC5F6013-E8E3-4D41-BFCA-C765B3DDF3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2B124A-7DAC-4C69-9FD2-AC02557052DA}"/>
              </a:ext>
            </a:extLst>
          </p:cNvPr>
          <p:cNvSpPr txBox="1"/>
          <p:nvPr/>
        </p:nvSpPr>
        <p:spPr>
          <a:xfrm>
            <a:off x="421341" y="1506071"/>
            <a:ext cx="7210628" cy="369332"/>
          </a:xfrm>
          <a:prstGeom prst="rect">
            <a:avLst/>
          </a:prstGeom>
          <a:noFill/>
        </p:spPr>
        <p:txBody>
          <a:bodyPr wrap="none" rtlCol="0">
            <a:spAutoFit/>
          </a:bodyPr>
          <a:lstStyle/>
          <a:p>
            <a:r>
              <a:rPr lang="en-US" dirty="0"/>
              <a:t>Some of the major features that were collected for the analysis are</a:t>
            </a:r>
          </a:p>
        </p:txBody>
      </p:sp>
    </p:spTree>
    <p:extLst>
      <p:ext uri="{BB962C8B-B14F-4D97-AF65-F5344CB8AC3E}">
        <p14:creationId xmlns:p14="http://schemas.microsoft.com/office/powerpoint/2010/main" val="406315949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15E7-8AF9-4C3A-BC2E-E5D806CDF21C}"/>
              </a:ext>
            </a:extLst>
          </p:cNvPr>
          <p:cNvSpPr>
            <a:spLocks noGrp="1"/>
          </p:cNvSpPr>
          <p:nvPr>
            <p:ph type="title"/>
          </p:nvPr>
        </p:nvSpPr>
        <p:spPr>
          <a:xfrm>
            <a:off x="3955792" y="163551"/>
            <a:ext cx="8596668" cy="1320800"/>
          </a:xfrm>
        </p:spPr>
        <p:txBody>
          <a:bodyPr/>
          <a:lstStyle/>
          <a:p>
            <a:r>
              <a:rPr lang="en-US" dirty="0"/>
              <a:t>Existing sales</a:t>
            </a:r>
          </a:p>
        </p:txBody>
      </p:sp>
      <p:graphicFrame>
        <p:nvGraphicFramePr>
          <p:cNvPr id="5" name="Chart 4">
            <a:extLst>
              <a:ext uri="{FF2B5EF4-FFF2-40B4-BE49-F238E27FC236}">
                <a16:creationId xmlns:a16="http://schemas.microsoft.com/office/drawing/2014/main" id="{112B17DF-79A0-410D-9BC5-0768208B5952}"/>
              </a:ext>
            </a:extLst>
          </p:cNvPr>
          <p:cNvGraphicFramePr>
            <a:graphicFrameLocks/>
          </p:cNvGraphicFramePr>
          <p:nvPr>
            <p:extLst>
              <p:ext uri="{D42A27DB-BD31-4B8C-83A1-F6EECF244321}">
                <p14:modId xmlns:p14="http://schemas.microsoft.com/office/powerpoint/2010/main" val="697441147"/>
              </p:ext>
            </p:extLst>
          </p:nvPr>
        </p:nvGraphicFramePr>
        <p:xfrm>
          <a:off x="685897" y="1182029"/>
          <a:ext cx="10811010" cy="5400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666119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15E7-8AF9-4C3A-BC2E-E5D806CDF21C}"/>
              </a:ext>
            </a:extLst>
          </p:cNvPr>
          <p:cNvSpPr>
            <a:spLocks noGrp="1"/>
          </p:cNvSpPr>
          <p:nvPr>
            <p:ph type="title"/>
          </p:nvPr>
        </p:nvSpPr>
        <p:spPr>
          <a:xfrm>
            <a:off x="3955792" y="163551"/>
            <a:ext cx="8596668" cy="1320800"/>
          </a:xfrm>
        </p:spPr>
        <p:txBody>
          <a:bodyPr/>
          <a:lstStyle/>
          <a:p>
            <a:r>
              <a:rPr lang="en-US" dirty="0"/>
              <a:t>Existing sales</a:t>
            </a:r>
          </a:p>
        </p:txBody>
      </p:sp>
      <p:graphicFrame>
        <p:nvGraphicFramePr>
          <p:cNvPr id="4" name="Chart 3">
            <a:extLst>
              <a:ext uri="{FF2B5EF4-FFF2-40B4-BE49-F238E27FC236}">
                <a16:creationId xmlns:a16="http://schemas.microsoft.com/office/drawing/2014/main" id="{63FAF2F3-1D92-4171-B5C5-B08AFF806410}"/>
              </a:ext>
            </a:extLst>
          </p:cNvPr>
          <p:cNvGraphicFramePr>
            <a:graphicFrameLocks/>
          </p:cNvGraphicFramePr>
          <p:nvPr>
            <p:extLst>
              <p:ext uri="{D42A27DB-BD31-4B8C-83A1-F6EECF244321}">
                <p14:modId xmlns:p14="http://schemas.microsoft.com/office/powerpoint/2010/main" val="3067042881"/>
              </p:ext>
            </p:extLst>
          </p:nvPr>
        </p:nvGraphicFramePr>
        <p:xfrm>
          <a:off x="234174" y="1325755"/>
          <a:ext cx="9924585" cy="47182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33691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15E7-8AF9-4C3A-BC2E-E5D806CDF21C}"/>
              </a:ext>
            </a:extLst>
          </p:cNvPr>
          <p:cNvSpPr>
            <a:spLocks noGrp="1"/>
          </p:cNvSpPr>
          <p:nvPr>
            <p:ph type="title"/>
          </p:nvPr>
        </p:nvSpPr>
        <p:spPr>
          <a:xfrm>
            <a:off x="3955792" y="163551"/>
            <a:ext cx="8596668" cy="1320800"/>
          </a:xfrm>
        </p:spPr>
        <p:txBody>
          <a:bodyPr/>
          <a:lstStyle/>
          <a:p>
            <a:r>
              <a:rPr lang="en-US" dirty="0"/>
              <a:t>Existing sales</a:t>
            </a:r>
          </a:p>
        </p:txBody>
      </p:sp>
      <p:graphicFrame>
        <p:nvGraphicFramePr>
          <p:cNvPr id="6" name="Chart 5">
            <a:extLst>
              <a:ext uri="{FF2B5EF4-FFF2-40B4-BE49-F238E27FC236}">
                <a16:creationId xmlns:a16="http://schemas.microsoft.com/office/drawing/2014/main" id="{E6F7FBCD-E5EF-4701-A78E-407508B76F49}"/>
              </a:ext>
            </a:extLst>
          </p:cNvPr>
          <p:cNvGraphicFramePr>
            <a:graphicFrameLocks/>
          </p:cNvGraphicFramePr>
          <p:nvPr>
            <p:extLst>
              <p:ext uri="{D42A27DB-BD31-4B8C-83A1-F6EECF244321}">
                <p14:modId xmlns:p14="http://schemas.microsoft.com/office/powerpoint/2010/main" val="1500536100"/>
              </p:ext>
            </p:extLst>
          </p:nvPr>
        </p:nvGraphicFramePr>
        <p:xfrm>
          <a:off x="372628" y="1094678"/>
          <a:ext cx="11358456" cy="48712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699141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5970-49F1-4F67-9268-E5F05E85C5B2}"/>
              </a:ext>
            </a:extLst>
          </p:cNvPr>
          <p:cNvSpPr>
            <a:spLocks noGrp="1"/>
          </p:cNvSpPr>
          <p:nvPr>
            <p:ph type="title"/>
          </p:nvPr>
        </p:nvSpPr>
        <p:spPr>
          <a:xfrm>
            <a:off x="680321" y="753227"/>
            <a:ext cx="9613861" cy="1141833"/>
          </a:xfrm>
        </p:spPr>
        <p:txBody>
          <a:bodyPr/>
          <a:lstStyle/>
          <a:p>
            <a:r>
              <a:rPr lang="en-GB" b="1" dirty="0"/>
              <a:t>Limitations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7504F0D4-3270-45B8-B00F-CE12A9AD2CA8}"/>
                  </a:ext>
                </a:extLst>
              </p:cNvPr>
              <p:cNvGraphicFramePr>
                <a:graphicFrameLocks noGrp="1"/>
              </p:cNvGraphicFramePr>
              <p:nvPr>
                <p:extLst>
                  <p:ext uri="{D42A27DB-BD31-4B8C-83A1-F6EECF244321}">
                    <p14:modId xmlns:p14="http://schemas.microsoft.com/office/powerpoint/2010/main" val="925806053"/>
                  </p:ext>
                </p:extLst>
              </p:nvPr>
            </p:nvGraphicFramePr>
            <p:xfrm>
              <a:off x="498514" y="2008741"/>
              <a:ext cx="10385076" cy="3934859"/>
            </p:xfrm>
            <a:graphic>
              <a:graphicData uri="http://schemas.openxmlformats.org/drawingml/2006/table">
                <a:tbl>
                  <a:tblPr firstRow="1" bandRow="1">
                    <a:tableStyleId>{5940675A-B579-460E-94D1-54222C63F5DA}</a:tableStyleId>
                  </a:tblPr>
                  <a:tblGrid>
                    <a:gridCol w="2586875">
                      <a:extLst>
                        <a:ext uri="{9D8B030D-6E8A-4147-A177-3AD203B41FA5}">
                          <a16:colId xmlns:a16="http://schemas.microsoft.com/office/drawing/2014/main" val="3911131869"/>
                        </a:ext>
                      </a:extLst>
                    </a:gridCol>
                    <a:gridCol w="7798201">
                      <a:extLst>
                        <a:ext uri="{9D8B030D-6E8A-4147-A177-3AD203B41FA5}">
                          <a16:colId xmlns:a16="http://schemas.microsoft.com/office/drawing/2014/main" val="3634302071"/>
                        </a:ext>
                      </a:extLst>
                    </a:gridCol>
                  </a:tblGrid>
                  <a:tr h="612181">
                    <a:tc>
                      <a:txBody>
                        <a:bodyPr/>
                        <a:lstStyle/>
                        <a:p>
                          <a:pPr algn="ctr"/>
                          <a:r>
                            <a:rPr lang="en-GB" sz="2200" b="1" dirty="0"/>
                            <a:t>Feature</a:t>
                          </a:r>
                        </a:p>
                      </a:txBody>
                      <a:tcPr>
                        <a:solidFill>
                          <a:schemeClr val="bg1">
                            <a:lumMod val="65000"/>
                            <a:lumOff val="35000"/>
                          </a:schemeClr>
                        </a:solidFill>
                      </a:tcPr>
                    </a:tc>
                    <a:tc>
                      <a:txBody>
                        <a:bodyPr/>
                        <a:lstStyle/>
                        <a:p>
                          <a:pPr algn="ctr"/>
                          <a:r>
                            <a:rPr lang="en-GB" sz="2200" b="1" dirty="0"/>
                            <a:t>Why it might be important ?</a:t>
                          </a:r>
                        </a:p>
                      </a:txBody>
                      <a:tcPr>
                        <a:solidFill>
                          <a:schemeClr val="bg1">
                            <a:lumMod val="65000"/>
                            <a:lumOff val="35000"/>
                          </a:schemeClr>
                        </a:solidFill>
                      </a:tcPr>
                    </a:tc>
                    <a:extLst>
                      <a:ext uri="{0D108BD9-81ED-4DB2-BD59-A6C34878D82A}">
                        <a16:rowId xmlns:a16="http://schemas.microsoft.com/office/drawing/2014/main" val="2543317939"/>
                      </a:ext>
                    </a:extLst>
                  </a:tr>
                  <a:tr h="191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Petrol/Diesel Prices in India</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Prices of Crude oil in the international market shows a different trend than Fuel prices in India. The reason for this includes government factors like Taxation, Elections etc. These prices are different PAN India and vary with vendors</a:t>
                          </a:r>
                        </a:p>
                      </a:txBody>
                      <a:tcPr/>
                    </a:tc>
                    <a:extLst>
                      <a:ext uri="{0D108BD9-81ED-4DB2-BD59-A6C34878D82A}">
                        <a16:rowId xmlns:a16="http://schemas.microsoft.com/office/drawing/2014/main" val="3881923313"/>
                      </a:ext>
                    </a:extLst>
                  </a:tr>
                  <a:tr h="1409220">
                    <a:tc>
                      <a:txBody>
                        <a:bodyPr/>
                        <a:lstStyle/>
                        <a:p>
                          <a:r>
                            <a:rPr lang="en-GB" sz="2000" dirty="0"/>
                            <a:t>Average cost of Vehicle sold in India</a:t>
                          </a:r>
                        </a:p>
                      </a:txBody>
                      <a:tcPr anchor="ctr"/>
                    </a:tc>
                    <a:tc>
                      <a:txBody>
                        <a:bodyPr/>
                        <a:lstStyle/>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𝐴𝑣𝑒𝑟𝑎𝑔𝑒</m:t>
                              </m:r>
                              <m:r>
                                <a:rPr lang="en-US" sz="2000" b="0" i="1" smtClean="0">
                                  <a:latin typeface="Cambria Math" panose="02040503050406030204" pitchFamily="18" charset="0"/>
                                </a:rPr>
                                <m:t> </m:t>
                              </m:r>
                              <m:r>
                                <a:rPr lang="en-US" sz="2000" b="0" i="1" smtClean="0">
                                  <a:latin typeface="Cambria Math" panose="02040503050406030204" pitchFamily="18" charset="0"/>
                                </a:rPr>
                                <m:t>𝐶𝑜𝑠𝑡</m:t>
                              </m:r>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𝐶𝑜𝑠𝑡</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𝑒𝑎𝑐h</m:t>
                                      </m:r>
                                      <m:r>
                                        <a:rPr lang="en-US" sz="2000" b="0" i="1" smtClean="0">
                                          <a:latin typeface="Cambria Math" panose="02040503050406030204" pitchFamily="18" charset="0"/>
                                        </a:rPr>
                                        <m:t> </m:t>
                                      </m:r>
                                      <m:r>
                                        <a:rPr lang="en-US" sz="2000" b="0" i="1" smtClean="0">
                                          <a:latin typeface="Cambria Math" panose="02040503050406030204" pitchFamily="18" charset="0"/>
                                        </a:rPr>
                                        <m:t>𝑣𝑒h𝑖𝑐𝑙𝑒</m:t>
                                      </m:r>
                                    </m:e>
                                  </m:d>
                                  <m:r>
                                    <a:rPr lang="en-US" sz="2000" b="0" i="1" smtClean="0">
                                      <a:latin typeface="Cambria Math" panose="02040503050406030204" pitchFamily="18" charset="0"/>
                                    </a:rPr>
                                    <m:t>∗(</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𝑣𝑒h𝑖𝑐𝑙𝑒𝑠</m:t>
                                  </m:r>
                                  <m:r>
                                    <a:rPr lang="en-US" sz="2000" b="0" i="1" smtClean="0">
                                      <a:latin typeface="Cambria Math" panose="02040503050406030204" pitchFamily="18" charset="0"/>
                                    </a:rPr>
                                    <m:t>)</m:t>
                                  </m:r>
                                </m:num>
                                <m:den>
                                  <m:r>
                                    <a:rPr lang="en-US" sz="2000" b="0" i="1" smtClean="0">
                                      <a:latin typeface="Cambria Math" panose="02040503050406030204" pitchFamily="18" charset="0"/>
                                    </a:rPr>
                                    <m:t>𝑇𝑜𝑡𝑎𝑙</m:t>
                                  </m:r>
                                  <m:r>
                                    <a:rPr lang="en-US" sz="2000" b="0" i="1" smtClean="0">
                                      <a:latin typeface="Cambria Math" panose="02040503050406030204" pitchFamily="18" charset="0"/>
                                    </a:rPr>
                                    <m:t> </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𝑣𝑒h𝑖𝑐𝑙𝑒𝑠</m:t>
                                  </m:r>
                                  <m:r>
                                    <a:rPr lang="en-US" sz="2000" b="0" i="1" smtClean="0">
                                      <a:latin typeface="Cambria Math" panose="02040503050406030204" pitchFamily="18" charset="0"/>
                                    </a:rPr>
                                    <m:t> </m:t>
                                  </m:r>
                                  <m:r>
                                    <a:rPr lang="en-US" sz="2000" b="0" i="1" smtClean="0">
                                      <a:latin typeface="Cambria Math" panose="02040503050406030204" pitchFamily="18" charset="0"/>
                                    </a:rPr>
                                    <m:t>𝑠𝑜𝑙𝑑</m:t>
                                  </m:r>
                                </m:den>
                              </m:f>
                            </m:oMath>
                          </a14:m>
                          <a:endParaRPr lang="en-GB" sz="2000" dirty="0"/>
                        </a:p>
                        <a:p>
                          <a:pPr marL="285750" indent="-285750">
                            <a:buFont typeface="Arial" panose="020B0604020202020204" pitchFamily="34" charset="0"/>
                            <a:buChar char="•"/>
                          </a:pPr>
                          <a:r>
                            <a:rPr lang="en-GB" sz="2000" dirty="0"/>
                            <a:t>This metric could be important in finding trend of average spend on car by general population</a:t>
                          </a:r>
                        </a:p>
                      </a:txBody>
                      <a:tcPr/>
                    </a:tc>
                    <a:extLst>
                      <a:ext uri="{0D108BD9-81ED-4DB2-BD59-A6C34878D82A}">
                        <a16:rowId xmlns:a16="http://schemas.microsoft.com/office/drawing/2014/main" val="4006950061"/>
                      </a:ext>
                    </a:extLst>
                  </a:tr>
                </a:tbl>
              </a:graphicData>
            </a:graphic>
          </p:graphicFrame>
        </mc:Choice>
        <mc:Fallback>
          <p:graphicFrame>
            <p:nvGraphicFramePr>
              <p:cNvPr id="4" name="Table 3">
                <a:extLst>
                  <a:ext uri="{FF2B5EF4-FFF2-40B4-BE49-F238E27FC236}">
                    <a16:creationId xmlns:a16="http://schemas.microsoft.com/office/drawing/2014/main" id="{7504F0D4-3270-45B8-B00F-CE12A9AD2CA8}"/>
                  </a:ext>
                </a:extLst>
              </p:cNvPr>
              <p:cNvGraphicFramePr>
                <a:graphicFrameLocks noGrp="1"/>
              </p:cNvGraphicFramePr>
              <p:nvPr>
                <p:extLst>
                  <p:ext uri="{D42A27DB-BD31-4B8C-83A1-F6EECF244321}">
                    <p14:modId xmlns:p14="http://schemas.microsoft.com/office/powerpoint/2010/main" val="925806053"/>
                  </p:ext>
                </p:extLst>
              </p:nvPr>
            </p:nvGraphicFramePr>
            <p:xfrm>
              <a:off x="498514" y="2008741"/>
              <a:ext cx="10385076" cy="3934859"/>
            </p:xfrm>
            <a:graphic>
              <a:graphicData uri="http://schemas.openxmlformats.org/drawingml/2006/table">
                <a:tbl>
                  <a:tblPr firstRow="1" bandRow="1">
                    <a:tableStyleId>{5940675A-B579-460E-94D1-54222C63F5DA}</a:tableStyleId>
                  </a:tblPr>
                  <a:tblGrid>
                    <a:gridCol w="2586875">
                      <a:extLst>
                        <a:ext uri="{9D8B030D-6E8A-4147-A177-3AD203B41FA5}">
                          <a16:colId xmlns:a16="http://schemas.microsoft.com/office/drawing/2014/main" val="3911131869"/>
                        </a:ext>
                      </a:extLst>
                    </a:gridCol>
                    <a:gridCol w="7798201">
                      <a:extLst>
                        <a:ext uri="{9D8B030D-6E8A-4147-A177-3AD203B41FA5}">
                          <a16:colId xmlns:a16="http://schemas.microsoft.com/office/drawing/2014/main" val="3634302071"/>
                        </a:ext>
                      </a:extLst>
                    </a:gridCol>
                  </a:tblGrid>
                  <a:tr h="612181">
                    <a:tc>
                      <a:txBody>
                        <a:bodyPr/>
                        <a:lstStyle/>
                        <a:p>
                          <a:pPr algn="ctr"/>
                          <a:r>
                            <a:rPr lang="en-GB" sz="2200" b="1" dirty="0"/>
                            <a:t>Feature</a:t>
                          </a:r>
                        </a:p>
                      </a:txBody>
                      <a:tcPr>
                        <a:solidFill>
                          <a:schemeClr val="bg1">
                            <a:lumMod val="65000"/>
                            <a:lumOff val="35000"/>
                          </a:schemeClr>
                        </a:solidFill>
                      </a:tcPr>
                    </a:tc>
                    <a:tc>
                      <a:txBody>
                        <a:bodyPr/>
                        <a:lstStyle/>
                        <a:p>
                          <a:pPr algn="ctr"/>
                          <a:r>
                            <a:rPr lang="en-GB" sz="2200" b="1" dirty="0"/>
                            <a:t>Why it might be important ?</a:t>
                          </a:r>
                        </a:p>
                      </a:txBody>
                      <a:tcPr>
                        <a:solidFill>
                          <a:schemeClr val="bg1">
                            <a:lumMod val="65000"/>
                            <a:lumOff val="35000"/>
                          </a:schemeClr>
                        </a:solidFill>
                      </a:tcPr>
                    </a:tc>
                    <a:extLst>
                      <a:ext uri="{0D108BD9-81ED-4DB2-BD59-A6C34878D82A}">
                        <a16:rowId xmlns:a16="http://schemas.microsoft.com/office/drawing/2014/main" val="2543317939"/>
                      </a:ext>
                    </a:extLst>
                  </a:tr>
                  <a:tr h="1913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Petrol/Diesel Prices in India</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Prices of Crude oil in the international market shows a different trend than Fuel prices in India. The reason for this includes government factors like Taxation, Elections etc. These prices are different PAN India and vary with vendors</a:t>
                          </a:r>
                        </a:p>
                      </a:txBody>
                      <a:tcPr/>
                    </a:tc>
                    <a:extLst>
                      <a:ext uri="{0D108BD9-81ED-4DB2-BD59-A6C34878D82A}">
                        <a16:rowId xmlns:a16="http://schemas.microsoft.com/office/drawing/2014/main" val="3881923313"/>
                      </a:ext>
                    </a:extLst>
                  </a:tr>
                  <a:tr h="1409220">
                    <a:tc>
                      <a:txBody>
                        <a:bodyPr/>
                        <a:lstStyle/>
                        <a:p>
                          <a:r>
                            <a:rPr lang="en-GB" sz="2000" dirty="0"/>
                            <a:t>Average cost of Vehicle sold in India</a:t>
                          </a:r>
                        </a:p>
                      </a:txBody>
                      <a:tcPr anchor="ctr"/>
                    </a:tc>
                    <a:tc>
                      <a:txBody>
                        <a:bodyPr/>
                        <a:lstStyle/>
                        <a:p>
                          <a:endParaRPr lang="en-US"/>
                        </a:p>
                      </a:txBody>
                      <a:tcPr>
                        <a:blipFill>
                          <a:blip r:embed="rId2"/>
                          <a:stretch>
                            <a:fillRect l="-33281" t="-182684" r="-156" b="-1299"/>
                          </a:stretch>
                        </a:blipFill>
                      </a:tcPr>
                    </a:tc>
                    <a:extLst>
                      <a:ext uri="{0D108BD9-81ED-4DB2-BD59-A6C34878D82A}">
                        <a16:rowId xmlns:a16="http://schemas.microsoft.com/office/drawing/2014/main" val="4006950061"/>
                      </a:ext>
                    </a:extLst>
                  </a:tr>
                </a:tbl>
              </a:graphicData>
            </a:graphic>
          </p:graphicFrame>
        </mc:Fallback>
      </mc:AlternateContent>
      <p:pic>
        <p:nvPicPr>
          <p:cNvPr id="7" name="Picture 6">
            <a:extLst>
              <a:ext uri="{FF2B5EF4-FFF2-40B4-BE49-F238E27FC236}">
                <a16:creationId xmlns:a16="http://schemas.microsoft.com/office/drawing/2014/main" id="{0C204EC6-7029-E948-A6B8-D1EC90295211}"/>
              </a:ext>
            </a:extLst>
          </p:cNvPr>
          <p:cNvPicPr>
            <a:picLocks noChangeAspect="1"/>
          </p:cNvPicPr>
          <p:nvPr/>
        </p:nvPicPr>
        <p:blipFill>
          <a:blip r:embed="rId3"/>
          <a:stretch>
            <a:fillRect/>
          </a:stretch>
        </p:blipFill>
        <p:spPr>
          <a:xfrm>
            <a:off x="9966117" y="0"/>
            <a:ext cx="2225883" cy="944563"/>
          </a:xfrm>
          <a:prstGeom prst="rect">
            <a:avLst/>
          </a:prstGeom>
        </p:spPr>
      </p:pic>
      <p:pic>
        <p:nvPicPr>
          <p:cNvPr id="8" name="Picture 2" descr="Image result for cardekho">
            <a:extLst>
              <a:ext uri="{FF2B5EF4-FFF2-40B4-BE49-F238E27FC236}">
                <a16:creationId xmlns:a16="http://schemas.microsoft.com/office/drawing/2014/main" id="{AC5F6013-E8E3-4D41-BFCA-C765B3DDF3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38" b="18451"/>
          <a:stretch/>
        </p:blipFill>
        <p:spPr bwMode="auto">
          <a:xfrm>
            <a:off x="9334500" y="0"/>
            <a:ext cx="2857500" cy="12003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2B124A-7DAC-4C69-9FD2-AC02557052DA}"/>
              </a:ext>
            </a:extLst>
          </p:cNvPr>
          <p:cNvSpPr txBox="1"/>
          <p:nvPr/>
        </p:nvSpPr>
        <p:spPr>
          <a:xfrm>
            <a:off x="421341" y="1506071"/>
            <a:ext cx="6991016" cy="369332"/>
          </a:xfrm>
          <a:prstGeom prst="rect">
            <a:avLst/>
          </a:prstGeom>
          <a:noFill/>
        </p:spPr>
        <p:txBody>
          <a:bodyPr wrap="none" rtlCol="0">
            <a:spAutoFit/>
          </a:bodyPr>
          <a:lstStyle/>
          <a:p>
            <a:r>
              <a:rPr lang="en-US" dirty="0"/>
              <a:t>The following features were not collected due to time limitations</a:t>
            </a:r>
          </a:p>
        </p:txBody>
      </p:sp>
    </p:spTree>
    <p:extLst>
      <p:ext uri="{BB962C8B-B14F-4D97-AF65-F5344CB8AC3E}">
        <p14:creationId xmlns:p14="http://schemas.microsoft.com/office/powerpoint/2010/main" val="620811855"/>
      </p:ext>
    </p:extLst>
  </p:cSld>
  <p:clrMapOvr>
    <a:masterClrMapping/>
  </p:clrMapOvr>
  <p:transition spd="slow">
    <p:cover/>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1044</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Trebuchet MS</vt:lpstr>
      <vt:lpstr>Wingdings 3</vt:lpstr>
      <vt:lpstr>Facet</vt:lpstr>
      <vt:lpstr>PowerPoint Presentation</vt:lpstr>
      <vt:lpstr>Introduction </vt:lpstr>
      <vt:lpstr>Methodology and Formulation</vt:lpstr>
      <vt:lpstr>Data Collection</vt:lpstr>
      <vt:lpstr>Used Features</vt:lpstr>
      <vt:lpstr>Existing sales</vt:lpstr>
      <vt:lpstr>Existing sales</vt:lpstr>
      <vt:lpstr>Existing sales</vt:lpstr>
      <vt:lpstr>Limitations</vt:lpstr>
      <vt:lpstr>Limitations (Cont..)</vt:lpstr>
      <vt:lpstr>Quantitative Forecast of Sales vs Actual – Method 1</vt:lpstr>
      <vt:lpstr>Quantitative Forecast of Sales vs Actual – Method 2</vt:lpstr>
      <vt:lpstr>Quantitative Forecast-Adjusted</vt:lpstr>
      <vt:lpstr>Possible reasons for unexpected  decline in sales</vt:lpstr>
      <vt:lpstr>Possible reasons for unexpected  decline in sales (Cont.)</vt:lpstr>
      <vt:lpstr>Impact on Sales due to emergence of Electric Vehicles by competitors: Case</vt:lpstr>
      <vt:lpstr>Impact on Sales due to emergence of Electric Vehicles by competitors: Impact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Kiymet K</dc:creator>
  <cp:lastModifiedBy>PUSHKAR MITTAL</cp:lastModifiedBy>
  <cp:revision>34</cp:revision>
  <dcterms:created xsi:type="dcterms:W3CDTF">2019-04-30T12:23:02Z</dcterms:created>
  <dcterms:modified xsi:type="dcterms:W3CDTF">2019-09-07T17:22:28Z</dcterms:modified>
</cp:coreProperties>
</file>