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4F3152-A443-42D6-8AAD-1822B1259EFB}">
  <a:tblStyle styleId="{C34F3152-A443-42D6-8AAD-1822B1259E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bda603a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bda603a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cc90033b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cc90033b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bda603a4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bda603a4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cc90033b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cc90033b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bda603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bda603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bda603a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bda603a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bda603a4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bda603a4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cb423d03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cb423d03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cb765b6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cb765b6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cb765b6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cb765b6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cb765b6c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cb765b6c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ata-flair.training/blogs/python-mini-project-speech-emotion-recognition/" TargetMode="External"/><Relationship Id="rId4" Type="http://schemas.openxmlformats.org/officeDocument/2006/relationships/hyperlink" Target="https://doi.org/10.1007/978-3-540-85099-1_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5188" y="0"/>
            <a:ext cx="9144000" cy="3378200"/>
          </a:xfrm>
          <a:prstGeom prst="rect">
            <a:avLst/>
          </a:prstGeom>
          <a:noFill/>
          <a:ln>
            <a:noFill/>
          </a:ln>
        </p:spPr>
      </p:pic>
      <p:sp>
        <p:nvSpPr>
          <p:cNvPr id="55" name="Google Shape;55;p13"/>
          <p:cNvSpPr txBox="1"/>
          <p:nvPr/>
        </p:nvSpPr>
        <p:spPr>
          <a:xfrm>
            <a:off x="307000" y="97575"/>
            <a:ext cx="86604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latin typeface="Times New Roman"/>
                <a:ea typeface="Times New Roman"/>
                <a:cs typeface="Times New Roman"/>
                <a:sym typeface="Times New Roman"/>
              </a:rPr>
              <a:t>Sardar Patel Institute of Technology</a:t>
            </a:r>
            <a:endParaRPr b="1" sz="2600">
              <a:latin typeface="Times New Roman"/>
              <a:ea typeface="Times New Roman"/>
              <a:cs typeface="Times New Roman"/>
              <a:sym typeface="Times New Roman"/>
            </a:endParaRPr>
          </a:p>
        </p:txBody>
      </p:sp>
      <p:pic>
        <p:nvPicPr>
          <p:cNvPr id="56" name="Google Shape;56;p13"/>
          <p:cNvPicPr preferRelativeResize="0"/>
          <p:nvPr/>
        </p:nvPicPr>
        <p:blipFill>
          <a:blip r:embed="rId4">
            <a:alphaModFix/>
          </a:blip>
          <a:stretch>
            <a:fillRect/>
          </a:stretch>
        </p:blipFill>
        <p:spPr>
          <a:xfrm>
            <a:off x="4052513" y="682575"/>
            <a:ext cx="1038975" cy="994225"/>
          </a:xfrm>
          <a:prstGeom prst="rect">
            <a:avLst/>
          </a:prstGeom>
          <a:noFill/>
          <a:ln>
            <a:noFill/>
          </a:ln>
        </p:spPr>
      </p:pic>
      <p:sp>
        <p:nvSpPr>
          <p:cNvPr id="57" name="Google Shape;57;p13"/>
          <p:cNvSpPr txBox="1"/>
          <p:nvPr/>
        </p:nvSpPr>
        <p:spPr>
          <a:xfrm>
            <a:off x="-6512" y="2863275"/>
            <a:ext cx="89166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 sz="1300">
                <a:solidFill>
                  <a:schemeClr val="dk1"/>
                </a:solidFill>
                <a:latin typeface="Bookman Old Style"/>
                <a:ea typeface="Bookman Old Style"/>
                <a:cs typeface="Bookman Old Style"/>
                <a:sym typeface="Bookman Old Style"/>
              </a:rPr>
              <a:t>Guided by :</a:t>
            </a:r>
            <a:endParaRPr sz="700">
              <a:solidFill>
                <a:schemeClr val="dk1"/>
              </a:solidFill>
            </a:endParaRPr>
          </a:p>
          <a:p>
            <a:pPr indent="0" lvl="0" marL="0" rtl="0" algn="ctr">
              <a:spcBef>
                <a:spcPts val="0"/>
              </a:spcBef>
              <a:spcAft>
                <a:spcPts val="0"/>
              </a:spcAft>
              <a:buClr>
                <a:schemeClr val="dk1"/>
              </a:buClr>
              <a:buSzPts val="1900"/>
              <a:buFont typeface="Arial"/>
              <a:buNone/>
            </a:pPr>
            <a:r>
              <a:rPr lang="en" sz="1200">
                <a:solidFill>
                  <a:schemeClr val="dk1"/>
                </a:solidFill>
                <a:latin typeface="Bookman Old Style"/>
                <a:ea typeface="Bookman Old Style"/>
                <a:cs typeface="Bookman Old Style"/>
                <a:sym typeface="Bookman Old Style"/>
              </a:rPr>
              <a:t>Prof. Najib Ghatte and Prof. Sukanya Kulkarni</a:t>
            </a:r>
            <a:endParaRPr sz="1200">
              <a:solidFill>
                <a:schemeClr val="dk1"/>
              </a:solidFill>
              <a:latin typeface="Bookman Old Style"/>
              <a:ea typeface="Bookman Old Style"/>
              <a:cs typeface="Bookman Old Style"/>
              <a:sym typeface="Bookman Old Style"/>
            </a:endParaRPr>
          </a:p>
          <a:p>
            <a:pPr indent="0" lvl="0" marL="0" rtl="0" algn="ctr">
              <a:spcBef>
                <a:spcPts val="0"/>
              </a:spcBef>
              <a:spcAft>
                <a:spcPts val="0"/>
              </a:spcAft>
              <a:buClr>
                <a:schemeClr val="dk1"/>
              </a:buClr>
              <a:buSzPts val="2000"/>
              <a:buFont typeface="Arial"/>
              <a:buNone/>
            </a:pPr>
            <a:r>
              <a:t/>
            </a:r>
            <a:endParaRPr i="1" sz="16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sz="1000"/>
          </a:p>
        </p:txBody>
      </p:sp>
      <p:graphicFrame>
        <p:nvGraphicFramePr>
          <p:cNvPr id="58" name="Google Shape;58;p13"/>
          <p:cNvGraphicFramePr/>
          <p:nvPr/>
        </p:nvGraphicFramePr>
        <p:xfrm>
          <a:off x="2670050" y="3467155"/>
          <a:ext cx="3000000" cy="3000000"/>
        </p:xfrm>
        <a:graphic>
          <a:graphicData uri="http://schemas.openxmlformats.org/drawingml/2006/table">
            <a:tbl>
              <a:tblPr>
                <a:noFill/>
                <a:tableStyleId>{C34F3152-A443-42D6-8AAD-1822B1259EFB}</a:tableStyleId>
              </a:tblPr>
              <a:tblGrid>
                <a:gridCol w="1214200"/>
                <a:gridCol w="2471275"/>
              </a:tblGrid>
              <a:tr h="335225">
                <a:tc>
                  <a:txBody>
                    <a:bodyPr/>
                    <a:lstStyle/>
                    <a:p>
                      <a:pPr indent="0" lvl="0" marL="0" rtl="0" algn="ctr">
                        <a:lnSpc>
                          <a:spcPct val="100000"/>
                        </a:lnSpc>
                        <a:spcBef>
                          <a:spcPts val="0"/>
                        </a:spcBef>
                        <a:spcAft>
                          <a:spcPts val="0"/>
                        </a:spcAft>
                        <a:buNone/>
                      </a:pPr>
                      <a:r>
                        <a:rPr b="1" lang="en" sz="1200">
                          <a:latin typeface="Times New Roman"/>
                          <a:ea typeface="Times New Roman"/>
                          <a:cs typeface="Times New Roman"/>
                          <a:sym typeface="Times New Roman"/>
                        </a:rPr>
                        <a:t>UID</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b="1" lang="en" sz="1200">
                          <a:latin typeface="Times New Roman"/>
                          <a:ea typeface="Times New Roman"/>
                          <a:cs typeface="Times New Roman"/>
                          <a:sym typeface="Times New Roman"/>
                        </a:rPr>
                        <a:t>NAME</a:t>
                      </a:r>
                      <a:endParaRPr b="1" sz="1200">
                        <a:latin typeface="Times New Roman"/>
                        <a:ea typeface="Times New Roman"/>
                        <a:cs typeface="Times New Roman"/>
                        <a:sym typeface="Times New Roman"/>
                      </a:endParaRPr>
                    </a:p>
                  </a:txBody>
                  <a:tcPr marT="91425" marB="91425" marR="91425" marL="91425"/>
                </a:tc>
              </a:tr>
              <a:tr h="294325">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2019110059</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Sruthi Shivaramakrishnan</a:t>
                      </a:r>
                      <a:endParaRPr sz="1200">
                        <a:latin typeface="Times New Roman"/>
                        <a:ea typeface="Times New Roman"/>
                        <a:cs typeface="Times New Roman"/>
                        <a:sym typeface="Times New Roman"/>
                      </a:endParaRPr>
                    </a:p>
                  </a:txBody>
                  <a:tcPr marT="91425" marB="91425" marR="91425" marL="91425"/>
                </a:tc>
              </a:tr>
              <a:tr h="314900">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2019110060</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Pushkar Sutar</a:t>
                      </a:r>
                      <a:endParaRPr sz="1200">
                        <a:latin typeface="Times New Roman"/>
                        <a:ea typeface="Times New Roman"/>
                        <a:cs typeface="Times New Roman"/>
                        <a:sym typeface="Times New Roman"/>
                      </a:endParaRPr>
                    </a:p>
                  </a:txBody>
                  <a:tcPr marT="91425" marB="91425" marR="91425" marL="91425"/>
                </a:tc>
              </a:tr>
              <a:tr h="396225">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2019110062</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Darshan Tater</a:t>
                      </a:r>
                      <a:endParaRPr sz="1200">
                        <a:latin typeface="Times New Roman"/>
                        <a:ea typeface="Times New Roman"/>
                        <a:cs typeface="Times New Roman"/>
                        <a:sym typeface="Times New Roman"/>
                      </a:endParaRPr>
                    </a:p>
                  </a:txBody>
                  <a:tcPr marT="91425" marB="91425" marR="91425" marL="91425"/>
                </a:tc>
              </a:tr>
            </a:tbl>
          </a:graphicData>
        </a:graphic>
      </p:graphicFrame>
      <p:sp>
        <p:nvSpPr>
          <p:cNvPr id="59" name="Google Shape;59;p13"/>
          <p:cNvSpPr txBox="1"/>
          <p:nvPr/>
        </p:nvSpPr>
        <p:spPr>
          <a:xfrm>
            <a:off x="831300" y="1826325"/>
            <a:ext cx="7481400" cy="117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200"/>
              <a:buFont typeface="Arial"/>
              <a:buNone/>
            </a:pPr>
            <a:r>
              <a:rPr b="1" lang="en" sz="1600">
                <a:solidFill>
                  <a:schemeClr val="dk1"/>
                </a:solidFill>
                <a:latin typeface="Times New Roman"/>
                <a:ea typeface="Times New Roman"/>
                <a:cs typeface="Times New Roman"/>
                <a:sym typeface="Times New Roman"/>
              </a:rPr>
              <a:t>Bachelor of Technology,</a:t>
            </a:r>
            <a:br>
              <a:rPr b="1" lang="en" sz="1700">
                <a:solidFill>
                  <a:schemeClr val="dk1"/>
                </a:solidFill>
                <a:latin typeface="Times New Roman"/>
                <a:ea typeface="Times New Roman"/>
                <a:cs typeface="Times New Roman"/>
                <a:sym typeface="Times New Roman"/>
              </a:rPr>
            </a:br>
            <a:r>
              <a:rPr b="1" lang="en" sz="1000">
                <a:solidFill>
                  <a:schemeClr val="dk1"/>
                </a:solidFill>
                <a:latin typeface="Times New Roman"/>
                <a:ea typeface="Times New Roman"/>
                <a:cs typeface="Times New Roman"/>
                <a:sym typeface="Times New Roman"/>
              </a:rPr>
              <a:t>Department of Electronics Engineering.</a:t>
            </a:r>
            <a:endParaRPr b="1"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3200"/>
              <a:buFont typeface="Arial"/>
              <a:buNone/>
            </a:pPr>
            <a:r>
              <a:t/>
            </a:r>
            <a:endParaRPr b="1" sz="1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Speech Emotion Recognition Using Multilayer Feedforward Neural Network</a:t>
            </a:r>
            <a:endParaRPr sz="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20">
                <a:latin typeface="Times New Roman"/>
                <a:ea typeface="Times New Roman"/>
                <a:cs typeface="Times New Roman"/>
                <a:sym typeface="Times New Roman"/>
              </a:rPr>
              <a:t>References:</a:t>
            </a:r>
            <a:endParaRPr sz="3120">
              <a:latin typeface="Times New Roman"/>
              <a:ea typeface="Times New Roman"/>
              <a:cs typeface="Times New Roman"/>
              <a:sym typeface="Times New Roman"/>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85750" rtl="0" algn="l">
              <a:lnSpc>
                <a:spcPct val="100000"/>
              </a:lnSpc>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[1]   “</a:t>
            </a:r>
            <a:r>
              <a:rPr i="1" lang="en" sz="1700">
                <a:solidFill>
                  <a:schemeClr val="dk1"/>
                </a:solidFill>
                <a:latin typeface="Times New Roman"/>
                <a:ea typeface="Times New Roman"/>
                <a:cs typeface="Times New Roman"/>
                <a:sym typeface="Times New Roman"/>
              </a:rPr>
              <a:t>Data flair training: python speech emotion recognition</a:t>
            </a:r>
            <a:r>
              <a:rPr lang="en" sz="1700">
                <a:solidFill>
                  <a:schemeClr val="dk1"/>
                </a:solidFill>
                <a:latin typeface="Times New Roman"/>
                <a:ea typeface="Times New Roman"/>
                <a:cs typeface="Times New Roman"/>
                <a:sym typeface="Times New Roman"/>
              </a:rPr>
              <a:t>”, DataFlair, 2021 [Online], Available:</a:t>
            </a:r>
            <a:r>
              <a:rPr lang="en" sz="17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https://data-flair.training/blogs/python-mini-project-speech-emotion-recognition/</a:t>
            </a:r>
            <a:endParaRPr sz="1700">
              <a:solidFill>
                <a:schemeClr val="dk1"/>
              </a:solidFill>
              <a:latin typeface="Times New Roman"/>
              <a:ea typeface="Times New Roman"/>
              <a:cs typeface="Times New Roman"/>
              <a:sym typeface="Times New Roman"/>
            </a:endParaRPr>
          </a:p>
          <a:p>
            <a:pPr indent="0" lvl="0" marL="285750" rtl="0" algn="l">
              <a:lnSpc>
                <a:spcPct val="100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285750" rtl="0" algn="l">
              <a:lnSpc>
                <a:spcPct val="100000"/>
              </a:lnSpc>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[2]   L. Z. Ruiz, R. P. V. Alomia, A. D. Q. Dantis, M. J. S. San Diego, C. F. Tindugan and K. K. D. Serrano, "Human emotion detection through facial expressions for commercial analysis," 2017IEEE 9th International Conference on Humanoid, Nanotechnology, Information Technology, Communication and Control, Environment and Management (HNICEM), Manila, Philippines, 2017, pp. 1-6, doi: 10.1109/HNICEM.2017.8269512.</a:t>
            </a:r>
            <a:endParaRPr sz="1700">
              <a:solidFill>
                <a:schemeClr val="dk1"/>
              </a:solidFill>
              <a:latin typeface="Times New Roman"/>
              <a:ea typeface="Times New Roman"/>
              <a:cs typeface="Times New Roman"/>
              <a:sym typeface="Times New Roman"/>
            </a:endParaRPr>
          </a:p>
          <a:p>
            <a:pPr indent="0" lvl="0" marL="285750" rtl="0" algn="l">
              <a:lnSpc>
                <a:spcPct val="100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285750" rtl="0" algn="l">
              <a:lnSpc>
                <a:spcPct val="100000"/>
              </a:lnSpc>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[3]    </a:t>
            </a:r>
            <a:r>
              <a:rPr lang="en" sz="1700">
                <a:solidFill>
                  <a:schemeClr val="dk1"/>
                </a:solidFill>
                <a:highlight>
                  <a:srgbClr val="FCFCFC"/>
                </a:highlight>
                <a:latin typeface="Times New Roman"/>
                <a:ea typeface="Times New Roman"/>
                <a:cs typeface="Times New Roman"/>
                <a:sym typeface="Times New Roman"/>
              </a:rPr>
              <a:t>Castellano G., Kessous L., Caridakis G. (2008) Emotion Recognition through Multiple Modalities: Face, Body Gesture, Speech. In: Peter C., Beale R. (eds) Affect and Emotion in Human-Computer Interaction. Lecture Notes in Computer Science, vol 4868. Springer, Berlin, Heidelberg. </a:t>
            </a:r>
            <a:r>
              <a:rPr lang="en" sz="1700" u="sng">
                <a:solidFill>
                  <a:schemeClr val="dk1"/>
                </a:solidFill>
                <a:highlight>
                  <a:srgbClr val="FCFCFC"/>
                </a:highlight>
                <a:latin typeface="Times New Roman"/>
                <a:ea typeface="Times New Roman"/>
                <a:cs typeface="Times New Roman"/>
                <a:sym typeface="Times New Roman"/>
                <a:hlinkClick r:id="rId4">
                  <a:extLst>
                    <a:ext uri="{A12FA001-AC4F-418D-AE19-62706E023703}">
                      <ahyp:hlinkClr val="tx"/>
                    </a:ext>
                  </a:extLst>
                </a:hlinkClick>
              </a:rPr>
              <a:t>https://doi.org/10.1007/978-3-540-85099-1_8</a:t>
            </a:r>
            <a:endParaRPr sz="1700">
              <a:solidFill>
                <a:schemeClr val="dk1"/>
              </a:solidFill>
              <a:highlight>
                <a:srgbClr val="FCFCFC"/>
              </a:highlight>
              <a:latin typeface="Times New Roman"/>
              <a:ea typeface="Times New Roman"/>
              <a:cs typeface="Times New Roman"/>
              <a:sym typeface="Times New Roman"/>
            </a:endParaRPr>
          </a:p>
          <a:p>
            <a:pPr indent="0" lvl="0" marL="0" rtl="0" algn="l">
              <a:spcBef>
                <a:spcPts val="0"/>
              </a:spcBef>
              <a:spcAft>
                <a:spcPts val="1200"/>
              </a:spcAft>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312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500">
                <a:latin typeface="Times New Roman"/>
                <a:ea typeface="Times New Roman"/>
                <a:cs typeface="Times New Roman"/>
                <a:sym typeface="Times New Roman"/>
              </a:rPr>
              <a:t>QUESTIONS?</a:t>
            </a:r>
            <a:endParaRPr b="1" sz="3500">
              <a:latin typeface="Times New Roman"/>
              <a:ea typeface="Times New Roman"/>
              <a:cs typeface="Times New Roman"/>
              <a:sym typeface="Times New Roman"/>
            </a:endParaRPr>
          </a:p>
        </p:txBody>
      </p:sp>
      <p:pic>
        <p:nvPicPr>
          <p:cNvPr id="121" name="Google Shape;121;p23"/>
          <p:cNvPicPr preferRelativeResize="0"/>
          <p:nvPr/>
        </p:nvPicPr>
        <p:blipFill>
          <a:blip r:embed="rId3">
            <a:alphaModFix/>
          </a:blip>
          <a:stretch>
            <a:fillRect/>
          </a:stretch>
        </p:blipFill>
        <p:spPr>
          <a:xfrm>
            <a:off x="2683475" y="1284925"/>
            <a:ext cx="3553775" cy="355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4294967295" type="title"/>
          </p:nvPr>
        </p:nvSpPr>
        <p:spPr>
          <a:xfrm>
            <a:off x="472325" y="445025"/>
            <a:ext cx="836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latin typeface="Times New Roman"/>
                <a:ea typeface="Times New Roman"/>
                <a:cs typeface="Times New Roman"/>
                <a:sym typeface="Times New Roman"/>
              </a:rPr>
              <a:t>Introduction:</a:t>
            </a:r>
            <a:endParaRPr sz="3320">
              <a:latin typeface="Times New Roman"/>
              <a:ea typeface="Times New Roman"/>
              <a:cs typeface="Times New Roman"/>
              <a:sym typeface="Times New Roman"/>
            </a:endParaRPr>
          </a:p>
        </p:txBody>
      </p:sp>
      <p:sp>
        <p:nvSpPr>
          <p:cNvPr id="65" name="Google Shape;65;p14"/>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Clr>
                <a:srgbClr val="000000"/>
              </a:buClr>
              <a:buSzPts val="2500"/>
              <a:buFont typeface="Times New Roman"/>
              <a:buChar char="●"/>
            </a:pPr>
            <a:r>
              <a:rPr lang="en" sz="2500">
                <a:solidFill>
                  <a:srgbClr val="000000"/>
                </a:solidFill>
                <a:latin typeface="Times New Roman"/>
                <a:ea typeface="Times New Roman"/>
                <a:cs typeface="Times New Roman"/>
                <a:sym typeface="Times New Roman"/>
              </a:rPr>
              <a:t>Speech emotion recogniser detects emotions using human speech.</a:t>
            </a:r>
            <a:endParaRPr sz="2500">
              <a:solidFill>
                <a:srgbClr val="000000"/>
              </a:solidFill>
              <a:latin typeface="Times New Roman"/>
              <a:ea typeface="Times New Roman"/>
              <a:cs typeface="Times New Roman"/>
              <a:sym typeface="Times New Roman"/>
            </a:endParaRPr>
          </a:p>
          <a:p>
            <a:pPr indent="-387350" lvl="0" marL="457200" rtl="0" algn="l">
              <a:spcBef>
                <a:spcPts val="0"/>
              </a:spcBef>
              <a:spcAft>
                <a:spcPts val="0"/>
              </a:spcAft>
              <a:buClr>
                <a:srgbClr val="000000"/>
              </a:buClr>
              <a:buSzPts val="2500"/>
              <a:buFont typeface="Times New Roman"/>
              <a:buChar char="●"/>
            </a:pPr>
            <a:r>
              <a:rPr lang="en" sz="2500">
                <a:solidFill>
                  <a:srgbClr val="000000"/>
                </a:solidFill>
                <a:latin typeface="Times New Roman"/>
                <a:ea typeface="Times New Roman"/>
                <a:cs typeface="Times New Roman"/>
                <a:sym typeface="Times New Roman"/>
              </a:rPr>
              <a:t>It can detect 7 to 8 emotions. </a:t>
            </a:r>
            <a:endParaRPr sz="2500">
              <a:solidFill>
                <a:srgbClr val="000000"/>
              </a:solidFill>
              <a:latin typeface="Times New Roman"/>
              <a:ea typeface="Times New Roman"/>
              <a:cs typeface="Times New Roman"/>
              <a:sym typeface="Times New Roman"/>
            </a:endParaRPr>
          </a:p>
          <a:p>
            <a:pPr indent="-387350" lvl="0" marL="457200" rtl="0" algn="l">
              <a:spcBef>
                <a:spcPts val="0"/>
              </a:spcBef>
              <a:spcAft>
                <a:spcPts val="0"/>
              </a:spcAft>
              <a:buClr>
                <a:srgbClr val="000000"/>
              </a:buClr>
              <a:buSzPts val="2500"/>
              <a:buFont typeface="Times New Roman"/>
              <a:buChar char="●"/>
            </a:pPr>
            <a:r>
              <a:rPr lang="en" sz="2500">
                <a:solidFill>
                  <a:srgbClr val="000000"/>
                </a:solidFill>
                <a:latin typeface="Times New Roman"/>
                <a:ea typeface="Times New Roman"/>
                <a:cs typeface="Times New Roman"/>
                <a:sym typeface="Times New Roman"/>
              </a:rPr>
              <a:t>Commonly used emotion  recognisers detect emotions through facial expressions which can be inaccurate.</a:t>
            </a:r>
            <a:endParaRPr sz="2500">
              <a:solidFill>
                <a:srgbClr val="000000"/>
              </a:solidFill>
              <a:latin typeface="Times New Roman"/>
              <a:ea typeface="Times New Roman"/>
              <a:cs typeface="Times New Roman"/>
              <a:sym typeface="Times New Roman"/>
            </a:endParaRPr>
          </a:p>
          <a:p>
            <a:pPr indent="-387350" lvl="0" marL="457200" rtl="0" algn="l">
              <a:spcBef>
                <a:spcPts val="0"/>
              </a:spcBef>
              <a:spcAft>
                <a:spcPts val="0"/>
              </a:spcAft>
              <a:buClr>
                <a:srgbClr val="000000"/>
              </a:buClr>
              <a:buSzPts val="2500"/>
              <a:buFont typeface="Times New Roman"/>
              <a:buChar char="●"/>
            </a:pPr>
            <a:r>
              <a:rPr lang="en" sz="2500">
                <a:solidFill>
                  <a:srgbClr val="000000"/>
                </a:solidFill>
                <a:latin typeface="Times New Roman"/>
                <a:ea typeface="Times New Roman"/>
                <a:cs typeface="Times New Roman"/>
                <a:sym typeface="Times New Roman"/>
              </a:rPr>
              <a:t>This particular SER uses MLP classifier which is widely used for speech recognition, image recognition, etc.</a:t>
            </a:r>
            <a:endParaRPr sz="25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25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83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Problems </a:t>
            </a:r>
            <a:r>
              <a:rPr lang="en" sz="3200">
                <a:latin typeface="Times New Roman"/>
                <a:ea typeface="Times New Roman"/>
                <a:cs typeface="Times New Roman"/>
                <a:sym typeface="Times New Roman"/>
              </a:rPr>
              <a:t>and </a:t>
            </a:r>
            <a:r>
              <a:rPr lang="en" sz="3200">
                <a:latin typeface="Times New Roman"/>
                <a:ea typeface="Times New Roman"/>
                <a:cs typeface="Times New Roman"/>
                <a:sym typeface="Times New Roman"/>
              </a:rPr>
              <a:t>Theories:</a:t>
            </a:r>
            <a:endParaRPr sz="3200">
              <a:latin typeface="Times New Roman"/>
              <a:ea typeface="Times New Roman"/>
              <a:cs typeface="Times New Roman"/>
              <a:sym typeface="Times New Roman"/>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lnSpc>
                <a:spcPct val="150000"/>
              </a:lnSpc>
              <a:spcBef>
                <a:spcPts val="0"/>
              </a:spcBef>
              <a:spcAft>
                <a:spcPts val="0"/>
              </a:spcAft>
              <a:buClr>
                <a:srgbClr val="000000"/>
              </a:buClr>
              <a:buSzPts val="2100"/>
              <a:buFont typeface="Times New Roman"/>
              <a:buChar char="●"/>
            </a:pPr>
            <a:r>
              <a:rPr lang="en" sz="2100">
                <a:solidFill>
                  <a:srgbClr val="000000"/>
                </a:solidFill>
                <a:highlight>
                  <a:srgbClr val="FFFFFF"/>
                </a:highlight>
                <a:latin typeface="Times New Roman"/>
                <a:ea typeface="Times New Roman"/>
                <a:cs typeface="Times New Roman"/>
                <a:sym typeface="Times New Roman"/>
              </a:rPr>
              <a:t>Emotions are important part of understanding human interactions.</a:t>
            </a:r>
            <a:endParaRPr sz="2100">
              <a:solidFill>
                <a:srgbClr val="000000"/>
              </a:solidFill>
              <a:highlight>
                <a:srgbClr val="FFFFFF"/>
              </a:highlight>
              <a:latin typeface="Times New Roman"/>
              <a:ea typeface="Times New Roman"/>
              <a:cs typeface="Times New Roman"/>
              <a:sym typeface="Times New Roman"/>
            </a:endParaRPr>
          </a:p>
          <a:p>
            <a:pPr indent="-361950" lvl="0" marL="457200" rtl="0" algn="l">
              <a:lnSpc>
                <a:spcPct val="150000"/>
              </a:lnSpc>
              <a:spcBef>
                <a:spcPts val="0"/>
              </a:spcBef>
              <a:spcAft>
                <a:spcPts val="0"/>
              </a:spcAft>
              <a:buClr>
                <a:srgbClr val="000000"/>
              </a:buClr>
              <a:buSzPts val="2100"/>
              <a:buFont typeface="Times New Roman"/>
              <a:buChar char="●"/>
            </a:pPr>
            <a:r>
              <a:rPr lang="en" sz="2100">
                <a:solidFill>
                  <a:srgbClr val="000000"/>
                </a:solidFill>
                <a:highlight>
                  <a:srgbClr val="FFFFFF"/>
                </a:highlight>
                <a:latin typeface="Times New Roman"/>
                <a:ea typeface="Times New Roman"/>
                <a:cs typeface="Times New Roman"/>
                <a:sym typeface="Times New Roman"/>
              </a:rPr>
              <a:t>The ability too understand people through spoken language is a skill that many humans beings take for granted.</a:t>
            </a:r>
            <a:endParaRPr sz="2100">
              <a:solidFill>
                <a:srgbClr val="000000"/>
              </a:solidFill>
              <a:highlight>
                <a:srgbClr val="FFFFFF"/>
              </a:highlight>
              <a:latin typeface="Times New Roman"/>
              <a:ea typeface="Times New Roman"/>
              <a:cs typeface="Times New Roman"/>
              <a:sym typeface="Times New Roman"/>
            </a:endParaRPr>
          </a:p>
          <a:p>
            <a:pPr indent="-361950" lvl="0" marL="457200" rtl="0" algn="l">
              <a:lnSpc>
                <a:spcPct val="150000"/>
              </a:lnSpc>
              <a:spcBef>
                <a:spcPts val="0"/>
              </a:spcBef>
              <a:spcAft>
                <a:spcPts val="0"/>
              </a:spcAft>
              <a:buClr>
                <a:srgbClr val="000000"/>
              </a:buClr>
              <a:buSzPts val="2100"/>
              <a:buFont typeface="Times New Roman"/>
              <a:buChar char="●"/>
            </a:pPr>
            <a:r>
              <a:rPr lang="en" sz="2100">
                <a:solidFill>
                  <a:srgbClr val="000000"/>
                </a:solidFill>
                <a:highlight>
                  <a:srgbClr val="FFFFFF"/>
                </a:highlight>
                <a:latin typeface="Times New Roman"/>
                <a:ea typeface="Times New Roman"/>
                <a:cs typeface="Times New Roman"/>
                <a:sym typeface="Times New Roman"/>
              </a:rPr>
              <a:t>On the contrary, the same task is not as easy for machines</a:t>
            </a:r>
            <a:endParaRPr sz="2100">
              <a:solidFill>
                <a:srgbClr val="000000"/>
              </a:solidFill>
              <a:highlight>
                <a:srgbClr val="FFFFFF"/>
              </a:highlight>
              <a:latin typeface="Times New Roman"/>
              <a:ea typeface="Times New Roman"/>
              <a:cs typeface="Times New Roman"/>
              <a:sym typeface="Times New Roman"/>
            </a:endParaRPr>
          </a:p>
          <a:p>
            <a:pPr indent="-361950" lvl="0" marL="457200" rtl="0" algn="l">
              <a:lnSpc>
                <a:spcPct val="150000"/>
              </a:lnSpc>
              <a:spcBef>
                <a:spcPts val="0"/>
              </a:spcBef>
              <a:spcAft>
                <a:spcPts val="0"/>
              </a:spcAft>
              <a:buClr>
                <a:srgbClr val="000000"/>
              </a:buClr>
              <a:buSzPts val="2100"/>
              <a:buFont typeface="Times New Roman"/>
              <a:buChar char="●"/>
            </a:pPr>
            <a:r>
              <a:rPr lang="en" sz="2100">
                <a:solidFill>
                  <a:srgbClr val="000000"/>
                </a:solidFill>
                <a:highlight>
                  <a:srgbClr val="FFFFFF"/>
                </a:highlight>
                <a:latin typeface="Times New Roman"/>
                <a:ea typeface="Times New Roman"/>
                <a:cs typeface="Times New Roman"/>
                <a:sym typeface="Times New Roman"/>
              </a:rPr>
              <a:t>Speech Emotion Recognition, abbreviated as SER, is the act of attempting to recognize human emotion and affective states from speech. </a:t>
            </a:r>
            <a:endParaRPr sz="21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latin typeface="Times New Roman"/>
                <a:ea typeface="Times New Roman"/>
                <a:cs typeface="Times New Roman"/>
                <a:sym typeface="Times New Roman"/>
              </a:rPr>
              <a:t>Problems and Theories:</a:t>
            </a:r>
            <a:endParaRPr sz="2720">
              <a:latin typeface="Times New Roman"/>
              <a:ea typeface="Times New Roman"/>
              <a:cs typeface="Times New Roman"/>
              <a:sym typeface="Times New Roman"/>
            </a:endParaRPr>
          </a:p>
        </p:txBody>
      </p:sp>
      <p:sp>
        <p:nvSpPr>
          <p:cNvPr id="77" name="Google Shape;77;p16"/>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Char char="●"/>
            </a:pPr>
            <a:r>
              <a:rPr lang="en" sz="2000">
                <a:solidFill>
                  <a:srgbClr val="000000"/>
                </a:solidFill>
                <a:highlight>
                  <a:srgbClr val="FFFFFF"/>
                </a:highlight>
                <a:latin typeface="Times New Roman"/>
                <a:ea typeface="Times New Roman"/>
                <a:cs typeface="Times New Roman"/>
                <a:sym typeface="Times New Roman"/>
              </a:rPr>
              <a:t>Capitalizing on the fact that voice often reflects underlying emotion through tone and pitch, analyzing the tones and </a:t>
            </a:r>
            <a:r>
              <a:rPr lang="en" sz="2000">
                <a:solidFill>
                  <a:srgbClr val="000000"/>
                </a:solidFill>
                <a:highlight>
                  <a:srgbClr val="FFFFFF"/>
                </a:highlight>
                <a:latin typeface="Times New Roman"/>
                <a:ea typeface="Times New Roman"/>
                <a:cs typeface="Times New Roman"/>
                <a:sym typeface="Times New Roman"/>
              </a:rPr>
              <a:t>frequency</a:t>
            </a:r>
            <a:r>
              <a:rPr lang="en" sz="2000">
                <a:solidFill>
                  <a:srgbClr val="000000"/>
                </a:solidFill>
                <a:highlight>
                  <a:srgbClr val="FFFFFF"/>
                </a:highlight>
                <a:latin typeface="Times New Roman"/>
                <a:ea typeface="Times New Roman"/>
                <a:cs typeface="Times New Roman"/>
                <a:sym typeface="Times New Roman"/>
              </a:rPr>
              <a:t> of their speech, emotion can be determined through speech upto a certain limit of </a:t>
            </a:r>
            <a:r>
              <a:rPr lang="en" sz="2000">
                <a:solidFill>
                  <a:srgbClr val="000000"/>
                </a:solidFill>
                <a:highlight>
                  <a:srgbClr val="FFFFFF"/>
                </a:highlight>
                <a:latin typeface="Times New Roman"/>
                <a:ea typeface="Times New Roman"/>
                <a:cs typeface="Times New Roman"/>
                <a:sym typeface="Times New Roman"/>
              </a:rPr>
              <a:t>precision</a:t>
            </a:r>
            <a:r>
              <a:rPr lang="en" sz="2000">
                <a:solidFill>
                  <a:srgbClr val="000000"/>
                </a:solidFill>
                <a:highlight>
                  <a:srgbClr val="FFFFFF"/>
                </a:highlight>
                <a:latin typeface="Times New Roman"/>
                <a:ea typeface="Times New Roman"/>
                <a:cs typeface="Times New Roman"/>
                <a:sym typeface="Times New Roman"/>
              </a:rPr>
              <a:t>.</a:t>
            </a:r>
            <a:endParaRPr sz="2000">
              <a:solidFill>
                <a:srgbClr val="000000"/>
              </a:solidFill>
              <a:highlight>
                <a:srgbClr val="FFFFFF"/>
              </a:highlight>
              <a:latin typeface="Times New Roman"/>
              <a:ea typeface="Times New Roman"/>
              <a:cs typeface="Times New Roman"/>
              <a:sym typeface="Times New Roman"/>
            </a:endParaRPr>
          </a:p>
        </p:txBody>
      </p:sp>
      <p:pic>
        <p:nvPicPr>
          <p:cNvPr id="78" name="Google Shape;78;p16"/>
          <p:cNvPicPr preferRelativeResize="0"/>
          <p:nvPr/>
        </p:nvPicPr>
        <p:blipFill>
          <a:blip r:embed="rId3">
            <a:alphaModFix/>
          </a:blip>
          <a:stretch>
            <a:fillRect/>
          </a:stretch>
        </p:blipFill>
        <p:spPr>
          <a:xfrm>
            <a:off x="791900" y="2422700"/>
            <a:ext cx="7560200" cy="2011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85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Times New Roman"/>
                <a:ea typeface="Times New Roman"/>
                <a:cs typeface="Times New Roman"/>
                <a:sym typeface="Times New Roman"/>
              </a:rPr>
              <a:t>Problems</a:t>
            </a:r>
            <a:r>
              <a:rPr lang="en" sz="2620">
                <a:latin typeface="Times New Roman"/>
                <a:ea typeface="Times New Roman"/>
                <a:cs typeface="Times New Roman"/>
                <a:sym typeface="Times New Roman"/>
              </a:rPr>
              <a:t> and Theories:</a:t>
            </a:r>
            <a:endParaRPr sz="2620">
              <a:latin typeface="Times New Roman"/>
              <a:ea typeface="Times New Roman"/>
              <a:cs typeface="Times New Roman"/>
              <a:sym typeface="Times New Roman"/>
            </a:endParaRPr>
          </a:p>
        </p:txBody>
      </p:sp>
      <p:sp>
        <p:nvSpPr>
          <p:cNvPr id="84" name="Google Shape;84;p17"/>
          <p:cNvSpPr txBox="1"/>
          <p:nvPr>
            <p:ph idx="1" type="body"/>
          </p:nvPr>
        </p:nvSpPr>
        <p:spPr>
          <a:xfrm>
            <a:off x="311625" y="1043000"/>
            <a:ext cx="8520600" cy="3871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SER have been used in places where </a:t>
            </a:r>
            <a:r>
              <a:rPr lang="en">
                <a:solidFill>
                  <a:srgbClr val="000000"/>
                </a:solidFill>
                <a:latin typeface="Times New Roman"/>
                <a:ea typeface="Times New Roman"/>
                <a:cs typeface="Times New Roman"/>
                <a:sym typeface="Times New Roman"/>
              </a:rPr>
              <a:t>customer</a:t>
            </a:r>
            <a:r>
              <a:rPr lang="en">
                <a:solidFill>
                  <a:srgbClr val="000000"/>
                </a:solidFill>
                <a:latin typeface="Times New Roman"/>
                <a:ea typeface="Times New Roman"/>
                <a:cs typeface="Times New Roman"/>
                <a:sym typeface="Times New Roman"/>
              </a:rPr>
              <a:t> interaction is important.</a:t>
            </a:r>
            <a:endParaRPr>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This process is used in call centres companies.</a:t>
            </a:r>
            <a:endParaRPr>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employees of these call centres recognize </a:t>
            </a:r>
            <a:r>
              <a:rPr lang="en">
                <a:solidFill>
                  <a:srgbClr val="000000"/>
                </a:solidFill>
                <a:latin typeface="Times New Roman"/>
                <a:ea typeface="Times New Roman"/>
                <a:cs typeface="Times New Roman"/>
                <a:sym typeface="Times New Roman"/>
              </a:rPr>
              <a:t>customers</a:t>
            </a:r>
            <a:r>
              <a:rPr lang="en">
                <a:solidFill>
                  <a:srgbClr val="000000"/>
                </a:solidFill>
                <a:latin typeface="Times New Roman"/>
                <a:ea typeface="Times New Roman"/>
                <a:cs typeface="Times New Roman"/>
                <a:sym typeface="Times New Roman"/>
              </a:rPr>
              <a:t>’ emotions from speech, so that they can improve their service and convert more people. </a:t>
            </a:r>
            <a:endParaRPr>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a:solidFill>
                  <a:srgbClr val="000000"/>
                </a:solidFill>
                <a:highlight>
                  <a:srgbClr val="FFFFFF"/>
                </a:highlight>
                <a:latin typeface="Times New Roman"/>
                <a:ea typeface="Times New Roman"/>
                <a:cs typeface="Times New Roman"/>
                <a:sym typeface="Times New Roman"/>
              </a:rPr>
              <a:t>It also kind of measures feeling of excitement. </a:t>
            </a:r>
            <a:endParaRPr>
              <a:solidFill>
                <a:srgbClr val="000000"/>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Char char="●"/>
            </a:pPr>
            <a:r>
              <a:rPr lang="en">
                <a:solidFill>
                  <a:srgbClr val="000000"/>
                </a:solidFill>
                <a:highlight>
                  <a:srgbClr val="FFFFFF"/>
                </a:highlight>
                <a:latin typeface="Times New Roman"/>
                <a:ea typeface="Times New Roman"/>
                <a:cs typeface="Times New Roman"/>
                <a:sym typeface="Times New Roman"/>
              </a:rPr>
              <a:t>Voice data were collected from the personnel of military medical corps participating in a special stressful mission.</a:t>
            </a:r>
            <a:endParaRPr>
              <a:solidFill>
                <a:srgbClr val="000000"/>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a:solidFill>
                  <a:srgbClr val="000000"/>
                </a:solidFill>
                <a:highlight>
                  <a:srgbClr val="FFFFFF"/>
                </a:highlight>
                <a:latin typeface="Times New Roman"/>
                <a:ea typeface="Times New Roman"/>
                <a:cs typeface="Times New Roman"/>
                <a:sym typeface="Times New Roman"/>
              </a:rPr>
              <a:t>The techniques of emotion recognition may be used for screening of mental status in military situation.</a:t>
            </a:r>
            <a:endParaRPr>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19475" y="447175"/>
            <a:ext cx="7598700" cy="6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Description of Proposed Work :</a:t>
            </a:r>
            <a:endParaRPr sz="3200">
              <a:latin typeface="Times New Roman"/>
              <a:ea typeface="Times New Roman"/>
              <a:cs typeface="Times New Roman"/>
              <a:sym typeface="Times New Roman"/>
            </a:endParaRPr>
          </a:p>
        </p:txBody>
      </p:sp>
      <p:sp>
        <p:nvSpPr>
          <p:cNvPr id="90" name="Google Shape;90;p18"/>
          <p:cNvSpPr txBox="1"/>
          <p:nvPr>
            <p:ph idx="1" type="body"/>
          </p:nvPr>
        </p:nvSpPr>
        <p:spPr>
          <a:xfrm>
            <a:off x="640675" y="1383325"/>
            <a:ext cx="7777500" cy="29568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Classes of emotion recognition - acoustic, visual and lexical. We focus on acoustic features.</a:t>
            </a:r>
            <a:endParaRPr sz="2200">
              <a:solidFill>
                <a:srgbClr val="000000"/>
              </a:solidFill>
              <a:latin typeface="Times New Roman"/>
              <a:ea typeface="Times New Roman"/>
              <a:cs typeface="Times New Roman"/>
              <a:sym typeface="Times New Roman"/>
            </a:endParaRPr>
          </a:p>
          <a:p>
            <a:pPr indent="-368300" lvl="0" marL="457200" rtl="0" algn="l">
              <a:lnSpc>
                <a:spcPct val="150000"/>
              </a:lnSpc>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Discrete classification of emotions using neural networks.</a:t>
            </a:r>
            <a:endParaRPr sz="2200">
              <a:solidFill>
                <a:srgbClr val="000000"/>
              </a:solidFill>
              <a:latin typeface="Times New Roman"/>
              <a:ea typeface="Times New Roman"/>
              <a:cs typeface="Times New Roman"/>
              <a:sym typeface="Times New Roman"/>
            </a:endParaRPr>
          </a:p>
          <a:p>
            <a:pPr indent="-368300" lvl="0" marL="457200" rtl="0" algn="l">
              <a:lnSpc>
                <a:spcPct val="150000"/>
              </a:lnSpc>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Use of RAVDESS dataset for classification.</a:t>
            </a:r>
            <a:endParaRPr sz="2200">
              <a:solidFill>
                <a:srgbClr val="000000"/>
              </a:solidFill>
              <a:latin typeface="Times New Roman"/>
              <a:ea typeface="Times New Roman"/>
              <a:cs typeface="Times New Roman"/>
              <a:sym typeface="Times New Roman"/>
            </a:endParaRPr>
          </a:p>
          <a:p>
            <a:pPr indent="-368300" lvl="0" marL="457200" rtl="0" algn="l">
              <a:lnSpc>
                <a:spcPct val="150000"/>
              </a:lnSpc>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Features for extraction - MFCC, contrast and MEL.</a:t>
            </a:r>
            <a:endParaRPr sz="2200">
              <a:solidFill>
                <a:srgbClr val="000000"/>
              </a:solidFill>
              <a:latin typeface="Times New Roman"/>
              <a:ea typeface="Times New Roman"/>
              <a:cs typeface="Times New Roman"/>
              <a:sym typeface="Times New Roman"/>
            </a:endParaRPr>
          </a:p>
          <a:p>
            <a:pPr indent="-368300" lvl="0" marL="457200" rtl="0" algn="l">
              <a:lnSpc>
                <a:spcPct val="150000"/>
              </a:lnSpc>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Training</a:t>
            </a:r>
            <a:r>
              <a:rPr lang="en" sz="2200">
                <a:solidFill>
                  <a:srgbClr val="000000"/>
                </a:solidFill>
                <a:latin typeface="Times New Roman"/>
                <a:ea typeface="Times New Roman"/>
                <a:cs typeface="Times New Roman"/>
                <a:sym typeface="Times New Roman"/>
              </a:rPr>
              <a:t> the model on MLP classifier for feature extraction.</a:t>
            </a:r>
            <a:endParaRPr sz="2200">
              <a:solidFill>
                <a:srgbClr val="000000"/>
              </a:solidFill>
              <a:latin typeface="Times New Roman"/>
              <a:ea typeface="Times New Roman"/>
              <a:cs typeface="Times New Roman"/>
              <a:sym typeface="Times New Roman"/>
            </a:endParaRPr>
          </a:p>
          <a:p>
            <a:pPr indent="-368300" lvl="0" marL="457200" rtl="0" algn="l">
              <a:lnSpc>
                <a:spcPct val="150000"/>
              </a:lnSpc>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Using three- layer classification neural network.</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3020">
                <a:latin typeface="Times New Roman"/>
                <a:ea typeface="Times New Roman"/>
                <a:cs typeface="Times New Roman"/>
                <a:sym typeface="Times New Roman"/>
              </a:rPr>
              <a:t>Description of Proposed Work :</a:t>
            </a:r>
            <a:endParaRPr sz="30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pic>
        <p:nvPicPr>
          <p:cNvPr id="96" name="Google Shape;96;p19"/>
          <p:cNvPicPr preferRelativeResize="0"/>
          <p:nvPr/>
        </p:nvPicPr>
        <p:blipFill>
          <a:blip r:embed="rId3">
            <a:alphaModFix/>
          </a:blip>
          <a:stretch>
            <a:fillRect/>
          </a:stretch>
        </p:blipFill>
        <p:spPr>
          <a:xfrm>
            <a:off x="581450" y="1347875"/>
            <a:ext cx="8010029" cy="346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Times New Roman"/>
                <a:ea typeface="Times New Roman"/>
                <a:cs typeface="Times New Roman"/>
                <a:sym typeface="Times New Roman"/>
              </a:rPr>
              <a:t>Results and Discussions :</a:t>
            </a:r>
            <a:endParaRPr sz="3020">
              <a:latin typeface="Times New Roman"/>
              <a:ea typeface="Times New Roman"/>
              <a:cs typeface="Times New Roman"/>
              <a:sym typeface="Times New Roman"/>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Clr>
                <a:srgbClr val="000000"/>
              </a:buClr>
              <a:buSzPts val="1900"/>
              <a:buFont typeface="Times New Roman"/>
              <a:buAutoNum type="arabicPeriod"/>
            </a:pPr>
            <a:r>
              <a:rPr lang="en" sz="1900">
                <a:solidFill>
                  <a:srgbClr val="000000"/>
                </a:solidFill>
                <a:latin typeface="Times New Roman"/>
                <a:ea typeface="Times New Roman"/>
                <a:cs typeface="Times New Roman"/>
                <a:sym typeface="Times New Roman"/>
              </a:rPr>
              <a:t>Result based on accuracy metric for neural networks.</a:t>
            </a:r>
            <a:endParaRPr sz="1900">
              <a:solidFill>
                <a:srgbClr val="000000"/>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0000"/>
              </a:buClr>
              <a:buSzPts val="1900"/>
              <a:buFont typeface="Times New Roman"/>
              <a:buAutoNum type="arabicPeriod"/>
            </a:pPr>
            <a:r>
              <a:rPr lang="en" sz="1900">
                <a:solidFill>
                  <a:srgbClr val="000000"/>
                </a:solidFill>
                <a:latin typeface="Times New Roman"/>
                <a:ea typeface="Times New Roman"/>
                <a:cs typeface="Times New Roman"/>
                <a:sym typeface="Times New Roman"/>
              </a:rPr>
              <a:t>Accuracy of 70.24% on the </a:t>
            </a:r>
            <a:r>
              <a:rPr lang="en" sz="1900">
                <a:solidFill>
                  <a:srgbClr val="000000"/>
                </a:solidFill>
                <a:latin typeface="Times New Roman"/>
                <a:ea typeface="Times New Roman"/>
                <a:cs typeface="Times New Roman"/>
                <a:sym typeface="Times New Roman"/>
              </a:rPr>
              <a:t>training</a:t>
            </a:r>
            <a:r>
              <a:rPr lang="en" sz="1900">
                <a:solidFill>
                  <a:srgbClr val="000000"/>
                </a:solidFill>
                <a:latin typeface="Times New Roman"/>
                <a:ea typeface="Times New Roman"/>
                <a:cs typeface="Times New Roman"/>
                <a:sym typeface="Times New Roman"/>
              </a:rPr>
              <a:t> RAVDESS dataset.</a:t>
            </a:r>
            <a:endParaRPr sz="1900">
              <a:solidFill>
                <a:srgbClr val="000000"/>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0000"/>
              </a:buClr>
              <a:buSzPts val="1900"/>
              <a:buFont typeface="Times New Roman"/>
              <a:buAutoNum type="arabicPeriod"/>
            </a:pPr>
            <a:r>
              <a:rPr lang="en" sz="1900">
                <a:solidFill>
                  <a:srgbClr val="000000"/>
                </a:solidFill>
                <a:latin typeface="Times New Roman"/>
                <a:ea typeface="Times New Roman"/>
                <a:cs typeface="Times New Roman"/>
                <a:sym typeface="Times New Roman"/>
              </a:rPr>
              <a:t>MLP classifier model used gives better accuracy than other models like SVM and XGB. The accuracy is lower compared to CNN model.</a:t>
            </a:r>
            <a:endParaRPr sz="1900">
              <a:solidFill>
                <a:srgbClr val="000000"/>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0000"/>
              </a:buClr>
              <a:buSzPts val="1900"/>
              <a:buFont typeface="Times New Roman"/>
              <a:buAutoNum type="arabicPeriod"/>
            </a:pPr>
            <a:r>
              <a:rPr lang="en" sz="1900">
                <a:solidFill>
                  <a:srgbClr val="000000"/>
                </a:solidFill>
                <a:latin typeface="Times New Roman"/>
                <a:ea typeface="Times New Roman"/>
                <a:cs typeface="Times New Roman"/>
                <a:sym typeface="Times New Roman"/>
              </a:rPr>
              <a:t>Accuracy can be improved by using hyperparameter tuning and audio pre-processing.</a:t>
            </a:r>
            <a:endParaRPr sz="1900">
              <a:solidFill>
                <a:srgbClr val="000000"/>
              </a:solidFill>
              <a:latin typeface="Times New Roman"/>
              <a:ea typeface="Times New Roman"/>
              <a:cs typeface="Times New Roman"/>
              <a:sym typeface="Times New Roman"/>
            </a:endParaRPr>
          </a:p>
        </p:txBody>
      </p:sp>
      <p:pic>
        <p:nvPicPr>
          <p:cNvPr id="103" name="Google Shape;103;p20"/>
          <p:cNvPicPr preferRelativeResize="0"/>
          <p:nvPr/>
        </p:nvPicPr>
        <p:blipFill>
          <a:blip r:embed="rId3">
            <a:alphaModFix/>
          </a:blip>
          <a:stretch>
            <a:fillRect/>
          </a:stretch>
        </p:blipFill>
        <p:spPr>
          <a:xfrm>
            <a:off x="1095375" y="3183325"/>
            <a:ext cx="6953250" cy="156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20">
                <a:latin typeface="Times New Roman"/>
                <a:ea typeface="Times New Roman"/>
                <a:cs typeface="Times New Roman"/>
                <a:sym typeface="Times New Roman"/>
              </a:rPr>
              <a:t>Conclusions :</a:t>
            </a:r>
            <a:endParaRPr sz="3220">
              <a:latin typeface="Times New Roman"/>
              <a:ea typeface="Times New Roman"/>
              <a:cs typeface="Times New Roman"/>
              <a:sym typeface="Times New Roman"/>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l">
              <a:lnSpc>
                <a:spcPct val="150000"/>
              </a:lnSpc>
              <a:spcBef>
                <a:spcPts val="0"/>
              </a:spcBef>
              <a:spcAft>
                <a:spcPts val="0"/>
              </a:spcAft>
              <a:buClr>
                <a:srgbClr val="000000"/>
              </a:buClr>
              <a:buSzPts val="2300"/>
              <a:buFont typeface="Times New Roman"/>
              <a:buAutoNum type="arabicPeriod"/>
            </a:pPr>
            <a:r>
              <a:rPr lang="en" sz="2300">
                <a:solidFill>
                  <a:srgbClr val="000000"/>
                </a:solidFill>
                <a:latin typeface="Times New Roman"/>
                <a:ea typeface="Times New Roman"/>
                <a:cs typeface="Times New Roman"/>
                <a:sym typeface="Times New Roman"/>
              </a:rPr>
              <a:t>Leverage mac</a:t>
            </a:r>
            <a:r>
              <a:rPr lang="en" sz="2300">
                <a:solidFill>
                  <a:srgbClr val="000000"/>
                </a:solidFill>
                <a:latin typeface="Times New Roman"/>
                <a:ea typeface="Times New Roman"/>
                <a:cs typeface="Times New Roman"/>
                <a:sym typeface="Times New Roman"/>
              </a:rPr>
              <a:t>hine learning to obtain underlying emotion from speech.</a:t>
            </a:r>
            <a:endParaRPr sz="2300">
              <a:solidFill>
                <a:srgbClr val="000000"/>
              </a:solidFill>
              <a:latin typeface="Times New Roman"/>
              <a:ea typeface="Times New Roman"/>
              <a:cs typeface="Times New Roman"/>
              <a:sym typeface="Times New Roman"/>
            </a:endParaRPr>
          </a:p>
          <a:p>
            <a:pPr indent="-374650" lvl="0" marL="457200" rtl="0" algn="l">
              <a:lnSpc>
                <a:spcPct val="150000"/>
              </a:lnSpc>
              <a:spcBef>
                <a:spcPts val="0"/>
              </a:spcBef>
              <a:spcAft>
                <a:spcPts val="0"/>
              </a:spcAft>
              <a:buClr>
                <a:srgbClr val="000000"/>
              </a:buClr>
              <a:buSzPts val="2300"/>
              <a:buFont typeface="Times New Roman"/>
              <a:buAutoNum type="arabicPeriod"/>
            </a:pPr>
            <a:r>
              <a:rPr lang="en" sz="2300">
                <a:solidFill>
                  <a:srgbClr val="000000"/>
                </a:solidFill>
                <a:latin typeface="Times New Roman"/>
                <a:ea typeface="Times New Roman"/>
                <a:cs typeface="Times New Roman"/>
                <a:sym typeface="Times New Roman"/>
              </a:rPr>
              <a:t>Prediction can be done on raw audio data with very good accuracy.</a:t>
            </a:r>
            <a:endParaRPr sz="2300">
              <a:solidFill>
                <a:srgbClr val="000000"/>
              </a:solidFill>
              <a:latin typeface="Times New Roman"/>
              <a:ea typeface="Times New Roman"/>
              <a:cs typeface="Times New Roman"/>
              <a:sym typeface="Times New Roman"/>
            </a:endParaRPr>
          </a:p>
          <a:p>
            <a:pPr indent="-374650" lvl="0" marL="457200" rtl="0" algn="l">
              <a:lnSpc>
                <a:spcPct val="150000"/>
              </a:lnSpc>
              <a:spcBef>
                <a:spcPts val="0"/>
              </a:spcBef>
              <a:spcAft>
                <a:spcPts val="0"/>
              </a:spcAft>
              <a:buClr>
                <a:srgbClr val="000000"/>
              </a:buClr>
              <a:buSzPts val="2300"/>
              <a:buFont typeface="Times New Roman"/>
              <a:buAutoNum type="arabicPeriod"/>
            </a:pPr>
            <a:r>
              <a:rPr lang="en" sz="2300">
                <a:solidFill>
                  <a:srgbClr val="000000"/>
                </a:solidFill>
                <a:latin typeface="Times New Roman"/>
                <a:ea typeface="Times New Roman"/>
                <a:cs typeface="Times New Roman"/>
                <a:sym typeface="Times New Roman"/>
              </a:rPr>
              <a:t>Model has small complexity and low time cost for training.</a:t>
            </a:r>
            <a:endParaRPr sz="2300">
              <a:solidFill>
                <a:srgbClr val="000000"/>
              </a:solidFill>
              <a:latin typeface="Times New Roman"/>
              <a:ea typeface="Times New Roman"/>
              <a:cs typeface="Times New Roman"/>
              <a:sym typeface="Times New Roman"/>
            </a:endParaRPr>
          </a:p>
          <a:p>
            <a:pPr indent="-374650" lvl="0" marL="457200" rtl="0" algn="l">
              <a:lnSpc>
                <a:spcPct val="150000"/>
              </a:lnSpc>
              <a:spcBef>
                <a:spcPts val="0"/>
              </a:spcBef>
              <a:spcAft>
                <a:spcPts val="0"/>
              </a:spcAft>
              <a:buClr>
                <a:srgbClr val="000000"/>
              </a:buClr>
              <a:buSzPts val="2300"/>
              <a:buFont typeface="Times New Roman"/>
              <a:buAutoNum type="arabicPeriod"/>
            </a:pPr>
            <a:r>
              <a:rPr lang="en" sz="2300">
                <a:solidFill>
                  <a:srgbClr val="000000"/>
                </a:solidFill>
                <a:latin typeface="Times New Roman"/>
                <a:ea typeface="Times New Roman"/>
                <a:cs typeface="Times New Roman"/>
                <a:sym typeface="Times New Roman"/>
              </a:rPr>
              <a:t>This system can be employed in various setups like -</a:t>
            </a:r>
            <a:br>
              <a:rPr lang="en" sz="2300">
                <a:solidFill>
                  <a:srgbClr val="000000"/>
                </a:solidFill>
                <a:latin typeface="Times New Roman"/>
                <a:ea typeface="Times New Roman"/>
                <a:cs typeface="Times New Roman"/>
                <a:sym typeface="Times New Roman"/>
              </a:rPr>
            </a:br>
            <a:r>
              <a:rPr lang="en" sz="2300">
                <a:solidFill>
                  <a:srgbClr val="000000"/>
                </a:solidFill>
                <a:latin typeface="Times New Roman"/>
                <a:ea typeface="Times New Roman"/>
                <a:cs typeface="Times New Roman"/>
                <a:sym typeface="Times New Roman"/>
              </a:rPr>
              <a:t>Call centres for complaints and marketing, chatbots, linguistic </a:t>
            </a:r>
            <a:r>
              <a:rPr lang="en" sz="2300">
                <a:solidFill>
                  <a:srgbClr val="000000"/>
                </a:solidFill>
                <a:latin typeface="Times New Roman"/>
                <a:ea typeface="Times New Roman"/>
                <a:cs typeface="Times New Roman"/>
                <a:sym typeface="Times New Roman"/>
              </a:rPr>
              <a:t>researches</a:t>
            </a:r>
            <a:r>
              <a:rPr lang="en" sz="2300">
                <a:solidFill>
                  <a:srgbClr val="000000"/>
                </a:solidFill>
                <a:latin typeface="Times New Roman"/>
                <a:ea typeface="Times New Roman"/>
                <a:cs typeface="Times New Roman"/>
                <a:sym typeface="Times New Roman"/>
              </a:rPr>
              <a:t> etc.</a:t>
            </a:r>
            <a:endParaRPr sz="23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3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