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30" roundtripDataSignature="AMtx7mgVME9025ONUzYhFhrg0l99kIx4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F21530-1AE4-49AD-8BE5-BC3C8D0AC9C0}">
  <a:tblStyle styleId="{87F21530-1AE4-49AD-8BE5-BC3C8D0AC9C0}" styleName="Table_0">
    <a:wholeTbl>
      <a:tcTxStyle b="off" i="off">
        <a:font>
          <a:latin typeface="Arial"/>
          <a:ea typeface="Arial"/>
          <a:cs typeface="Arial"/>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dk1"/>
      </a:tcTxStyle>
      <a:tcStyle>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La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be81ec0295_0_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gbe81ec0295_0_4"/>
          <p:cNvGrpSpPr/>
          <p:nvPr/>
        </p:nvGrpSpPr>
        <p:grpSpPr>
          <a:xfrm>
            <a:off x="1107036" y="1588427"/>
            <a:ext cx="994316" cy="61102"/>
            <a:chOff x="4580561" y="2589004"/>
            <a:chExt cx="1064464" cy="25200"/>
          </a:xfrm>
        </p:grpSpPr>
        <p:sp>
          <p:nvSpPr>
            <p:cNvPr id="16" name="Google Shape;16;gbe81ec0295_0_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be81ec0295_0_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gbe81ec0295_0_4"/>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19" name="Google Shape;19;gbe81ec0295_0_4"/>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0" name="Google Shape;20;gbe81ec0295_0_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gbe81ec0295_0_56"/>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gbe81ec0295_0_56"/>
          <p:cNvGrpSpPr/>
          <p:nvPr/>
        </p:nvGrpSpPr>
        <p:grpSpPr>
          <a:xfrm>
            <a:off x="1107036" y="1588427"/>
            <a:ext cx="994316" cy="61102"/>
            <a:chOff x="4580561" y="2589004"/>
            <a:chExt cx="1064464" cy="25200"/>
          </a:xfrm>
        </p:grpSpPr>
        <p:sp>
          <p:nvSpPr>
            <p:cNvPr id="81" name="Google Shape;81;gbe81ec0295_0_5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be81ec0295_0_5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gbe81ec0295_0_5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84" name="Google Shape;84;gbe81ec0295_0_5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85" name="Google Shape;85;gbe81ec0295_0_5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86" name="Google Shape;86;gbe81ec0295_0_5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gbe81ec0295_0_65"/>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89" name="Google Shape;89;gbe81ec0295_0_6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0" name="Shape 90"/>
        <p:cNvGrpSpPr/>
        <p:nvPr/>
      </p:nvGrpSpPr>
      <p:grpSpPr>
        <a:xfrm>
          <a:off x="0" y="0"/>
          <a:ext cx="0" cy="0"/>
          <a:chOff x="0" y="0"/>
          <a:chExt cx="0" cy="0"/>
        </a:xfrm>
      </p:grpSpPr>
      <p:grpSp>
        <p:nvGrpSpPr>
          <p:cNvPr id="91" name="Google Shape;91;gbe81ec0295_0_68"/>
          <p:cNvGrpSpPr/>
          <p:nvPr/>
        </p:nvGrpSpPr>
        <p:grpSpPr>
          <a:xfrm>
            <a:off x="1107036" y="5558926"/>
            <a:ext cx="994316" cy="61102"/>
            <a:chOff x="4580561" y="2589004"/>
            <a:chExt cx="1064464" cy="25200"/>
          </a:xfrm>
        </p:grpSpPr>
        <p:sp>
          <p:nvSpPr>
            <p:cNvPr id="92" name="Google Shape;92;gbe81ec0295_0_6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be81ec0295_0_6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gbe81ec0295_0_68"/>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95" name="Google Shape;95;gbe81ec0295_0_68"/>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96" name="Google Shape;96;gbe81ec0295_0_6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gbe81ec0295_0_7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gbe81ec0295_0_77"/>
          <p:cNvSpPr txBox="1"/>
          <p:nvPr>
            <p:ph type="title"/>
          </p:nvPr>
        </p:nvSpPr>
        <p:spPr>
          <a:xfrm>
            <a:off x="1066800" y="127000"/>
            <a:ext cx="10058400" cy="109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gbe81ec0295_0_77"/>
          <p:cNvSpPr txBox="1"/>
          <p:nvPr>
            <p:ph idx="1" type="body"/>
          </p:nvPr>
        </p:nvSpPr>
        <p:spPr>
          <a:xfrm>
            <a:off x="1066800" y="1714500"/>
            <a:ext cx="10058400" cy="44577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2200"/>
              </a:spcBef>
              <a:spcAft>
                <a:spcPts val="0"/>
              </a:spcAft>
              <a:buSzPts val="1800"/>
              <a:buChar char="●"/>
              <a:defRPr/>
            </a:lvl1pPr>
            <a:lvl2pPr indent="-342900" lvl="1" marL="914400" algn="l">
              <a:lnSpc>
                <a:spcPct val="115000"/>
              </a:lnSpc>
              <a:spcBef>
                <a:spcPts val="160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24" name="Google Shape;24;gbe81ec0295_0_77"/>
          <p:cNvSpPr txBox="1"/>
          <p:nvPr>
            <p:ph idx="10" type="dt"/>
          </p:nvPr>
        </p:nvSpPr>
        <p:spPr>
          <a:xfrm>
            <a:off x="9486900" y="6394450"/>
            <a:ext cx="2324100" cy="274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gbe81ec0295_0_77"/>
          <p:cNvSpPr txBox="1"/>
          <p:nvPr>
            <p:ph idx="11" type="ftr"/>
          </p:nvPr>
        </p:nvSpPr>
        <p:spPr>
          <a:xfrm>
            <a:off x="809625" y="6394450"/>
            <a:ext cx="8134500" cy="274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gbe81ec0295_0_77"/>
          <p:cNvSpPr txBox="1"/>
          <p:nvPr>
            <p:ph idx="12" type="sldNum"/>
          </p:nvPr>
        </p:nvSpPr>
        <p:spPr>
          <a:xfrm>
            <a:off x="85724" y="6394450"/>
            <a:ext cx="523800" cy="2742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gbe81ec0295_0_83"/>
          <p:cNvSpPr txBox="1"/>
          <p:nvPr>
            <p:ph type="title"/>
          </p:nvPr>
        </p:nvSpPr>
        <p:spPr>
          <a:xfrm>
            <a:off x="1066800" y="127000"/>
            <a:ext cx="10058400" cy="109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be81ec0295_0_83"/>
          <p:cNvSpPr txBox="1"/>
          <p:nvPr>
            <p:ph idx="1" type="body"/>
          </p:nvPr>
        </p:nvSpPr>
        <p:spPr>
          <a:xfrm>
            <a:off x="1066800" y="1714501"/>
            <a:ext cx="4752000" cy="44577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2000"/>
              </a:spcBef>
              <a:spcAft>
                <a:spcPts val="0"/>
              </a:spcAft>
              <a:buSzPts val="2000"/>
              <a:buChar char="●"/>
              <a:defRPr sz="2000"/>
            </a:lvl1pPr>
            <a:lvl2pPr indent="-342900" lvl="1" marL="914400" algn="l">
              <a:lnSpc>
                <a:spcPct val="115000"/>
              </a:lnSpc>
              <a:spcBef>
                <a:spcPts val="1600"/>
              </a:spcBef>
              <a:spcAft>
                <a:spcPts val="0"/>
              </a:spcAft>
              <a:buSzPts val="1800"/>
              <a:buChar char="○"/>
              <a:defRPr sz="1800"/>
            </a:lvl2pPr>
            <a:lvl3pPr indent="-330200" lvl="2" marL="1371600" algn="l">
              <a:lnSpc>
                <a:spcPct val="115000"/>
              </a:lnSpc>
              <a:spcBef>
                <a:spcPts val="1600"/>
              </a:spcBef>
              <a:spcAft>
                <a:spcPts val="0"/>
              </a:spcAft>
              <a:buSzPts val="1600"/>
              <a:buChar char="■"/>
              <a:defRPr sz="1600"/>
            </a:lvl3pPr>
            <a:lvl4pPr indent="-317500" lvl="3" marL="1828800" algn="l">
              <a:lnSpc>
                <a:spcPct val="115000"/>
              </a:lnSpc>
              <a:spcBef>
                <a:spcPts val="1600"/>
              </a:spcBef>
              <a:spcAft>
                <a:spcPts val="0"/>
              </a:spcAft>
              <a:buSzPts val="1400"/>
              <a:buChar char="●"/>
              <a:defRPr sz="1400"/>
            </a:lvl4pPr>
            <a:lvl5pPr indent="-317500" lvl="4" marL="2286000" algn="l">
              <a:lnSpc>
                <a:spcPct val="115000"/>
              </a:lnSpc>
              <a:spcBef>
                <a:spcPts val="1600"/>
              </a:spcBef>
              <a:spcAft>
                <a:spcPts val="0"/>
              </a:spcAft>
              <a:buSzPts val="1400"/>
              <a:buChar char="○"/>
              <a:defRPr sz="1400"/>
            </a:lvl5pPr>
            <a:lvl6pPr indent="-317500" lvl="5" marL="2743200" algn="l">
              <a:lnSpc>
                <a:spcPct val="115000"/>
              </a:lnSpc>
              <a:spcBef>
                <a:spcPts val="1600"/>
              </a:spcBef>
              <a:spcAft>
                <a:spcPts val="0"/>
              </a:spcAft>
              <a:buSzPts val="1400"/>
              <a:buChar char="■"/>
              <a:defRPr sz="1400"/>
            </a:lvl6pPr>
            <a:lvl7pPr indent="-317500" lvl="6" marL="3200400" algn="l">
              <a:lnSpc>
                <a:spcPct val="115000"/>
              </a:lnSpc>
              <a:spcBef>
                <a:spcPts val="1600"/>
              </a:spcBef>
              <a:spcAft>
                <a:spcPts val="0"/>
              </a:spcAft>
              <a:buSzPts val="1400"/>
              <a:buChar char="●"/>
              <a:defRPr sz="1400"/>
            </a:lvl7pPr>
            <a:lvl8pPr indent="-317500" lvl="7" marL="3657600" algn="l">
              <a:lnSpc>
                <a:spcPct val="115000"/>
              </a:lnSpc>
              <a:spcBef>
                <a:spcPts val="1600"/>
              </a:spcBef>
              <a:spcAft>
                <a:spcPts val="0"/>
              </a:spcAft>
              <a:buSzPts val="1400"/>
              <a:buChar char="○"/>
              <a:defRPr sz="1400"/>
            </a:lvl8pPr>
            <a:lvl9pPr indent="-317500" lvl="8" marL="4114800" algn="l">
              <a:lnSpc>
                <a:spcPct val="115000"/>
              </a:lnSpc>
              <a:spcBef>
                <a:spcPts val="1600"/>
              </a:spcBef>
              <a:spcAft>
                <a:spcPts val="1600"/>
              </a:spcAft>
              <a:buSzPts val="1400"/>
              <a:buChar char="■"/>
              <a:defRPr sz="1400"/>
            </a:lvl9pPr>
          </a:lstStyle>
          <a:p/>
        </p:txBody>
      </p:sp>
      <p:sp>
        <p:nvSpPr>
          <p:cNvPr id="30" name="Google Shape;30;gbe81ec0295_0_83"/>
          <p:cNvSpPr txBox="1"/>
          <p:nvPr>
            <p:ph idx="2" type="body"/>
          </p:nvPr>
        </p:nvSpPr>
        <p:spPr>
          <a:xfrm>
            <a:off x="6373091" y="1714501"/>
            <a:ext cx="4752000" cy="44577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2000"/>
              </a:spcBef>
              <a:spcAft>
                <a:spcPts val="0"/>
              </a:spcAft>
              <a:buSzPts val="2000"/>
              <a:buChar char="●"/>
              <a:defRPr sz="2000"/>
            </a:lvl1pPr>
            <a:lvl2pPr indent="-342900" lvl="1" marL="914400" algn="l">
              <a:lnSpc>
                <a:spcPct val="115000"/>
              </a:lnSpc>
              <a:spcBef>
                <a:spcPts val="1600"/>
              </a:spcBef>
              <a:spcAft>
                <a:spcPts val="0"/>
              </a:spcAft>
              <a:buSzPts val="1800"/>
              <a:buChar char="○"/>
              <a:defRPr sz="1800"/>
            </a:lvl2pPr>
            <a:lvl3pPr indent="-330200" lvl="2" marL="1371600" algn="l">
              <a:lnSpc>
                <a:spcPct val="115000"/>
              </a:lnSpc>
              <a:spcBef>
                <a:spcPts val="1600"/>
              </a:spcBef>
              <a:spcAft>
                <a:spcPts val="0"/>
              </a:spcAft>
              <a:buSzPts val="1600"/>
              <a:buChar char="■"/>
              <a:defRPr sz="1600"/>
            </a:lvl3pPr>
            <a:lvl4pPr indent="-317500" lvl="3" marL="1828800" algn="l">
              <a:lnSpc>
                <a:spcPct val="115000"/>
              </a:lnSpc>
              <a:spcBef>
                <a:spcPts val="1600"/>
              </a:spcBef>
              <a:spcAft>
                <a:spcPts val="0"/>
              </a:spcAft>
              <a:buSzPts val="1400"/>
              <a:buChar char="●"/>
              <a:defRPr sz="1400"/>
            </a:lvl4pPr>
            <a:lvl5pPr indent="-317500" lvl="4" marL="2286000" algn="l">
              <a:lnSpc>
                <a:spcPct val="115000"/>
              </a:lnSpc>
              <a:spcBef>
                <a:spcPts val="1600"/>
              </a:spcBef>
              <a:spcAft>
                <a:spcPts val="0"/>
              </a:spcAft>
              <a:buSzPts val="1400"/>
              <a:buChar char="○"/>
              <a:defRPr sz="1400"/>
            </a:lvl5pPr>
            <a:lvl6pPr indent="-317500" lvl="5" marL="2743200" algn="l">
              <a:lnSpc>
                <a:spcPct val="115000"/>
              </a:lnSpc>
              <a:spcBef>
                <a:spcPts val="1600"/>
              </a:spcBef>
              <a:spcAft>
                <a:spcPts val="0"/>
              </a:spcAft>
              <a:buSzPts val="1400"/>
              <a:buChar char="■"/>
              <a:defRPr sz="1400"/>
            </a:lvl6pPr>
            <a:lvl7pPr indent="-317500" lvl="6" marL="3200400" algn="l">
              <a:lnSpc>
                <a:spcPct val="115000"/>
              </a:lnSpc>
              <a:spcBef>
                <a:spcPts val="1600"/>
              </a:spcBef>
              <a:spcAft>
                <a:spcPts val="0"/>
              </a:spcAft>
              <a:buSzPts val="1400"/>
              <a:buChar char="●"/>
              <a:defRPr sz="1400"/>
            </a:lvl7pPr>
            <a:lvl8pPr indent="-317500" lvl="7" marL="3657600" algn="l">
              <a:lnSpc>
                <a:spcPct val="115000"/>
              </a:lnSpc>
              <a:spcBef>
                <a:spcPts val="1600"/>
              </a:spcBef>
              <a:spcAft>
                <a:spcPts val="0"/>
              </a:spcAft>
              <a:buSzPts val="1400"/>
              <a:buChar char="○"/>
              <a:defRPr sz="1400"/>
            </a:lvl8pPr>
            <a:lvl9pPr indent="-317500" lvl="8" marL="4114800" algn="l">
              <a:lnSpc>
                <a:spcPct val="115000"/>
              </a:lnSpc>
              <a:spcBef>
                <a:spcPts val="1600"/>
              </a:spcBef>
              <a:spcAft>
                <a:spcPts val="1600"/>
              </a:spcAft>
              <a:buSzPts val="1400"/>
              <a:buChar char="■"/>
              <a:defRPr sz="1400"/>
            </a:lvl9pPr>
          </a:lstStyle>
          <a:p/>
        </p:txBody>
      </p:sp>
      <p:sp>
        <p:nvSpPr>
          <p:cNvPr id="31" name="Google Shape;31;gbe81ec0295_0_83"/>
          <p:cNvSpPr txBox="1"/>
          <p:nvPr>
            <p:ph idx="10" type="dt"/>
          </p:nvPr>
        </p:nvSpPr>
        <p:spPr>
          <a:xfrm>
            <a:off x="9486900" y="6394450"/>
            <a:ext cx="2324100" cy="274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gbe81ec0295_0_83"/>
          <p:cNvSpPr txBox="1"/>
          <p:nvPr>
            <p:ph idx="11" type="ftr"/>
          </p:nvPr>
        </p:nvSpPr>
        <p:spPr>
          <a:xfrm>
            <a:off x="809625" y="6394450"/>
            <a:ext cx="8134500" cy="274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gbe81ec0295_0_83"/>
          <p:cNvSpPr txBox="1"/>
          <p:nvPr>
            <p:ph idx="12" type="sldNum"/>
          </p:nvPr>
        </p:nvSpPr>
        <p:spPr>
          <a:xfrm>
            <a:off x="85724" y="6394450"/>
            <a:ext cx="523800" cy="2742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gbe81ec0295_0_12"/>
          <p:cNvGrpSpPr/>
          <p:nvPr/>
        </p:nvGrpSpPr>
        <p:grpSpPr>
          <a:xfrm>
            <a:off x="1107036" y="1588427"/>
            <a:ext cx="994316" cy="61102"/>
            <a:chOff x="4580561" y="2589004"/>
            <a:chExt cx="1064464" cy="25200"/>
          </a:xfrm>
        </p:grpSpPr>
        <p:sp>
          <p:nvSpPr>
            <p:cNvPr id="36" name="Google Shape;36;gbe81ec0295_0_1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be81ec0295_0_1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gbe81ec0295_0_12"/>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9" name="Google Shape;39;gbe81ec0295_0_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gbe81ec0295_0_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gbe81ec0295_0_18"/>
          <p:cNvGrpSpPr/>
          <p:nvPr/>
        </p:nvGrpSpPr>
        <p:grpSpPr>
          <a:xfrm>
            <a:off x="1107036" y="1588427"/>
            <a:ext cx="994316" cy="61102"/>
            <a:chOff x="4580561" y="2589004"/>
            <a:chExt cx="1064464" cy="25200"/>
          </a:xfrm>
        </p:grpSpPr>
        <p:sp>
          <p:nvSpPr>
            <p:cNvPr id="43" name="Google Shape;43;gbe81ec0295_0_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be81ec0295_0_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be81ec0295_0_18"/>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6" name="Google Shape;46;gbe81ec0295_0_18"/>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47" name="Google Shape;47;gbe81ec0295_0_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gbe81ec0295_0_2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gbe81ec0295_0_26"/>
          <p:cNvGrpSpPr/>
          <p:nvPr/>
        </p:nvGrpSpPr>
        <p:grpSpPr>
          <a:xfrm>
            <a:off x="1107036" y="1588427"/>
            <a:ext cx="994316" cy="61102"/>
            <a:chOff x="4580561" y="2589004"/>
            <a:chExt cx="1064464" cy="25200"/>
          </a:xfrm>
        </p:grpSpPr>
        <p:sp>
          <p:nvSpPr>
            <p:cNvPr id="51" name="Google Shape;51;gbe81ec0295_0_2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be81ec0295_0_2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gbe81ec0295_0_26"/>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54" name="Google Shape;54;gbe81ec0295_0_26"/>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5" name="Google Shape;55;gbe81ec0295_0_26"/>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6" name="Google Shape;56;gbe81ec0295_0_2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gbe81ec0295_0_3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gbe81ec0295_0_35"/>
          <p:cNvGrpSpPr/>
          <p:nvPr/>
        </p:nvGrpSpPr>
        <p:grpSpPr>
          <a:xfrm>
            <a:off x="1107036" y="1588427"/>
            <a:ext cx="994316" cy="61102"/>
            <a:chOff x="4580561" y="2589004"/>
            <a:chExt cx="1064464" cy="25200"/>
          </a:xfrm>
        </p:grpSpPr>
        <p:sp>
          <p:nvSpPr>
            <p:cNvPr id="60" name="Google Shape;60;gbe81ec0295_0_3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be81ec0295_0_3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gbe81ec0295_0_35"/>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63" name="Google Shape;63;gbe81ec0295_0_3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gbe81ec0295_0_4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gbe81ec0295_0_42"/>
          <p:cNvGrpSpPr/>
          <p:nvPr/>
        </p:nvGrpSpPr>
        <p:grpSpPr>
          <a:xfrm>
            <a:off x="1107036" y="1588427"/>
            <a:ext cx="994316" cy="61102"/>
            <a:chOff x="4580561" y="2589004"/>
            <a:chExt cx="1064464" cy="25200"/>
          </a:xfrm>
        </p:grpSpPr>
        <p:sp>
          <p:nvSpPr>
            <p:cNvPr id="67" name="Google Shape;67;gbe81ec0295_0_4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be81ec0295_0_4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gbe81ec0295_0_4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70" name="Google Shape;70;gbe81ec0295_0_4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1" name="Google Shape;71;gbe81ec0295_0_4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2" name="Shape 72"/>
        <p:cNvGrpSpPr/>
        <p:nvPr/>
      </p:nvGrpSpPr>
      <p:grpSpPr>
        <a:xfrm>
          <a:off x="0" y="0"/>
          <a:ext cx="0" cy="0"/>
          <a:chOff x="0" y="0"/>
          <a:chExt cx="0" cy="0"/>
        </a:xfrm>
      </p:grpSpPr>
      <p:grpSp>
        <p:nvGrpSpPr>
          <p:cNvPr id="73" name="Google Shape;73;gbe81ec0295_0_50"/>
          <p:cNvGrpSpPr/>
          <p:nvPr/>
        </p:nvGrpSpPr>
        <p:grpSpPr>
          <a:xfrm>
            <a:off x="1107036" y="5558926"/>
            <a:ext cx="994316" cy="61102"/>
            <a:chOff x="4580561" y="2589004"/>
            <a:chExt cx="1064464" cy="25200"/>
          </a:xfrm>
        </p:grpSpPr>
        <p:sp>
          <p:nvSpPr>
            <p:cNvPr id="74" name="Google Shape;74;gbe81ec0295_0_50"/>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be81ec0295_0_50"/>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gbe81ec0295_0_50"/>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7" name="Google Shape;77;gbe81ec0295_0_5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be81ec0295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11" name="Google Shape;11;gbe81ec0295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12" name="Google Shape;12;gbe81ec0295_0_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972600" y="1763267"/>
            <a:ext cx="10250700" cy="221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Bookman Old Style"/>
              <a:buNone/>
            </a:pPr>
            <a:r>
              <a:rPr lang="en-US" sz="4000">
                <a:latin typeface="Bookman Old Style"/>
                <a:ea typeface="Bookman Old Style"/>
                <a:cs typeface="Bookman Old Style"/>
                <a:sym typeface="Bookman Old Style"/>
              </a:rPr>
              <a:t>Simple Linear Regression</a:t>
            </a:r>
            <a:endParaRPr sz="4000">
              <a:latin typeface="Bookman Old Style"/>
              <a:ea typeface="Bookman Old Style"/>
              <a:cs typeface="Bookman Old Style"/>
              <a:sym typeface="Bookman Old Styl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R-Square</a:t>
            </a:r>
            <a:endParaRPr/>
          </a:p>
        </p:txBody>
      </p:sp>
      <p:sp>
        <p:nvSpPr>
          <p:cNvPr id="157" name="Google Shape;157;p10"/>
          <p:cNvSpPr txBox="1"/>
          <p:nvPr>
            <p:ph idx="1" type="body"/>
          </p:nvPr>
        </p:nvSpPr>
        <p:spPr>
          <a:xfrm>
            <a:off x="1066800" y="1714500"/>
            <a:ext cx="10273862" cy="4864975"/>
          </a:xfrm>
          <a:prstGeom prst="rect">
            <a:avLst/>
          </a:prstGeom>
          <a:noFill/>
          <a:ln>
            <a:noFill/>
          </a:ln>
        </p:spPr>
        <p:txBody>
          <a:bodyPr anchorCtr="0" anchor="t" bIns="45700" lIns="91425" spcFirstLastPara="1" rIns="91425" wrap="square" tIns="45700">
            <a:normAutofit lnSpcReduction="10000"/>
          </a:bodyPr>
          <a:lstStyle/>
          <a:p>
            <a:pPr indent="-255270" lvl="0" marL="274320" rtl="0" algn="l">
              <a:lnSpc>
                <a:spcPct val="115000"/>
              </a:lnSpc>
              <a:spcBef>
                <a:spcPts val="0"/>
              </a:spcBef>
              <a:spcAft>
                <a:spcPts val="0"/>
              </a:spcAft>
              <a:buSzPts val="1500"/>
              <a:buFont typeface="Montserrat"/>
              <a:buChar char="●"/>
            </a:pPr>
            <a:r>
              <a:rPr lang="en-US" sz="1500">
                <a:latin typeface="Montserrat"/>
                <a:ea typeface="Montserrat"/>
                <a:cs typeface="Montserrat"/>
                <a:sym typeface="Montserrat"/>
              </a:rPr>
              <a:t>R-squared is a statistical measure that’s used to assess the goodness of fit of our regression model.</a:t>
            </a:r>
            <a:endParaRPr sz="1500">
              <a:latin typeface="Montserrat"/>
              <a:ea typeface="Montserrat"/>
              <a:cs typeface="Montserrat"/>
              <a:sym typeface="Montserrat"/>
            </a:endParaRPr>
          </a:p>
          <a:p>
            <a:pPr indent="-160020" lvl="0" marL="274320" rtl="0" algn="l">
              <a:lnSpc>
                <a:spcPct val="115000"/>
              </a:lnSpc>
              <a:spcBef>
                <a:spcPts val="2000"/>
              </a:spcBef>
              <a:spcAft>
                <a:spcPts val="0"/>
              </a:spcAft>
              <a:buSzPts val="1800"/>
              <a:buNone/>
            </a:pPr>
            <a:r>
              <a:t/>
            </a:r>
            <a:endParaRPr b="1" sz="1500">
              <a:latin typeface="Montserrat"/>
              <a:ea typeface="Montserrat"/>
              <a:cs typeface="Montserrat"/>
              <a:sym typeface="Montserrat"/>
            </a:endParaRPr>
          </a:p>
          <a:p>
            <a:pPr indent="-160020" lvl="0" marL="274320" rtl="0" algn="l">
              <a:lnSpc>
                <a:spcPct val="115000"/>
              </a:lnSpc>
              <a:spcBef>
                <a:spcPts val="2000"/>
              </a:spcBef>
              <a:spcAft>
                <a:spcPts val="0"/>
              </a:spcAft>
              <a:buSzPts val="1800"/>
              <a:buNone/>
            </a:pPr>
            <a:r>
              <a:t/>
            </a:r>
            <a:endParaRPr sz="1500">
              <a:latin typeface="Montserrat"/>
              <a:ea typeface="Montserrat"/>
              <a:cs typeface="Montserrat"/>
              <a:sym typeface="Montserrat"/>
            </a:endParaRPr>
          </a:p>
          <a:p>
            <a:pPr indent="-255270" lvl="0" marL="274320" rtl="0" algn="l">
              <a:lnSpc>
                <a:spcPct val="115000"/>
              </a:lnSpc>
              <a:spcBef>
                <a:spcPts val="2000"/>
              </a:spcBef>
              <a:spcAft>
                <a:spcPts val="0"/>
              </a:spcAft>
              <a:buSzPts val="1500"/>
              <a:buFont typeface="Montserrat"/>
              <a:buChar char="●"/>
            </a:pPr>
            <a:r>
              <a:rPr lang="en-US" sz="1500">
                <a:latin typeface="Montserrat"/>
                <a:ea typeface="Montserrat"/>
                <a:cs typeface="Montserrat"/>
                <a:sym typeface="Montserrat"/>
              </a:rPr>
              <a:t>R-squared can take value between 0 and 1 where values closer to 0 represent a poor fit while values closer to 1 represent a perfect fit .</a:t>
            </a:r>
            <a:endParaRPr sz="1500">
              <a:latin typeface="Montserrat"/>
              <a:ea typeface="Montserrat"/>
              <a:cs typeface="Montserrat"/>
              <a:sym typeface="Montserrat"/>
            </a:endParaRPr>
          </a:p>
          <a:p>
            <a:pPr indent="-255270" lvl="0" marL="274320" rtl="0" algn="l">
              <a:lnSpc>
                <a:spcPct val="115000"/>
              </a:lnSpc>
              <a:spcBef>
                <a:spcPts val="2000"/>
              </a:spcBef>
              <a:spcAft>
                <a:spcPts val="0"/>
              </a:spcAft>
              <a:buSzPts val="1500"/>
              <a:buFont typeface="Montserrat"/>
              <a:buChar char="●"/>
            </a:pPr>
            <a:r>
              <a:rPr lang="en-US" sz="1500">
                <a:latin typeface="Montserrat"/>
                <a:ea typeface="Montserrat"/>
                <a:cs typeface="Montserrat"/>
                <a:sym typeface="Montserrat"/>
              </a:rPr>
              <a:t>R-squared will be maximum when SSE/SST will be minimum.</a:t>
            </a:r>
            <a:endParaRPr sz="1500">
              <a:latin typeface="Montserrat"/>
              <a:ea typeface="Montserrat"/>
              <a:cs typeface="Montserrat"/>
              <a:sym typeface="Montserrat"/>
            </a:endParaRPr>
          </a:p>
          <a:p>
            <a:pPr indent="-255270" lvl="0" marL="274320" rtl="0" algn="l">
              <a:lnSpc>
                <a:spcPct val="115000"/>
              </a:lnSpc>
              <a:spcBef>
                <a:spcPts val="2000"/>
              </a:spcBef>
              <a:spcAft>
                <a:spcPts val="0"/>
              </a:spcAft>
              <a:buSzPts val="1500"/>
              <a:buFont typeface="Montserrat"/>
              <a:buChar char="●"/>
            </a:pPr>
            <a:r>
              <a:rPr lang="en-US" sz="1500">
                <a:latin typeface="Montserrat"/>
                <a:ea typeface="Montserrat"/>
                <a:cs typeface="Montserrat"/>
                <a:sym typeface="Montserrat"/>
              </a:rPr>
              <a:t>In order for SSE/SST to be minimum SSE should be minimum.</a:t>
            </a:r>
            <a:endParaRPr sz="1500">
              <a:latin typeface="Montserrat"/>
              <a:ea typeface="Montserrat"/>
              <a:cs typeface="Montserrat"/>
              <a:sym typeface="Montserrat"/>
            </a:endParaRPr>
          </a:p>
          <a:p>
            <a:pPr indent="-255270" lvl="0" marL="274320" rtl="0" algn="l">
              <a:lnSpc>
                <a:spcPct val="115000"/>
              </a:lnSpc>
              <a:spcBef>
                <a:spcPts val="2000"/>
              </a:spcBef>
              <a:spcAft>
                <a:spcPts val="0"/>
              </a:spcAft>
              <a:buSzPts val="1500"/>
              <a:buFont typeface="Montserrat"/>
              <a:buChar char="●"/>
            </a:pPr>
            <a:r>
              <a:rPr lang="en-US" sz="1500">
                <a:latin typeface="Montserrat"/>
                <a:ea typeface="Montserrat"/>
                <a:cs typeface="Montserrat"/>
                <a:sym typeface="Montserrat"/>
              </a:rPr>
              <a:t>Now SSE will decrease as we add more explanatory variables to our model. This is because as we add more explanatory variables to our regression model ,our regression model will fit the data points better and hence sum of squared error will reduce. Hence R-squared will increase even when the variable is not significant to our model.</a:t>
            </a:r>
            <a:endParaRPr sz="1500">
              <a:latin typeface="Montserrat"/>
              <a:ea typeface="Montserrat"/>
              <a:cs typeface="Montserrat"/>
              <a:sym typeface="Montserrat"/>
            </a:endParaRPr>
          </a:p>
          <a:p>
            <a:pPr indent="-147320" lvl="0" marL="274320" rtl="0" algn="l">
              <a:lnSpc>
                <a:spcPct val="115000"/>
              </a:lnSpc>
              <a:spcBef>
                <a:spcPts val="2000"/>
              </a:spcBef>
              <a:spcAft>
                <a:spcPts val="1600"/>
              </a:spcAft>
              <a:buSzPts val="2000"/>
              <a:buNone/>
            </a:pPr>
            <a:r>
              <a:t/>
            </a:r>
            <a:endParaRPr/>
          </a:p>
        </p:txBody>
      </p:sp>
      <p:pic>
        <p:nvPicPr>
          <p:cNvPr descr="222.PNG" id="158" name="Google Shape;158;p10"/>
          <p:cNvPicPr preferRelativeResize="0"/>
          <p:nvPr>
            <p:ph idx="2" type="body"/>
          </p:nvPr>
        </p:nvPicPr>
        <p:blipFill rotWithShape="1">
          <a:blip r:embed="rId3">
            <a:alphaModFix/>
          </a:blip>
          <a:srcRect b="0" l="0" r="0" t="0"/>
          <a:stretch/>
        </p:blipFill>
        <p:spPr>
          <a:xfrm>
            <a:off x="3864200" y="2089500"/>
            <a:ext cx="1971900" cy="1097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Adjusted R-Square</a:t>
            </a:r>
            <a:endParaRPr/>
          </a:p>
        </p:txBody>
      </p:sp>
      <p:sp>
        <p:nvSpPr>
          <p:cNvPr id="164" name="Google Shape;164;p11"/>
          <p:cNvSpPr txBox="1"/>
          <p:nvPr>
            <p:ph idx="1" type="body"/>
          </p:nvPr>
        </p:nvSpPr>
        <p:spPr>
          <a:xfrm>
            <a:off x="1066800" y="1714500"/>
            <a:ext cx="10273862" cy="4864975"/>
          </a:xfrm>
          <a:prstGeom prst="rect">
            <a:avLst/>
          </a:prstGeom>
          <a:noFill/>
          <a:ln>
            <a:noFill/>
          </a:ln>
        </p:spPr>
        <p:txBody>
          <a:bodyPr anchorCtr="0" anchor="t" bIns="45700" lIns="91425" spcFirstLastPara="1" rIns="91425" wrap="square" tIns="45700">
            <a:normAutofit/>
          </a:bodyPr>
          <a:lstStyle/>
          <a:p>
            <a:pPr indent="-274320" lvl="0" marL="27432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Adjusted R-squared simply penalizes the model for adding more useless variables.</a:t>
            </a:r>
            <a:endParaRPr sz="1800">
              <a:latin typeface="Montserrat"/>
              <a:ea typeface="Montserrat"/>
              <a:cs typeface="Montserrat"/>
              <a:sym typeface="Montserrat"/>
            </a:endParaRPr>
          </a:p>
          <a:p>
            <a:pPr indent="-160020" lvl="0" marL="274320" rtl="0" algn="l">
              <a:lnSpc>
                <a:spcPct val="115000"/>
              </a:lnSpc>
              <a:spcBef>
                <a:spcPts val="2000"/>
              </a:spcBef>
              <a:spcAft>
                <a:spcPts val="0"/>
              </a:spcAft>
              <a:buSzPts val="1800"/>
              <a:buNone/>
            </a:pPr>
            <a:r>
              <a:t/>
            </a:r>
            <a:endParaRPr b="1" sz="1800">
              <a:latin typeface="Montserrat"/>
              <a:ea typeface="Montserrat"/>
              <a:cs typeface="Montserrat"/>
              <a:sym typeface="Montserrat"/>
            </a:endParaRPr>
          </a:p>
          <a:p>
            <a:pPr indent="-160020" lvl="0" marL="274320" rtl="0" algn="l">
              <a:lnSpc>
                <a:spcPct val="115000"/>
              </a:lnSpc>
              <a:spcBef>
                <a:spcPts val="2000"/>
              </a:spcBef>
              <a:spcAft>
                <a:spcPts val="0"/>
              </a:spcAft>
              <a:buSzPts val="1800"/>
              <a:buNone/>
            </a:pPr>
            <a:r>
              <a:t/>
            </a:r>
            <a:endParaRPr sz="1800">
              <a:latin typeface="Montserrat"/>
              <a:ea typeface="Montserrat"/>
              <a:cs typeface="Montserrat"/>
              <a:sym typeface="Montserrat"/>
            </a:endParaRPr>
          </a:p>
          <a:p>
            <a:pPr indent="-274320" lvl="0" marL="274320" rtl="0" algn="l">
              <a:lnSpc>
                <a:spcPct val="115000"/>
              </a:lnSpc>
              <a:spcBef>
                <a:spcPts val="2000"/>
              </a:spcBef>
              <a:spcAft>
                <a:spcPts val="0"/>
              </a:spcAft>
              <a:buSzPts val="1800"/>
              <a:buNone/>
            </a:pPr>
            <a:r>
              <a:rPr lang="en-US" sz="1800">
                <a:latin typeface="Montserrat"/>
                <a:ea typeface="Montserrat"/>
                <a:cs typeface="Montserrat"/>
                <a:sym typeface="Montserrat"/>
              </a:rPr>
              <a:t>    		n=no of data points                                    </a:t>
            </a:r>
            <a:endParaRPr sz="1800">
              <a:latin typeface="Montserrat"/>
              <a:ea typeface="Montserrat"/>
              <a:cs typeface="Montserrat"/>
              <a:sym typeface="Montserrat"/>
            </a:endParaRPr>
          </a:p>
          <a:p>
            <a:pPr indent="-274318" lvl="0" marL="731520" rtl="0" algn="l">
              <a:lnSpc>
                <a:spcPct val="115000"/>
              </a:lnSpc>
              <a:spcBef>
                <a:spcPts val="2000"/>
              </a:spcBef>
              <a:spcAft>
                <a:spcPts val="0"/>
              </a:spcAft>
              <a:buSzPts val="1800"/>
              <a:buNone/>
            </a:pPr>
            <a:r>
              <a:rPr lang="en-US" sz="1800">
                <a:latin typeface="Montserrat"/>
                <a:ea typeface="Montserrat"/>
                <a:cs typeface="Montserrat"/>
                <a:sym typeface="Montserrat"/>
              </a:rPr>
              <a:t>p=no of independent variables used in the model</a:t>
            </a:r>
            <a:endParaRPr>
              <a:latin typeface="Montserrat"/>
              <a:ea typeface="Montserrat"/>
              <a:cs typeface="Montserrat"/>
              <a:sym typeface="Montserrat"/>
            </a:endParaRPr>
          </a:p>
          <a:p>
            <a:pPr indent="-274320" lvl="0" marL="274320" rtl="0" algn="l">
              <a:lnSpc>
                <a:spcPct val="115000"/>
              </a:lnSpc>
              <a:spcBef>
                <a:spcPts val="2000"/>
              </a:spcBef>
              <a:spcAft>
                <a:spcPts val="1600"/>
              </a:spcAft>
              <a:buSzPts val="1800"/>
              <a:buFont typeface="Montserrat"/>
              <a:buChar char="●"/>
            </a:pPr>
            <a:r>
              <a:rPr lang="en-US" sz="1800">
                <a:latin typeface="Montserrat"/>
                <a:ea typeface="Montserrat"/>
                <a:cs typeface="Montserrat"/>
                <a:sym typeface="Montserrat"/>
              </a:rPr>
              <a:t>R-squared tells you how well your model fits the data points whereas Adjusted R-squared tells you how important is a particular feature to your model.</a:t>
            </a:r>
            <a:endParaRPr>
              <a:latin typeface="Montserrat"/>
              <a:ea typeface="Montserrat"/>
              <a:cs typeface="Montserrat"/>
              <a:sym typeface="Montserrat"/>
            </a:endParaRPr>
          </a:p>
        </p:txBody>
      </p:sp>
      <p:pic>
        <p:nvPicPr>
          <p:cNvPr descr="23.PNG" id="165" name="Google Shape;165;p11"/>
          <p:cNvPicPr preferRelativeResize="0"/>
          <p:nvPr>
            <p:ph idx="2" type="body"/>
          </p:nvPr>
        </p:nvPicPr>
        <p:blipFill rotWithShape="1">
          <a:blip r:embed="rId3">
            <a:alphaModFix/>
          </a:blip>
          <a:srcRect b="0" l="0" r="0" t="0"/>
          <a:stretch/>
        </p:blipFill>
        <p:spPr>
          <a:xfrm>
            <a:off x="3416726" y="2229764"/>
            <a:ext cx="3686690" cy="10097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fig-linear-regression.png" id="108" name="Google Shape;108;p2"/>
          <p:cNvPicPr preferRelativeResize="0"/>
          <p:nvPr>
            <p:ph idx="1" type="body"/>
          </p:nvPr>
        </p:nvPicPr>
        <p:blipFill rotWithShape="1">
          <a:blip r:embed="rId3">
            <a:alphaModFix/>
          </a:blip>
          <a:srcRect b="0" l="0" r="0" t="0"/>
          <a:stretch/>
        </p:blipFill>
        <p:spPr>
          <a:xfrm>
            <a:off x="1797270" y="1460938"/>
            <a:ext cx="8618482" cy="52446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Formula  </a:t>
            </a:r>
            <a:endParaRPr/>
          </a:p>
        </p:txBody>
      </p:sp>
      <p:pic>
        <p:nvPicPr>
          <p:cNvPr descr="123.PNG" id="114" name="Google Shape;114;p3"/>
          <p:cNvPicPr preferRelativeResize="0"/>
          <p:nvPr>
            <p:ph idx="2" type="body"/>
          </p:nvPr>
        </p:nvPicPr>
        <p:blipFill rotWithShape="1">
          <a:blip r:embed="rId3">
            <a:alphaModFix/>
          </a:blip>
          <a:srcRect b="0" l="0" r="0" t="0"/>
          <a:stretch/>
        </p:blipFill>
        <p:spPr>
          <a:xfrm>
            <a:off x="777765" y="2236666"/>
            <a:ext cx="9974318" cy="22992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Example </a:t>
            </a:r>
            <a:endParaRPr/>
          </a:p>
        </p:txBody>
      </p:sp>
      <p:graphicFrame>
        <p:nvGraphicFramePr>
          <p:cNvPr descr="Sample table with 3 columns, 4 rows" id="120" name="Google Shape;120;p4"/>
          <p:cNvGraphicFramePr/>
          <p:nvPr/>
        </p:nvGraphicFramePr>
        <p:xfrm>
          <a:off x="1314073" y="1298378"/>
          <a:ext cx="3000000" cy="3000000"/>
        </p:xfrm>
        <a:graphic>
          <a:graphicData uri="http://schemas.openxmlformats.org/drawingml/2006/table">
            <a:tbl>
              <a:tblPr bandRow="1" firstRow="1">
                <a:noFill/>
                <a:tableStyleId>{87F21530-1AE4-49AD-8BE5-BC3C8D0AC9C0}</a:tableStyleId>
              </a:tblPr>
              <a:tblGrid>
                <a:gridCol w="3156025"/>
                <a:gridCol w="3332175"/>
                <a:gridCol w="3244075"/>
              </a:tblGrid>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Bill</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Bill Amount</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Tip Amount</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34</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5</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2</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108</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17</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3</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64</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11</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4</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88</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8</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5</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99</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14</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6</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51</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5</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5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Mean</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74</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Montserrat"/>
                          <a:ea typeface="Montserrat"/>
                          <a:cs typeface="Montserrat"/>
                          <a:sym typeface="Montserrat"/>
                        </a:rPr>
                        <a:t>10</a:t>
                      </a:r>
                      <a:endParaRPr sz="18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Example </a:t>
            </a:r>
            <a:endParaRPr/>
          </a:p>
        </p:txBody>
      </p:sp>
      <p:graphicFrame>
        <p:nvGraphicFramePr>
          <p:cNvPr descr="Sample table with 3 columns, 4 rows" id="126" name="Google Shape;126;p5"/>
          <p:cNvGraphicFramePr/>
          <p:nvPr/>
        </p:nvGraphicFramePr>
        <p:xfrm>
          <a:off x="1156141" y="1301647"/>
          <a:ext cx="3000000" cy="3000000"/>
        </p:xfrm>
        <a:graphic>
          <a:graphicData uri="http://schemas.openxmlformats.org/drawingml/2006/table">
            <a:tbl>
              <a:tblPr bandRow="1" firstRow="1">
                <a:noFill/>
                <a:tableStyleId>{87F21530-1AE4-49AD-8BE5-BC3C8D0AC9C0}</a:tableStyleId>
              </a:tblPr>
              <a:tblGrid>
                <a:gridCol w="1221825"/>
                <a:gridCol w="1221825"/>
                <a:gridCol w="1221825"/>
                <a:gridCol w="1221825"/>
                <a:gridCol w="1221825"/>
                <a:gridCol w="1221825"/>
                <a:gridCol w="1221825"/>
                <a:gridCol w="1221825"/>
              </a:tblGrid>
              <a:tr h="11141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Bill</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Bill Amount</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Xi</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Tip Amount</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Yi</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(Yi-Y)</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(Yi-Y)ˆ2</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chemeClr val="lt1"/>
                        </a:buClr>
                        <a:buSzPts val="1600"/>
                        <a:buFont typeface="Bell MT"/>
                        <a:buNone/>
                      </a:pPr>
                      <a:r>
                        <a:rPr lang="en-US" sz="1300" u="none" cap="none" strike="noStrike">
                          <a:solidFill>
                            <a:srgbClr val="434343"/>
                          </a:solidFill>
                          <a:latin typeface="Montserrat"/>
                          <a:ea typeface="Montserrat"/>
                          <a:cs typeface="Montserrat"/>
                          <a:sym typeface="Montserrat"/>
                        </a:rPr>
                        <a:t>(Xi-X)</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chemeClr val="lt1"/>
                        </a:buClr>
                        <a:buSzPts val="1600"/>
                        <a:buFont typeface="Bell MT"/>
                        <a:buNone/>
                      </a:pPr>
                      <a:r>
                        <a:rPr lang="en-US" sz="1300" u="none" cap="none" strike="noStrike">
                          <a:solidFill>
                            <a:srgbClr val="434343"/>
                          </a:solidFill>
                          <a:latin typeface="Montserrat"/>
                          <a:ea typeface="Montserrat"/>
                          <a:cs typeface="Montserrat"/>
                          <a:sym typeface="Montserrat"/>
                        </a:rPr>
                        <a:t>(Xi-X)ˆ2</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chemeClr val="lt1"/>
                        </a:buClr>
                        <a:buSzPts val="1600"/>
                        <a:buFont typeface="Bell MT"/>
                        <a:buNone/>
                      </a:pPr>
                      <a:r>
                        <a:rPr lang="en-US" sz="1300" u="none" cap="none" strike="noStrike">
                          <a:solidFill>
                            <a:srgbClr val="434343"/>
                          </a:solidFill>
                          <a:latin typeface="Montserrat"/>
                          <a:ea typeface="Montserrat"/>
                          <a:cs typeface="Montserrat"/>
                          <a:sym typeface="Montserrat"/>
                        </a:rPr>
                        <a:t>(Xi-X)</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lt1"/>
                        </a:buClr>
                        <a:buSzPts val="1600"/>
                        <a:buFont typeface="Bell MT"/>
                        <a:buNone/>
                      </a:pPr>
                      <a:r>
                        <a:rPr lang="en-US" sz="1300" u="none" cap="none" strike="noStrike">
                          <a:solidFill>
                            <a:srgbClr val="434343"/>
                          </a:solidFill>
                          <a:latin typeface="Montserrat"/>
                          <a:ea typeface="Montserrat"/>
                          <a:cs typeface="Montserrat"/>
                          <a:sym typeface="Montserrat"/>
                        </a:rPr>
                        <a:t>*</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lt1"/>
                        </a:buClr>
                        <a:buSzPts val="1600"/>
                        <a:buFont typeface="Bell MT"/>
                        <a:buNone/>
                      </a:pPr>
                      <a:r>
                        <a:rPr lang="en-US" sz="1300" u="none" cap="none" strike="noStrike">
                          <a:solidFill>
                            <a:srgbClr val="434343"/>
                          </a:solidFill>
                          <a:latin typeface="Montserrat"/>
                          <a:ea typeface="Montserrat"/>
                          <a:cs typeface="Montserrat"/>
                          <a:sym typeface="Montserrat"/>
                        </a:rPr>
                        <a:t>(Yi-Y)</a:t>
                      </a:r>
                      <a:endParaRPr sz="13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34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1600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200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108</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17</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7</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49</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34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1156</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238</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3</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64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11</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100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88</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8</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196</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-28</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99</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16</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625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100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6</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51</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-23</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529</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115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Sum</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444</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60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120</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4206</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US" sz="1300" u="none" cap="none" strike="noStrike">
                          <a:solidFill>
                            <a:srgbClr val="434343"/>
                          </a:solidFill>
                          <a:latin typeface="Montserrat"/>
                          <a:ea typeface="Montserrat"/>
                          <a:cs typeface="Montserrat"/>
                          <a:sym typeface="Montserrat"/>
                        </a:rPr>
                        <a:t>615</a:t>
                      </a:r>
                      <a:endParaRPr sz="13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Final Equation</a:t>
            </a:r>
            <a:endParaRPr/>
          </a:p>
        </p:txBody>
      </p:sp>
      <p:sp>
        <p:nvSpPr>
          <p:cNvPr id="132" name="Google Shape;132;p6"/>
          <p:cNvSpPr txBox="1"/>
          <p:nvPr>
            <p:ph idx="1" type="body"/>
          </p:nvPr>
        </p:nvSpPr>
        <p:spPr>
          <a:xfrm>
            <a:off x="1066800" y="1365450"/>
            <a:ext cx="10421100" cy="4886100"/>
          </a:xfrm>
          <a:prstGeom prst="rect">
            <a:avLst/>
          </a:prstGeom>
          <a:noFill/>
          <a:ln>
            <a:noFill/>
          </a:ln>
        </p:spPr>
        <p:txBody>
          <a:bodyPr anchorCtr="0" anchor="t" bIns="45700" lIns="91425" spcFirstLastPara="1" rIns="91425" wrap="square" tIns="45700">
            <a:normAutofit/>
          </a:bodyPr>
          <a:lstStyle/>
          <a:p>
            <a:pPr indent="-274320" lvl="0" marL="274320" rtl="0" algn="l">
              <a:lnSpc>
                <a:spcPct val="115000"/>
              </a:lnSpc>
              <a:spcBef>
                <a:spcPts val="0"/>
              </a:spcBef>
              <a:spcAft>
                <a:spcPts val="0"/>
              </a:spcAft>
              <a:buSzPts val="2000"/>
              <a:buNone/>
            </a:pPr>
            <a:r>
              <a:rPr lang="en-US" sz="1600">
                <a:latin typeface="Montserrat"/>
                <a:ea typeface="Montserrat"/>
                <a:cs typeface="Montserrat"/>
                <a:sym typeface="Montserrat"/>
              </a:rPr>
              <a:t>Formula :: Y = β0 + β1* X</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latin typeface="Montserrat"/>
                <a:ea typeface="Montserrat"/>
                <a:cs typeface="Montserrat"/>
                <a:sym typeface="Montserrat"/>
              </a:rPr>
              <a:t>β1   = (Xi-X)*(Yi-Y)/ (Xi-X)ˆ2</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latin typeface="Montserrat"/>
                <a:ea typeface="Montserrat"/>
                <a:cs typeface="Montserrat"/>
                <a:sym typeface="Montserrat"/>
              </a:rPr>
              <a:t>          615 / 4206  = </a:t>
            </a:r>
            <a:r>
              <a:rPr lang="en-US" sz="1600">
                <a:solidFill>
                  <a:srgbClr val="FF0000"/>
                </a:solidFill>
                <a:latin typeface="Montserrat"/>
                <a:ea typeface="Montserrat"/>
                <a:cs typeface="Montserrat"/>
                <a:sym typeface="Montserrat"/>
              </a:rPr>
              <a:t>0.1462</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latin typeface="Montserrat"/>
                <a:ea typeface="Montserrat"/>
                <a:cs typeface="Montserrat"/>
                <a:sym typeface="Montserrat"/>
              </a:rPr>
              <a:t>β0 = Y  -  β1 * X</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latin typeface="Montserrat"/>
                <a:ea typeface="Montserrat"/>
                <a:cs typeface="Montserrat"/>
                <a:sym typeface="Montserrat"/>
              </a:rPr>
              <a:t>      = 10 - (0.1462 * 74) = </a:t>
            </a:r>
            <a:r>
              <a:rPr lang="en-US" sz="1600">
                <a:solidFill>
                  <a:srgbClr val="FF0000"/>
                </a:solidFill>
                <a:latin typeface="Montserrat"/>
                <a:ea typeface="Montserrat"/>
                <a:cs typeface="Montserrat"/>
                <a:sym typeface="Montserrat"/>
              </a:rPr>
              <a:t>-0.8188</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latin typeface="Montserrat"/>
                <a:ea typeface="Montserrat"/>
                <a:cs typeface="Montserrat"/>
                <a:sym typeface="Montserrat"/>
              </a:rPr>
              <a:t>Final equation is ::</a:t>
            </a:r>
            <a:endParaRPr sz="16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600">
                <a:solidFill>
                  <a:srgbClr val="FF0000"/>
                </a:solidFill>
                <a:latin typeface="Montserrat"/>
                <a:ea typeface="Montserrat"/>
                <a:cs typeface="Montserrat"/>
                <a:sym typeface="Montserrat"/>
              </a:rPr>
              <a:t>Y = -0.8188 + (0.1462) * X</a:t>
            </a:r>
            <a:endParaRPr sz="1600">
              <a:latin typeface="Montserrat"/>
              <a:ea typeface="Montserrat"/>
              <a:cs typeface="Montserrat"/>
              <a:sym typeface="Montserrat"/>
            </a:endParaRPr>
          </a:p>
          <a:p>
            <a:pPr indent="-274320" lvl="0" marL="274320" rtl="0" algn="l">
              <a:lnSpc>
                <a:spcPct val="115000"/>
              </a:lnSpc>
              <a:spcBef>
                <a:spcPts val="2000"/>
              </a:spcBef>
              <a:spcAft>
                <a:spcPts val="160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Example </a:t>
            </a:r>
            <a:endParaRPr/>
          </a:p>
        </p:txBody>
      </p:sp>
      <p:graphicFrame>
        <p:nvGraphicFramePr>
          <p:cNvPr descr="Sample table with 3 columns, 4 rows" id="138" name="Google Shape;138;p7"/>
          <p:cNvGraphicFramePr/>
          <p:nvPr/>
        </p:nvGraphicFramePr>
        <p:xfrm>
          <a:off x="1249560" y="1155805"/>
          <a:ext cx="3000000" cy="3000000"/>
        </p:xfrm>
        <a:graphic>
          <a:graphicData uri="http://schemas.openxmlformats.org/drawingml/2006/table">
            <a:tbl>
              <a:tblPr bandRow="1" firstRow="1">
                <a:noFill/>
                <a:tableStyleId>{87F21530-1AE4-49AD-8BE5-BC3C8D0AC9C0}</a:tableStyleId>
              </a:tblPr>
              <a:tblGrid>
                <a:gridCol w="1622725"/>
                <a:gridCol w="1622725"/>
                <a:gridCol w="1622725"/>
                <a:gridCol w="1622725"/>
                <a:gridCol w="1622725"/>
                <a:gridCol w="1622725"/>
              </a:tblGrid>
              <a:tr h="9610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Bill</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Bill Amount</a:t>
                      </a:r>
                      <a:endParaRPr sz="14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Xi</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Tip Amount</a:t>
                      </a:r>
                      <a:endParaRPr sz="14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Yi</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Yip</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(Yi-Yip)</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(Yi-Yip)ˆ2</a:t>
                      </a:r>
                      <a:endParaRPr sz="1400" u="none" cap="none" strike="noStrike">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FFC000"/>
                    </a:solidFill>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34</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4.1505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0.8495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0.7217</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2</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108</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17</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14.9693</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2.0307</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4.1237</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3</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64</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11</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8.5365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2.4635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6.0688</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4</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88</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8</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12.0453</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-4.0453</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16.3645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99</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14</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13.6535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0.3465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0.1201</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6</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51</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6.6359</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-1.6359</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2.6762</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97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Sum</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444</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60</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434343"/>
                          </a:solidFill>
                          <a:latin typeface="Montserrat"/>
                          <a:ea typeface="Montserrat"/>
                          <a:cs typeface="Montserrat"/>
                          <a:sym typeface="Montserrat"/>
                        </a:rPr>
                        <a:t>30.075</a:t>
                      </a:r>
                      <a:endParaRPr sz="1400" u="none" cap="none" strike="noStrike">
                        <a:solidFill>
                          <a:srgbClr val="434343"/>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SST, SSR ,SSE</a:t>
            </a:r>
            <a:endParaRPr/>
          </a:p>
        </p:txBody>
      </p:sp>
      <p:sp>
        <p:nvSpPr>
          <p:cNvPr id="144" name="Google Shape;144;p8"/>
          <p:cNvSpPr txBox="1"/>
          <p:nvPr>
            <p:ph idx="1" type="body"/>
          </p:nvPr>
        </p:nvSpPr>
        <p:spPr>
          <a:xfrm>
            <a:off x="467711" y="1756542"/>
            <a:ext cx="4752109" cy="4457700"/>
          </a:xfrm>
          <a:prstGeom prst="rect">
            <a:avLst/>
          </a:prstGeom>
          <a:noFill/>
          <a:ln>
            <a:noFill/>
          </a:ln>
        </p:spPr>
        <p:txBody>
          <a:bodyPr anchorCtr="0" anchor="t" bIns="45700" lIns="91425" spcFirstLastPara="1" rIns="91425" wrap="square" tIns="45700">
            <a:normAutofit/>
          </a:bodyPr>
          <a:lstStyle/>
          <a:p>
            <a:pPr indent="-261620" lvl="0" marL="27432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SST :: Total sum of squares</a:t>
            </a:r>
            <a:endParaRPr sz="1800">
              <a:latin typeface="Montserrat"/>
              <a:ea typeface="Montserrat"/>
              <a:cs typeface="Montserrat"/>
              <a:sym typeface="Montserrat"/>
            </a:endParaRPr>
          </a:p>
          <a:p>
            <a:pPr indent="-261620" lvl="0" marL="274320" rtl="0" algn="l">
              <a:lnSpc>
                <a:spcPct val="115000"/>
              </a:lnSpc>
              <a:spcBef>
                <a:spcPts val="2000"/>
              </a:spcBef>
              <a:spcAft>
                <a:spcPts val="0"/>
              </a:spcAft>
              <a:buSzPts val="1800"/>
              <a:buFont typeface="Montserrat"/>
              <a:buChar char="●"/>
            </a:pPr>
            <a:r>
              <a:rPr lang="en-US" sz="1800">
                <a:latin typeface="Montserrat"/>
                <a:ea typeface="Montserrat"/>
                <a:cs typeface="Montserrat"/>
                <a:sym typeface="Montserrat"/>
              </a:rPr>
              <a:t>SSR :: Sum of squares due to regression </a:t>
            </a:r>
            <a:endParaRPr sz="1800">
              <a:latin typeface="Montserrat"/>
              <a:ea typeface="Montserrat"/>
              <a:cs typeface="Montserrat"/>
              <a:sym typeface="Montserrat"/>
            </a:endParaRPr>
          </a:p>
          <a:p>
            <a:pPr indent="-261620" lvl="0" marL="274320" rtl="0" algn="l">
              <a:lnSpc>
                <a:spcPct val="115000"/>
              </a:lnSpc>
              <a:spcBef>
                <a:spcPts val="2000"/>
              </a:spcBef>
              <a:spcAft>
                <a:spcPts val="0"/>
              </a:spcAft>
              <a:buSzPts val="1800"/>
              <a:buFont typeface="Montserrat"/>
              <a:buChar char="●"/>
            </a:pPr>
            <a:r>
              <a:rPr lang="en-US" sz="1800">
                <a:latin typeface="Montserrat"/>
                <a:ea typeface="Montserrat"/>
                <a:cs typeface="Montserrat"/>
                <a:sym typeface="Montserrat"/>
              </a:rPr>
              <a:t>SSE :: Sum of squared errors</a:t>
            </a:r>
            <a:endParaRPr sz="18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800">
                <a:latin typeface="Montserrat"/>
                <a:ea typeface="Montserrat"/>
                <a:cs typeface="Montserrat"/>
                <a:sym typeface="Montserrat"/>
              </a:rPr>
              <a:t>For Our example ::</a:t>
            </a:r>
            <a:endParaRPr sz="18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800">
                <a:latin typeface="Montserrat"/>
                <a:ea typeface="Montserrat"/>
                <a:cs typeface="Montserrat"/>
                <a:sym typeface="Montserrat"/>
              </a:rPr>
              <a:t>SST = 120</a:t>
            </a:r>
            <a:endParaRPr sz="1800">
              <a:latin typeface="Montserrat"/>
              <a:ea typeface="Montserrat"/>
              <a:cs typeface="Montserrat"/>
              <a:sym typeface="Montserrat"/>
            </a:endParaRPr>
          </a:p>
          <a:p>
            <a:pPr indent="-274320" lvl="0" marL="274320" rtl="0" algn="l">
              <a:lnSpc>
                <a:spcPct val="115000"/>
              </a:lnSpc>
              <a:spcBef>
                <a:spcPts val="2000"/>
              </a:spcBef>
              <a:spcAft>
                <a:spcPts val="0"/>
              </a:spcAft>
              <a:buSzPts val="2000"/>
              <a:buNone/>
            </a:pPr>
            <a:r>
              <a:rPr lang="en-US" sz="1800">
                <a:latin typeface="Montserrat"/>
                <a:ea typeface="Montserrat"/>
                <a:cs typeface="Montserrat"/>
                <a:sym typeface="Montserrat"/>
              </a:rPr>
              <a:t>SSE = 30.075</a:t>
            </a:r>
            <a:endParaRPr sz="1800">
              <a:latin typeface="Montserrat"/>
              <a:ea typeface="Montserrat"/>
              <a:cs typeface="Montserrat"/>
              <a:sym typeface="Montserrat"/>
            </a:endParaRPr>
          </a:p>
          <a:p>
            <a:pPr indent="-274320" lvl="0" marL="274320" rtl="0" algn="l">
              <a:lnSpc>
                <a:spcPct val="115000"/>
              </a:lnSpc>
              <a:spcBef>
                <a:spcPts val="2000"/>
              </a:spcBef>
              <a:spcAft>
                <a:spcPts val="1600"/>
              </a:spcAft>
              <a:buSzPts val="2000"/>
              <a:buNone/>
            </a:pPr>
            <a:r>
              <a:rPr lang="en-US" sz="1800">
                <a:latin typeface="Montserrat"/>
                <a:ea typeface="Montserrat"/>
                <a:cs typeface="Montserrat"/>
                <a:sym typeface="Montserrat"/>
              </a:rPr>
              <a:t>SSR = SST-SSE = 89.925</a:t>
            </a:r>
            <a:endParaRPr sz="1800">
              <a:latin typeface="Montserrat"/>
              <a:ea typeface="Montserrat"/>
              <a:cs typeface="Montserrat"/>
              <a:sym typeface="Montserrat"/>
            </a:endParaRPr>
          </a:p>
        </p:txBody>
      </p:sp>
      <p:pic>
        <p:nvPicPr>
          <p:cNvPr descr="regressionsteps02.gif" id="145" name="Google Shape;145;p8"/>
          <p:cNvPicPr preferRelativeResize="0"/>
          <p:nvPr>
            <p:ph idx="2" type="body"/>
          </p:nvPr>
        </p:nvPicPr>
        <p:blipFill rotWithShape="1">
          <a:blip r:embed="rId3">
            <a:alphaModFix/>
          </a:blip>
          <a:srcRect b="0" l="0" r="0" t="0"/>
          <a:stretch/>
        </p:blipFill>
        <p:spPr>
          <a:xfrm>
            <a:off x="5843752" y="1912884"/>
            <a:ext cx="5738647" cy="37416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1066800" y="127000"/>
            <a:ext cx="10058400" cy="1097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SST, SSR, SSE</a:t>
            </a:r>
            <a:endParaRPr/>
          </a:p>
        </p:txBody>
      </p:sp>
      <p:pic>
        <p:nvPicPr>
          <p:cNvPr descr="mean-square-sum-of-square-error-regression-residual.png" id="151" name="Google Shape;151;p9"/>
          <p:cNvPicPr preferRelativeResize="0"/>
          <p:nvPr>
            <p:ph idx="2" type="body"/>
          </p:nvPr>
        </p:nvPicPr>
        <p:blipFill rotWithShape="1">
          <a:blip r:embed="rId3">
            <a:alphaModFix/>
          </a:blip>
          <a:srcRect b="0" l="0" r="0" t="0"/>
          <a:stretch/>
        </p:blipFill>
        <p:spPr>
          <a:xfrm>
            <a:off x="1692166" y="1629103"/>
            <a:ext cx="8450317" cy="4876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Science">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2014-04-17T22:31:56Z</dcterms:created>
  <dc:creator>user</dc:creator>
</cp:coreProperties>
</file>