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y="5143500" cx="9144000"/>
  <p:notesSz cx="6858000" cy="9144000"/>
  <p:embeddedFontLst>
    <p:embeddedFont>
      <p:font typeface="Raleway"/>
      <p:regular r:id="rId32"/>
      <p:bold r:id="rId33"/>
      <p:italic r:id="rId34"/>
      <p:boldItalic r:id="rId35"/>
    </p:embeddedFont>
    <p:embeddedFont>
      <p:font typeface="Lato"/>
      <p:regular r:id="rId36"/>
      <p:bold r:id="rId37"/>
      <p:italic r:id="rId38"/>
      <p:boldItalic r:id="rId39"/>
    </p:embeddedFont>
    <p:embeddedFont>
      <p:font typeface="Montserrat"/>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44" roundtripDataSignature="AMtx7mi2MDQESf7FCtaZlvCUMkmraMLDt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D437212-CBA4-4B7E-A9AA-D68597D37426}">
  <a:tblStyle styleId="{BD437212-CBA4-4B7E-A9AA-D68597D37426}"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ontserrat-regular.fntdata"/><Relationship Id="rId20" Type="http://schemas.openxmlformats.org/officeDocument/2006/relationships/slide" Target="slides/slide14.xml"/><Relationship Id="rId42" Type="http://schemas.openxmlformats.org/officeDocument/2006/relationships/font" Target="fonts/Montserrat-italic.fntdata"/><Relationship Id="rId41" Type="http://schemas.openxmlformats.org/officeDocument/2006/relationships/font" Target="fonts/Montserrat-bold.fntdata"/><Relationship Id="rId22" Type="http://schemas.openxmlformats.org/officeDocument/2006/relationships/slide" Target="slides/slide16.xml"/><Relationship Id="rId44" Type="http://customschemas.google.com/relationships/presentationmetadata" Target="metadata"/><Relationship Id="rId21" Type="http://schemas.openxmlformats.org/officeDocument/2006/relationships/slide" Target="slides/slide15.xml"/><Relationship Id="rId43" Type="http://schemas.openxmlformats.org/officeDocument/2006/relationships/font" Target="fonts/Montserrat-boldItalic.fnt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Raleway-bold.fntdata"/><Relationship Id="rId10" Type="http://schemas.openxmlformats.org/officeDocument/2006/relationships/slide" Target="slides/slide4.xml"/><Relationship Id="rId32" Type="http://schemas.openxmlformats.org/officeDocument/2006/relationships/font" Target="fonts/Raleway-regular.fntdata"/><Relationship Id="rId13" Type="http://schemas.openxmlformats.org/officeDocument/2006/relationships/slide" Target="slides/slide7.xml"/><Relationship Id="rId35" Type="http://schemas.openxmlformats.org/officeDocument/2006/relationships/font" Target="fonts/Raleway-boldItalic.fntdata"/><Relationship Id="rId12" Type="http://schemas.openxmlformats.org/officeDocument/2006/relationships/slide" Target="slides/slide6.xml"/><Relationship Id="rId34" Type="http://schemas.openxmlformats.org/officeDocument/2006/relationships/font" Target="fonts/Raleway-italic.fntdata"/><Relationship Id="rId15" Type="http://schemas.openxmlformats.org/officeDocument/2006/relationships/slide" Target="slides/slide9.xml"/><Relationship Id="rId37" Type="http://schemas.openxmlformats.org/officeDocument/2006/relationships/font" Target="fonts/Lato-bold.fntdata"/><Relationship Id="rId14" Type="http://schemas.openxmlformats.org/officeDocument/2006/relationships/slide" Target="slides/slide8.xml"/><Relationship Id="rId36" Type="http://schemas.openxmlformats.org/officeDocument/2006/relationships/font" Target="fonts/Lato-regular.fntdata"/><Relationship Id="rId17" Type="http://schemas.openxmlformats.org/officeDocument/2006/relationships/slide" Target="slides/slide11.xml"/><Relationship Id="rId39" Type="http://schemas.openxmlformats.org/officeDocument/2006/relationships/font" Target="fonts/Lato-boldItalic.fntdata"/><Relationship Id="rId16" Type="http://schemas.openxmlformats.org/officeDocument/2006/relationships/slide" Target="slides/slide10.xml"/><Relationship Id="rId38" Type="http://schemas.openxmlformats.org/officeDocument/2006/relationships/font" Target="fonts/Lato-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 name="Google Shape;142;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8" name="Google Shape;148;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6" name="Google Shape;156;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4" name="Google Shape;164;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2" name="Google Shape;172;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1" name="Google Shape;181;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9" name="Google Shape;189;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7" name="Google Shape;197;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5" name="Google Shape;205;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3" name="Google Shape;213;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 name="Google Shape;8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1" name="Google Shape;221;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9" name="Google Shape;229;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8" name="Google Shape;238;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9" name="Google Shape;249;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7" name="Google Shape;257;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6" name="Google Shape;266;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 name="Google Shape;103;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 name="Google Shape;10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 name="Google Shape;11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1" name="Google Shape;121;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 name="Google Shape;128;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 name="Google Shape;135;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7"/>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 name="Google Shape;11;p27"/>
          <p:cNvGrpSpPr/>
          <p:nvPr/>
        </p:nvGrpSpPr>
        <p:grpSpPr>
          <a:xfrm>
            <a:off x="830392" y="1191256"/>
            <a:ext cx="745763" cy="45826"/>
            <a:chOff x="4580561" y="2589004"/>
            <a:chExt cx="1064464" cy="25200"/>
          </a:xfrm>
        </p:grpSpPr>
        <p:sp>
          <p:nvSpPr>
            <p:cNvPr id="12" name="Google Shape;12;p2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 name="Google Shape;14;p27"/>
          <p:cNvSpPr txBox="1"/>
          <p:nvPr>
            <p:ph type="ctrTitle"/>
          </p:nvPr>
        </p:nvSpPr>
        <p:spPr>
          <a:xfrm>
            <a:off x="729450" y="1322450"/>
            <a:ext cx="7688100" cy="1664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4200"/>
              <a:buNone/>
              <a:defRPr sz="4200"/>
            </a:lvl1pPr>
            <a:lvl2pPr lvl="1" algn="l">
              <a:lnSpc>
                <a:spcPct val="100000"/>
              </a:lnSpc>
              <a:spcBef>
                <a:spcPts val="0"/>
              </a:spcBef>
              <a:spcAft>
                <a:spcPts val="0"/>
              </a:spcAft>
              <a:buSzPts val="4200"/>
              <a:buNone/>
              <a:defRPr sz="4200"/>
            </a:lvl2pPr>
            <a:lvl3pPr lvl="2" algn="l">
              <a:lnSpc>
                <a:spcPct val="100000"/>
              </a:lnSpc>
              <a:spcBef>
                <a:spcPts val="0"/>
              </a:spcBef>
              <a:spcAft>
                <a:spcPts val="0"/>
              </a:spcAft>
              <a:buSzPts val="4200"/>
              <a:buNone/>
              <a:defRPr sz="4200"/>
            </a:lvl3pPr>
            <a:lvl4pPr lvl="3" algn="l">
              <a:lnSpc>
                <a:spcPct val="100000"/>
              </a:lnSpc>
              <a:spcBef>
                <a:spcPts val="0"/>
              </a:spcBef>
              <a:spcAft>
                <a:spcPts val="0"/>
              </a:spcAft>
              <a:buSzPts val="4200"/>
              <a:buNone/>
              <a:defRPr sz="4200"/>
            </a:lvl4pPr>
            <a:lvl5pPr lvl="4" algn="l">
              <a:lnSpc>
                <a:spcPct val="100000"/>
              </a:lnSpc>
              <a:spcBef>
                <a:spcPts val="0"/>
              </a:spcBef>
              <a:spcAft>
                <a:spcPts val="0"/>
              </a:spcAft>
              <a:buSzPts val="4200"/>
              <a:buNone/>
              <a:defRPr sz="4200"/>
            </a:lvl5pPr>
            <a:lvl6pPr lvl="5" algn="l">
              <a:lnSpc>
                <a:spcPct val="100000"/>
              </a:lnSpc>
              <a:spcBef>
                <a:spcPts val="0"/>
              </a:spcBef>
              <a:spcAft>
                <a:spcPts val="0"/>
              </a:spcAft>
              <a:buSzPts val="4200"/>
              <a:buNone/>
              <a:defRPr sz="4200"/>
            </a:lvl6pPr>
            <a:lvl7pPr lvl="6" algn="l">
              <a:lnSpc>
                <a:spcPct val="100000"/>
              </a:lnSpc>
              <a:spcBef>
                <a:spcPts val="0"/>
              </a:spcBef>
              <a:spcAft>
                <a:spcPts val="0"/>
              </a:spcAft>
              <a:buSzPts val="4200"/>
              <a:buNone/>
              <a:defRPr sz="4200"/>
            </a:lvl7pPr>
            <a:lvl8pPr lvl="7" algn="l">
              <a:lnSpc>
                <a:spcPct val="100000"/>
              </a:lnSpc>
              <a:spcBef>
                <a:spcPts val="0"/>
              </a:spcBef>
              <a:spcAft>
                <a:spcPts val="0"/>
              </a:spcAft>
              <a:buSzPts val="4200"/>
              <a:buNone/>
              <a:defRPr sz="4200"/>
            </a:lvl8pPr>
            <a:lvl9pPr lvl="8" algn="l">
              <a:lnSpc>
                <a:spcPct val="100000"/>
              </a:lnSpc>
              <a:spcBef>
                <a:spcPts val="0"/>
              </a:spcBef>
              <a:spcAft>
                <a:spcPts val="0"/>
              </a:spcAft>
              <a:buSzPts val="4200"/>
              <a:buNone/>
              <a:defRPr sz="4200"/>
            </a:lvl9pPr>
          </a:lstStyle>
          <a:p/>
        </p:txBody>
      </p:sp>
      <p:sp>
        <p:nvSpPr>
          <p:cNvPr id="15" name="Google Shape;15;p27"/>
          <p:cNvSpPr txBox="1"/>
          <p:nvPr>
            <p:ph idx="1" type="subTitle"/>
          </p:nvPr>
        </p:nvSpPr>
        <p:spPr>
          <a:xfrm>
            <a:off x="729627" y="3172900"/>
            <a:ext cx="7688100" cy="541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16" name="Google Shape;16;p27"/>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36"/>
          <p:cNvGrpSpPr/>
          <p:nvPr/>
        </p:nvGrpSpPr>
        <p:grpSpPr>
          <a:xfrm>
            <a:off x="830392" y="4169130"/>
            <a:ext cx="745763" cy="45826"/>
            <a:chOff x="4580561" y="2589004"/>
            <a:chExt cx="1064464" cy="25200"/>
          </a:xfrm>
        </p:grpSpPr>
        <p:sp>
          <p:nvSpPr>
            <p:cNvPr id="75" name="Google Shape;75;p36"/>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36"/>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7" name="Google Shape;77;p36"/>
          <p:cNvSpPr txBox="1"/>
          <p:nvPr>
            <p:ph hasCustomPrompt="1" type="title"/>
          </p:nvPr>
        </p:nvSpPr>
        <p:spPr>
          <a:xfrm>
            <a:off x="729450" y="733950"/>
            <a:ext cx="7688400" cy="1244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8000"/>
              <a:buNone/>
              <a:defRPr sz="8000">
                <a:solidFill>
                  <a:schemeClr val="lt1"/>
                </a:solidFill>
              </a:defRPr>
            </a:lvl1pPr>
            <a:lvl2pPr lvl="1" algn="l">
              <a:lnSpc>
                <a:spcPct val="100000"/>
              </a:lnSpc>
              <a:spcBef>
                <a:spcPts val="0"/>
              </a:spcBef>
              <a:spcAft>
                <a:spcPts val="0"/>
              </a:spcAft>
              <a:buClr>
                <a:schemeClr val="lt1"/>
              </a:buClr>
              <a:buSzPts val="8000"/>
              <a:buNone/>
              <a:defRPr sz="8000">
                <a:solidFill>
                  <a:schemeClr val="lt1"/>
                </a:solidFill>
              </a:defRPr>
            </a:lvl2pPr>
            <a:lvl3pPr lvl="2" algn="l">
              <a:lnSpc>
                <a:spcPct val="100000"/>
              </a:lnSpc>
              <a:spcBef>
                <a:spcPts val="0"/>
              </a:spcBef>
              <a:spcAft>
                <a:spcPts val="0"/>
              </a:spcAft>
              <a:buClr>
                <a:schemeClr val="lt1"/>
              </a:buClr>
              <a:buSzPts val="8000"/>
              <a:buNone/>
              <a:defRPr sz="8000">
                <a:solidFill>
                  <a:schemeClr val="lt1"/>
                </a:solidFill>
              </a:defRPr>
            </a:lvl3pPr>
            <a:lvl4pPr lvl="3" algn="l">
              <a:lnSpc>
                <a:spcPct val="100000"/>
              </a:lnSpc>
              <a:spcBef>
                <a:spcPts val="0"/>
              </a:spcBef>
              <a:spcAft>
                <a:spcPts val="0"/>
              </a:spcAft>
              <a:buClr>
                <a:schemeClr val="lt1"/>
              </a:buClr>
              <a:buSzPts val="8000"/>
              <a:buNone/>
              <a:defRPr sz="8000">
                <a:solidFill>
                  <a:schemeClr val="lt1"/>
                </a:solidFill>
              </a:defRPr>
            </a:lvl4pPr>
            <a:lvl5pPr lvl="4" algn="l">
              <a:lnSpc>
                <a:spcPct val="100000"/>
              </a:lnSpc>
              <a:spcBef>
                <a:spcPts val="0"/>
              </a:spcBef>
              <a:spcAft>
                <a:spcPts val="0"/>
              </a:spcAft>
              <a:buClr>
                <a:schemeClr val="lt1"/>
              </a:buClr>
              <a:buSzPts val="8000"/>
              <a:buNone/>
              <a:defRPr sz="8000">
                <a:solidFill>
                  <a:schemeClr val="lt1"/>
                </a:solidFill>
              </a:defRPr>
            </a:lvl5pPr>
            <a:lvl6pPr lvl="5" algn="l">
              <a:lnSpc>
                <a:spcPct val="100000"/>
              </a:lnSpc>
              <a:spcBef>
                <a:spcPts val="0"/>
              </a:spcBef>
              <a:spcAft>
                <a:spcPts val="0"/>
              </a:spcAft>
              <a:buClr>
                <a:schemeClr val="lt1"/>
              </a:buClr>
              <a:buSzPts val="8000"/>
              <a:buNone/>
              <a:defRPr sz="8000">
                <a:solidFill>
                  <a:schemeClr val="lt1"/>
                </a:solidFill>
              </a:defRPr>
            </a:lvl6pPr>
            <a:lvl7pPr lvl="6" algn="l">
              <a:lnSpc>
                <a:spcPct val="100000"/>
              </a:lnSpc>
              <a:spcBef>
                <a:spcPts val="0"/>
              </a:spcBef>
              <a:spcAft>
                <a:spcPts val="0"/>
              </a:spcAft>
              <a:buClr>
                <a:schemeClr val="lt1"/>
              </a:buClr>
              <a:buSzPts val="8000"/>
              <a:buNone/>
              <a:defRPr sz="8000">
                <a:solidFill>
                  <a:schemeClr val="lt1"/>
                </a:solidFill>
              </a:defRPr>
            </a:lvl7pPr>
            <a:lvl8pPr lvl="7" algn="l">
              <a:lnSpc>
                <a:spcPct val="100000"/>
              </a:lnSpc>
              <a:spcBef>
                <a:spcPts val="0"/>
              </a:spcBef>
              <a:spcAft>
                <a:spcPts val="0"/>
              </a:spcAft>
              <a:buClr>
                <a:schemeClr val="lt1"/>
              </a:buClr>
              <a:buSzPts val="8000"/>
              <a:buNone/>
              <a:defRPr sz="8000">
                <a:solidFill>
                  <a:schemeClr val="lt1"/>
                </a:solidFill>
              </a:defRPr>
            </a:lvl8pPr>
            <a:lvl9pPr lvl="8" algn="l">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78" name="Google Shape;78;p36"/>
          <p:cNvSpPr txBox="1"/>
          <p:nvPr>
            <p:ph idx="1" type="body"/>
          </p:nvPr>
        </p:nvSpPr>
        <p:spPr>
          <a:xfrm>
            <a:off x="729450" y="2272888"/>
            <a:ext cx="7688400" cy="15804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Clr>
                <a:schemeClr val="lt1"/>
              </a:buClr>
              <a:buSzPts val="1300"/>
              <a:buChar char="●"/>
              <a:defRPr>
                <a:solidFill>
                  <a:schemeClr val="lt1"/>
                </a:solidFill>
              </a:defRPr>
            </a:lvl1pPr>
            <a:lvl2pPr indent="-298450" lvl="1" marL="914400" algn="l">
              <a:lnSpc>
                <a:spcPct val="115000"/>
              </a:lnSpc>
              <a:spcBef>
                <a:spcPts val="0"/>
              </a:spcBef>
              <a:spcAft>
                <a:spcPts val="0"/>
              </a:spcAft>
              <a:buClr>
                <a:schemeClr val="lt1"/>
              </a:buClr>
              <a:buSzPts val="1100"/>
              <a:buChar char="○"/>
              <a:defRPr>
                <a:solidFill>
                  <a:schemeClr val="lt1"/>
                </a:solidFill>
              </a:defRPr>
            </a:lvl2pPr>
            <a:lvl3pPr indent="-298450" lvl="2" marL="1371600" algn="l">
              <a:lnSpc>
                <a:spcPct val="115000"/>
              </a:lnSpc>
              <a:spcBef>
                <a:spcPts val="0"/>
              </a:spcBef>
              <a:spcAft>
                <a:spcPts val="0"/>
              </a:spcAft>
              <a:buClr>
                <a:schemeClr val="lt1"/>
              </a:buClr>
              <a:buSzPts val="1100"/>
              <a:buChar char="■"/>
              <a:defRPr>
                <a:solidFill>
                  <a:schemeClr val="lt1"/>
                </a:solidFill>
              </a:defRPr>
            </a:lvl3pPr>
            <a:lvl4pPr indent="-298450" lvl="3" marL="1828800" algn="l">
              <a:lnSpc>
                <a:spcPct val="115000"/>
              </a:lnSpc>
              <a:spcBef>
                <a:spcPts val="0"/>
              </a:spcBef>
              <a:spcAft>
                <a:spcPts val="0"/>
              </a:spcAft>
              <a:buClr>
                <a:schemeClr val="lt1"/>
              </a:buClr>
              <a:buSzPts val="1100"/>
              <a:buChar char="●"/>
              <a:defRPr>
                <a:solidFill>
                  <a:schemeClr val="lt1"/>
                </a:solidFill>
              </a:defRPr>
            </a:lvl4pPr>
            <a:lvl5pPr indent="-298450" lvl="4" marL="2286000" algn="l">
              <a:lnSpc>
                <a:spcPct val="115000"/>
              </a:lnSpc>
              <a:spcBef>
                <a:spcPts val="0"/>
              </a:spcBef>
              <a:spcAft>
                <a:spcPts val="0"/>
              </a:spcAft>
              <a:buClr>
                <a:schemeClr val="lt1"/>
              </a:buClr>
              <a:buSzPts val="1100"/>
              <a:buChar char="○"/>
              <a:defRPr>
                <a:solidFill>
                  <a:schemeClr val="lt1"/>
                </a:solidFill>
              </a:defRPr>
            </a:lvl5pPr>
            <a:lvl6pPr indent="-298450" lvl="5" marL="2743200" algn="l">
              <a:lnSpc>
                <a:spcPct val="115000"/>
              </a:lnSpc>
              <a:spcBef>
                <a:spcPts val="0"/>
              </a:spcBef>
              <a:spcAft>
                <a:spcPts val="0"/>
              </a:spcAft>
              <a:buClr>
                <a:schemeClr val="lt1"/>
              </a:buClr>
              <a:buSzPts val="1100"/>
              <a:buChar char="■"/>
              <a:defRPr>
                <a:solidFill>
                  <a:schemeClr val="lt1"/>
                </a:solidFill>
              </a:defRPr>
            </a:lvl6pPr>
            <a:lvl7pPr indent="-298450" lvl="6" marL="3200400" algn="l">
              <a:lnSpc>
                <a:spcPct val="115000"/>
              </a:lnSpc>
              <a:spcBef>
                <a:spcPts val="0"/>
              </a:spcBef>
              <a:spcAft>
                <a:spcPts val="0"/>
              </a:spcAft>
              <a:buClr>
                <a:schemeClr val="lt1"/>
              </a:buClr>
              <a:buSzPts val="1100"/>
              <a:buChar char="●"/>
              <a:defRPr>
                <a:solidFill>
                  <a:schemeClr val="lt1"/>
                </a:solidFill>
              </a:defRPr>
            </a:lvl7pPr>
            <a:lvl8pPr indent="-298450" lvl="7" marL="3657600" algn="l">
              <a:lnSpc>
                <a:spcPct val="115000"/>
              </a:lnSpc>
              <a:spcBef>
                <a:spcPts val="0"/>
              </a:spcBef>
              <a:spcAft>
                <a:spcPts val="0"/>
              </a:spcAft>
              <a:buClr>
                <a:schemeClr val="lt1"/>
              </a:buClr>
              <a:buSzPts val="1100"/>
              <a:buChar char="○"/>
              <a:defRPr>
                <a:solidFill>
                  <a:schemeClr val="lt1"/>
                </a:solidFill>
              </a:defRPr>
            </a:lvl8pPr>
            <a:lvl9pPr indent="-298450" lvl="8" marL="4114800" algn="l">
              <a:lnSpc>
                <a:spcPct val="115000"/>
              </a:lnSpc>
              <a:spcBef>
                <a:spcPts val="0"/>
              </a:spcBef>
              <a:spcAft>
                <a:spcPts val="0"/>
              </a:spcAft>
              <a:buClr>
                <a:schemeClr val="lt1"/>
              </a:buClr>
              <a:buSzPts val="1100"/>
              <a:buChar char="■"/>
              <a:defRPr>
                <a:solidFill>
                  <a:schemeClr val="lt1"/>
                </a:solidFill>
              </a:defRPr>
            </a:lvl9pPr>
          </a:lstStyle>
          <a:p/>
        </p:txBody>
      </p:sp>
      <p:sp>
        <p:nvSpPr>
          <p:cNvPr id="79" name="Google Shape;79;p36"/>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37"/>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28"/>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9" name="Google Shape;19;p28"/>
          <p:cNvGrpSpPr/>
          <p:nvPr/>
        </p:nvGrpSpPr>
        <p:grpSpPr>
          <a:xfrm>
            <a:off x="830392" y="1191256"/>
            <a:ext cx="745763" cy="45826"/>
            <a:chOff x="4580561" y="2589004"/>
            <a:chExt cx="1064464" cy="25200"/>
          </a:xfrm>
        </p:grpSpPr>
        <p:sp>
          <p:nvSpPr>
            <p:cNvPr id="20" name="Google Shape;20;p28"/>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28"/>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 name="Google Shape;22;p28"/>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23" name="Google Shape;23;p28"/>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24" name="Google Shape;24;p28"/>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25" name="Shape 25"/>
        <p:cNvGrpSpPr/>
        <p:nvPr/>
      </p:nvGrpSpPr>
      <p:grpSpPr>
        <a:xfrm>
          <a:off x="0" y="0"/>
          <a:ext cx="0" cy="0"/>
          <a:chOff x="0" y="0"/>
          <a:chExt cx="0" cy="0"/>
        </a:xfrm>
      </p:grpSpPr>
      <p:grpSp>
        <p:nvGrpSpPr>
          <p:cNvPr id="26" name="Google Shape;26;p29"/>
          <p:cNvGrpSpPr/>
          <p:nvPr/>
        </p:nvGrpSpPr>
        <p:grpSpPr>
          <a:xfrm>
            <a:off x="830392" y="1191256"/>
            <a:ext cx="745763" cy="45826"/>
            <a:chOff x="4580561" y="2589004"/>
            <a:chExt cx="1064464" cy="25200"/>
          </a:xfrm>
        </p:grpSpPr>
        <p:sp>
          <p:nvSpPr>
            <p:cNvPr id="27" name="Google Shape;27;p29"/>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29"/>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9" name="Google Shape;29;p29"/>
          <p:cNvSpPr txBox="1"/>
          <p:nvPr>
            <p:ph type="title"/>
          </p:nvPr>
        </p:nvSpPr>
        <p:spPr>
          <a:xfrm>
            <a:off x="729450" y="1322450"/>
            <a:ext cx="7688400" cy="1518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30" name="Google Shape;30;p29"/>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30"/>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3" name="Google Shape;33;p30"/>
          <p:cNvGrpSpPr/>
          <p:nvPr/>
        </p:nvGrpSpPr>
        <p:grpSpPr>
          <a:xfrm>
            <a:off x="830392" y="1191256"/>
            <a:ext cx="745763" cy="45826"/>
            <a:chOff x="4580561" y="2589004"/>
            <a:chExt cx="1064464" cy="25200"/>
          </a:xfrm>
        </p:grpSpPr>
        <p:sp>
          <p:nvSpPr>
            <p:cNvPr id="34" name="Google Shape;34;p30"/>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30"/>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 name="Google Shape;36;p30"/>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37" name="Google Shape;37;p30"/>
          <p:cNvSpPr txBox="1"/>
          <p:nvPr>
            <p:ph idx="1" type="body"/>
          </p:nvPr>
        </p:nvSpPr>
        <p:spPr>
          <a:xfrm>
            <a:off x="729325" y="2078875"/>
            <a:ext cx="3774300" cy="22611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38" name="Google Shape;38;p30"/>
          <p:cNvSpPr txBox="1"/>
          <p:nvPr>
            <p:ph idx="2" type="body"/>
          </p:nvPr>
        </p:nvSpPr>
        <p:spPr>
          <a:xfrm>
            <a:off x="4643604" y="2078875"/>
            <a:ext cx="3774300" cy="22611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39" name="Google Shape;39;p30"/>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31"/>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2" name="Google Shape;42;p31"/>
          <p:cNvGrpSpPr/>
          <p:nvPr/>
        </p:nvGrpSpPr>
        <p:grpSpPr>
          <a:xfrm>
            <a:off x="830392" y="1191256"/>
            <a:ext cx="745763" cy="45826"/>
            <a:chOff x="4580561" y="2589004"/>
            <a:chExt cx="1064464" cy="25200"/>
          </a:xfrm>
        </p:grpSpPr>
        <p:sp>
          <p:nvSpPr>
            <p:cNvPr id="43" name="Google Shape;43;p31"/>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3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5" name="Google Shape;45;p31"/>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46" name="Google Shape;46;p3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32"/>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9" name="Google Shape;49;p32"/>
          <p:cNvGrpSpPr/>
          <p:nvPr/>
        </p:nvGrpSpPr>
        <p:grpSpPr>
          <a:xfrm>
            <a:off x="830392" y="1191256"/>
            <a:ext cx="745763" cy="45826"/>
            <a:chOff x="4580561" y="2589004"/>
            <a:chExt cx="1064464" cy="25200"/>
          </a:xfrm>
        </p:grpSpPr>
        <p:sp>
          <p:nvSpPr>
            <p:cNvPr id="50" name="Google Shape;50;p3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3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2" name="Google Shape;52;p32"/>
          <p:cNvSpPr txBox="1"/>
          <p:nvPr>
            <p:ph type="title"/>
          </p:nvPr>
        </p:nvSpPr>
        <p:spPr>
          <a:xfrm>
            <a:off x="730000" y="1318650"/>
            <a:ext cx="3300900" cy="13815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53" name="Google Shape;53;p32"/>
          <p:cNvSpPr txBox="1"/>
          <p:nvPr>
            <p:ph idx="1" type="body"/>
          </p:nvPr>
        </p:nvSpPr>
        <p:spPr>
          <a:xfrm>
            <a:off x="721225" y="2781725"/>
            <a:ext cx="3300900" cy="1597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54" name="Google Shape;54;p32"/>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33"/>
          <p:cNvGrpSpPr/>
          <p:nvPr/>
        </p:nvGrpSpPr>
        <p:grpSpPr>
          <a:xfrm>
            <a:off x="830392" y="4169130"/>
            <a:ext cx="745763" cy="45826"/>
            <a:chOff x="4580561" y="2589004"/>
            <a:chExt cx="1064464" cy="25200"/>
          </a:xfrm>
        </p:grpSpPr>
        <p:sp>
          <p:nvSpPr>
            <p:cNvPr id="57" name="Google Shape;57;p3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3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9" name="Google Shape;59;p33"/>
          <p:cNvSpPr txBox="1"/>
          <p:nvPr>
            <p:ph type="title"/>
          </p:nvPr>
        </p:nvSpPr>
        <p:spPr>
          <a:xfrm>
            <a:off x="729450" y="864300"/>
            <a:ext cx="7021200" cy="29850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60" name="Google Shape;60;p3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34"/>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3" name="Google Shape;63;p34"/>
          <p:cNvGrpSpPr/>
          <p:nvPr/>
        </p:nvGrpSpPr>
        <p:grpSpPr>
          <a:xfrm>
            <a:off x="830392" y="1191256"/>
            <a:ext cx="745763" cy="45826"/>
            <a:chOff x="4580561" y="2589004"/>
            <a:chExt cx="1064464" cy="25200"/>
          </a:xfrm>
        </p:grpSpPr>
        <p:sp>
          <p:nvSpPr>
            <p:cNvPr id="64" name="Google Shape;64;p3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3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6" name="Google Shape;66;p34"/>
          <p:cNvSpPr txBox="1"/>
          <p:nvPr>
            <p:ph type="title"/>
          </p:nvPr>
        </p:nvSpPr>
        <p:spPr>
          <a:xfrm>
            <a:off x="730000" y="1318650"/>
            <a:ext cx="3300900" cy="1687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67" name="Google Shape;67;p34"/>
          <p:cNvSpPr txBox="1"/>
          <p:nvPr>
            <p:ph idx="1" type="subTitle"/>
          </p:nvPr>
        </p:nvSpPr>
        <p:spPr>
          <a:xfrm>
            <a:off x="724950" y="3161525"/>
            <a:ext cx="3300900" cy="759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68" name="Google Shape;68;p34"/>
          <p:cNvSpPr txBox="1"/>
          <p:nvPr>
            <p:ph idx="2" type="body"/>
          </p:nvPr>
        </p:nvSpPr>
        <p:spPr>
          <a:xfrm>
            <a:off x="5174225" y="1352625"/>
            <a:ext cx="3374400" cy="3025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69" name="Google Shape;69;p34"/>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35"/>
          <p:cNvSpPr txBox="1"/>
          <p:nvPr>
            <p:ph idx="1" type="body"/>
          </p:nvPr>
        </p:nvSpPr>
        <p:spPr>
          <a:xfrm>
            <a:off x="724950" y="4372551"/>
            <a:ext cx="7697400" cy="4605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300"/>
              <a:buNone/>
              <a:defRPr/>
            </a:lvl1pPr>
          </a:lstStyle>
          <a:p/>
        </p:txBody>
      </p:sp>
      <p:sp>
        <p:nvSpPr>
          <p:cNvPr id="72" name="Google Shape;72;p35"/>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2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1pPr>
            <a:lvl2pPr lvl="1"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2pPr>
            <a:lvl3pPr lvl="2"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3pPr>
            <a:lvl4pPr lvl="3"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4pPr>
            <a:lvl5pPr lvl="4"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5pPr>
            <a:lvl6pPr lvl="5"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6pPr>
            <a:lvl7pPr lvl="6"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7pPr>
            <a:lvl8pPr lvl="7"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8pPr>
            <a:lvl9pPr lvl="8"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9pPr>
          </a:lstStyle>
          <a:p/>
        </p:txBody>
      </p:sp>
      <p:sp>
        <p:nvSpPr>
          <p:cNvPr id="7" name="Google Shape;7;p2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marR="0" rtl="0" algn="l">
              <a:lnSpc>
                <a:spcPct val="115000"/>
              </a:lnSpc>
              <a:spcBef>
                <a:spcPts val="0"/>
              </a:spcBef>
              <a:spcAft>
                <a:spcPts val="0"/>
              </a:spcAft>
              <a:buClr>
                <a:schemeClr val="accent1"/>
              </a:buClr>
              <a:buSzPts val="1300"/>
              <a:buFont typeface="Lato"/>
              <a:buChar char="●"/>
              <a:defRPr b="0" i="0" sz="1300" u="none" cap="none" strike="noStrike">
                <a:solidFill>
                  <a:schemeClr val="accent1"/>
                </a:solidFill>
                <a:latin typeface="Lato"/>
                <a:ea typeface="Lato"/>
                <a:cs typeface="Lato"/>
                <a:sym typeface="Lato"/>
              </a:defRPr>
            </a:lvl1pPr>
            <a:lvl2pPr indent="-298450" lvl="1" marL="9144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2pPr>
            <a:lvl3pPr indent="-298450" lvl="2" marL="13716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3pPr>
            <a:lvl4pPr indent="-298450" lvl="3" marL="18288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4pPr>
            <a:lvl5pPr indent="-298450" lvl="4" marL="22860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5pPr>
            <a:lvl6pPr indent="-298450" lvl="5" marL="27432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6pPr>
            <a:lvl7pPr indent="-298450" lvl="6" marL="32004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7pPr>
            <a:lvl8pPr indent="-298450" lvl="7" marL="36576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8pPr>
            <a:lvl9pPr indent="-298450" lvl="8" marL="41148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9pPr>
          </a:lstStyle>
          <a:p/>
        </p:txBody>
      </p:sp>
      <p:sp>
        <p:nvSpPr>
          <p:cNvPr id="8" name="Google Shape;8;p26"/>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gif"/><Relationship Id="rId4" Type="http://schemas.openxmlformats.org/officeDocument/2006/relationships/hyperlink" Target="https://anilz.shinyapps.io/Central_Limit_Theorem/"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gi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gi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gif"/><Relationship Id="rId4" Type="http://schemas.openxmlformats.org/officeDocument/2006/relationships/image" Target="../media/image7.gi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gi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gi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gif"/><Relationship Id="rId4" Type="http://schemas.openxmlformats.org/officeDocument/2006/relationships/hyperlink" Target="https://www.statisticshowto.com/sample/" TargetMode="External"/><Relationship Id="rId5" Type="http://schemas.openxmlformats.org/officeDocument/2006/relationships/hyperlink" Target="https://www.statisticshowto.com/mean" TargetMode="External"/><Relationship Id="rId6" Type="http://schemas.openxmlformats.org/officeDocument/2006/relationships/hyperlink" Target="https://www.statisticshowto.com/probability-and-statistics/standard-deviation/"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gif"/><Relationship Id="rId4" Type="http://schemas.openxmlformats.org/officeDocument/2006/relationships/hyperlink" Target="https://www.statisticshowto.com/sample/" TargetMode="External"/><Relationship Id="rId5" Type="http://schemas.openxmlformats.org/officeDocument/2006/relationships/hyperlink" Target="https://www.statisticshowto.com/mean" TargetMode="External"/><Relationship Id="rId6" Type="http://schemas.openxmlformats.org/officeDocument/2006/relationships/hyperlink" Target="https://www.statisticshowto.com/probability-and-statistics/standard-deviation/"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gif"/><Relationship Id="rId4" Type="http://schemas.openxmlformats.org/officeDocument/2006/relationships/hyperlink" Target="https://www.statisticshowto.com/sample/" TargetMode="External"/><Relationship Id="rId5" Type="http://schemas.openxmlformats.org/officeDocument/2006/relationships/hyperlink" Target="https://www.statisticshowto.com/mean" TargetMode="External"/><Relationship Id="rId6" Type="http://schemas.openxmlformats.org/officeDocument/2006/relationships/hyperlink" Target="https://www.statisticshowto.com/probability-and-statistics/standard-deviatio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gif"/><Relationship Id="rId4" Type="http://schemas.openxmlformats.org/officeDocument/2006/relationships/hyperlink" Target="https://www.statisticshowto.com/sample/" TargetMode="External"/><Relationship Id="rId5" Type="http://schemas.openxmlformats.org/officeDocument/2006/relationships/hyperlink" Target="https://www.statisticshowto.com/mean" TargetMode="External"/><Relationship Id="rId6" Type="http://schemas.openxmlformats.org/officeDocument/2006/relationships/hyperlink" Target="https://www.statisticshowto.com/probability-and-statistics/standard-deviation/" TargetMode="External"/><Relationship Id="rId7" Type="http://schemas.openxmlformats.org/officeDocument/2006/relationships/hyperlink" Target="https://www.statisticshowto.com/what-is-an-alpha-level/"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gif"/><Relationship Id="rId4" Type="http://schemas.openxmlformats.org/officeDocument/2006/relationships/hyperlink" Target="https://www.statisticshowto.com/sample/" TargetMode="External"/><Relationship Id="rId5" Type="http://schemas.openxmlformats.org/officeDocument/2006/relationships/hyperlink" Target="https://www.statisticshowto.com/mean" TargetMode="External"/><Relationship Id="rId6" Type="http://schemas.openxmlformats.org/officeDocument/2006/relationships/hyperlink" Target="https://www.statisticshowto.com/probability-and-statistics/standard-deviation/" TargetMode="External"/><Relationship Id="rId7"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gif"/><Relationship Id="rId4" Type="http://schemas.openxmlformats.org/officeDocument/2006/relationships/hyperlink" Target="https://www.statisticshowto.com/sample/" TargetMode="External"/><Relationship Id="rId10" Type="http://schemas.openxmlformats.org/officeDocument/2006/relationships/image" Target="../media/image9.png"/><Relationship Id="rId9" Type="http://schemas.openxmlformats.org/officeDocument/2006/relationships/image" Target="../media/image11.png"/><Relationship Id="rId5" Type="http://schemas.openxmlformats.org/officeDocument/2006/relationships/hyperlink" Target="https://www.statisticshowto.com/mean" TargetMode="External"/><Relationship Id="rId6" Type="http://schemas.openxmlformats.org/officeDocument/2006/relationships/hyperlink" Target="https://www.statisticshowto.com/probability-and-statistics/standard-deviation/" TargetMode="External"/><Relationship Id="rId7" Type="http://schemas.openxmlformats.org/officeDocument/2006/relationships/hyperlink" Target="https://www.statisticshowto.com/test-statistic/" TargetMode="External"/><Relationship Id="rId8"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gif"/><Relationship Id="rId4" Type="http://schemas.openxmlformats.org/officeDocument/2006/relationships/hyperlink" Target="https://www.statisticshowto.com/what-is-an-alpha-level/"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gif"/><Relationship Id="rId4"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gi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gif"/><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
          <p:cNvSpPr txBox="1"/>
          <p:nvPr>
            <p:ph type="ctrTitle"/>
          </p:nvPr>
        </p:nvSpPr>
        <p:spPr>
          <a:xfrm>
            <a:off x="729450" y="1322450"/>
            <a:ext cx="7688100" cy="1664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4200"/>
              <a:buNone/>
            </a:pPr>
            <a:r>
              <a:rPr lang="en"/>
              <a:t>Statistics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0"/>
          <p:cNvSpPr txBox="1"/>
          <p:nvPr>
            <p:ph type="title"/>
          </p:nvPr>
        </p:nvSpPr>
        <p:spPr>
          <a:xfrm>
            <a:off x="727650" y="597025"/>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Normal distribution</a:t>
            </a:r>
            <a:endParaRPr/>
          </a:p>
        </p:txBody>
      </p:sp>
      <p:pic>
        <p:nvPicPr>
          <p:cNvPr id="145" name="Google Shape;145;p10"/>
          <p:cNvPicPr preferRelativeResize="0"/>
          <p:nvPr/>
        </p:nvPicPr>
        <p:blipFill rotWithShape="1">
          <a:blip r:embed="rId3">
            <a:alphaModFix/>
          </a:blip>
          <a:srcRect b="0" l="0" r="0" t="0"/>
          <a:stretch/>
        </p:blipFill>
        <p:spPr>
          <a:xfrm>
            <a:off x="1885275" y="1242175"/>
            <a:ext cx="5769640" cy="370647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1"/>
          <p:cNvSpPr txBox="1"/>
          <p:nvPr>
            <p:ph type="title"/>
          </p:nvPr>
        </p:nvSpPr>
        <p:spPr>
          <a:xfrm>
            <a:off x="727650" y="597025"/>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Central Limit Theorem</a:t>
            </a:r>
            <a:endParaRPr/>
          </a:p>
        </p:txBody>
      </p:sp>
      <p:sp>
        <p:nvSpPr>
          <p:cNvPr id="151" name="Google Shape;151;p11"/>
          <p:cNvSpPr txBox="1"/>
          <p:nvPr/>
        </p:nvSpPr>
        <p:spPr>
          <a:xfrm>
            <a:off x="728725" y="1584800"/>
            <a:ext cx="4075200" cy="475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pic>
        <p:nvPicPr>
          <p:cNvPr id="152" name="Google Shape;152;p11" title="text annotation indicator"/>
          <p:cNvPicPr preferRelativeResize="0"/>
          <p:nvPr/>
        </p:nvPicPr>
        <p:blipFill rotWithShape="1">
          <a:blip r:embed="rId3">
            <a:alphaModFix/>
          </a:blip>
          <a:srcRect b="0" l="0" r="0" t="0"/>
          <a:stretch/>
        </p:blipFill>
        <p:spPr>
          <a:xfrm>
            <a:off x="109950" y="3259800"/>
            <a:ext cx="25577" cy="9525"/>
          </a:xfrm>
          <a:prstGeom prst="rect">
            <a:avLst/>
          </a:prstGeom>
          <a:noFill/>
          <a:ln>
            <a:noFill/>
          </a:ln>
        </p:spPr>
      </p:pic>
      <p:sp>
        <p:nvSpPr>
          <p:cNvPr id="153" name="Google Shape;153;p11"/>
          <p:cNvSpPr txBox="1"/>
          <p:nvPr/>
        </p:nvSpPr>
        <p:spPr>
          <a:xfrm>
            <a:off x="519178" y="1351900"/>
            <a:ext cx="8055600" cy="3000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40424E"/>
              </a:solidFill>
              <a:highlight>
                <a:srgbClr val="FFFFFF"/>
              </a:highlight>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rgbClr val="40424E"/>
                </a:solidFill>
                <a:highlight>
                  <a:srgbClr val="FFFFFF"/>
                </a:highlight>
                <a:latin typeface="Montserrat"/>
                <a:ea typeface="Montserrat"/>
                <a:cs typeface="Montserrat"/>
                <a:sym typeface="Montserrat"/>
              </a:rPr>
              <a:t>The central limit theorem states that if you have a population with mean μ and standard deviation σ and take sufficiently large random samples from the population with replacement, then the distribution of the sample means will be approximately normally distributed. This will hold true regardless of whether the source population is normal or skewed, provided the sample size is sufficiently large (usually n &gt; 30). If the population is normal, then the theorem holds true even for samples smaller than 30. </a:t>
            </a:r>
            <a:endParaRPr b="0" i="0" sz="1300" u="none" cap="none" strike="noStrike">
              <a:solidFill>
                <a:srgbClr val="40424E"/>
              </a:solidFill>
              <a:highlight>
                <a:srgbClr val="FFFFFF"/>
              </a:highlight>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40424E"/>
              </a:solidFill>
              <a:highlight>
                <a:srgbClr val="FFFFFF"/>
              </a:highlight>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300"/>
              <a:buFont typeface="Arial"/>
              <a:buNone/>
            </a:pPr>
            <a:r>
              <a:rPr b="0" i="0" lang="en" sz="1300" u="sng" cap="none" strike="noStrike">
                <a:solidFill>
                  <a:schemeClr val="hlink"/>
                </a:solidFill>
                <a:highlight>
                  <a:srgbClr val="FFFFFF"/>
                </a:highlight>
                <a:latin typeface="Montserrat"/>
                <a:ea typeface="Montserrat"/>
                <a:cs typeface="Montserrat"/>
                <a:sym typeface="Montserrat"/>
                <a:hlinkClick r:id="rId4"/>
              </a:rPr>
              <a:t>https://anilz.shinyapps.io/Central_Limit_Theorem/</a:t>
            </a:r>
            <a:endParaRPr b="0" i="0" sz="1300" u="none" cap="none" strike="noStrike">
              <a:solidFill>
                <a:srgbClr val="40424E"/>
              </a:solidFill>
              <a:highlight>
                <a:srgbClr val="FFFFFF"/>
              </a:highlight>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40424E"/>
              </a:solidFill>
              <a:highlight>
                <a:srgbClr val="FFFFFF"/>
              </a:highlight>
              <a:latin typeface="Montserrat"/>
              <a:ea typeface="Montserrat"/>
              <a:cs typeface="Montserrat"/>
              <a:sym typeface="Montserra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2"/>
          <p:cNvSpPr txBox="1"/>
          <p:nvPr>
            <p:ph type="title"/>
          </p:nvPr>
        </p:nvSpPr>
        <p:spPr>
          <a:xfrm>
            <a:off x="727650" y="597025"/>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Inferential Statistics - Sample Size</a:t>
            </a:r>
            <a:endParaRPr/>
          </a:p>
        </p:txBody>
      </p:sp>
      <p:sp>
        <p:nvSpPr>
          <p:cNvPr id="159" name="Google Shape;159;p12"/>
          <p:cNvSpPr txBox="1"/>
          <p:nvPr/>
        </p:nvSpPr>
        <p:spPr>
          <a:xfrm>
            <a:off x="728725" y="1584800"/>
            <a:ext cx="4075200" cy="475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pic>
        <p:nvPicPr>
          <p:cNvPr id="160" name="Google Shape;160;p12" title="text annotation indicator"/>
          <p:cNvPicPr preferRelativeResize="0"/>
          <p:nvPr/>
        </p:nvPicPr>
        <p:blipFill rotWithShape="1">
          <a:blip r:embed="rId3">
            <a:alphaModFix/>
          </a:blip>
          <a:srcRect b="0" l="0" r="0" t="0"/>
          <a:stretch/>
        </p:blipFill>
        <p:spPr>
          <a:xfrm>
            <a:off x="109950" y="3259800"/>
            <a:ext cx="25577" cy="9525"/>
          </a:xfrm>
          <a:prstGeom prst="rect">
            <a:avLst/>
          </a:prstGeom>
          <a:noFill/>
          <a:ln>
            <a:noFill/>
          </a:ln>
        </p:spPr>
      </p:pic>
      <p:sp>
        <p:nvSpPr>
          <p:cNvPr id="161" name="Google Shape;161;p12"/>
          <p:cNvSpPr txBox="1"/>
          <p:nvPr/>
        </p:nvSpPr>
        <p:spPr>
          <a:xfrm>
            <a:off x="519178" y="1351900"/>
            <a:ext cx="8055600" cy="3000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40424E"/>
              </a:solidFill>
              <a:highlight>
                <a:srgbClr val="FFFFFF"/>
              </a:highlight>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40424E"/>
              </a:solidFill>
              <a:highlight>
                <a:srgbClr val="FFFFFF"/>
              </a:highlight>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rgbClr val="40424E"/>
                </a:solidFill>
                <a:highlight>
                  <a:srgbClr val="FFFFFF"/>
                </a:highlight>
                <a:latin typeface="Montserrat"/>
                <a:ea typeface="Montserrat"/>
                <a:cs typeface="Montserrat"/>
                <a:sym typeface="Montserrat"/>
              </a:rPr>
              <a:t>Example :</a:t>
            </a:r>
            <a:endParaRPr b="0" i="0" sz="1300" u="none" cap="none" strike="noStrike">
              <a:solidFill>
                <a:srgbClr val="40424E"/>
              </a:solidFill>
              <a:highlight>
                <a:srgbClr val="FFFFFF"/>
              </a:highlight>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40424E"/>
              </a:solidFill>
              <a:highlight>
                <a:srgbClr val="FFFFFF"/>
              </a:highlight>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rgbClr val="40424E"/>
                </a:solidFill>
                <a:highlight>
                  <a:srgbClr val="FFFFFF"/>
                </a:highlight>
                <a:latin typeface="Montserrat"/>
                <a:ea typeface="Montserrat"/>
                <a:cs typeface="Montserrat"/>
                <a:sym typeface="Montserrat"/>
              </a:rPr>
              <a:t>We would like to start an ISP and need to estimate the average Internet usage of households in one week for our business plan and model. How many households must we randomly select to be 95 percent sure that the sample mean is within 1 minute of the population mean . Assume that a previous survey of household usage has shown  = 6.95 minutes.</a:t>
            </a:r>
            <a:endParaRPr b="0" i="0" sz="1300" u="none" cap="none" strike="noStrike">
              <a:solidFill>
                <a:srgbClr val="40424E"/>
              </a:solidFill>
              <a:highlight>
                <a:srgbClr val="FFFFFF"/>
              </a:highlight>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40424E"/>
              </a:solidFill>
              <a:highlight>
                <a:srgbClr val="FFFFFF"/>
              </a:highlight>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40424E"/>
              </a:solidFill>
              <a:highlight>
                <a:srgbClr val="FFFFFF"/>
              </a:highlight>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40424E"/>
              </a:solidFill>
              <a:highlight>
                <a:srgbClr val="FFFFFF"/>
              </a:highlight>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40424E"/>
              </a:solidFill>
              <a:highlight>
                <a:srgbClr val="FFFFFF"/>
              </a:highlight>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40424E"/>
              </a:solidFill>
              <a:highlight>
                <a:srgbClr val="FFFFFF"/>
              </a:highlight>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3"/>
          <p:cNvSpPr txBox="1"/>
          <p:nvPr>
            <p:ph type="title"/>
          </p:nvPr>
        </p:nvSpPr>
        <p:spPr>
          <a:xfrm>
            <a:off x="727650" y="597025"/>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Inferential Statistics - Confidence level</a:t>
            </a:r>
            <a:endParaRPr/>
          </a:p>
        </p:txBody>
      </p:sp>
      <p:sp>
        <p:nvSpPr>
          <p:cNvPr id="167" name="Google Shape;167;p13"/>
          <p:cNvSpPr txBox="1"/>
          <p:nvPr/>
        </p:nvSpPr>
        <p:spPr>
          <a:xfrm>
            <a:off x="728725" y="1584800"/>
            <a:ext cx="4075200" cy="475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pic>
        <p:nvPicPr>
          <p:cNvPr id="168" name="Google Shape;168;p13" title="text annotation indicator"/>
          <p:cNvPicPr preferRelativeResize="0"/>
          <p:nvPr/>
        </p:nvPicPr>
        <p:blipFill rotWithShape="1">
          <a:blip r:embed="rId3">
            <a:alphaModFix/>
          </a:blip>
          <a:srcRect b="0" l="0" r="0" t="0"/>
          <a:stretch/>
        </p:blipFill>
        <p:spPr>
          <a:xfrm>
            <a:off x="109950" y="3259800"/>
            <a:ext cx="25577" cy="9525"/>
          </a:xfrm>
          <a:prstGeom prst="rect">
            <a:avLst/>
          </a:prstGeom>
          <a:noFill/>
          <a:ln>
            <a:noFill/>
          </a:ln>
        </p:spPr>
      </p:pic>
      <p:sp>
        <p:nvSpPr>
          <p:cNvPr id="169" name="Google Shape;169;p13"/>
          <p:cNvSpPr txBox="1"/>
          <p:nvPr/>
        </p:nvSpPr>
        <p:spPr>
          <a:xfrm>
            <a:off x="519178" y="1351900"/>
            <a:ext cx="8055600" cy="3000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40424E"/>
              </a:solidFill>
              <a:highlight>
                <a:srgbClr val="FFFFFF"/>
              </a:highlight>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300"/>
              <a:buFont typeface="Arial"/>
              <a:buNone/>
            </a:pPr>
            <a:r>
              <a:rPr b="1" i="0" lang="en" sz="1300" u="none" cap="none" strike="noStrike">
                <a:solidFill>
                  <a:srgbClr val="40424E"/>
                </a:solidFill>
                <a:highlight>
                  <a:srgbClr val="FFFFFF"/>
                </a:highlight>
                <a:latin typeface="Montserrat"/>
                <a:ea typeface="Montserrat"/>
                <a:cs typeface="Montserrat"/>
                <a:sym typeface="Montserrat"/>
              </a:rPr>
              <a:t>Margin of error (confidence interval) :</a:t>
            </a:r>
            <a:endParaRPr b="1" i="0" sz="1300" u="none" cap="none" strike="noStrike">
              <a:solidFill>
                <a:srgbClr val="40424E"/>
              </a:solidFill>
              <a:highlight>
                <a:srgbClr val="FFFFFF"/>
              </a:highlight>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rgbClr val="40424E"/>
                </a:solidFill>
                <a:highlight>
                  <a:srgbClr val="FFFFFF"/>
                </a:highlight>
                <a:latin typeface="Montserrat"/>
                <a:ea typeface="Montserrat"/>
                <a:cs typeface="Montserrat"/>
                <a:sym typeface="Montserrat"/>
              </a:rPr>
              <a:t>The margin of error, AKA confidence interval, is expressed in terms of mean numbers. You can set how much difference you’ll allow between the mean number of your sample and the mean number of your population</a:t>
            </a:r>
            <a:endParaRPr b="0" i="0" sz="1300" u="none" cap="none" strike="noStrike">
              <a:solidFill>
                <a:srgbClr val="40424E"/>
              </a:solidFill>
              <a:highlight>
                <a:srgbClr val="FFFFFF"/>
              </a:highlight>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40424E"/>
              </a:solidFill>
              <a:highlight>
                <a:srgbClr val="FFFFFF"/>
              </a:highlight>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300"/>
              <a:buFont typeface="Arial"/>
              <a:buNone/>
            </a:pPr>
            <a:r>
              <a:rPr b="1" i="0" lang="en" sz="1300" u="none" cap="none" strike="noStrike">
                <a:solidFill>
                  <a:srgbClr val="40424E"/>
                </a:solidFill>
                <a:highlight>
                  <a:srgbClr val="FFFFFF"/>
                </a:highlight>
                <a:latin typeface="Montserrat"/>
                <a:ea typeface="Montserrat"/>
                <a:cs typeface="Montserrat"/>
                <a:sym typeface="Montserrat"/>
              </a:rPr>
              <a:t>Confidence level</a:t>
            </a:r>
            <a:endParaRPr b="0" i="0" sz="1300" u="none" cap="none" strike="noStrike">
              <a:solidFill>
                <a:srgbClr val="40424E"/>
              </a:solidFill>
              <a:highlight>
                <a:srgbClr val="FFFFFF"/>
              </a:highlight>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rgbClr val="40424E"/>
                </a:solidFill>
                <a:highlight>
                  <a:srgbClr val="FFFFFF"/>
                </a:highlight>
                <a:latin typeface="Montserrat"/>
                <a:ea typeface="Montserrat"/>
                <a:cs typeface="Montserrat"/>
                <a:sym typeface="Montserrat"/>
              </a:rPr>
              <a:t>It deals with how confident you want to be that the actual mean falls within your margin of error. The most common confidence intervals are 90% confident, 95% confident, and 99% confident.</a:t>
            </a:r>
            <a:endParaRPr b="0" i="0" sz="1300" u="none" cap="none" strike="noStrike">
              <a:solidFill>
                <a:srgbClr val="40424E"/>
              </a:solidFill>
              <a:highlight>
                <a:srgbClr val="FFFFFF"/>
              </a:highlight>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40424E"/>
              </a:solidFill>
              <a:highlight>
                <a:srgbClr val="FFFFFF"/>
              </a:highlight>
              <a:latin typeface="Montserrat"/>
              <a:ea typeface="Montserrat"/>
              <a:cs typeface="Montserrat"/>
              <a:sym typeface="Montserra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4"/>
          <p:cNvSpPr txBox="1"/>
          <p:nvPr>
            <p:ph type="title"/>
          </p:nvPr>
        </p:nvSpPr>
        <p:spPr>
          <a:xfrm>
            <a:off x="727650" y="597025"/>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Inferential Statistics - Sample Size</a:t>
            </a:r>
            <a:endParaRPr/>
          </a:p>
        </p:txBody>
      </p:sp>
      <p:sp>
        <p:nvSpPr>
          <p:cNvPr id="175" name="Google Shape;175;p14"/>
          <p:cNvSpPr txBox="1"/>
          <p:nvPr/>
        </p:nvSpPr>
        <p:spPr>
          <a:xfrm>
            <a:off x="728725" y="1584800"/>
            <a:ext cx="4075200" cy="475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pic>
        <p:nvPicPr>
          <p:cNvPr id="176" name="Google Shape;176;p14" title="text annotation indicator"/>
          <p:cNvPicPr preferRelativeResize="0"/>
          <p:nvPr/>
        </p:nvPicPr>
        <p:blipFill rotWithShape="1">
          <a:blip r:embed="rId3">
            <a:alphaModFix/>
          </a:blip>
          <a:srcRect b="0" l="0" r="0" t="0"/>
          <a:stretch/>
        </p:blipFill>
        <p:spPr>
          <a:xfrm>
            <a:off x="109950" y="3259800"/>
            <a:ext cx="25577" cy="9525"/>
          </a:xfrm>
          <a:prstGeom prst="rect">
            <a:avLst/>
          </a:prstGeom>
          <a:noFill/>
          <a:ln>
            <a:noFill/>
          </a:ln>
        </p:spPr>
      </p:pic>
      <p:sp>
        <p:nvSpPr>
          <p:cNvPr id="177" name="Google Shape;177;p14"/>
          <p:cNvSpPr txBox="1"/>
          <p:nvPr/>
        </p:nvSpPr>
        <p:spPr>
          <a:xfrm>
            <a:off x="519178" y="1351900"/>
            <a:ext cx="8055600" cy="3000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40424E"/>
              </a:solidFill>
              <a:highlight>
                <a:srgbClr val="FFFFFF"/>
              </a:highlight>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40424E"/>
              </a:solidFill>
              <a:highlight>
                <a:srgbClr val="FFFFFF"/>
              </a:highlight>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rgbClr val="40424E"/>
                </a:solidFill>
                <a:highlight>
                  <a:srgbClr val="FFFFFF"/>
                </a:highlight>
                <a:latin typeface="Montserrat"/>
                <a:ea typeface="Montserrat"/>
                <a:cs typeface="Montserrat"/>
                <a:sym typeface="Montserrat"/>
              </a:rPr>
              <a:t>Example :</a:t>
            </a:r>
            <a:endParaRPr b="0" i="0" sz="1300" u="none" cap="none" strike="noStrike">
              <a:solidFill>
                <a:srgbClr val="40424E"/>
              </a:solidFill>
              <a:highlight>
                <a:srgbClr val="FFFFFF"/>
              </a:highlight>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40424E"/>
              </a:solidFill>
              <a:highlight>
                <a:srgbClr val="FFFFFF"/>
              </a:highlight>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rgbClr val="40424E"/>
                </a:solidFill>
                <a:highlight>
                  <a:srgbClr val="FFFFFF"/>
                </a:highlight>
                <a:latin typeface="Montserrat"/>
                <a:ea typeface="Montserrat"/>
                <a:cs typeface="Montserrat"/>
                <a:sym typeface="Montserrat"/>
              </a:rPr>
              <a:t>We would like to start an ISP and need to estimate the average Internet usage of households in one week for our business plan and model. How many households must we randomly select to be 95 percent sure that the sample mean is within 1 minute of the population mean . Assume that a previous survey of household usage has shown  = 6.95 minutes.</a:t>
            </a:r>
            <a:endParaRPr b="0" i="0" sz="1300" u="none" cap="none" strike="noStrike">
              <a:solidFill>
                <a:srgbClr val="40424E"/>
              </a:solidFill>
              <a:highlight>
                <a:srgbClr val="FFFFFF"/>
              </a:highlight>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40424E"/>
              </a:solidFill>
              <a:highlight>
                <a:srgbClr val="FFFFFF"/>
              </a:highlight>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40424E"/>
              </a:solidFill>
              <a:highlight>
                <a:srgbClr val="FFFFFF"/>
              </a:highlight>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40424E"/>
              </a:solidFill>
              <a:highlight>
                <a:srgbClr val="FFFFFF"/>
              </a:highlight>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40424E"/>
              </a:solidFill>
              <a:highlight>
                <a:srgbClr val="FFFFFF"/>
              </a:highlight>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40424E"/>
              </a:solidFill>
              <a:highlight>
                <a:srgbClr val="FFFFFF"/>
              </a:highlight>
              <a:latin typeface="Montserrat"/>
              <a:ea typeface="Montserrat"/>
              <a:cs typeface="Montserrat"/>
              <a:sym typeface="Montserrat"/>
            </a:endParaRPr>
          </a:p>
        </p:txBody>
      </p:sp>
      <p:pic>
        <p:nvPicPr>
          <p:cNvPr id="178" name="Google Shape;178;p14"/>
          <p:cNvPicPr preferRelativeResize="0"/>
          <p:nvPr/>
        </p:nvPicPr>
        <p:blipFill rotWithShape="1">
          <a:blip r:embed="rId4">
            <a:alphaModFix/>
          </a:blip>
          <a:srcRect b="0" l="0" r="0" t="0"/>
          <a:stretch/>
        </p:blipFill>
        <p:spPr>
          <a:xfrm>
            <a:off x="3195175" y="3407675"/>
            <a:ext cx="2703612" cy="4868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5"/>
          <p:cNvSpPr txBox="1"/>
          <p:nvPr>
            <p:ph type="title"/>
          </p:nvPr>
        </p:nvSpPr>
        <p:spPr>
          <a:xfrm>
            <a:off x="727650" y="597025"/>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Inferential Statistics - Sampling Technique</a:t>
            </a:r>
            <a:endParaRPr/>
          </a:p>
        </p:txBody>
      </p:sp>
      <p:sp>
        <p:nvSpPr>
          <p:cNvPr id="184" name="Google Shape;184;p15"/>
          <p:cNvSpPr txBox="1"/>
          <p:nvPr/>
        </p:nvSpPr>
        <p:spPr>
          <a:xfrm>
            <a:off x="728725" y="1584800"/>
            <a:ext cx="4075200" cy="475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pic>
        <p:nvPicPr>
          <p:cNvPr id="185" name="Google Shape;185;p15" title="text annotation indicator"/>
          <p:cNvPicPr preferRelativeResize="0"/>
          <p:nvPr/>
        </p:nvPicPr>
        <p:blipFill rotWithShape="1">
          <a:blip r:embed="rId3">
            <a:alphaModFix/>
          </a:blip>
          <a:srcRect b="0" l="0" r="0" t="0"/>
          <a:stretch/>
        </p:blipFill>
        <p:spPr>
          <a:xfrm>
            <a:off x="109950" y="3259800"/>
            <a:ext cx="25577" cy="9525"/>
          </a:xfrm>
          <a:prstGeom prst="rect">
            <a:avLst/>
          </a:prstGeom>
          <a:noFill/>
          <a:ln>
            <a:noFill/>
          </a:ln>
        </p:spPr>
      </p:pic>
      <p:sp>
        <p:nvSpPr>
          <p:cNvPr id="186" name="Google Shape;186;p15"/>
          <p:cNvSpPr txBox="1"/>
          <p:nvPr/>
        </p:nvSpPr>
        <p:spPr>
          <a:xfrm>
            <a:off x="519178" y="1351900"/>
            <a:ext cx="8055600" cy="3000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1" i="0" lang="en" sz="1300" u="none" cap="none" strike="noStrike">
                <a:solidFill>
                  <a:srgbClr val="40424E"/>
                </a:solidFill>
                <a:highlight>
                  <a:srgbClr val="FFFFFF"/>
                </a:highlight>
                <a:latin typeface="Montserrat"/>
                <a:ea typeface="Montserrat"/>
                <a:cs typeface="Montserrat"/>
                <a:sym typeface="Montserrat"/>
              </a:rPr>
              <a:t>Simple random sampling</a:t>
            </a:r>
            <a:endParaRPr b="1" i="0" sz="1300" u="none" cap="none" strike="noStrike">
              <a:solidFill>
                <a:srgbClr val="40424E"/>
              </a:solidFill>
              <a:highlight>
                <a:srgbClr val="FFFFFF"/>
              </a:highlight>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rgbClr val="40424E"/>
                </a:solidFill>
                <a:highlight>
                  <a:srgbClr val="FFFFFF"/>
                </a:highlight>
                <a:latin typeface="Montserrat"/>
                <a:ea typeface="Montserrat"/>
                <a:cs typeface="Montserrat"/>
                <a:sym typeface="Montserrat"/>
              </a:rPr>
              <a:t>In this case each individual is chosen entirely by chance and each member of the population has an equal chance, or probability, of being selected. </a:t>
            </a:r>
            <a:endParaRPr b="0" i="0" sz="1000" u="none" cap="none" strike="noStrike">
              <a:solidFill>
                <a:srgbClr val="666666"/>
              </a:solidFill>
              <a:highlight>
                <a:srgbClr val="FFFFFF"/>
              </a:highlight>
              <a:latin typeface="Verdana"/>
              <a:ea typeface="Verdana"/>
              <a:cs typeface="Verdana"/>
              <a:sym typeface="Verdana"/>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40424E"/>
              </a:solidFill>
              <a:highlight>
                <a:srgbClr val="FFFFFF"/>
              </a:highlight>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300"/>
              <a:buFont typeface="Arial"/>
              <a:buNone/>
            </a:pPr>
            <a:r>
              <a:rPr b="1" i="0" lang="en" sz="1300" u="none" cap="none" strike="noStrike">
                <a:solidFill>
                  <a:srgbClr val="40424E"/>
                </a:solidFill>
                <a:highlight>
                  <a:srgbClr val="FFFFFF"/>
                </a:highlight>
                <a:latin typeface="Montserrat"/>
                <a:ea typeface="Montserrat"/>
                <a:cs typeface="Montserrat"/>
                <a:sym typeface="Montserrat"/>
              </a:rPr>
              <a:t>Systematic sampling</a:t>
            </a:r>
            <a:endParaRPr b="1" i="0" sz="1300" u="none" cap="none" strike="noStrike">
              <a:solidFill>
                <a:srgbClr val="40424E"/>
              </a:solidFill>
              <a:highlight>
                <a:srgbClr val="FFFFFF"/>
              </a:highlight>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rgbClr val="40424E"/>
                </a:solidFill>
                <a:highlight>
                  <a:srgbClr val="FFFFFF"/>
                </a:highlight>
                <a:latin typeface="Montserrat"/>
                <a:ea typeface="Montserrat"/>
                <a:cs typeface="Montserrat"/>
                <a:sym typeface="Montserrat"/>
              </a:rPr>
              <a:t>Individuals are selected at regular intervals from the sampling frame. The intervals are chosen to ensure an adequate sample size.</a:t>
            </a:r>
            <a:endParaRPr b="0" i="0" sz="1300" u="none" cap="none" strike="noStrike">
              <a:solidFill>
                <a:srgbClr val="40424E"/>
              </a:solidFill>
              <a:highlight>
                <a:srgbClr val="FFFFFF"/>
              </a:highlight>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40424E"/>
              </a:solidFill>
              <a:highlight>
                <a:srgbClr val="FFFFFF"/>
              </a:highlight>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300"/>
              <a:buFont typeface="Arial"/>
              <a:buNone/>
            </a:pPr>
            <a:r>
              <a:rPr b="1" i="0" lang="en" sz="1300" u="none" cap="none" strike="noStrike">
                <a:solidFill>
                  <a:srgbClr val="40424E"/>
                </a:solidFill>
                <a:highlight>
                  <a:srgbClr val="FFFFFF"/>
                </a:highlight>
                <a:latin typeface="Montserrat"/>
                <a:ea typeface="Montserrat"/>
                <a:cs typeface="Montserrat"/>
                <a:sym typeface="Montserrat"/>
              </a:rPr>
              <a:t>Stratified sampling</a:t>
            </a:r>
            <a:endParaRPr b="0" i="0" sz="1300" u="none" cap="none" strike="noStrike">
              <a:solidFill>
                <a:srgbClr val="40424E"/>
              </a:solidFill>
              <a:highlight>
                <a:srgbClr val="FFFFFF"/>
              </a:highlight>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rgbClr val="40424E"/>
                </a:solidFill>
                <a:highlight>
                  <a:srgbClr val="FFFFFF"/>
                </a:highlight>
                <a:latin typeface="Montserrat"/>
                <a:ea typeface="Montserrat"/>
                <a:cs typeface="Montserrat"/>
                <a:sym typeface="Montserrat"/>
              </a:rPr>
              <a:t>In this method, the population is first divided into subgroups (or strata) who all share a similar characteristic. It is used when we might reasonably expect the measurement of interest to vary between the different subgroups, and we want to ensure representation from all the subgroups.</a:t>
            </a:r>
            <a:r>
              <a:rPr b="0" i="0" lang="en" sz="1000" u="none" cap="none" strike="noStrike">
                <a:solidFill>
                  <a:srgbClr val="666666"/>
                </a:solidFill>
                <a:highlight>
                  <a:srgbClr val="FFFFFF"/>
                </a:highlight>
                <a:latin typeface="Verdana"/>
                <a:ea typeface="Verdana"/>
                <a:cs typeface="Verdana"/>
                <a:sym typeface="Verdana"/>
              </a:rPr>
              <a:t> </a:t>
            </a:r>
            <a:endParaRPr b="0" i="0" sz="1000" u="none" cap="none" strike="noStrike">
              <a:solidFill>
                <a:srgbClr val="666666"/>
              </a:solidFill>
              <a:highlight>
                <a:srgbClr val="FFFFFF"/>
              </a:highlight>
              <a:latin typeface="Verdana"/>
              <a:ea typeface="Verdana"/>
              <a:cs typeface="Verdana"/>
              <a:sym typeface="Verdana"/>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666666"/>
              </a:solidFill>
              <a:highlight>
                <a:srgbClr val="FFFFFF"/>
              </a:highlight>
              <a:latin typeface="Verdana"/>
              <a:ea typeface="Verdana"/>
              <a:cs typeface="Verdana"/>
              <a:sym typeface="Verdana"/>
            </a:endParaRPr>
          </a:p>
          <a:p>
            <a:pPr indent="0" lvl="0" marL="0" marR="0" rtl="0" algn="l">
              <a:lnSpc>
                <a:spcPct val="100000"/>
              </a:lnSpc>
              <a:spcBef>
                <a:spcPts val="0"/>
              </a:spcBef>
              <a:spcAft>
                <a:spcPts val="0"/>
              </a:spcAft>
              <a:buClr>
                <a:srgbClr val="000000"/>
              </a:buClr>
              <a:buSzPts val="1300"/>
              <a:buFont typeface="Arial"/>
              <a:buNone/>
            </a:pPr>
            <a:r>
              <a:rPr b="1" i="0" lang="en" sz="1300" u="none" cap="none" strike="noStrike">
                <a:solidFill>
                  <a:srgbClr val="40424E"/>
                </a:solidFill>
                <a:highlight>
                  <a:srgbClr val="FFFFFF"/>
                </a:highlight>
                <a:latin typeface="Montserrat"/>
                <a:ea typeface="Montserrat"/>
                <a:cs typeface="Montserrat"/>
                <a:sym typeface="Montserrat"/>
              </a:rPr>
              <a:t>Clustered sampling</a:t>
            </a:r>
            <a:endParaRPr b="1" i="0" sz="1300" u="none" cap="none" strike="noStrike">
              <a:solidFill>
                <a:srgbClr val="40424E"/>
              </a:solidFill>
              <a:highlight>
                <a:srgbClr val="FFFFFF"/>
              </a:highlight>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rgbClr val="40424E"/>
                </a:solidFill>
                <a:highlight>
                  <a:srgbClr val="FFFFFF"/>
                </a:highlight>
                <a:latin typeface="Montserrat"/>
                <a:ea typeface="Montserrat"/>
                <a:cs typeface="Montserrat"/>
                <a:sym typeface="Montserrat"/>
              </a:rPr>
              <a:t>In a clustered sample, subgroups of the population are used as the sampling unit, rather than individuals. The population is divided into subgroups, known as clusters, which are randomly selected to be included in the study.</a:t>
            </a:r>
            <a:endParaRPr b="1" i="0" sz="1000" u="none" cap="none" strike="noStrike">
              <a:solidFill>
                <a:srgbClr val="666666"/>
              </a:solidFill>
              <a:highlight>
                <a:srgbClr val="FFFFFF"/>
              </a:highlight>
              <a:latin typeface="Verdana"/>
              <a:ea typeface="Verdana"/>
              <a:cs typeface="Verdana"/>
              <a:sym typeface="Verdana"/>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40424E"/>
              </a:solidFill>
              <a:highlight>
                <a:srgbClr val="FFFFFF"/>
              </a:highlight>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40424E"/>
              </a:solidFill>
              <a:highlight>
                <a:srgbClr val="FFFFFF"/>
              </a:highlight>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40424E"/>
              </a:solidFill>
              <a:highlight>
                <a:srgbClr val="FFFFFF"/>
              </a:highlight>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40424E"/>
              </a:solidFill>
              <a:highlight>
                <a:srgbClr val="FFFFFF"/>
              </a:highlight>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40424E"/>
              </a:solidFill>
              <a:highlight>
                <a:srgbClr val="FFFFFF"/>
              </a:highlight>
              <a:latin typeface="Montserrat"/>
              <a:ea typeface="Montserrat"/>
              <a:cs typeface="Montserrat"/>
              <a:sym typeface="Montserra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6"/>
          <p:cNvSpPr txBox="1"/>
          <p:nvPr>
            <p:ph type="title"/>
          </p:nvPr>
        </p:nvSpPr>
        <p:spPr>
          <a:xfrm>
            <a:off x="727650" y="597025"/>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37566"/>
              <a:buNone/>
            </a:pPr>
            <a:r>
              <a:rPr lang="en"/>
              <a:t>Hypothesis Testing</a:t>
            </a:r>
            <a:endParaRPr b="0" sz="2100">
              <a:solidFill>
                <a:srgbClr val="555555"/>
              </a:solidFill>
              <a:highlight>
                <a:srgbClr val="FFFFFF"/>
              </a:highlight>
              <a:latin typeface="Arial"/>
              <a:ea typeface="Arial"/>
              <a:cs typeface="Arial"/>
              <a:sym typeface="Arial"/>
            </a:endParaRPr>
          </a:p>
          <a:p>
            <a:pPr indent="0" lvl="0" marL="0" rtl="0" algn="l">
              <a:lnSpc>
                <a:spcPct val="100000"/>
              </a:lnSpc>
              <a:spcBef>
                <a:spcPts val="0"/>
              </a:spcBef>
              <a:spcAft>
                <a:spcPts val="0"/>
              </a:spcAft>
              <a:buSzPct val="111111"/>
              <a:buNone/>
            </a:pPr>
            <a:r>
              <a:t/>
            </a:r>
            <a:endParaRPr/>
          </a:p>
        </p:txBody>
      </p:sp>
      <p:sp>
        <p:nvSpPr>
          <p:cNvPr id="192" name="Google Shape;192;p16"/>
          <p:cNvSpPr txBox="1"/>
          <p:nvPr/>
        </p:nvSpPr>
        <p:spPr>
          <a:xfrm>
            <a:off x="728725" y="1584800"/>
            <a:ext cx="4075200" cy="475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pic>
        <p:nvPicPr>
          <p:cNvPr id="193" name="Google Shape;193;p16" title="text annotation indicator"/>
          <p:cNvPicPr preferRelativeResize="0"/>
          <p:nvPr/>
        </p:nvPicPr>
        <p:blipFill rotWithShape="1">
          <a:blip r:embed="rId3">
            <a:alphaModFix/>
          </a:blip>
          <a:srcRect b="0" l="0" r="0" t="0"/>
          <a:stretch/>
        </p:blipFill>
        <p:spPr>
          <a:xfrm>
            <a:off x="109950" y="3259800"/>
            <a:ext cx="25577" cy="9525"/>
          </a:xfrm>
          <a:prstGeom prst="rect">
            <a:avLst/>
          </a:prstGeom>
          <a:noFill/>
          <a:ln>
            <a:noFill/>
          </a:ln>
        </p:spPr>
      </p:pic>
      <p:sp>
        <p:nvSpPr>
          <p:cNvPr id="194" name="Google Shape;194;p16"/>
          <p:cNvSpPr txBox="1"/>
          <p:nvPr/>
        </p:nvSpPr>
        <p:spPr>
          <a:xfrm>
            <a:off x="519178" y="1351900"/>
            <a:ext cx="8055600" cy="3000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t/>
            </a:r>
            <a:endParaRPr b="1" i="0" sz="1300" u="none" cap="none" strike="noStrike">
              <a:solidFill>
                <a:srgbClr val="40424E"/>
              </a:solidFill>
              <a:highlight>
                <a:srgbClr val="FFFFFF"/>
              </a:highlight>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300"/>
              <a:buFont typeface="Arial"/>
              <a:buNone/>
            </a:pPr>
            <a:r>
              <a:rPr b="1" i="0" lang="en" sz="1300" u="none" cap="none" strike="noStrike">
                <a:solidFill>
                  <a:srgbClr val="40424E"/>
                </a:solidFill>
                <a:highlight>
                  <a:srgbClr val="FFFFFF"/>
                </a:highlight>
                <a:latin typeface="Montserrat"/>
                <a:ea typeface="Montserrat"/>
                <a:cs typeface="Montserrat"/>
                <a:sym typeface="Montserrat"/>
              </a:rPr>
              <a:t>What is Hypothesis Testing and why we need it?</a:t>
            </a:r>
            <a:endParaRPr b="0" i="0" sz="2100" u="none" cap="none" strike="noStrike">
              <a:solidFill>
                <a:srgbClr val="555555"/>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300"/>
              <a:buFont typeface="Arial"/>
              <a:buNone/>
            </a:pPr>
            <a:r>
              <a:t/>
            </a:r>
            <a:endParaRPr b="1" i="0" sz="1300" u="none" cap="none" strike="noStrike">
              <a:solidFill>
                <a:srgbClr val="40424E"/>
              </a:solidFill>
              <a:highlight>
                <a:srgbClr val="FFFFFF"/>
              </a:highlight>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rgbClr val="40424E"/>
                </a:solidFill>
                <a:highlight>
                  <a:srgbClr val="FFFFFF"/>
                </a:highlight>
                <a:latin typeface="Montserrat"/>
                <a:ea typeface="Montserrat"/>
                <a:cs typeface="Montserrat"/>
                <a:sym typeface="Montserrat"/>
              </a:rPr>
              <a:t>Hypothesis testing is an essential procedure in statistics. A hypothesis test evaluates two mutually exclusive statements about a population to determine which statement is best supported by the sample data. When we say that a finding is statistically significant, it’s thanks to a hypothesis test.</a:t>
            </a:r>
            <a:endParaRPr b="0" i="0" sz="1300" u="none" cap="none" strike="noStrike">
              <a:solidFill>
                <a:srgbClr val="40424E"/>
              </a:solidFill>
              <a:highlight>
                <a:srgbClr val="FFFFFF"/>
              </a:highlight>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40424E"/>
              </a:solidFill>
              <a:highlight>
                <a:srgbClr val="FFFFFF"/>
              </a:highlight>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rgbClr val="40424E"/>
                </a:solidFill>
                <a:highlight>
                  <a:srgbClr val="FFFFFF"/>
                </a:highlight>
                <a:latin typeface="Montserrat"/>
                <a:ea typeface="Montserrat"/>
                <a:cs typeface="Montserrat"/>
                <a:sym typeface="Montserrat"/>
              </a:rPr>
              <a:t>Hypothesis testing in statistics is a way for you to test the results of a survey or experiment to see if you have meaningful results. You’re basically testing whether your results are valid by figuring out the odds that your results have happened by chance. If your results may have happened by chance, the experiment won’t be repeatable and so has little use.</a:t>
            </a:r>
            <a:endParaRPr b="0" i="0" sz="1300" u="none" cap="none" strike="noStrike">
              <a:solidFill>
                <a:srgbClr val="40424E"/>
              </a:solidFill>
              <a:highlight>
                <a:srgbClr val="FFFFFF"/>
              </a:highlight>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40424E"/>
              </a:solidFill>
              <a:highlight>
                <a:srgbClr val="FFFFFF"/>
              </a:highlight>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40424E"/>
              </a:solidFill>
              <a:highlight>
                <a:srgbClr val="FFFFFF"/>
              </a:highlight>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40424E"/>
              </a:solidFill>
              <a:highlight>
                <a:srgbClr val="FFFFFF"/>
              </a:highlight>
              <a:latin typeface="Montserrat"/>
              <a:ea typeface="Montserrat"/>
              <a:cs typeface="Montserrat"/>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17"/>
          <p:cNvSpPr txBox="1"/>
          <p:nvPr>
            <p:ph type="title"/>
          </p:nvPr>
        </p:nvSpPr>
        <p:spPr>
          <a:xfrm>
            <a:off x="727650" y="597025"/>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37566"/>
              <a:buNone/>
            </a:pPr>
            <a:r>
              <a:rPr lang="en"/>
              <a:t>Hypothesis Testing</a:t>
            </a:r>
            <a:endParaRPr b="0" sz="2100">
              <a:solidFill>
                <a:srgbClr val="555555"/>
              </a:solidFill>
              <a:highlight>
                <a:srgbClr val="FFFFFF"/>
              </a:highlight>
              <a:latin typeface="Arial"/>
              <a:ea typeface="Arial"/>
              <a:cs typeface="Arial"/>
              <a:sym typeface="Arial"/>
            </a:endParaRPr>
          </a:p>
          <a:p>
            <a:pPr indent="0" lvl="0" marL="0" rtl="0" algn="l">
              <a:lnSpc>
                <a:spcPct val="100000"/>
              </a:lnSpc>
              <a:spcBef>
                <a:spcPts val="0"/>
              </a:spcBef>
              <a:spcAft>
                <a:spcPts val="0"/>
              </a:spcAft>
              <a:buSzPct val="111111"/>
              <a:buNone/>
            </a:pPr>
            <a:r>
              <a:t/>
            </a:r>
            <a:endParaRPr/>
          </a:p>
        </p:txBody>
      </p:sp>
      <p:sp>
        <p:nvSpPr>
          <p:cNvPr id="200" name="Google Shape;200;p17"/>
          <p:cNvSpPr txBox="1"/>
          <p:nvPr/>
        </p:nvSpPr>
        <p:spPr>
          <a:xfrm>
            <a:off x="728725" y="1584800"/>
            <a:ext cx="4075200" cy="475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pic>
        <p:nvPicPr>
          <p:cNvPr id="201" name="Google Shape;201;p17" title="text annotation indicator"/>
          <p:cNvPicPr preferRelativeResize="0"/>
          <p:nvPr/>
        </p:nvPicPr>
        <p:blipFill rotWithShape="1">
          <a:blip r:embed="rId3">
            <a:alphaModFix/>
          </a:blip>
          <a:srcRect b="0" l="0" r="0" t="0"/>
          <a:stretch/>
        </p:blipFill>
        <p:spPr>
          <a:xfrm>
            <a:off x="109950" y="3259800"/>
            <a:ext cx="25577" cy="9525"/>
          </a:xfrm>
          <a:prstGeom prst="rect">
            <a:avLst/>
          </a:prstGeom>
          <a:noFill/>
          <a:ln>
            <a:noFill/>
          </a:ln>
        </p:spPr>
      </p:pic>
      <p:sp>
        <p:nvSpPr>
          <p:cNvPr id="202" name="Google Shape;202;p17"/>
          <p:cNvSpPr txBox="1"/>
          <p:nvPr/>
        </p:nvSpPr>
        <p:spPr>
          <a:xfrm>
            <a:off x="519178" y="1351900"/>
            <a:ext cx="8055600" cy="3000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t/>
            </a:r>
            <a:endParaRPr b="1" i="0" sz="1300" u="none" cap="none" strike="noStrike">
              <a:solidFill>
                <a:srgbClr val="40424E"/>
              </a:solidFill>
              <a:highlight>
                <a:srgbClr val="FFFFFF"/>
              </a:highlight>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rgbClr val="40424E"/>
                </a:solidFill>
                <a:highlight>
                  <a:srgbClr val="FFFFFF"/>
                </a:highlight>
                <a:latin typeface="Montserrat"/>
                <a:ea typeface="Montserrat"/>
                <a:cs typeface="Montserrat"/>
                <a:sym typeface="Montserrat"/>
              </a:rPr>
              <a:t>A principal at a certain school claims that the students in his school are above average intelligence. A random </a:t>
            </a:r>
            <a:r>
              <a:rPr b="0" i="0" lang="en" sz="1300" u="none" cap="none" strike="noStrike">
                <a:solidFill>
                  <a:srgbClr val="40424E"/>
                </a:solidFill>
                <a:highlight>
                  <a:srgbClr val="FFFFFF"/>
                </a:highlight>
                <a:uFill>
                  <a:noFill/>
                </a:uFill>
                <a:latin typeface="Montserrat"/>
                <a:ea typeface="Montserrat"/>
                <a:cs typeface="Montserrat"/>
                <a:sym typeface="Montserrat"/>
                <a:hlinkClick r:id="rId4">
                  <a:extLst>
                    <a:ext uri="{A12FA001-AC4F-418D-AE19-62706E023703}">
                      <ahyp:hlinkClr val="tx"/>
                    </a:ext>
                  </a:extLst>
                </a:hlinkClick>
              </a:rPr>
              <a:t>sample </a:t>
            </a:r>
            <a:r>
              <a:rPr b="0" i="0" lang="en" sz="1300" u="none" cap="none" strike="noStrike">
                <a:solidFill>
                  <a:srgbClr val="40424E"/>
                </a:solidFill>
                <a:highlight>
                  <a:srgbClr val="FFFFFF"/>
                </a:highlight>
                <a:latin typeface="Montserrat"/>
                <a:ea typeface="Montserrat"/>
                <a:cs typeface="Montserrat"/>
                <a:sym typeface="Montserrat"/>
              </a:rPr>
              <a:t>of thirty students IQ scores have a </a:t>
            </a:r>
            <a:r>
              <a:rPr b="0" i="0" lang="en" sz="1300" u="none" cap="none" strike="noStrike">
                <a:solidFill>
                  <a:srgbClr val="40424E"/>
                </a:solidFill>
                <a:highlight>
                  <a:srgbClr val="FFFFFF"/>
                </a:highlight>
                <a:uFill>
                  <a:noFill/>
                </a:uFill>
                <a:latin typeface="Montserrat"/>
                <a:ea typeface="Montserrat"/>
                <a:cs typeface="Montserrat"/>
                <a:sym typeface="Montserrat"/>
                <a:hlinkClick r:id="rId5">
                  <a:extLst>
                    <a:ext uri="{A12FA001-AC4F-418D-AE19-62706E023703}">
                      <ahyp:hlinkClr val="tx"/>
                    </a:ext>
                  </a:extLst>
                </a:hlinkClick>
              </a:rPr>
              <a:t>mean </a:t>
            </a:r>
            <a:r>
              <a:rPr b="0" i="0" lang="en" sz="1300" u="none" cap="none" strike="noStrike">
                <a:solidFill>
                  <a:srgbClr val="40424E"/>
                </a:solidFill>
                <a:highlight>
                  <a:srgbClr val="FFFFFF"/>
                </a:highlight>
                <a:latin typeface="Montserrat"/>
                <a:ea typeface="Montserrat"/>
                <a:cs typeface="Montserrat"/>
                <a:sym typeface="Montserrat"/>
              </a:rPr>
              <a:t>score of 107. Is there sufficient evidence to support the principal’s claim? </a:t>
            </a:r>
            <a:endParaRPr b="0" i="0" sz="1300" u="none" cap="none" strike="noStrike">
              <a:solidFill>
                <a:srgbClr val="40424E"/>
              </a:solidFill>
              <a:highlight>
                <a:srgbClr val="FFFFFF"/>
              </a:highlight>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40424E"/>
              </a:solidFill>
              <a:highlight>
                <a:srgbClr val="FFFFFF"/>
              </a:highlight>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rgbClr val="40424E"/>
                </a:solidFill>
                <a:highlight>
                  <a:srgbClr val="FFFFFF"/>
                </a:highlight>
                <a:latin typeface="Montserrat"/>
                <a:ea typeface="Montserrat"/>
                <a:cs typeface="Montserrat"/>
                <a:sym typeface="Montserrat"/>
              </a:rPr>
              <a:t>The mean population IQ is 100 with a </a:t>
            </a:r>
            <a:r>
              <a:rPr b="0" i="0" lang="en" sz="1300" u="none" cap="none" strike="noStrike">
                <a:solidFill>
                  <a:srgbClr val="40424E"/>
                </a:solidFill>
                <a:highlight>
                  <a:srgbClr val="FFFFFF"/>
                </a:highlight>
                <a:uFill>
                  <a:noFill/>
                </a:uFill>
                <a:latin typeface="Montserrat"/>
                <a:ea typeface="Montserrat"/>
                <a:cs typeface="Montserrat"/>
                <a:sym typeface="Montserrat"/>
                <a:hlinkClick r:id="rId6">
                  <a:extLst>
                    <a:ext uri="{A12FA001-AC4F-418D-AE19-62706E023703}">
                      <ahyp:hlinkClr val="tx"/>
                    </a:ext>
                  </a:extLst>
                </a:hlinkClick>
              </a:rPr>
              <a:t>standard deviation</a:t>
            </a:r>
            <a:r>
              <a:rPr b="0" i="0" lang="en" sz="1300" u="none" cap="none" strike="noStrike">
                <a:solidFill>
                  <a:srgbClr val="40424E"/>
                </a:solidFill>
                <a:highlight>
                  <a:srgbClr val="FFFFFF"/>
                </a:highlight>
                <a:latin typeface="Montserrat"/>
                <a:ea typeface="Montserrat"/>
                <a:cs typeface="Montserrat"/>
                <a:sym typeface="Montserrat"/>
              </a:rPr>
              <a:t> of 15.</a:t>
            </a:r>
            <a:endParaRPr b="0" i="0" sz="1300" u="none" cap="none" strike="noStrike">
              <a:solidFill>
                <a:srgbClr val="40424E"/>
              </a:solidFill>
              <a:highlight>
                <a:srgbClr val="FFFFFF"/>
              </a:highlight>
              <a:latin typeface="Montserrat"/>
              <a:ea typeface="Montserrat"/>
              <a:cs typeface="Montserrat"/>
              <a:sym typeface="Montserra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18"/>
          <p:cNvSpPr txBox="1"/>
          <p:nvPr>
            <p:ph type="title"/>
          </p:nvPr>
        </p:nvSpPr>
        <p:spPr>
          <a:xfrm>
            <a:off x="727650" y="597025"/>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37566"/>
              <a:buNone/>
            </a:pPr>
            <a:r>
              <a:rPr lang="en"/>
              <a:t>Hypothesis Testing</a:t>
            </a:r>
            <a:endParaRPr b="0" sz="2100">
              <a:solidFill>
                <a:srgbClr val="555555"/>
              </a:solidFill>
              <a:highlight>
                <a:srgbClr val="FFFFFF"/>
              </a:highlight>
              <a:latin typeface="Arial"/>
              <a:ea typeface="Arial"/>
              <a:cs typeface="Arial"/>
              <a:sym typeface="Arial"/>
            </a:endParaRPr>
          </a:p>
          <a:p>
            <a:pPr indent="0" lvl="0" marL="0" rtl="0" algn="l">
              <a:lnSpc>
                <a:spcPct val="100000"/>
              </a:lnSpc>
              <a:spcBef>
                <a:spcPts val="0"/>
              </a:spcBef>
              <a:spcAft>
                <a:spcPts val="0"/>
              </a:spcAft>
              <a:buSzPct val="111111"/>
              <a:buNone/>
            </a:pPr>
            <a:r>
              <a:t/>
            </a:r>
            <a:endParaRPr/>
          </a:p>
        </p:txBody>
      </p:sp>
      <p:sp>
        <p:nvSpPr>
          <p:cNvPr id="208" name="Google Shape;208;p18"/>
          <p:cNvSpPr txBox="1"/>
          <p:nvPr/>
        </p:nvSpPr>
        <p:spPr>
          <a:xfrm>
            <a:off x="728725" y="1584800"/>
            <a:ext cx="4075200" cy="475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pic>
        <p:nvPicPr>
          <p:cNvPr id="209" name="Google Shape;209;p18" title="text annotation indicator"/>
          <p:cNvPicPr preferRelativeResize="0"/>
          <p:nvPr/>
        </p:nvPicPr>
        <p:blipFill rotWithShape="1">
          <a:blip r:embed="rId3">
            <a:alphaModFix/>
          </a:blip>
          <a:srcRect b="0" l="0" r="0" t="0"/>
          <a:stretch/>
        </p:blipFill>
        <p:spPr>
          <a:xfrm>
            <a:off x="109950" y="3259800"/>
            <a:ext cx="25577" cy="9525"/>
          </a:xfrm>
          <a:prstGeom prst="rect">
            <a:avLst/>
          </a:prstGeom>
          <a:noFill/>
          <a:ln>
            <a:noFill/>
          </a:ln>
        </p:spPr>
      </p:pic>
      <p:sp>
        <p:nvSpPr>
          <p:cNvPr id="210" name="Google Shape;210;p18"/>
          <p:cNvSpPr txBox="1"/>
          <p:nvPr/>
        </p:nvSpPr>
        <p:spPr>
          <a:xfrm>
            <a:off x="519178" y="1351900"/>
            <a:ext cx="8055600" cy="3000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t/>
            </a:r>
            <a:endParaRPr b="1" i="0" sz="1300" u="none" cap="none" strike="noStrike">
              <a:solidFill>
                <a:srgbClr val="40424E"/>
              </a:solidFill>
              <a:highlight>
                <a:srgbClr val="FFFFFF"/>
              </a:highlight>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rgbClr val="40424E"/>
                </a:solidFill>
                <a:highlight>
                  <a:schemeClr val="lt1"/>
                </a:highlight>
                <a:latin typeface="Montserrat"/>
                <a:ea typeface="Montserrat"/>
                <a:cs typeface="Montserrat"/>
                <a:sym typeface="Montserrat"/>
              </a:rPr>
              <a:t>A principal at a certain school claims that the students in his school are above average intelligence. A random </a:t>
            </a:r>
            <a:r>
              <a:rPr b="0" i="0" lang="en" sz="1300" u="none" cap="none" strike="noStrike">
                <a:solidFill>
                  <a:srgbClr val="40424E"/>
                </a:solidFill>
                <a:highlight>
                  <a:schemeClr val="lt1"/>
                </a:highlight>
                <a:uFill>
                  <a:noFill/>
                </a:uFill>
                <a:latin typeface="Montserrat"/>
                <a:ea typeface="Montserrat"/>
                <a:cs typeface="Montserrat"/>
                <a:sym typeface="Montserrat"/>
                <a:hlinkClick r:id="rId4">
                  <a:extLst>
                    <a:ext uri="{A12FA001-AC4F-418D-AE19-62706E023703}">
                      <ahyp:hlinkClr val="tx"/>
                    </a:ext>
                  </a:extLst>
                </a:hlinkClick>
              </a:rPr>
              <a:t>sample </a:t>
            </a:r>
            <a:r>
              <a:rPr b="0" i="0" lang="en" sz="1300" u="none" cap="none" strike="noStrike">
                <a:solidFill>
                  <a:srgbClr val="40424E"/>
                </a:solidFill>
                <a:highlight>
                  <a:schemeClr val="lt1"/>
                </a:highlight>
                <a:latin typeface="Montserrat"/>
                <a:ea typeface="Montserrat"/>
                <a:cs typeface="Montserrat"/>
                <a:sym typeface="Montserrat"/>
              </a:rPr>
              <a:t>of thirty students IQ scores have a </a:t>
            </a:r>
            <a:r>
              <a:rPr b="0" i="0" lang="en" sz="1300" u="none" cap="none" strike="noStrike">
                <a:solidFill>
                  <a:srgbClr val="40424E"/>
                </a:solidFill>
                <a:highlight>
                  <a:schemeClr val="lt1"/>
                </a:highlight>
                <a:uFill>
                  <a:noFill/>
                </a:uFill>
                <a:latin typeface="Montserrat"/>
                <a:ea typeface="Montserrat"/>
                <a:cs typeface="Montserrat"/>
                <a:sym typeface="Montserrat"/>
                <a:hlinkClick r:id="rId5">
                  <a:extLst>
                    <a:ext uri="{A12FA001-AC4F-418D-AE19-62706E023703}">
                      <ahyp:hlinkClr val="tx"/>
                    </a:ext>
                  </a:extLst>
                </a:hlinkClick>
              </a:rPr>
              <a:t>mean </a:t>
            </a:r>
            <a:r>
              <a:rPr b="0" i="0" lang="en" sz="1300" u="none" cap="none" strike="noStrike">
                <a:solidFill>
                  <a:srgbClr val="40424E"/>
                </a:solidFill>
                <a:highlight>
                  <a:schemeClr val="lt1"/>
                </a:highlight>
                <a:latin typeface="Montserrat"/>
                <a:ea typeface="Montserrat"/>
                <a:cs typeface="Montserrat"/>
                <a:sym typeface="Montserrat"/>
              </a:rPr>
              <a:t>score of 107. Is there sufficient evidence to support the principal’s claim? </a:t>
            </a:r>
            <a:endParaRPr b="0" i="0" sz="1300" u="none" cap="none" strike="noStrike">
              <a:solidFill>
                <a:srgbClr val="40424E"/>
              </a:solidFill>
              <a:highlight>
                <a:schemeClr val="lt1"/>
              </a:highlight>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40424E"/>
              </a:solidFill>
              <a:highlight>
                <a:schemeClr val="lt1"/>
              </a:highlight>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rgbClr val="40424E"/>
                </a:solidFill>
                <a:highlight>
                  <a:schemeClr val="lt1"/>
                </a:highlight>
                <a:latin typeface="Montserrat"/>
                <a:ea typeface="Montserrat"/>
                <a:cs typeface="Montserrat"/>
                <a:sym typeface="Montserrat"/>
              </a:rPr>
              <a:t>The mean population IQ is 100 with a </a:t>
            </a:r>
            <a:r>
              <a:rPr b="0" i="0" lang="en" sz="1300" u="none" cap="none" strike="noStrike">
                <a:solidFill>
                  <a:srgbClr val="40424E"/>
                </a:solidFill>
                <a:highlight>
                  <a:schemeClr val="lt1"/>
                </a:highlight>
                <a:uFill>
                  <a:noFill/>
                </a:uFill>
                <a:latin typeface="Montserrat"/>
                <a:ea typeface="Montserrat"/>
                <a:cs typeface="Montserrat"/>
                <a:sym typeface="Montserrat"/>
                <a:hlinkClick r:id="rId6">
                  <a:extLst>
                    <a:ext uri="{A12FA001-AC4F-418D-AE19-62706E023703}">
                      <ahyp:hlinkClr val="tx"/>
                    </a:ext>
                  </a:extLst>
                </a:hlinkClick>
              </a:rPr>
              <a:t>standard deviation</a:t>
            </a:r>
            <a:r>
              <a:rPr b="0" i="0" lang="en" sz="1300" u="none" cap="none" strike="noStrike">
                <a:solidFill>
                  <a:srgbClr val="40424E"/>
                </a:solidFill>
                <a:highlight>
                  <a:schemeClr val="lt1"/>
                </a:highlight>
                <a:latin typeface="Montserrat"/>
                <a:ea typeface="Montserrat"/>
                <a:cs typeface="Montserrat"/>
                <a:sym typeface="Montserrat"/>
              </a:rPr>
              <a:t> of 15.</a:t>
            </a:r>
            <a:endParaRPr b="1" i="0" sz="1300" u="none" cap="none" strike="noStrike">
              <a:solidFill>
                <a:srgbClr val="40424E"/>
              </a:solidFill>
              <a:highlight>
                <a:srgbClr val="FFFFFF"/>
              </a:highlight>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300"/>
              <a:buFont typeface="Arial"/>
              <a:buNone/>
            </a:pPr>
            <a:r>
              <a:t/>
            </a:r>
            <a:endParaRPr b="1" i="0" sz="1300" u="none" cap="none" strike="noStrike">
              <a:solidFill>
                <a:srgbClr val="40424E"/>
              </a:solidFill>
              <a:highlight>
                <a:srgbClr val="FFFFFF"/>
              </a:highlight>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300"/>
              <a:buFont typeface="Arial"/>
              <a:buNone/>
            </a:pPr>
            <a:r>
              <a:rPr b="1" i="0" lang="en" sz="1300" u="none" cap="none" strike="noStrike">
                <a:solidFill>
                  <a:srgbClr val="40424E"/>
                </a:solidFill>
                <a:highlight>
                  <a:srgbClr val="FFFFFF"/>
                </a:highlight>
                <a:latin typeface="Montserrat"/>
                <a:ea typeface="Montserrat"/>
                <a:cs typeface="Montserrat"/>
                <a:sym typeface="Montserrat"/>
              </a:rPr>
              <a:t>Step 1: State the Null hypothesis</a:t>
            </a:r>
            <a:r>
              <a:rPr b="0" i="0" lang="en" sz="1000" u="none" cap="none" strike="noStrike">
                <a:solidFill>
                  <a:srgbClr val="777777"/>
                </a:solidFill>
                <a:highlight>
                  <a:srgbClr val="FFFFFF"/>
                </a:highlight>
                <a:latin typeface="Arial"/>
                <a:ea typeface="Arial"/>
                <a:cs typeface="Arial"/>
                <a:sym typeface="Arial"/>
              </a:rPr>
              <a:t>. </a:t>
            </a:r>
            <a:endParaRPr b="0" i="0" sz="1000" u="none" cap="none" strike="noStrike">
              <a:solidFill>
                <a:srgbClr val="777777"/>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777777"/>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rgbClr val="40424E"/>
                </a:solidFill>
                <a:highlight>
                  <a:srgbClr val="FFFFFF"/>
                </a:highlight>
                <a:latin typeface="Montserrat"/>
                <a:ea typeface="Montserrat"/>
                <a:cs typeface="Montserrat"/>
                <a:sym typeface="Montserrat"/>
              </a:rPr>
              <a:t>A null hypothesis is a precise statement about a population that we try to reject with sample data.</a:t>
            </a:r>
            <a:endParaRPr b="0" i="0" sz="1300" u="none" cap="none" strike="noStrike">
              <a:solidFill>
                <a:srgbClr val="40424E"/>
              </a:solidFill>
              <a:highlight>
                <a:srgbClr val="FFFFFF"/>
              </a:highlight>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40424E"/>
              </a:solidFill>
              <a:highlight>
                <a:srgbClr val="FFFFFF"/>
              </a:highlight>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rgbClr val="40424E"/>
                </a:solidFill>
                <a:highlight>
                  <a:schemeClr val="lt1"/>
                </a:highlight>
                <a:latin typeface="Montserrat"/>
                <a:ea typeface="Montserrat"/>
                <a:cs typeface="Montserrat"/>
                <a:sym typeface="Montserrat"/>
              </a:rPr>
              <a:t>H0: μ=100.</a:t>
            </a:r>
            <a:endParaRPr b="0" i="0" sz="1300" u="none" cap="none" strike="noStrike">
              <a:solidFill>
                <a:srgbClr val="40424E"/>
              </a:solidFill>
              <a:highlight>
                <a:srgbClr val="FFFFFF"/>
              </a:highlight>
              <a:latin typeface="Montserrat"/>
              <a:ea typeface="Montserrat"/>
              <a:cs typeface="Montserrat"/>
              <a:sym typeface="Montserra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19"/>
          <p:cNvSpPr txBox="1"/>
          <p:nvPr>
            <p:ph type="title"/>
          </p:nvPr>
        </p:nvSpPr>
        <p:spPr>
          <a:xfrm>
            <a:off x="727650" y="597025"/>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37566"/>
              <a:buNone/>
            </a:pPr>
            <a:r>
              <a:rPr lang="en"/>
              <a:t>Hypothesis Testing</a:t>
            </a:r>
            <a:endParaRPr b="0" sz="2100">
              <a:solidFill>
                <a:srgbClr val="555555"/>
              </a:solidFill>
              <a:highlight>
                <a:srgbClr val="FFFFFF"/>
              </a:highlight>
              <a:latin typeface="Arial"/>
              <a:ea typeface="Arial"/>
              <a:cs typeface="Arial"/>
              <a:sym typeface="Arial"/>
            </a:endParaRPr>
          </a:p>
          <a:p>
            <a:pPr indent="0" lvl="0" marL="0" rtl="0" algn="l">
              <a:lnSpc>
                <a:spcPct val="100000"/>
              </a:lnSpc>
              <a:spcBef>
                <a:spcPts val="0"/>
              </a:spcBef>
              <a:spcAft>
                <a:spcPts val="0"/>
              </a:spcAft>
              <a:buSzPct val="111111"/>
              <a:buNone/>
            </a:pPr>
            <a:r>
              <a:t/>
            </a:r>
            <a:endParaRPr/>
          </a:p>
        </p:txBody>
      </p:sp>
      <p:sp>
        <p:nvSpPr>
          <p:cNvPr id="216" name="Google Shape;216;p19"/>
          <p:cNvSpPr txBox="1"/>
          <p:nvPr/>
        </p:nvSpPr>
        <p:spPr>
          <a:xfrm>
            <a:off x="728725" y="1584800"/>
            <a:ext cx="4075200" cy="475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pic>
        <p:nvPicPr>
          <p:cNvPr id="217" name="Google Shape;217;p19" title="text annotation indicator"/>
          <p:cNvPicPr preferRelativeResize="0"/>
          <p:nvPr/>
        </p:nvPicPr>
        <p:blipFill rotWithShape="1">
          <a:blip r:embed="rId3">
            <a:alphaModFix/>
          </a:blip>
          <a:srcRect b="0" l="0" r="0" t="0"/>
          <a:stretch/>
        </p:blipFill>
        <p:spPr>
          <a:xfrm>
            <a:off x="109950" y="3259800"/>
            <a:ext cx="25577" cy="9525"/>
          </a:xfrm>
          <a:prstGeom prst="rect">
            <a:avLst/>
          </a:prstGeom>
          <a:noFill/>
          <a:ln>
            <a:noFill/>
          </a:ln>
        </p:spPr>
      </p:pic>
      <p:sp>
        <p:nvSpPr>
          <p:cNvPr id="218" name="Google Shape;218;p19"/>
          <p:cNvSpPr txBox="1"/>
          <p:nvPr/>
        </p:nvSpPr>
        <p:spPr>
          <a:xfrm>
            <a:off x="519178" y="1351900"/>
            <a:ext cx="8055600" cy="3000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t/>
            </a:r>
            <a:endParaRPr b="1" i="0" sz="1300" u="none" cap="none" strike="noStrike">
              <a:solidFill>
                <a:srgbClr val="40424E"/>
              </a:solidFill>
              <a:highlight>
                <a:srgbClr val="FFFFFF"/>
              </a:highlight>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rgbClr val="40424E"/>
                </a:solidFill>
                <a:highlight>
                  <a:schemeClr val="lt1"/>
                </a:highlight>
                <a:latin typeface="Montserrat"/>
                <a:ea typeface="Montserrat"/>
                <a:cs typeface="Montserrat"/>
                <a:sym typeface="Montserrat"/>
              </a:rPr>
              <a:t>A principal at a certain school claims that the students in his school are above average intelligence. A random </a:t>
            </a:r>
            <a:r>
              <a:rPr b="0" i="0" lang="en" sz="1300" u="none" cap="none" strike="noStrike">
                <a:solidFill>
                  <a:srgbClr val="40424E"/>
                </a:solidFill>
                <a:highlight>
                  <a:schemeClr val="lt1"/>
                </a:highlight>
                <a:uFill>
                  <a:noFill/>
                </a:uFill>
                <a:latin typeface="Montserrat"/>
                <a:ea typeface="Montserrat"/>
                <a:cs typeface="Montserrat"/>
                <a:sym typeface="Montserrat"/>
                <a:hlinkClick r:id="rId4">
                  <a:extLst>
                    <a:ext uri="{A12FA001-AC4F-418D-AE19-62706E023703}">
                      <ahyp:hlinkClr val="tx"/>
                    </a:ext>
                  </a:extLst>
                </a:hlinkClick>
              </a:rPr>
              <a:t>sample </a:t>
            </a:r>
            <a:r>
              <a:rPr b="0" i="0" lang="en" sz="1300" u="none" cap="none" strike="noStrike">
                <a:solidFill>
                  <a:srgbClr val="40424E"/>
                </a:solidFill>
                <a:highlight>
                  <a:schemeClr val="lt1"/>
                </a:highlight>
                <a:latin typeface="Montserrat"/>
                <a:ea typeface="Montserrat"/>
                <a:cs typeface="Montserrat"/>
                <a:sym typeface="Montserrat"/>
              </a:rPr>
              <a:t>of thirty students IQ scores have a </a:t>
            </a:r>
            <a:r>
              <a:rPr b="0" i="0" lang="en" sz="1300" u="none" cap="none" strike="noStrike">
                <a:solidFill>
                  <a:srgbClr val="40424E"/>
                </a:solidFill>
                <a:highlight>
                  <a:schemeClr val="lt1"/>
                </a:highlight>
                <a:uFill>
                  <a:noFill/>
                </a:uFill>
                <a:latin typeface="Montserrat"/>
                <a:ea typeface="Montserrat"/>
                <a:cs typeface="Montserrat"/>
                <a:sym typeface="Montserrat"/>
                <a:hlinkClick r:id="rId5">
                  <a:extLst>
                    <a:ext uri="{A12FA001-AC4F-418D-AE19-62706E023703}">
                      <ahyp:hlinkClr val="tx"/>
                    </a:ext>
                  </a:extLst>
                </a:hlinkClick>
              </a:rPr>
              <a:t>mean </a:t>
            </a:r>
            <a:r>
              <a:rPr b="0" i="0" lang="en" sz="1300" u="none" cap="none" strike="noStrike">
                <a:solidFill>
                  <a:srgbClr val="40424E"/>
                </a:solidFill>
                <a:highlight>
                  <a:schemeClr val="lt1"/>
                </a:highlight>
                <a:latin typeface="Montserrat"/>
                <a:ea typeface="Montserrat"/>
                <a:cs typeface="Montserrat"/>
                <a:sym typeface="Montserrat"/>
              </a:rPr>
              <a:t>score of 107. Is there sufficient evidence to support the principal’s claim? </a:t>
            </a:r>
            <a:endParaRPr b="0" i="0" sz="1300" u="none" cap="none" strike="noStrike">
              <a:solidFill>
                <a:srgbClr val="40424E"/>
              </a:solidFill>
              <a:highlight>
                <a:schemeClr val="lt1"/>
              </a:highlight>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40424E"/>
              </a:solidFill>
              <a:highlight>
                <a:schemeClr val="lt1"/>
              </a:highlight>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rgbClr val="40424E"/>
                </a:solidFill>
                <a:highlight>
                  <a:schemeClr val="lt1"/>
                </a:highlight>
                <a:latin typeface="Montserrat"/>
                <a:ea typeface="Montserrat"/>
                <a:cs typeface="Montserrat"/>
                <a:sym typeface="Montserrat"/>
              </a:rPr>
              <a:t>The mean population IQ is 100 with a </a:t>
            </a:r>
            <a:r>
              <a:rPr b="0" i="0" lang="en" sz="1300" u="none" cap="none" strike="noStrike">
                <a:solidFill>
                  <a:srgbClr val="40424E"/>
                </a:solidFill>
                <a:highlight>
                  <a:schemeClr val="lt1"/>
                </a:highlight>
                <a:uFill>
                  <a:noFill/>
                </a:uFill>
                <a:latin typeface="Montserrat"/>
                <a:ea typeface="Montserrat"/>
                <a:cs typeface="Montserrat"/>
                <a:sym typeface="Montserrat"/>
                <a:hlinkClick r:id="rId6">
                  <a:extLst>
                    <a:ext uri="{A12FA001-AC4F-418D-AE19-62706E023703}">
                      <ahyp:hlinkClr val="tx"/>
                    </a:ext>
                  </a:extLst>
                </a:hlinkClick>
              </a:rPr>
              <a:t>standard deviation</a:t>
            </a:r>
            <a:r>
              <a:rPr b="0" i="0" lang="en" sz="1300" u="none" cap="none" strike="noStrike">
                <a:solidFill>
                  <a:srgbClr val="40424E"/>
                </a:solidFill>
                <a:highlight>
                  <a:schemeClr val="lt1"/>
                </a:highlight>
                <a:latin typeface="Montserrat"/>
                <a:ea typeface="Montserrat"/>
                <a:cs typeface="Montserrat"/>
                <a:sym typeface="Montserrat"/>
              </a:rPr>
              <a:t> of 15.</a:t>
            </a:r>
            <a:endParaRPr b="1" i="0" sz="1300" u="none" cap="none" strike="noStrike">
              <a:solidFill>
                <a:srgbClr val="40424E"/>
              </a:solidFill>
              <a:highlight>
                <a:srgbClr val="FFFFFF"/>
              </a:highlight>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300"/>
              <a:buFont typeface="Arial"/>
              <a:buNone/>
            </a:pPr>
            <a:r>
              <a:t/>
            </a:r>
            <a:endParaRPr b="1" i="0" sz="1300" u="none" cap="none" strike="noStrike">
              <a:solidFill>
                <a:srgbClr val="40424E"/>
              </a:solidFill>
              <a:highlight>
                <a:srgbClr val="FFFFFF"/>
              </a:highlight>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300"/>
              <a:buFont typeface="Arial"/>
              <a:buNone/>
            </a:pPr>
            <a:r>
              <a:rPr b="1" i="0" lang="en" sz="1300" u="none" cap="none" strike="noStrike">
                <a:solidFill>
                  <a:srgbClr val="40424E"/>
                </a:solidFill>
                <a:highlight>
                  <a:srgbClr val="FFFFFF"/>
                </a:highlight>
                <a:latin typeface="Montserrat"/>
                <a:ea typeface="Montserrat"/>
                <a:cs typeface="Montserrat"/>
                <a:sym typeface="Montserrat"/>
              </a:rPr>
              <a:t>Step 2: State the alternate hypothesis</a:t>
            </a:r>
            <a:r>
              <a:rPr b="0" i="0" lang="en" sz="1000" u="none" cap="none" strike="noStrike">
                <a:solidFill>
                  <a:srgbClr val="777777"/>
                </a:solidFill>
                <a:highlight>
                  <a:srgbClr val="FFFFFF"/>
                </a:highlight>
                <a:latin typeface="Arial"/>
                <a:ea typeface="Arial"/>
                <a:cs typeface="Arial"/>
                <a:sym typeface="Arial"/>
              </a:rPr>
              <a:t>. </a:t>
            </a:r>
            <a:endParaRPr b="0" i="0" sz="1000" u="none" cap="none" strike="noStrike">
              <a:solidFill>
                <a:srgbClr val="777777"/>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777777"/>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rgbClr val="40424E"/>
                </a:solidFill>
                <a:highlight>
                  <a:srgbClr val="FFFFFF"/>
                </a:highlight>
                <a:latin typeface="Montserrat"/>
                <a:ea typeface="Montserrat"/>
                <a:cs typeface="Montserrat"/>
                <a:sym typeface="Montserrat"/>
              </a:rPr>
              <a:t>A null hypothesis is a precise statement about a population that we try to reject with sample data.</a:t>
            </a:r>
            <a:endParaRPr b="0" i="0" sz="1300" u="none" cap="none" strike="noStrike">
              <a:solidFill>
                <a:srgbClr val="40424E"/>
              </a:solidFill>
              <a:highlight>
                <a:srgbClr val="FFFFFF"/>
              </a:highlight>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40424E"/>
              </a:solidFill>
              <a:highlight>
                <a:srgbClr val="FFFFFF"/>
              </a:highlight>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rgbClr val="40424E"/>
                </a:solidFill>
                <a:highlight>
                  <a:schemeClr val="lt1"/>
                </a:highlight>
                <a:latin typeface="Montserrat"/>
                <a:ea typeface="Montserrat"/>
                <a:cs typeface="Montserrat"/>
                <a:sym typeface="Montserrat"/>
              </a:rPr>
              <a:t>H1: μ &gt; 100.</a:t>
            </a:r>
            <a:endParaRPr b="0" i="0" sz="1300" u="none" cap="none" strike="noStrike">
              <a:solidFill>
                <a:srgbClr val="40424E"/>
              </a:solidFill>
              <a:highlight>
                <a:srgbClr val="FFFFFF"/>
              </a:highlight>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2"/>
          <p:cNvSpPr txBox="1"/>
          <p:nvPr>
            <p:ph type="title"/>
          </p:nvPr>
        </p:nvSpPr>
        <p:spPr>
          <a:xfrm>
            <a:off x="727650" y="597025"/>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Type of Data</a:t>
            </a:r>
            <a:endParaRPr/>
          </a:p>
        </p:txBody>
      </p:sp>
      <p:sp>
        <p:nvSpPr>
          <p:cNvPr id="92" name="Google Shape;92;p2"/>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300"/>
              <a:buNone/>
            </a:pPr>
            <a:r>
              <a:t/>
            </a:r>
            <a:endParaRPr/>
          </a:p>
        </p:txBody>
      </p:sp>
      <p:pic>
        <p:nvPicPr>
          <p:cNvPr id="93" name="Google Shape;93;p2"/>
          <p:cNvPicPr preferRelativeResize="0"/>
          <p:nvPr/>
        </p:nvPicPr>
        <p:blipFill rotWithShape="1">
          <a:blip r:embed="rId3">
            <a:alphaModFix/>
          </a:blip>
          <a:srcRect b="0" l="0" r="0" t="0"/>
          <a:stretch/>
        </p:blipFill>
        <p:spPr>
          <a:xfrm>
            <a:off x="530425" y="1419225"/>
            <a:ext cx="8086725" cy="35804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0"/>
          <p:cNvSpPr txBox="1"/>
          <p:nvPr>
            <p:ph type="title"/>
          </p:nvPr>
        </p:nvSpPr>
        <p:spPr>
          <a:xfrm>
            <a:off x="727650" y="597025"/>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37566"/>
              <a:buNone/>
            </a:pPr>
            <a:r>
              <a:rPr lang="en"/>
              <a:t>Hypothesis Testing</a:t>
            </a:r>
            <a:endParaRPr b="0" sz="2100">
              <a:solidFill>
                <a:srgbClr val="555555"/>
              </a:solidFill>
              <a:highlight>
                <a:srgbClr val="FFFFFF"/>
              </a:highlight>
              <a:latin typeface="Arial"/>
              <a:ea typeface="Arial"/>
              <a:cs typeface="Arial"/>
              <a:sym typeface="Arial"/>
            </a:endParaRPr>
          </a:p>
          <a:p>
            <a:pPr indent="0" lvl="0" marL="0" rtl="0" algn="l">
              <a:lnSpc>
                <a:spcPct val="100000"/>
              </a:lnSpc>
              <a:spcBef>
                <a:spcPts val="0"/>
              </a:spcBef>
              <a:spcAft>
                <a:spcPts val="0"/>
              </a:spcAft>
              <a:buSzPct val="111111"/>
              <a:buNone/>
            </a:pPr>
            <a:r>
              <a:t/>
            </a:r>
            <a:endParaRPr/>
          </a:p>
        </p:txBody>
      </p:sp>
      <p:sp>
        <p:nvSpPr>
          <p:cNvPr id="224" name="Google Shape;224;p20"/>
          <p:cNvSpPr txBox="1"/>
          <p:nvPr/>
        </p:nvSpPr>
        <p:spPr>
          <a:xfrm>
            <a:off x="728725" y="1584800"/>
            <a:ext cx="4075200" cy="475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pic>
        <p:nvPicPr>
          <p:cNvPr id="225" name="Google Shape;225;p20" title="text annotation indicator"/>
          <p:cNvPicPr preferRelativeResize="0"/>
          <p:nvPr/>
        </p:nvPicPr>
        <p:blipFill rotWithShape="1">
          <a:blip r:embed="rId3">
            <a:alphaModFix/>
          </a:blip>
          <a:srcRect b="0" l="0" r="0" t="0"/>
          <a:stretch/>
        </p:blipFill>
        <p:spPr>
          <a:xfrm>
            <a:off x="109950" y="3259800"/>
            <a:ext cx="25577" cy="9525"/>
          </a:xfrm>
          <a:prstGeom prst="rect">
            <a:avLst/>
          </a:prstGeom>
          <a:noFill/>
          <a:ln>
            <a:noFill/>
          </a:ln>
        </p:spPr>
      </p:pic>
      <p:sp>
        <p:nvSpPr>
          <p:cNvPr id="226" name="Google Shape;226;p20"/>
          <p:cNvSpPr txBox="1"/>
          <p:nvPr/>
        </p:nvSpPr>
        <p:spPr>
          <a:xfrm>
            <a:off x="519178" y="1351900"/>
            <a:ext cx="8055600" cy="3000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t/>
            </a:r>
            <a:endParaRPr b="1" i="0" sz="1300" u="none" cap="none" strike="noStrike">
              <a:solidFill>
                <a:srgbClr val="40424E"/>
              </a:solidFill>
              <a:highlight>
                <a:srgbClr val="FFFFFF"/>
              </a:highlight>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rgbClr val="40424E"/>
                </a:solidFill>
                <a:highlight>
                  <a:schemeClr val="lt1"/>
                </a:highlight>
                <a:latin typeface="Montserrat"/>
                <a:ea typeface="Montserrat"/>
                <a:cs typeface="Montserrat"/>
                <a:sym typeface="Montserrat"/>
              </a:rPr>
              <a:t>A principal at a certain school claims that the students in his school are above average intelligence. A random </a:t>
            </a:r>
            <a:r>
              <a:rPr b="0" i="0" lang="en" sz="1300" u="none" cap="none" strike="noStrike">
                <a:solidFill>
                  <a:srgbClr val="40424E"/>
                </a:solidFill>
                <a:highlight>
                  <a:schemeClr val="lt1"/>
                </a:highlight>
                <a:uFill>
                  <a:noFill/>
                </a:uFill>
                <a:latin typeface="Montserrat"/>
                <a:ea typeface="Montserrat"/>
                <a:cs typeface="Montserrat"/>
                <a:sym typeface="Montserrat"/>
                <a:hlinkClick r:id="rId4">
                  <a:extLst>
                    <a:ext uri="{A12FA001-AC4F-418D-AE19-62706E023703}">
                      <ahyp:hlinkClr val="tx"/>
                    </a:ext>
                  </a:extLst>
                </a:hlinkClick>
              </a:rPr>
              <a:t>sample </a:t>
            </a:r>
            <a:r>
              <a:rPr b="0" i="0" lang="en" sz="1300" u="none" cap="none" strike="noStrike">
                <a:solidFill>
                  <a:srgbClr val="40424E"/>
                </a:solidFill>
                <a:highlight>
                  <a:schemeClr val="lt1"/>
                </a:highlight>
                <a:latin typeface="Montserrat"/>
                <a:ea typeface="Montserrat"/>
                <a:cs typeface="Montserrat"/>
                <a:sym typeface="Montserrat"/>
              </a:rPr>
              <a:t>of thirty students IQ scores have a </a:t>
            </a:r>
            <a:r>
              <a:rPr b="0" i="0" lang="en" sz="1300" u="none" cap="none" strike="noStrike">
                <a:solidFill>
                  <a:srgbClr val="40424E"/>
                </a:solidFill>
                <a:highlight>
                  <a:schemeClr val="lt1"/>
                </a:highlight>
                <a:uFill>
                  <a:noFill/>
                </a:uFill>
                <a:latin typeface="Montserrat"/>
                <a:ea typeface="Montserrat"/>
                <a:cs typeface="Montserrat"/>
                <a:sym typeface="Montserrat"/>
                <a:hlinkClick r:id="rId5">
                  <a:extLst>
                    <a:ext uri="{A12FA001-AC4F-418D-AE19-62706E023703}">
                      <ahyp:hlinkClr val="tx"/>
                    </a:ext>
                  </a:extLst>
                </a:hlinkClick>
              </a:rPr>
              <a:t>mean </a:t>
            </a:r>
            <a:r>
              <a:rPr b="0" i="0" lang="en" sz="1300" u="none" cap="none" strike="noStrike">
                <a:solidFill>
                  <a:srgbClr val="40424E"/>
                </a:solidFill>
                <a:highlight>
                  <a:schemeClr val="lt1"/>
                </a:highlight>
                <a:latin typeface="Montserrat"/>
                <a:ea typeface="Montserrat"/>
                <a:cs typeface="Montserrat"/>
                <a:sym typeface="Montserrat"/>
              </a:rPr>
              <a:t>score of 107. Is there sufficient evidence to support the principal’s claim? </a:t>
            </a:r>
            <a:endParaRPr b="0" i="0" sz="1300" u="none" cap="none" strike="noStrike">
              <a:solidFill>
                <a:srgbClr val="40424E"/>
              </a:solidFill>
              <a:highlight>
                <a:schemeClr val="lt1"/>
              </a:highlight>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40424E"/>
              </a:solidFill>
              <a:highlight>
                <a:schemeClr val="lt1"/>
              </a:highlight>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rgbClr val="40424E"/>
                </a:solidFill>
                <a:highlight>
                  <a:schemeClr val="lt1"/>
                </a:highlight>
                <a:latin typeface="Montserrat"/>
                <a:ea typeface="Montserrat"/>
                <a:cs typeface="Montserrat"/>
                <a:sym typeface="Montserrat"/>
              </a:rPr>
              <a:t>The mean population IQ is 100 with a </a:t>
            </a:r>
            <a:r>
              <a:rPr b="0" i="0" lang="en" sz="1300" u="none" cap="none" strike="noStrike">
                <a:solidFill>
                  <a:srgbClr val="40424E"/>
                </a:solidFill>
                <a:highlight>
                  <a:schemeClr val="lt1"/>
                </a:highlight>
                <a:uFill>
                  <a:noFill/>
                </a:uFill>
                <a:latin typeface="Montserrat"/>
                <a:ea typeface="Montserrat"/>
                <a:cs typeface="Montserrat"/>
                <a:sym typeface="Montserrat"/>
                <a:hlinkClick r:id="rId6">
                  <a:extLst>
                    <a:ext uri="{A12FA001-AC4F-418D-AE19-62706E023703}">
                      <ahyp:hlinkClr val="tx"/>
                    </a:ext>
                  </a:extLst>
                </a:hlinkClick>
              </a:rPr>
              <a:t>standard deviation</a:t>
            </a:r>
            <a:r>
              <a:rPr b="0" i="0" lang="en" sz="1300" u="none" cap="none" strike="noStrike">
                <a:solidFill>
                  <a:srgbClr val="40424E"/>
                </a:solidFill>
                <a:highlight>
                  <a:schemeClr val="lt1"/>
                </a:highlight>
                <a:latin typeface="Montserrat"/>
                <a:ea typeface="Montserrat"/>
                <a:cs typeface="Montserrat"/>
                <a:sym typeface="Montserrat"/>
              </a:rPr>
              <a:t> of 15.</a:t>
            </a:r>
            <a:endParaRPr b="1" i="0" sz="1300" u="none" cap="none" strike="noStrike">
              <a:solidFill>
                <a:srgbClr val="40424E"/>
              </a:solidFill>
              <a:highlight>
                <a:srgbClr val="FFFFFF"/>
              </a:highlight>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300"/>
              <a:buFont typeface="Arial"/>
              <a:buNone/>
            </a:pPr>
            <a:r>
              <a:t/>
            </a:r>
            <a:endParaRPr b="1" i="0" sz="1300" u="none" cap="none" strike="noStrike">
              <a:solidFill>
                <a:srgbClr val="40424E"/>
              </a:solidFill>
              <a:highlight>
                <a:srgbClr val="FFFFFF"/>
              </a:highlight>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300"/>
              <a:buFont typeface="Arial"/>
              <a:buNone/>
            </a:pPr>
            <a:r>
              <a:rPr b="1" i="0" lang="en" sz="1300" u="none" cap="none" strike="noStrike">
                <a:solidFill>
                  <a:srgbClr val="40424E"/>
                </a:solidFill>
                <a:highlight>
                  <a:srgbClr val="FFFFFF"/>
                </a:highlight>
                <a:latin typeface="Montserrat"/>
                <a:ea typeface="Montserrat"/>
                <a:cs typeface="Montserrat"/>
                <a:sym typeface="Montserrat"/>
              </a:rPr>
              <a:t>Step 3: State the alpha level. If you aren’t given an </a:t>
            </a:r>
            <a:r>
              <a:rPr b="1" i="0" lang="en" sz="1300" u="none" cap="none" strike="noStrike">
                <a:solidFill>
                  <a:srgbClr val="40424E"/>
                </a:solidFill>
                <a:highlight>
                  <a:srgbClr val="FFFFFF"/>
                </a:highlight>
                <a:uFill>
                  <a:noFill/>
                </a:uFill>
                <a:latin typeface="Montserrat"/>
                <a:ea typeface="Montserrat"/>
                <a:cs typeface="Montserrat"/>
                <a:sym typeface="Montserrat"/>
                <a:hlinkClick r:id="rId7">
                  <a:extLst>
                    <a:ext uri="{A12FA001-AC4F-418D-AE19-62706E023703}">
                      <ahyp:hlinkClr val="tx"/>
                    </a:ext>
                  </a:extLst>
                </a:hlinkClick>
              </a:rPr>
              <a:t>alpha level</a:t>
            </a:r>
            <a:r>
              <a:rPr b="1" i="0" lang="en" sz="1300" u="none" cap="none" strike="noStrike">
                <a:solidFill>
                  <a:srgbClr val="40424E"/>
                </a:solidFill>
                <a:highlight>
                  <a:srgbClr val="FFFFFF"/>
                </a:highlight>
                <a:latin typeface="Montserrat"/>
                <a:ea typeface="Montserrat"/>
                <a:cs typeface="Montserrat"/>
                <a:sym typeface="Montserrat"/>
              </a:rPr>
              <a:t>, use 5% (0.05). </a:t>
            </a:r>
            <a:endParaRPr b="0" i="0" sz="1000" u="none" cap="none" strike="noStrike">
              <a:solidFill>
                <a:srgbClr val="777777"/>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777777"/>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rgbClr val="40424E"/>
                </a:solidFill>
                <a:highlight>
                  <a:srgbClr val="FFFFFF"/>
                </a:highlight>
                <a:latin typeface="Montserrat"/>
                <a:ea typeface="Montserrat"/>
                <a:cs typeface="Montserrat"/>
                <a:sym typeface="Montserrat"/>
              </a:rPr>
              <a:t>The significance level, also denoted as alpha or α, is the probability of rejecting the null hypothesis when it is true. For example, a significance level of 0.05 indicates a 5% risk of concluding that a difference exists when there is no actual difference.</a:t>
            </a:r>
            <a:endParaRPr b="0" i="0" sz="1300" u="none" cap="none" strike="noStrike">
              <a:solidFill>
                <a:srgbClr val="40424E"/>
              </a:solidFill>
              <a:highlight>
                <a:srgbClr val="FFFFFF"/>
              </a:highlight>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rgbClr val="40424E"/>
                </a:solidFill>
                <a:highlight>
                  <a:srgbClr val="FFFFFF"/>
                </a:highlight>
                <a:latin typeface="Montserrat"/>
                <a:ea typeface="Montserrat"/>
                <a:cs typeface="Montserrat"/>
                <a:sym typeface="Montserrat"/>
              </a:rPr>
              <a:t>You can calculate significance level from confidence level</a:t>
            </a:r>
            <a:endParaRPr b="0" i="0" sz="1300" u="none" cap="none" strike="noStrike">
              <a:solidFill>
                <a:srgbClr val="40424E"/>
              </a:solidFill>
              <a:highlight>
                <a:srgbClr val="FFFFFF"/>
              </a:highlight>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40424E"/>
              </a:solidFill>
              <a:highlight>
                <a:srgbClr val="FFFFFF"/>
              </a:highlight>
              <a:latin typeface="Montserrat"/>
              <a:ea typeface="Montserrat"/>
              <a:cs typeface="Montserrat"/>
              <a:sym typeface="Montserra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1"/>
          <p:cNvSpPr txBox="1"/>
          <p:nvPr>
            <p:ph type="title"/>
          </p:nvPr>
        </p:nvSpPr>
        <p:spPr>
          <a:xfrm>
            <a:off x="727650" y="597025"/>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37566"/>
              <a:buNone/>
            </a:pPr>
            <a:r>
              <a:rPr lang="en"/>
              <a:t>Hypothesis Testing</a:t>
            </a:r>
            <a:endParaRPr b="0" sz="2100">
              <a:solidFill>
                <a:srgbClr val="555555"/>
              </a:solidFill>
              <a:highlight>
                <a:srgbClr val="FFFFFF"/>
              </a:highlight>
              <a:latin typeface="Arial"/>
              <a:ea typeface="Arial"/>
              <a:cs typeface="Arial"/>
              <a:sym typeface="Arial"/>
            </a:endParaRPr>
          </a:p>
          <a:p>
            <a:pPr indent="0" lvl="0" marL="0" rtl="0" algn="l">
              <a:lnSpc>
                <a:spcPct val="100000"/>
              </a:lnSpc>
              <a:spcBef>
                <a:spcPts val="0"/>
              </a:spcBef>
              <a:spcAft>
                <a:spcPts val="0"/>
              </a:spcAft>
              <a:buSzPct val="111111"/>
              <a:buNone/>
            </a:pPr>
            <a:r>
              <a:t/>
            </a:r>
            <a:endParaRPr/>
          </a:p>
        </p:txBody>
      </p:sp>
      <p:sp>
        <p:nvSpPr>
          <p:cNvPr id="232" name="Google Shape;232;p21"/>
          <p:cNvSpPr txBox="1"/>
          <p:nvPr/>
        </p:nvSpPr>
        <p:spPr>
          <a:xfrm>
            <a:off x="728725" y="1584800"/>
            <a:ext cx="4075200" cy="475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pic>
        <p:nvPicPr>
          <p:cNvPr id="233" name="Google Shape;233;p21" title="text annotation indicator"/>
          <p:cNvPicPr preferRelativeResize="0"/>
          <p:nvPr/>
        </p:nvPicPr>
        <p:blipFill rotWithShape="1">
          <a:blip r:embed="rId3">
            <a:alphaModFix/>
          </a:blip>
          <a:srcRect b="0" l="0" r="0" t="0"/>
          <a:stretch/>
        </p:blipFill>
        <p:spPr>
          <a:xfrm>
            <a:off x="109950" y="3259800"/>
            <a:ext cx="25577" cy="9525"/>
          </a:xfrm>
          <a:prstGeom prst="rect">
            <a:avLst/>
          </a:prstGeom>
          <a:noFill/>
          <a:ln>
            <a:noFill/>
          </a:ln>
        </p:spPr>
      </p:pic>
      <p:sp>
        <p:nvSpPr>
          <p:cNvPr id="234" name="Google Shape;234;p21"/>
          <p:cNvSpPr txBox="1"/>
          <p:nvPr/>
        </p:nvSpPr>
        <p:spPr>
          <a:xfrm>
            <a:off x="519178" y="1351900"/>
            <a:ext cx="8055600" cy="3000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t/>
            </a:r>
            <a:endParaRPr b="1" i="0" sz="1300" u="none" cap="none" strike="noStrike">
              <a:solidFill>
                <a:srgbClr val="40424E"/>
              </a:solidFill>
              <a:highlight>
                <a:srgbClr val="FFFFFF"/>
              </a:highlight>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rgbClr val="40424E"/>
                </a:solidFill>
                <a:highlight>
                  <a:schemeClr val="lt1"/>
                </a:highlight>
                <a:latin typeface="Montserrat"/>
                <a:ea typeface="Montserrat"/>
                <a:cs typeface="Montserrat"/>
                <a:sym typeface="Montserrat"/>
              </a:rPr>
              <a:t>A principal at a certain school claims that the students in his school are above average intelligence. A random </a:t>
            </a:r>
            <a:r>
              <a:rPr b="0" i="0" lang="en" sz="1300" u="none" cap="none" strike="noStrike">
                <a:solidFill>
                  <a:srgbClr val="40424E"/>
                </a:solidFill>
                <a:highlight>
                  <a:schemeClr val="lt1"/>
                </a:highlight>
                <a:uFill>
                  <a:noFill/>
                </a:uFill>
                <a:latin typeface="Montserrat"/>
                <a:ea typeface="Montserrat"/>
                <a:cs typeface="Montserrat"/>
                <a:sym typeface="Montserrat"/>
                <a:hlinkClick r:id="rId4">
                  <a:extLst>
                    <a:ext uri="{A12FA001-AC4F-418D-AE19-62706E023703}">
                      <ahyp:hlinkClr val="tx"/>
                    </a:ext>
                  </a:extLst>
                </a:hlinkClick>
              </a:rPr>
              <a:t>sample </a:t>
            </a:r>
            <a:r>
              <a:rPr b="0" i="0" lang="en" sz="1300" u="none" cap="none" strike="noStrike">
                <a:solidFill>
                  <a:srgbClr val="40424E"/>
                </a:solidFill>
                <a:highlight>
                  <a:schemeClr val="lt1"/>
                </a:highlight>
                <a:latin typeface="Montserrat"/>
                <a:ea typeface="Montserrat"/>
                <a:cs typeface="Montserrat"/>
                <a:sym typeface="Montserrat"/>
              </a:rPr>
              <a:t>of thirty students IQ scores have a </a:t>
            </a:r>
            <a:r>
              <a:rPr b="0" i="0" lang="en" sz="1300" u="none" cap="none" strike="noStrike">
                <a:solidFill>
                  <a:srgbClr val="40424E"/>
                </a:solidFill>
                <a:highlight>
                  <a:schemeClr val="lt1"/>
                </a:highlight>
                <a:uFill>
                  <a:noFill/>
                </a:uFill>
                <a:latin typeface="Montserrat"/>
                <a:ea typeface="Montserrat"/>
                <a:cs typeface="Montserrat"/>
                <a:sym typeface="Montserrat"/>
                <a:hlinkClick r:id="rId5">
                  <a:extLst>
                    <a:ext uri="{A12FA001-AC4F-418D-AE19-62706E023703}">
                      <ahyp:hlinkClr val="tx"/>
                    </a:ext>
                  </a:extLst>
                </a:hlinkClick>
              </a:rPr>
              <a:t>mean </a:t>
            </a:r>
            <a:r>
              <a:rPr b="0" i="0" lang="en" sz="1300" u="none" cap="none" strike="noStrike">
                <a:solidFill>
                  <a:srgbClr val="40424E"/>
                </a:solidFill>
                <a:highlight>
                  <a:schemeClr val="lt1"/>
                </a:highlight>
                <a:latin typeface="Montserrat"/>
                <a:ea typeface="Montserrat"/>
                <a:cs typeface="Montserrat"/>
                <a:sym typeface="Montserrat"/>
              </a:rPr>
              <a:t>score of 107. Is there sufficient evidence to support the principal’s claim? </a:t>
            </a:r>
            <a:endParaRPr b="0" i="0" sz="1300" u="none" cap="none" strike="noStrike">
              <a:solidFill>
                <a:srgbClr val="40424E"/>
              </a:solidFill>
              <a:highlight>
                <a:schemeClr val="lt1"/>
              </a:highlight>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rgbClr val="40424E"/>
                </a:solidFill>
                <a:highlight>
                  <a:schemeClr val="lt1"/>
                </a:highlight>
                <a:latin typeface="Montserrat"/>
                <a:ea typeface="Montserrat"/>
                <a:cs typeface="Montserrat"/>
                <a:sym typeface="Montserrat"/>
              </a:rPr>
              <a:t>The mean population IQ is 100 with a </a:t>
            </a:r>
            <a:r>
              <a:rPr b="0" i="0" lang="en" sz="1300" u="none" cap="none" strike="noStrike">
                <a:solidFill>
                  <a:srgbClr val="40424E"/>
                </a:solidFill>
                <a:highlight>
                  <a:schemeClr val="lt1"/>
                </a:highlight>
                <a:uFill>
                  <a:noFill/>
                </a:uFill>
                <a:latin typeface="Montserrat"/>
                <a:ea typeface="Montserrat"/>
                <a:cs typeface="Montserrat"/>
                <a:sym typeface="Montserrat"/>
                <a:hlinkClick r:id="rId6">
                  <a:extLst>
                    <a:ext uri="{A12FA001-AC4F-418D-AE19-62706E023703}">
                      <ahyp:hlinkClr val="tx"/>
                    </a:ext>
                  </a:extLst>
                </a:hlinkClick>
              </a:rPr>
              <a:t>standard deviation</a:t>
            </a:r>
            <a:r>
              <a:rPr b="0" i="0" lang="en" sz="1300" u="none" cap="none" strike="noStrike">
                <a:solidFill>
                  <a:srgbClr val="40424E"/>
                </a:solidFill>
                <a:highlight>
                  <a:schemeClr val="lt1"/>
                </a:highlight>
                <a:latin typeface="Montserrat"/>
                <a:ea typeface="Montserrat"/>
                <a:cs typeface="Montserrat"/>
                <a:sym typeface="Montserrat"/>
              </a:rPr>
              <a:t> of 15.</a:t>
            </a:r>
            <a:endParaRPr b="1" i="0" sz="1300" u="none" cap="none" strike="noStrike">
              <a:solidFill>
                <a:srgbClr val="40424E"/>
              </a:solidFill>
              <a:highlight>
                <a:srgbClr val="FFFFFF"/>
              </a:highlight>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300"/>
              <a:buFont typeface="Arial"/>
              <a:buNone/>
            </a:pPr>
            <a:r>
              <a:t/>
            </a:r>
            <a:endParaRPr b="1" i="0" sz="1300" u="none" cap="none" strike="noStrike">
              <a:solidFill>
                <a:srgbClr val="40424E"/>
              </a:solidFill>
              <a:highlight>
                <a:srgbClr val="FFFFFF"/>
              </a:highlight>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300"/>
              <a:buFont typeface="Arial"/>
              <a:buNone/>
            </a:pPr>
            <a:r>
              <a:rPr b="1" i="0" lang="en" sz="1300" u="none" cap="none" strike="noStrike">
                <a:solidFill>
                  <a:srgbClr val="40424E"/>
                </a:solidFill>
                <a:highlight>
                  <a:srgbClr val="FFFFFF"/>
                </a:highlight>
                <a:latin typeface="Montserrat"/>
                <a:ea typeface="Montserrat"/>
                <a:cs typeface="Montserrat"/>
                <a:sym typeface="Montserrat"/>
              </a:rPr>
              <a:t>Step 4: Find the rejection region area </a:t>
            </a:r>
            <a:endParaRPr b="1" i="0" sz="1300" u="none" cap="none" strike="noStrike">
              <a:solidFill>
                <a:srgbClr val="40424E"/>
              </a:solidFill>
              <a:highlight>
                <a:srgbClr val="FFFFFF"/>
              </a:highlight>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300"/>
              <a:buFont typeface="Arial"/>
              <a:buNone/>
            </a:pPr>
            <a:r>
              <a:rPr b="1" i="0" lang="en" sz="1300" u="none" cap="none" strike="noStrike">
                <a:solidFill>
                  <a:srgbClr val="40424E"/>
                </a:solidFill>
                <a:highlight>
                  <a:srgbClr val="FFFFFF"/>
                </a:highlight>
                <a:latin typeface="Montserrat"/>
                <a:ea typeface="Montserrat"/>
                <a:cs typeface="Montserrat"/>
                <a:sym typeface="Montserrat"/>
              </a:rPr>
              <a:t>(given by your alpha level above) </a:t>
            </a:r>
            <a:endParaRPr b="1" i="0" sz="1300" u="none" cap="none" strike="noStrike">
              <a:solidFill>
                <a:srgbClr val="40424E"/>
              </a:solidFill>
              <a:highlight>
                <a:srgbClr val="FFFFFF"/>
              </a:highlight>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300"/>
              <a:buFont typeface="Arial"/>
              <a:buNone/>
            </a:pPr>
            <a:r>
              <a:rPr b="1" i="0" lang="en" sz="1300" u="none" cap="none" strike="noStrike">
                <a:solidFill>
                  <a:srgbClr val="40424E"/>
                </a:solidFill>
                <a:highlight>
                  <a:srgbClr val="FFFFFF"/>
                </a:highlight>
                <a:latin typeface="Montserrat"/>
                <a:ea typeface="Montserrat"/>
                <a:cs typeface="Montserrat"/>
                <a:sym typeface="Montserrat"/>
              </a:rPr>
              <a:t>from the z-table if we are going to </a:t>
            </a:r>
            <a:endParaRPr b="1" i="0" sz="1300" u="none" cap="none" strike="noStrike">
              <a:solidFill>
                <a:srgbClr val="40424E"/>
              </a:solidFill>
              <a:highlight>
                <a:srgbClr val="FFFFFF"/>
              </a:highlight>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300"/>
              <a:buFont typeface="Arial"/>
              <a:buNone/>
            </a:pPr>
            <a:r>
              <a:rPr b="1" i="0" lang="en" sz="1300" u="none" cap="none" strike="noStrike">
                <a:solidFill>
                  <a:srgbClr val="40424E"/>
                </a:solidFill>
                <a:highlight>
                  <a:srgbClr val="FFFFFF"/>
                </a:highlight>
                <a:latin typeface="Montserrat"/>
                <a:ea typeface="Montserrat"/>
                <a:cs typeface="Montserrat"/>
                <a:sym typeface="Montserrat"/>
              </a:rPr>
              <a:t>perform Z test.</a:t>
            </a:r>
            <a:endParaRPr b="1" i="0" sz="1300" u="none" cap="none" strike="noStrike">
              <a:solidFill>
                <a:srgbClr val="40424E"/>
              </a:solidFill>
              <a:highlight>
                <a:srgbClr val="FFFFFF"/>
              </a:highlight>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300"/>
              <a:buFont typeface="Arial"/>
              <a:buNone/>
            </a:pPr>
            <a:r>
              <a:t/>
            </a:r>
            <a:endParaRPr b="1" i="0" sz="1300" u="none" cap="none" strike="noStrike">
              <a:solidFill>
                <a:srgbClr val="40424E"/>
              </a:solidFill>
              <a:highlight>
                <a:srgbClr val="FFFFFF"/>
              </a:highlight>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rgbClr val="40424E"/>
                </a:solidFill>
                <a:highlight>
                  <a:schemeClr val="lt1"/>
                </a:highlight>
                <a:latin typeface="Montserrat"/>
                <a:ea typeface="Montserrat"/>
                <a:cs typeface="Montserrat"/>
                <a:sym typeface="Montserrat"/>
              </a:rPr>
              <a:t>An area of .05 is equal to a</a:t>
            </a:r>
            <a:endParaRPr b="0" i="0" sz="1300" u="none" cap="none" strike="noStrike">
              <a:solidFill>
                <a:srgbClr val="40424E"/>
              </a:solidFill>
              <a:highlight>
                <a:schemeClr val="lt1"/>
              </a:highlight>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rgbClr val="40424E"/>
                </a:solidFill>
                <a:highlight>
                  <a:schemeClr val="lt1"/>
                </a:highlight>
                <a:latin typeface="Montserrat"/>
                <a:ea typeface="Montserrat"/>
                <a:cs typeface="Montserrat"/>
                <a:sym typeface="Montserrat"/>
              </a:rPr>
              <a:t>z-score of 1.645</a:t>
            </a:r>
            <a:r>
              <a:rPr b="0" i="0" lang="en" sz="1000" u="none" cap="none" strike="noStrike">
                <a:solidFill>
                  <a:srgbClr val="777777"/>
                </a:solidFill>
                <a:highlight>
                  <a:srgbClr val="FFFFFF"/>
                </a:highlight>
                <a:latin typeface="Arial"/>
                <a:ea typeface="Arial"/>
                <a:cs typeface="Arial"/>
                <a:sym typeface="Arial"/>
              </a:rPr>
              <a:t>.</a:t>
            </a:r>
            <a:endParaRPr b="1" i="0" sz="1300" u="none" cap="none" strike="noStrike">
              <a:solidFill>
                <a:srgbClr val="40424E"/>
              </a:solidFill>
              <a:highlight>
                <a:srgbClr val="FFFFFF"/>
              </a:highlight>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300"/>
              <a:buFont typeface="Arial"/>
              <a:buNone/>
            </a:pPr>
            <a:r>
              <a:t/>
            </a:r>
            <a:endParaRPr b="1" i="0" sz="1300" u="none" cap="none" strike="noStrike">
              <a:solidFill>
                <a:srgbClr val="40424E"/>
              </a:solidFill>
              <a:highlight>
                <a:srgbClr val="FFFFFF"/>
              </a:highlight>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300"/>
              <a:buFont typeface="Arial"/>
              <a:buNone/>
            </a:pPr>
            <a:r>
              <a:t/>
            </a:r>
            <a:endParaRPr b="1" i="0" sz="1300" u="none" cap="none" strike="noStrike">
              <a:solidFill>
                <a:srgbClr val="40424E"/>
              </a:solidFill>
              <a:highlight>
                <a:srgbClr val="FFFFFF"/>
              </a:highlight>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40424E"/>
              </a:solidFill>
              <a:highlight>
                <a:srgbClr val="FFFFFF"/>
              </a:highlight>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40424E"/>
              </a:solidFill>
              <a:highlight>
                <a:srgbClr val="FFFFFF"/>
              </a:highlight>
              <a:latin typeface="Montserrat"/>
              <a:ea typeface="Montserrat"/>
              <a:cs typeface="Montserrat"/>
              <a:sym typeface="Montserrat"/>
            </a:endParaRPr>
          </a:p>
        </p:txBody>
      </p:sp>
      <p:pic>
        <p:nvPicPr>
          <p:cNvPr id="235" name="Google Shape;235;p21"/>
          <p:cNvPicPr preferRelativeResize="0"/>
          <p:nvPr/>
        </p:nvPicPr>
        <p:blipFill rotWithShape="1">
          <a:blip r:embed="rId7">
            <a:alphaModFix/>
          </a:blip>
          <a:srcRect b="0" l="0" r="0" t="0"/>
          <a:stretch/>
        </p:blipFill>
        <p:spPr>
          <a:xfrm>
            <a:off x="3961250" y="2464300"/>
            <a:ext cx="4997650" cy="25157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2"/>
          <p:cNvSpPr txBox="1"/>
          <p:nvPr>
            <p:ph type="title"/>
          </p:nvPr>
        </p:nvSpPr>
        <p:spPr>
          <a:xfrm>
            <a:off x="727650" y="597025"/>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37566"/>
              <a:buNone/>
            </a:pPr>
            <a:r>
              <a:rPr lang="en"/>
              <a:t>Hypothesis Testing</a:t>
            </a:r>
            <a:endParaRPr b="0" sz="2100">
              <a:solidFill>
                <a:srgbClr val="555555"/>
              </a:solidFill>
              <a:highlight>
                <a:srgbClr val="FFFFFF"/>
              </a:highlight>
              <a:latin typeface="Arial"/>
              <a:ea typeface="Arial"/>
              <a:cs typeface="Arial"/>
              <a:sym typeface="Arial"/>
            </a:endParaRPr>
          </a:p>
          <a:p>
            <a:pPr indent="0" lvl="0" marL="0" rtl="0" algn="l">
              <a:lnSpc>
                <a:spcPct val="100000"/>
              </a:lnSpc>
              <a:spcBef>
                <a:spcPts val="0"/>
              </a:spcBef>
              <a:spcAft>
                <a:spcPts val="0"/>
              </a:spcAft>
              <a:buSzPct val="111111"/>
              <a:buNone/>
            </a:pPr>
            <a:r>
              <a:t/>
            </a:r>
            <a:endParaRPr/>
          </a:p>
        </p:txBody>
      </p:sp>
      <p:sp>
        <p:nvSpPr>
          <p:cNvPr id="241" name="Google Shape;241;p22"/>
          <p:cNvSpPr txBox="1"/>
          <p:nvPr/>
        </p:nvSpPr>
        <p:spPr>
          <a:xfrm>
            <a:off x="728725" y="1584800"/>
            <a:ext cx="4075200" cy="475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pic>
        <p:nvPicPr>
          <p:cNvPr id="242" name="Google Shape;242;p22" title="text annotation indicator"/>
          <p:cNvPicPr preferRelativeResize="0"/>
          <p:nvPr/>
        </p:nvPicPr>
        <p:blipFill rotWithShape="1">
          <a:blip r:embed="rId3">
            <a:alphaModFix/>
          </a:blip>
          <a:srcRect b="0" l="0" r="0" t="0"/>
          <a:stretch/>
        </p:blipFill>
        <p:spPr>
          <a:xfrm>
            <a:off x="109950" y="3259800"/>
            <a:ext cx="25577" cy="9525"/>
          </a:xfrm>
          <a:prstGeom prst="rect">
            <a:avLst/>
          </a:prstGeom>
          <a:noFill/>
          <a:ln>
            <a:noFill/>
          </a:ln>
        </p:spPr>
      </p:pic>
      <p:sp>
        <p:nvSpPr>
          <p:cNvPr id="243" name="Google Shape;243;p22"/>
          <p:cNvSpPr txBox="1"/>
          <p:nvPr/>
        </p:nvSpPr>
        <p:spPr>
          <a:xfrm>
            <a:off x="519178" y="1351900"/>
            <a:ext cx="8055600" cy="3000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t/>
            </a:r>
            <a:endParaRPr b="1" i="0" sz="1300" u="none" cap="none" strike="noStrike">
              <a:solidFill>
                <a:srgbClr val="40424E"/>
              </a:solidFill>
              <a:highlight>
                <a:srgbClr val="FFFFFF"/>
              </a:highlight>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rgbClr val="40424E"/>
                </a:solidFill>
                <a:highlight>
                  <a:schemeClr val="lt1"/>
                </a:highlight>
                <a:latin typeface="Montserrat"/>
                <a:ea typeface="Montserrat"/>
                <a:cs typeface="Montserrat"/>
                <a:sym typeface="Montserrat"/>
              </a:rPr>
              <a:t>A principal at a certain school claims that the students in his school are above average intelligence. A random </a:t>
            </a:r>
            <a:r>
              <a:rPr b="0" i="0" lang="en" sz="1300" u="none" cap="none" strike="noStrike">
                <a:solidFill>
                  <a:srgbClr val="40424E"/>
                </a:solidFill>
                <a:highlight>
                  <a:schemeClr val="lt1"/>
                </a:highlight>
                <a:uFill>
                  <a:noFill/>
                </a:uFill>
                <a:latin typeface="Montserrat"/>
                <a:ea typeface="Montserrat"/>
                <a:cs typeface="Montserrat"/>
                <a:sym typeface="Montserrat"/>
                <a:hlinkClick r:id="rId4">
                  <a:extLst>
                    <a:ext uri="{A12FA001-AC4F-418D-AE19-62706E023703}">
                      <ahyp:hlinkClr val="tx"/>
                    </a:ext>
                  </a:extLst>
                </a:hlinkClick>
              </a:rPr>
              <a:t>sample </a:t>
            </a:r>
            <a:r>
              <a:rPr b="0" i="0" lang="en" sz="1300" u="none" cap="none" strike="noStrike">
                <a:solidFill>
                  <a:srgbClr val="40424E"/>
                </a:solidFill>
                <a:highlight>
                  <a:schemeClr val="lt1"/>
                </a:highlight>
                <a:latin typeface="Montserrat"/>
                <a:ea typeface="Montserrat"/>
                <a:cs typeface="Montserrat"/>
                <a:sym typeface="Montserrat"/>
              </a:rPr>
              <a:t>of thirty students IQ scores have a </a:t>
            </a:r>
            <a:r>
              <a:rPr b="0" i="0" lang="en" sz="1300" u="none" cap="none" strike="noStrike">
                <a:solidFill>
                  <a:srgbClr val="40424E"/>
                </a:solidFill>
                <a:highlight>
                  <a:schemeClr val="lt1"/>
                </a:highlight>
                <a:uFill>
                  <a:noFill/>
                </a:uFill>
                <a:latin typeface="Montserrat"/>
                <a:ea typeface="Montserrat"/>
                <a:cs typeface="Montserrat"/>
                <a:sym typeface="Montserrat"/>
                <a:hlinkClick r:id="rId5">
                  <a:extLst>
                    <a:ext uri="{A12FA001-AC4F-418D-AE19-62706E023703}">
                      <ahyp:hlinkClr val="tx"/>
                    </a:ext>
                  </a:extLst>
                </a:hlinkClick>
              </a:rPr>
              <a:t>mean </a:t>
            </a:r>
            <a:r>
              <a:rPr b="0" i="0" lang="en" sz="1300" u="none" cap="none" strike="noStrike">
                <a:solidFill>
                  <a:srgbClr val="40424E"/>
                </a:solidFill>
                <a:highlight>
                  <a:schemeClr val="lt1"/>
                </a:highlight>
                <a:latin typeface="Montserrat"/>
                <a:ea typeface="Montserrat"/>
                <a:cs typeface="Montserrat"/>
                <a:sym typeface="Montserrat"/>
              </a:rPr>
              <a:t>score of 107. Is there sufficient evidence to support the principal’s claim? </a:t>
            </a:r>
            <a:endParaRPr b="0" i="0" sz="1300" u="none" cap="none" strike="noStrike">
              <a:solidFill>
                <a:srgbClr val="40424E"/>
              </a:solidFill>
              <a:highlight>
                <a:schemeClr val="lt1"/>
              </a:highlight>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rgbClr val="40424E"/>
                </a:solidFill>
                <a:highlight>
                  <a:schemeClr val="lt1"/>
                </a:highlight>
                <a:latin typeface="Montserrat"/>
                <a:ea typeface="Montserrat"/>
                <a:cs typeface="Montserrat"/>
                <a:sym typeface="Montserrat"/>
              </a:rPr>
              <a:t>The mean population IQ is 100 with a </a:t>
            </a:r>
            <a:r>
              <a:rPr b="0" i="0" lang="en" sz="1300" u="none" cap="none" strike="noStrike">
                <a:solidFill>
                  <a:srgbClr val="40424E"/>
                </a:solidFill>
                <a:highlight>
                  <a:schemeClr val="lt1"/>
                </a:highlight>
                <a:uFill>
                  <a:noFill/>
                </a:uFill>
                <a:latin typeface="Montserrat"/>
                <a:ea typeface="Montserrat"/>
                <a:cs typeface="Montserrat"/>
                <a:sym typeface="Montserrat"/>
                <a:hlinkClick r:id="rId6">
                  <a:extLst>
                    <a:ext uri="{A12FA001-AC4F-418D-AE19-62706E023703}">
                      <ahyp:hlinkClr val="tx"/>
                    </a:ext>
                  </a:extLst>
                </a:hlinkClick>
              </a:rPr>
              <a:t>standard deviation</a:t>
            </a:r>
            <a:r>
              <a:rPr b="0" i="0" lang="en" sz="1300" u="none" cap="none" strike="noStrike">
                <a:solidFill>
                  <a:srgbClr val="40424E"/>
                </a:solidFill>
                <a:highlight>
                  <a:schemeClr val="lt1"/>
                </a:highlight>
                <a:latin typeface="Montserrat"/>
                <a:ea typeface="Montserrat"/>
                <a:cs typeface="Montserrat"/>
                <a:sym typeface="Montserrat"/>
              </a:rPr>
              <a:t> of 15.</a:t>
            </a:r>
            <a:endParaRPr b="1" i="0" sz="1300" u="none" cap="none" strike="noStrike">
              <a:solidFill>
                <a:srgbClr val="40424E"/>
              </a:solidFill>
              <a:highlight>
                <a:srgbClr val="FFFFFF"/>
              </a:highlight>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300"/>
              <a:buFont typeface="Arial"/>
              <a:buNone/>
            </a:pPr>
            <a:r>
              <a:t/>
            </a:r>
            <a:endParaRPr b="1" i="0" sz="1300" u="none" cap="none" strike="noStrike">
              <a:solidFill>
                <a:srgbClr val="40424E"/>
              </a:solidFill>
              <a:highlight>
                <a:srgbClr val="FFFFFF"/>
              </a:highlight>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300"/>
              <a:buFont typeface="Arial"/>
              <a:buNone/>
            </a:pPr>
            <a:r>
              <a:rPr b="1" i="0" lang="en" sz="1300" u="none" cap="none" strike="noStrike">
                <a:solidFill>
                  <a:srgbClr val="40424E"/>
                </a:solidFill>
                <a:highlight>
                  <a:srgbClr val="FFFFFF"/>
                </a:highlight>
                <a:latin typeface="Montserrat"/>
                <a:ea typeface="Montserrat"/>
                <a:cs typeface="Montserrat"/>
                <a:sym typeface="Montserrat"/>
              </a:rPr>
              <a:t>Step 5: Find the </a:t>
            </a:r>
            <a:r>
              <a:rPr b="1" i="0" lang="en" sz="1300" u="none" cap="none" strike="noStrike">
                <a:solidFill>
                  <a:srgbClr val="40424E"/>
                </a:solidFill>
                <a:highlight>
                  <a:srgbClr val="FFFFFF"/>
                </a:highlight>
                <a:uFill>
                  <a:noFill/>
                </a:uFill>
                <a:latin typeface="Montserrat"/>
                <a:ea typeface="Montserrat"/>
                <a:cs typeface="Montserrat"/>
                <a:sym typeface="Montserrat"/>
                <a:hlinkClick r:id="rId7">
                  <a:extLst>
                    <a:ext uri="{A12FA001-AC4F-418D-AE19-62706E023703}">
                      <ahyp:hlinkClr val="tx"/>
                    </a:ext>
                  </a:extLst>
                </a:hlinkClick>
              </a:rPr>
              <a:t>test statistic</a:t>
            </a:r>
            <a:r>
              <a:rPr b="1" i="0" lang="en" sz="1300" u="none" cap="none" strike="noStrike">
                <a:solidFill>
                  <a:srgbClr val="40424E"/>
                </a:solidFill>
                <a:highlight>
                  <a:srgbClr val="FFFFFF"/>
                </a:highlight>
                <a:latin typeface="Montserrat"/>
                <a:ea typeface="Montserrat"/>
                <a:cs typeface="Montserrat"/>
                <a:sym typeface="Montserrat"/>
              </a:rPr>
              <a:t> using formula:</a:t>
            </a:r>
            <a:endParaRPr b="1" i="0" sz="1300" u="none" cap="none" strike="noStrike">
              <a:solidFill>
                <a:srgbClr val="40424E"/>
              </a:solidFill>
              <a:highlight>
                <a:srgbClr val="FFFFFF"/>
              </a:highlight>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300"/>
              <a:buFont typeface="Arial"/>
              <a:buNone/>
            </a:pPr>
            <a:r>
              <a:t/>
            </a:r>
            <a:endParaRPr b="1" i="0" sz="1300" u="none" cap="none" strike="noStrike">
              <a:solidFill>
                <a:srgbClr val="40424E"/>
              </a:solidFill>
              <a:highlight>
                <a:srgbClr val="FFFFFF"/>
              </a:highlight>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300"/>
              <a:buFont typeface="Arial"/>
              <a:buNone/>
            </a:pPr>
            <a:r>
              <a:t/>
            </a:r>
            <a:endParaRPr b="1" i="0" sz="1300" u="none" cap="none" strike="noStrike">
              <a:solidFill>
                <a:srgbClr val="40424E"/>
              </a:solidFill>
              <a:highlight>
                <a:srgbClr val="FFFFFF"/>
              </a:highlight>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300"/>
              <a:buFont typeface="Arial"/>
              <a:buNone/>
            </a:pPr>
            <a:r>
              <a:t/>
            </a:r>
            <a:endParaRPr b="1" i="0" sz="1300" u="none" cap="none" strike="noStrike">
              <a:solidFill>
                <a:srgbClr val="40424E"/>
              </a:solidFill>
              <a:highlight>
                <a:srgbClr val="FFFFFF"/>
              </a:highlight>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300"/>
              <a:buFont typeface="Arial"/>
              <a:buNone/>
            </a:pPr>
            <a:r>
              <a:t/>
            </a:r>
            <a:endParaRPr b="1" i="0" sz="1300" u="none" cap="none" strike="noStrike">
              <a:solidFill>
                <a:srgbClr val="40424E"/>
              </a:solidFill>
              <a:highlight>
                <a:srgbClr val="FFFFFF"/>
              </a:highlight>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40424E"/>
              </a:solidFill>
              <a:highlight>
                <a:srgbClr val="FFFFFF"/>
              </a:highlight>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40424E"/>
              </a:solidFill>
              <a:highlight>
                <a:srgbClr val="FFFFFF"/>
              </a:highlight>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40424E"/>
              </a:solidFill>
              <a:highlight>
                <a:srgbClr val="FFFFFF"/>
              </a:highlight>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rgbClr val="40424E"/>
                </a:solidFill>
                <a:highlight>
                  <a:schemeClr val="lt1"/>
                </a:highlight>
                <a:latin typeface="Montserrat"/>
                <a:ea typeface="Montserrat"/>
                <a:cs typeface="Montserrat"/>
                <a:sym typeface="Montserrat"/>
              </a:rPr>
              <a:t>If Step 5 is greater than Step 4, reject the null hypothesis. In this case, it is greater (2.556 &gt; 1.645), so you can reject the null.</a:t>
            </a:r>
            <a:endParaRPr b="0" i="0" sz="1300" u="none" cap="none" strike="noStrike">
              <a:solidFill>
                <a:srgbClr val="40424E"/>
              </a:solidFill>
              <a:highlight>
                <a:srgbClr val="FFFFFF"/>
              </a:highlight>
              <a:latin typeface="Montserrat"/>
              <a:ea typeface="Montserrat"/>
              <a:cs typeface="Montserrat"/>
              <a:sym typeface="Montserrat"/>
            </a:endParaRPr>
          </a:p>
        </p:txBody>
      </p:sp>
      <p:pic>
        <p:nvPicPr>
          <p:cNvPr id="244" name="Google Shape;244;p22"/>
          <p:cNvPicPr preferRelativeResize="0"/>
          <p:nvPr/>
        </p:nvPicPr>
        <p:blipFill rotWithShape="1">
          <a:blip r:embed="rId8">
            <a:alphaModFix/>
          </a:blip>
          <a:srcRect b="0" l="0" r="0" t="0"/>
          <a:stretch/>
        </p:blipFill>
        <p:spPr>
          <a:xfrm>
            <a:off x="414763" y="2883863"/>
            <a:ext cx="1990725" cy="1295400"/>
          </a:xfrm>
          <a:prstGeom prst="rect">
            <a:avLst/>
          </a:prstGeom>
          <a:noFill/>
          <a:ln>
            <a:noFill/>
          </a:ln>
        </p:spPr>
      </p:pic>
      <p:pic>
        <p:nvPicPr>
          <p:cNvPr id="245" name="Google Shape;245;p22"/>
          <p:cNvPicPr preferRelativeResize="0"/>
          <p:nvPr/>
        </p:nvPicPr>
        <p:blipFill rotWithShape="1">
          <a:blip r:embed="rId9">
            <a:alphaModFix/>
          </a:blip>
          <a:srcRect b="0" l="0" r="0" t="0"/>
          <a:stretch/>
        </p:blipFill>
        <p:spPr>
          <a:xfrm>
            <a:off x="2283025" y="2958162"/>
            <a:ext cx="2288975" cy="1146825"/>
          </a:xfrm>
          <a:prstGeom prst="rect">
            <a:avLst/>
          </a:prstGeom>
          <a:noFill/>
          <a:ln>
            <a:noFill/>
          </a:ln>
        </p:spPr>
      </p:pic>
      <p:pic>
        <p:nvPicPr>
          <p:cNvPr id="246" name="Google Shape;246;p22"/>
          <p:cNvPicPr preferRelativeResize="0"/>
          <p:nvPr/>
        </p:nvPicPr>
        <p:blipFill rotWithShape="1">
          <a:blip r:embed="rId10">
            <a:alphaModFix/>
          </a:blip>
          <a:srcRect b="0" l="0" r="0" t="0"/>
          <a:stretch/>
        </p:blipFill>
        <p:spPr>
          <a:xfrm>
            <a:off x="4859450" y="2433575"/>
            <a:ext cx="4234400" cy="16714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23"/>
          <p:cNvSpPr txBox="1"/>
          <p:nvPr>
            <p:ph type="title"/>
          </p:nvPr>
        </p:nvSpPr>
        <p:spPr>
          <a:xfrm>
            <a:off x="727650" y="597025"/>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37566"/>
              <a:buNone/>
            </a:pPr>
            <a:r>
              <a:rPr lang="en"/>
              <a:t>Hypothesis Testing : P-Value</a:t>
            </a:r>
            <a:endParaRPr b="0" sz="2100">
              <a:solidFill>
                <a:srgbClr val="555555"/>
              </a:solidFill>
              <a:highlight>
                <a:srgbClr val="FFFFFF"/>
              </a:highlight>
              <a:latin typeface="Arial"/>
              <a:ea typeface="Arial"/>
              <a:cs typeface="Arial"/>
              <a:sym typeface="Arial"/>
            </a:endParaRPr>
          </a:p>
          <a:p>
            <a:pPr indent="0" lvl="0" marL="0" rtl="0" algn="l">
              <a:lnSpc>
                <a:spcPct val="100000"/>
              </a:lnSpc>
              <a:spcBef>
                <a:spcPts val="0"/>
              </a:spcBef>
              <a:spcAft>
                <a:spcPts val="0"/>
              </a:spcAft>
              <a:buSzPct val="111111"/>
              <a:buNone/>
            </a:pPr>
            <a:r>
              <a:t/>
            </a:r>
            <a:endParaRPr/>
          </a:p>
        </p:txBody>
      </p:sp>
      <p:sp>
        <p:nvSpPr>
          <p:cNvPr id="252" name="Google Shape;252;p23"/>
          <p:cNvSpPr txBox="1"/>
          <p:nvPr/>
        </p:nvSpPr>
        <p:spPr>
          <a:xfrm>
            <a:off x="728725" y="1584800"/>
            <a:ext cx="4075200" cy="475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pic>
        <p:nvPicPr>
          <p:cNvPr id="253" name="Google Shape;253;p23" title="text annotation indicator"/>
          <p:cNvPicPr preferRelativeResize="0"/>
          <p:nvPr/>
        </p:nvPicPr>
        <p:blipFill rotWithShape="1">
          <a:blip r:embed="rId3">
            <a:alphaModFix/>
          </a:blip>
          <a:srcRect b="0" l="0" r="0" t="0"/>
          <a:stretch/>
        </p:blipFill>
        <p:spPr>
          <a:xfrm>
            <a:off x="109950" y="3259800"/>
            <a:ext cx="25577" cy="9525"/>
          </a:xfrm>
          <a:prstGeom prst="rect">
            <a:avLst/>
          </a:prstGeom>
          <a:noFill/>
          <a:ln>
            <a:noFill/>
          </a:ln>
        </p:spPr>
      </p:pic>
      <p:sp>
        <p:nvSpPr>
          <p:cNvPr id="254" name="Google Shape;254;p23"/>
          <p:cNvSpPr txBox="1"/>
          <p:nvPr/>
        </p:nvSpPr>
        <p:spPr>
          <a:xfrm>
            <a:off x="519178" y="1351900"/>
            <a:ext cx="8055600" cy="3000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40424E"/>
              </a:solidFill>
              <a:highlight>
                <a:srgbClr val="FFFFFF"/>
              </a:highlight>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rgbClr val="40424E"/>
                </a:solidFill>
                <a:highlight>
                  <a:schemeClr val="lt1"/>
                </a:highlight>
                <a:latin typeface="Montserrat"/>
                <a:ea typeface="Montserrat"/>
                <a:cs typeface="Montserrat"/>
                <a:sym typeface="Montserrat"/>
              </a:rPr>
              <a:t>The P value, or calculated probability, is the probability of finding the observed, or more extreme, results when the null hypothesis (H0) of a study question is true</a:t>
            </a:r>
            <a:endParaRPr b="0" i="0" sz="1300" u="none" cap="none" strike="noStrike">
              <a:solidFill>
                <a:srgbClr val="40424E"/>
              </a:solidFill>
              <a:highlight>
                <a:schemeClr val="lt1"/>
              </a:highlight>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40424E"/>
              </a:solidFill>
              <a:highlight>
                <a:schemeClr val="lt1"/>
              </a:highlight>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rgbClr val="40424E"/>
                </a:solidFill>
                <a:highlight>
                  <a:schemeClr val="lt1"/>
                </a:highlight>
                <a:latin typeface="Montserrat"/>
                <a:ea typeface="Montserrat"/>
                <a:cs typeface="Montserrat"/>
                <a:sym typeface="Montserrat"/>
              </a:rPr>
              <a:t>A p value is used in hypothesis testing to help you support or reject the null hypothesis. The p value is the evidence against a null hypothesis. The smaller the p-value, the stronger the evidence that you should reject the null hypothesis.</a:t>
            </a:r>
            <a:endParaRPr b="0" i="0" sz="1300" u="none" cap="none" strike="noStrike">
              <a:solidFill>
                <a:srgbClr val="40424E"/>
              </a:solidFill>
              <a:highlight>
                <a:schemeClr val="lt1"/>
              </a:highlight>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40424E"/>
              </a:solidFill>
              <a:highlight>
                <a:schemeClr val="lt1"/>
              </a:highlight>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rgbClr val="40424E"/>
                </a:solidFill>
                <a:highlight>
                  <a:schemeClr val="lt1"/>
                </a:highlight>
                <a:latin typeface="Montserrat"/>
                <a:ea typeface="Montserrat"/>
                <a:cs typeface="Montserrat"/>
                <a:sym typeface="Montserrat"/>
              </a:rPr>
              <a:t>When you run a hypothesis test, you compare the p value from your test to the </a:t>
            </a:r>
            <a:r>
              <a:rPr b="0" i="0" lang="en" sz="1300" u="none" cap="none" strike="noStrike">
                <a:solidFill>
                  <a:srgbClr val="40424E"/>
                </a:solidFill>
                <a:highlight>
                  <a:schemeClr val="lt1"/>
                </a:highlight>
                <a:uFill>
                  <a:noFill/>
                </a:uFill>
                <a:latin typeface="Montserrat"/>
                <a:ea typeface="Montserrat"/>
                <a:cs typeface="Montserrat"/>
                <a:sym typeface="Montserrat"/>
                <a:hlinkClick r:id="rId4">
                  <a:extLst>
                    <a:ext uri="{A12FA001-AC4F-418D-AE19-62706E023703}">
                      <ahyp:hlinkClr val="tx"/>
                    </a:ext>
                  </a:extLst>
                </a:hlinkClick>
              </a:rPr>
              <a:t>alpha level </a:t>
            </a:r>
            <a:r>
              <a:rPr b="0" i="0" lang="en" sz="1300" u="none" cap="none" strike="noStrike">
                <a:solidFill>
                  <a:srgbClr val="40424E"/>
                </a:solidFill>
                <a:highlight>
                  <a:schemeClr val="lt1"/>
                </a:highlight>
                <a:latin typeface="Montserrat"/>
                <a:ea typeface="Montserrat"/>
                <a:cs typeface="Montserrat"/>
                <a:sym typeface="Montserrat"/>
              </a:rPr>
              <a:t>you selected when you ran the test. </a:t>
            </a:r>
            <a:endParaRPr b="0" i="0" sz="1300" u="none" cap="none" strike="noStrike">
              <a:solidFill>
                <a:srgbClr val="40424E"/>
              </a:solidFill>
              <a:highlight>
                <a:schemeClr val="lt1"/>
              </a:highlight>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40424E"/>
              </a:solidFill>
              <a:highlight>
                <a:schemeClr val="lt1"/>
              </a:highlight>
              <a:latin typeface="Montserrat"/>
              <a:ea typeface="Montserrat"/>
              <a:cs typeface="Montserrat"/>
              <a:sym typeface="Montserrat"/>
            </a:endParaRPr>
          </a:p>
          <a:p>
            <a:pPr indent="-304800" lvl="0" marL="457200" marR="0" rtl="0" algn="l">
              <a:lnSpc>
                <a:spcPct val="100000"/>
              </a:lnSpc>
              <a:spcBef>
                <a:spcPts val="0"/>
              </a:spcBef>
              <a:spcAft>
                <a:spcPts val="0"/>
              </a:spcAft>
              <a:buClr>
                <a:srgbClr val="40424E"/>
              </a:buClr>
              <a:buSzPts val="1200"/>
              <a:buFont typeface="Montserrat"/>
              <a:buChar char="●"/>
            </a:pPr>
            <a:r>
              <a:rPr b="0" i="0" lang="en" sz="1200" u="none" cap="none" strike="noStrike">
                <a:solidFill>
                  <a:srgbClr val="40424E"/>
                </a:solidFill>
                <a:highlight>
                  <a:schemeClr val="lt1"/>
                </a:highlight>
                <a:latin typeface="Montserrat"/>
                <a:ea typeface="Montserrat"/>
                <a:cs typeface="Montserrat"/>
                <a:sym typeface="Montserrat"/>
              </a:rPr>
              <a:t>A small p (≤ 0.05), reject the null hypothesis. This is strong evidence that the null hypothesis is invalid.</a:t>
            </a:r>
            <a:endParaRPr b="0" i="0" sz="1200" u="none" cap="none" strike="noStrike">
              <a:solidFill>
                <a:srgbClr val="40424E"/>
              </a:solidFill>
              <a:highlight>
                <a:schemeClr val="lt1"/>
              </a:highlight>
              <a:latin typeface="Montserrat"/>
              <a:ea typeface="Montserrat"/>
              <a:cs typeface="Montserrat"/>
              <a:sym typeface="Montserrat"/>
            </a:endParaRPr>
          </a:p>
          <a:p>
            <a:pPr indent="-304800" lvl="0" marL="457200" marR="0" rtl="0" algn="l">
              <a:lnSpc>
                <a:spcPct val="100000"/>
              </a:lnSpc>
              <a:spcBef>
                <a:spcPts val="0"/>
              </a:spcBef>
              <a:spcAft>
                <a:spcPts val="0"/>
              </a:spcAft>
              <a:buClr>
                <a:srgbClr val="40424E"/>
              </a:buClr>
              <a:buSzPts val="1200"/>
              <a:buFont typeface="Montserrat"/>
              <a:buChar char="●"/>
            </a:pPr>
            <a:r>
              <a:rPr b="0" i="0" lang="en" sz="1200" u="none" cap="none" strike="noStrike">
                <a:solidFill>
                  <a:srgbClr val="40424E"/>
                </a:solidFill>
                <a:highlight>
                  <a:schemeClr val="lt1"/>
                </a:highlight>
                <a:latin typeface="Montserrat"/>
                <a:ea typeface="Montserrat"/>
                <a:cs typeface="Montserrat"/>
                <a:sym typeface="Montserrat"/>
              </a:rPr>
              <a:t>A large p (&gt; 0.05) means the alternate hypothesis is weak, so you do not reject the null.</a:t>
            </a:r>
            <a:endParaRPr b="0" i="0" sz="1200" u="none" cap="none" strike="noStrike">
              <a:solidFill>
                <a:srgbClr val="40424E"/>
              </a:solidFill>
              <a:highlight>
                <a:schemeClr val="lt1"/>
              </a:highlight>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40424E"/>
              </a:solidFill>
              <a:highlight>
                <a:schemeClr val="lt1"/>
              </a:highlight>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rgbClr val="40424E"/>
                </a:solidFill>
                <a:highlight>
                  <a:schemeClr val="lt1"/>
                </a:highlight>
                <a:latin typeface="Montserrat"/>
                <a:ea typeface="Montserrat"/>
                <a:cs typeface="Montserrat"/>
                <a:sym typeface="Montserrat"/>
              </a:rPr>
              <a:t>For Z-score of 2.556 the P-Value is .005.</a:t>
            </a:r>
            <a:endParaRPr b="0" i="0" sz="1200" u="none" cap="none" strike="noStrike">
              <a:solidFill>
                <a:srgbClr val="40424E"/>
              </a:solidFill>
              <a:highlight>
                <a:schemeClr val="lt1"/>
              </a:highlight>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40424E"/>
              </a:solidFill>
              <a:highlight>
                <a:schemeClr val="lt1"/>
              </a:highlight>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40424E"/>
              </a:solidFill>
              <a:highlight>
                <a:schemeClr val="lt1"/>
              </a:highlight>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40424E"/>
              </a:solidFill>
              <a:highlight>
                <a:schemeClr val="lt1"/>
              </a:highlight>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300"/>
              <a:buFont typeface="Arial"/>
              <a:buNone/>
            </a:pPr>
            <a:r>
              <a:t/>
            </a:r>
            <a:endParaRPr b="1" i="0" sz="1300" u="none" cap="none" strike="noStrike">
              <a:solidFill>
                <a:srgbClr val="40424E"/>
              </a:solidFill>
              <a:highlight>
                <a:srgbClr val="FFFFFF"/>
              </a:highlight>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300"/>
              <a:buFont typeface="Arial"/>
              <a:buNone/>
            </a:pPr>
            <a:r>
              <a:t/>
            </a:r>
            <a:endParaRPr b="1" i="0" sz="1300" u="none" cap="none" strike="noStrike">
              <a:solidFill>
                <a:srgbClr val="40424E"/>
              </a:solidFill>
              <a:highlight>
                <a:srgbClr val="FFFFFF"/>
              </a:highlight>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300"/>
              <a:buFont typeface="Arial"/>
              <a:buNone/>
            </a:pPr>
            <a:r>
              <a:t/>
            </a:r>
            <a:endParaRPr b="1" i="0" sz="1300" u="none" cap="none" strike="noStrike">
              <a:solidFill>
                <a:srgbClr val="40424E"/>
              </a:solidFill>
              <a:highlight>
                <a:srgbClr val="FFFFFF"/>
              </a:highlight>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300"/>
              <a:buFont typeface="Arial"/>
              <a:buNone/>
            </a:pPr>
            <a:r>
              <a:t/>
            </a:r>
            <a:endParaRPr b="1" i="0" sz="1300" u="none" cap="none" strike="noStrike">
              <a:solidFill>
                <a:srgbClr val="40424E"/>
              </a:solidFill>
              <a:highlight>
                <a:srgbClr val="FFFFFF"/>
              </a:highlight>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300"/>
              <a:buFont typeface="Arial"/>
              <a:buNone/>
            </a:pPr>
            <a:r>
              <a:t/>
            </a:r>
            <a:endParaRPr b="1" i="0" sz="1300" u="none" cap="none" strike="noStrike">
              <a:solidFill>
                <a:srgbClr val="40424E"/>
              </a:solidFill>
              <a:highlight>
                <a:srgbClr val="FFFFFF"/>
              </a:highlight>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300"/>
              <a:buFont typeface="Arial"/>
              <a:buNone/>
            </a:pPr>
            <a:r>
              <a:t/>
            </a:r>
            <a:endParaRPr b="1" i="0" sz="1300" u="none" cap="none" strike="noStrike">
              <a:solidFill>
                <a:srgbClr val="40424E"/>
              </a:solidFill>
              <a:highlight>
                <a:srgbClr val="FFFFFF"/>
              </a:highlight>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40424E"/>
              </a:solidFill>
              <a:highlight>
                <a:srgbClr val="FFFFFF"/>
              </a:highlight>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40424E"/>
              </a:solidFill>
              <a:highlight>
                <a:srgbClr val="FFFFFF"/>
              </a:highlight>
              <a:latin typeface="Montserrat"/>
              <a:ea typeface="Montserrat"/>
              <a:cs typeface="Montserrat"/>
              <a:sym typeface="Montserrat"/>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24"/>
          <p:cNvSpPr txBox="1"/>
          <p:nvPr>
            <p:ph type="title"/>
          </p:nvPr>
        </p:nvSpPr>
        <p:spPr>
          <a:xfrm>
            <a:off x="727650" y="597025"/>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37566"/>
              <a:buNone/>
            </a:pPr>
            <a:r>
              <a:rPr lang="en"/>
              <a:t>Hypothesis Testing : Types of Error</a:t>
            </a:r>
            <a:endParaRPr b="0" sz="2100">
              <a:solidFill>
                <a:srgbClr val="555555"/>
              </a:solidFill>
              <a:highlight>
                <a:srgbClr val="FFFFFF"/>
              </a:highlight>
              <a:latin typeface="Arial"/>
              <a:ea typeface="Arial"/>
              <a:cs typeface="Arial"/>
              <a:sym typeface="Arial"/>
            </a:endParaRPr>
          </a:p>
          <a:p>
            <a:pPr indent="0" lvl="0" marL="0" rtl="0" algn="l">
              <a:lnSpc>
                <a:spcPct val="100000"/>
              </a:lnSpc>
              <a:spcBef>
                <a:spcPts val="0"/>
              </a:spcBef>
              <a:spcAft>
                <a:spcPts val="0"/>
              </a:spcAft>
              <a:buSzPct val="111111"/>
              <a:buNone/>
            </a:pPr>
            <a:r>
              <a:t/>
            </a:r>
            <a:endParaRPr/>
          </a:p>
        </p:txBody>
      </p:sp>
      <p:sp>
        <p:nvSpPr>
          <p:cNvPr id="260" name="Google Shape;260;p24"/>
          <p:cNvSpPr txBox="1"/>
          <p:nvPr/>
        </p:nvSpPr>
        <p:spPr>
          <a:xfrm>
            <a:off x="728725" y="1584800"/>
            <a:ext cx="4075200" cy="475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pic>
        <p:nvPicPr>
          <p:cNvPr id="261" name="Google Shape;261;p24" title="text annotation indicator"/>
          <p:cNvPicPr preferRelativeResize="0"/>
          <p:nvPr/>
        </p:nvPicPr>
        <p:blipFill rotWithShape="1">
          <a:blip r:embed="rId3">
            <a:alphaModFix/>
          </a:blip>
          <a:srcRect b="0" l="0" r="0" t="0"/>
          <a:stretch/>
        </p:blipFill>
        <p:spPr>
          <a:xfrm>
            <a:off x="109950" y="3259800"/>
            <a:ext cx="25577" cy="9525"/>
          </a:xfrm>
          <a:prstGeom prst="rect">
            <a:avLst/>
          </a:prstGeom>
          <a:noFill/>
          <a:ln>
            <a:noFill/>
          </a:ln>
        </p:spPr>
      </p:pic>
      <p:sp>
        <p:nvSpPr>
          <p:cNvPr id="262" name="Google Shape;262;p24"/>
          <p:cNvSpPr txBox="1"/>
          <p:nvPr/>
        </p:nvSpPr>
        <p:spPr>
          <a:xfrm>
            <a:off x="519178" y="1351900"/>
            <a:ext cx="8055600" cy="3000000"/>
          </a:xfrm>
          <a:prstGeom prst="rect">
            <a:avLst/>
          </a:prstGeom>
          <a:noFill/>
          <a:ln>
            <a:noFill/>
          </a:ln>
        </p:spPr>
        <p:txBody>
          <a:bodyPr anchorCtr="0" anchor="t" bIns="91425" lIns="91425" spcFirstLastPara="1" rIns="91425" wrap="square" tIns="91425">
            <a:noAutofit/>
          </a:bodyPr>
          <a:lstStyle/>
          <a:p>
            <a:pPr indent="0" lvl="0" marL="45720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40424E"/>
              </a:solidFill>
              <a:highlight>
                <a:schemeClr val="lt1"/>
              </a:highlight>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40424E"/>
              </a:solidFill>
              <a:highlight>
                <a:schemeClr val="lt1"/>
              </a:highlight>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40424E"/>
              </a:solidFill>
              <a:highlight>
                <a:schemeClr val="lt1"/>
              </a:highlight>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40424E"/>
              </a:solidFill>
              <a:highlight>
                <a:schemeClr val="lt1"/>
              </a:highlight>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40424E"/>
              </a:solidFill>
              <a:highlight>
                <a:schemeClr val="lt1"/>
              </a:highlight>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40424E"/>
              </a:solidFill>
              <a:highlight>
                <a:schemeClr val="lt1"/>
              </a:highlight>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40424E"/>
              </a:solidFill>
              <a:highlight>
                <a:schemeClr val="lt1"/>
              </a:highlight>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40424E"/>
              </a:solidFill>
              <a:highlight>
                <a:schemeClr val="lt1"/>
              </a:highlight>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40424E"/>
              </a:solidFill>
              <a:highlight>
                <a:srgbClr val="FFFFFF"/>
              </a:highlight>
              <a:latin typeface="Montserrat"/>
              <a:ea typeface="Montserrat"/>
              <a:cs typeface="Montserrat"/>
              <a:sym typeface="Montserrat"/>
            </a:endParaRPr>
          </a:p>
        </p:txBody>
      </p:sp>
      <p:pic>
        <p:nvPicPr>
          <p:cNvPr id="263" name="Google Shape;263;p24"/>
          <p:cNvPicPr preferRelativeResize="0"/>
          <p:nvPr/>
        </p:nvPicPr>
        <p:blipFill rotWithShape="1">
          <a:blip r:embed="rId4">
            <a:alphaModFix/>
          </a:blip>
          <a:srcRect b="0" l="0" r="0" t="0"/>
          <a:stretch/>
        </p:blipFill>
        <p:spPr>
          <a:xfrm>
            <a:off x="691338" y="1892300"/>
            <a:ext cx="7761325" cy="19192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25"/>
          <p:cNvSpPr txBox="1"/>
          <p:nvPr>
            <p:ph type="title"/>
          </p:nvPr>
        </p:nvSpPr>
        <p:spPr>
          <a:xfrm>
            <a:off x="727650" y="597025"/>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37566"/>
              <a:buNone/>
            </a:pPr>
            <a:r>
              <a:rPr lang="en"/>
              <a:t>Hypothesis Testing : Types of  Error</a:t>
            </a:r>
            <a:endParaRPr b="0" sz="2100">
              <a:solidFill>
                <a:srgbClr val="555555"/>
              </a:solidFill>
              <a:highlight>
                <a:srgbClr val="FFFFFF"/>
              </a:highlight>
              <a:latin typeface="Arial"/>
              <a:ea typeface="Arial"/>
              <a:cs typeface="Arial"/>
              <a:sym typeface="Arial"/>
            </a:endParaRPr>
          </a:p>
          <a:p>
            <a:pPr indent="0" lvl="0" marL="0" rtl="0" algn="l">
              <a:lnSpc>
                <a:spcPct val="100000"/>
              </a:lnSpc>
              <a:spcBef>
                <a:spcPts val="0"/>
              </a:spcBef>
              <a:spcAft>
                <a:spcPts val="0"/>
              </a:spcAft>
              <a:buSzPct val="111111"/>
              <a:buNone/>
            </a:pPr>
            <a:r>
              <a:t/>
            </a:r>
            <a:endParaRPr/>
          </a:p>
        </p:txBody>
      </p:sp>
      <p:sp>
        <p:nvSpPr>
          <p:cNvPr id="269" name="Google Shape;269;p25"/>
          <p:cNvSpPr txBox="1"/>
          <p:nvPr/>
        </p:nvSpPr>
        <p:spPr>
          <a:xfrm>
            <a:off x="728725" y="1584800"/>
            <a:ext cx="4075200" cy="475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pic>
        <p:nvPicPr>
          <p:cNvPr id="270" name="Google Shape;270;p25" title="text annotation indicator"/>
          <p:cNvPicPr preferRelativeResize="0"/>
          <p:nvPr/>
        </p:nvPicPr>
        <p:blipFill rotWithShape="1">
          <a:blip r:embed="rId3">
            <a:alphaModFix/>
          </a:blip>
          <a:srcRect b="0" l="0" r="0" t="0"/>
          <a:stretch/>
        </p:blipFill>
        <p:spPr>
          <a:xfrm>
            <a:off x="109950" y="3259800"/>
            <a:ext cx="25577" cy="9525"/>
          </a:xfrm>
          <a:prstGeom prst="rect">
            <a:avLst/>
          </a:prstGeom>
          <a:noFill/>
          <a:ln>
            <a:noFill/>
          </a:ln>
        </p:spPr>
      </p:pic>
      <p:sp>
        <p:nvSpPr>
          <p:cNvPr id="271" name="Google Shape;271;p25"/>
          <p:cNvSpPr txBox="1"/>
          <p:nvPr/>
        </p:nvSpPr>
        <p:spPr>
          <a:xfrm>
            <a:off x="544203" y="1071750"/>
            <a:ext cx="8055600" cy="3000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40424E"/>
              </a:solidFill>
              <a:highlight>
                <a:srgbClr val="FFFFFF"/>
              </a:highlight>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40424E"/>
              </a:solidFill>
              <a:highlight>
                <a:schemeClr val="lt1"/>
              </a:highlight>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40424E"/>
              </a:solidFill>
              <a:highlight>
                <a:schemeClr val="lt1"/>
              </a:highlight>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40424E"/>
              </a:solidFill>
              <a:highlight>
                <a:schemeClr val="lt1"/>
              </a:highlight>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40424E"/>
              </a:solidFill>
              <a:highlight>
                <a:schemeClr val="lt1"/>
              </a:highlight>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300"/>
              <a:buFont typeface="Arial"/>
              <a:buNone/>
            </a:pPr>
            <a:r>
              <a:t/>
            </a:r>
            <a:endParaRPr b="1" i="0" sz="1300" u="none" cap="none" strike="noStrike">
              <a:solidFill>
                <a:srgbClr val="40424E"/>
              </a:solidFill>
              <a:highlight>
                <a:srgbClr val="FFFFFF"/>
              </a:highlight>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300"/>
              <a:buFont typeface="Arial"/>
              <a:buNone/>
            </a:pPr>
            <a:r>
              <a:t/>
            </a:r>
            <a:endParaRPr b="1" i="0" sz="1300" u="none" cap="none" strike="noStrike">
              <a:solidFill>
                <a:srgbClr val="40424E"/>
              </a:solidFill>
              <a:highlight>
                <a:srgbClr val="FFFFFF"/>
              </a:highlight>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300"/>
              <a:buFont typeface="Arial"/>
              <a:buNone/>
            </a:pPr>
            <a:r>
              <a:t/>
            </a:r>
            <a:endParaRPr b="1" i="0" sz="1300" u="none" cap="none" strike="noStrike">
              <a:solidFill>
                <a:srgbClr val="40424E"/>
              </a:solidFill>
              <a:highlight>
                <a:srgbClr val="FFFFFF"/>
              </a:highlight>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300"/>
              <a:buFont typeface="Arial"/>
              <a:buNone/>
            </a:pPr>
            <a:r>
              <a:t/>
            </a:r>
            <a:endParaRPr b="1" i="0" sz="1300" u="none" cap="none" strike="noStrike">
              <a:solidFill>
                <a:srgbClr val="40424E"/>
              </a:solidFill>
              <a:highlight>
                <a:srgbClr val="FFFFFF"/>
              </a:highlight>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300"/>
              <a:buFont typeface="Arial"/>
              <a:buNone/>
            </a:pPr>
            <a:r>
              <a:t/>
            </a:r>
            <a:endParaRPr b="1" i="0" sz="1300" u="none" cap="none" strike="noStrike">
              <a:solidFill>
                <a:srgbClr val="40424E"/>
              </a:solidFill>
              <a:highlight>
                <a:srgbClr val="FFFFFF"/>
              </a:highlight>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300"/>
              <a:buFont typeface="Arial"/>
              <a:buNone/>
            </a:pPr>
            <a:r>
              <a:t/>
            </a:r>
            <a:endParaRPr b="1" i="0" sz="1300" u="none" cap="none" strike="noStrike">
              <a:solidFill>
                <a:srgbClr val="40424E"/>
              </a:solidFill>
              <a:highlight>
                <a:srgbClr val="FFFFFF"/>
              </a:highlight>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40424E"/>
              </a:solidFill>
              <a:highlight>
                <a:srgbClr val="FFFFFF"/>
              </a:highlight>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40424E"/>
              </a:solidFill>
              <a:highlight>
                <a:srgbClr val="FFFFFF"/>
              </a:highlight>
              <a:latin typeface="Montserrat"/>
              <a:ea typeface="Montserrat"/>
              <a:cs typeface="Montserrat"/>
              <a:sym typeface="Montserrat"/>
            </a:endParaRPr>
          </a:p>
        </p:txBody>
      </p:sp>
      <p:graphicFrame>
        <p:nvGraphicFramePr>
          <p:cNvPr id="272" name="Google Shape;272;p25"/>
          <p:cNvGraphicFramePr/>
          <p:nvPr/>
        </p:nvGraphicFramePr>
        <p:xfrm>
          <a:off x="649275" y="1432175"/>
          <a:ext cx="3000000" cy="3000000"/>
        </p:xfrm>
        <a:graphic>
          <a:graphicData uri="http://schemas.openxmlformats.org/drawingml/2006/table">
            <a:tbl>
              <a:tblPr>
                <a:noFill/>
                <a:tableStyleId>{BD437212-CBA4-4B7E-A9AA-D68597D37426}</a:tableStyleId>
              </a:tblPr>
              <a:tblGrid>
                <a:gridCol w="2630500"/>
                <a:gridCol w="2630500"/>
                <a:gridCol w="2630500"/>
              </a:tblGrid>
              <a:tr h="777200">
                <a:tc>
                  <a:txBody>
                    <a:bodyPr/>
                    <a:lstStyle/>
                    <a:p>
                      <a:pPr indent="0" lvl="0" marL="0" marR="0" rtl="0" algn="ctr">
                        <a:lnSpc>
                          <a:spcPct val="100000"/>
                        </a:lnSpc>
                        <a:spcBef>
                          <a:spcPts val="0"/>
                        </a:spcBef>
                        <a:spcAft>
                          <a:spcPts val="0"/>
                        </a:spcAft>
                        <a:buClr>
                          <a:srgbClr val="000000"/>
                        </a:buClr>
                        <a:buSzPts val="1300"/>
                        <a:buFont typeface="Arial"/>
                        <a:buNone/>
                      </a:pPr>
                      <a:r>
                        <a:rPr b="1" lang="en" sz="1300" u="none" cap="none" strike="noStrike">
                          <a:solidFill>
                            <a:srgbClr val="40424E"/>
                          </a:solidFill>
                          <a:highlight>
                            <a:schemeClr val="lt1"/>
                          </a:highlight>
                          <a:latin typeface="Montserrat"/>
                          <a:ea typeface="Montserrat"/>
                          <a:cs typeface="Montserrat"/>
                          <a:sym typeface="Montserrat"/>
                        </a:rPr>
                        <a:t>Null Hypothesis</a:t>
                      </a:r>
                      <a:endParaRPr b="1" sz="1300" u="none" cap="none" strike="noStrike">
                        <a:solidFill>
                          <a:srgbClr val="40424E"/>
                        </a:solidFill>
                        <a:highlight>
                          <a:schemeClr val="lt1"/>
                        </a:highlight>
                        <a:latin typeface="Montserrat"/>
                        <a:ea typeface="Montserrat"/>
                        <a:cs typeface="Montserrat"/>
                        <a:sym typeface="Montserrat"/>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300"/>
                        <a:buFont typeface="Arial"/>
                        <a:buNone/>
                      </a:pPr>
                      <a:r>
                        <a:rPr b="1" lang="en" sz="1300" u="none" cap="none" strike="noStrike">
                          <a:solidFill>
                            <a:srgbClr val="40424E"/>
                          </a:solidFill>
                          <a:highlight>
                            <a:schemeClr val="lt1"/>
                          </a:highlight>
                          <a:latin typeface="Montserrat"/>
                          <a:ea typeface="Montserrat"/>
                          <a:cs typeface="Montserrat"/>
                          <a:sym typeface="Montserrat"/>
                        </a:rPr>
                        <a:t>Type 1 Error: </a:t>
                      </a:r>
                      <a:endParaRPr b="1" sz="1300" u="none" cap="none" strike="noStrike">
                        <a:solidFill>
                          <a:srgbClr val="40424E"/>
                        </a:solidFill>
                        <a:highlight>
                          <a:schemeClr val="lt1"/>
                        </a:highlight>
                        <a:latin typeface="Montserrat"/>
                        <a:ea typeface="Montserrat"/>
                        <a:cs typeface="Montserrat"/>
                        <a:sym typeface="Montserrat"/>
                      </a:endParaRPr>
                    </a:p>
                    <a:p>
                      <a:pPr indent="0" lvl="0" marL="0" marR="0" rtl="0" algn="ctr">
                        <a:lnSpc>
                          <a:spcPct val="100000"/>
                        </a:lnSpc>
                        <a:spcBef>
                          <a:spcPts val="0"/>
                        </a:spcBef>
                        <a:spcAft>
                          <a:spcPts val="0"/>
                        </a:spcAft>
                        <a:buClr>
                          <a:srgbClr val="000000"/>
                        </a:buClr>
                        <a:buSzPts val="1300"/>
                        <a:buFont typeface="Arial"/>
                        <a:buNone/>
                      </a:pPr>
                      <a:r>
                        <a:rPr b="1" lang="en" sz="1300" u="none" cap="none" strike="noStrike">
                          <a:solidFill>
                            <a:srgbClr val="40424E"/>
                          </a:solidFill>
                          <a:highlight>
                            <a:schemeClr val="lt1"/>
                          </a:highlight>
                          <a:latin typeface="Montserrat"/>
                          <a:ea typeface="Montserrat"/>
                          <a:cs typeface="Montserrat"/>
                          <a:sym typeface="Montserrat"/>
                        </a:rPr>
                        <a:t>(H0 true, but rejected )</a:t>
                      </a:r>
                      <a:endParaRPr b="1" sz="1300" u="none" cap="none" strike="noStrike">
                        <a:solidFill>
                          <a:srgbClr val="40424E"/>
                        </a:solidFill>
                        <a:highlight>
                          <a:schemeClr val="lt1"/>
                        </a:highlight>
                        <a:latin typeface="Montserrat"/>
                        <a:ea typeface="Montserrat"/>
                        <a:cs typeface="Montserrat"/>
                        <a:sym typeface="Montserrat"/>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300"/>
                        <a:buFont typeface="Arial"/>
                        <a:buNone/>
                      </a:pPr>
                      <a:r>
                        <a:rPr b="1" lang="en" sz="1300" u="none" cap="none" strike="noStrike">
                          <a:solidFill>
                            <a:srgbClr val="40424E"/>
                          </a:solidFill>
                          <a:highlight>
                            <a:schemeClr val="lt1"/>
                          </a:highlight>
                          <a:latin typeface="Montserrat"/>
                          <a:ea typeface="Montserrat"/>
                          <a:cs typeface="Montserrat"/>
                          <a:sym typeface="Montserrat"/>
                        </a:rPr>
                        <a:t>Type 2 Error: </a:t>
                      </a:r>
                      <a:endParaRPr b="1" sz="1300" u="none" cap="none" strike="noStrike">
                        <a:solidFill>
                          <a:srgbClr val="40424E"/>
                        </a:solidFill>
                        <a:highlight>
                          <a:schemeClr val="lt1"/>
                        </a:highlight>
                        <a:latin typeface="Montserrat"/>
                        <a:ea typeface="Montserrat"/>
                        <a:cs typeface="Montserrat"/>
                        <a:sym typeface="Montserrat"/>
                      </a:endParaRPr>
                    </a:p>
                    <a:p>
                      <a:pPr indent="0" lvl="0" marL="0" marR="0" rtl="0" algn="ctr">
                        <a:lnSpc>
                          <a:spcPct val="100000"/>
                        </a:lnSpc>
                        <a:spcBef>
                          <a:spcPts val="0"/>
                        </a:spcBef>
                        <a:spcAft>
                          <a:spcPts val="0"/>
                        </a:spcAft>
                        <a:buClr>
                          <a:srgbClr val="000000"/>
                        </a:buClr>
                        <a:buSzPts val="1300"/>
                        <a:buFont typeface="Arial"/>
                        <a:buNone/>
                      </a:pPr>
                      <a:r>
                        <a:rPr b="1" lang="en" sz="1300" u="none" cap="none" strike="noStrike">
                          <a:solidFill>
                            <a:srgbClr val="40424E"/>
                          </a:solidFill>
                          <a:highlight>
                            <a:schemeClr val="lt1"/>
                          </a:highlight>
                          <a:latin typeface="Montserrat"/>
                          <a:ea typeface="Montserrat"/>
                          <a:cs typeface="Montserrat"/>
                          <a:sym typeface="Montserrat"/>
                        </a:rPr>
                        <a:t>(H0 False, but not rejected )</a:t>
                      </a:r>
                      <a:endParaRPr b="1" sz="1300" u="none" cap="none" strike="noStrike">
                        <a:solidFill>
                          <a:srgbClr val="40424E"/>
                        </a:solidFill>
                        <a:highlight>
                          <a:schemeClr val="lt1"/>
                        </a:highlight>
                        <a:latin typeface="Montserrat"/>
                        <a:ea typeface="Montserrat"/>
                        <a:cs typeface="Montserrat"/>
                        <a:sym typeface="Montserrat"/>
                      </a:endParaRPr>
                    </a:p>
                  </a:txBody>
                  <a:tcPr marT="91425" marB="91425" marR="91425" marL="91425" anchor="ctr"/>
                </a:tc>
              </a:tr>
              <a:tr h="1173450">
                <a:tc>
                  <a:txBody>
                    <a:bodyPr/>
                    <a:lstStyle/>
                    <a:p>
                      <a:pPr indent="0" lvl="0" marL="0" marR="0" rtl="0" algn="l">
                        <a:lnSpc>
                          <a:spcPct val="100000"/>
                        </a:lnSpc>
                        <a:spcBef>
                          <a:spcPts val="0"/>
                        </a:spcBef>
                        <a:spcAft>
                          <a:spcPts val="0"/>
                        </a:spcAft>
                        <a:buClr>
                          <a:srgbClr val="000000"/>
                        </a:buClr>
                        <a:buSzPts val="1300"/>
                        <a:buFont typeface="Arial"/>
                        <a:buNone/>
                      </a:pPr>
                      <a:r>
                        <a:rPr lang="en" sz="1300" u="none" cap="none" strike="noStrike">
                          <a:solidFill>
                            <a:srgbClr val="40424E"/>
                          </a:solidFill>
                          <a:highlight>
                            <a:schemeClr val="lt1"/>
                          </a:highlight>
                          <a:latin typeface="Montserrat"/>
                          <a:ea typeface="Montserrat"/>
                          <a:cs typeface="Montserrat"/>
                          <a:sym typeface="Montserrat"/>
                        </a:rPr>
                        <a:t>Medicine A does not treat Condition B.</a:t>
                      </a:r>
                      <a:endParaRPr sz="1300" u="none" cap="none" strike="noStrike">
                        <a:solidFill>
                          <a:srgbClr val="40424E"/>
                        </a:solidFill>
                        <a:highlight>
                          <a:schemeClr val="lt1"/>
                        </a:highlight>
                        <a:latin typeface="Montserrat"/>
                        <a:ea typeface="Montserrat"/>
                        <a:cs typeface="Montserrat"/>
                        <a:sym typeface="Montserrat"/>
                      </a:endParaRPr>
                    </a:p>
                  </a:txBody>
                  <a:tcPr marT="91425" marB="91425" marR="91425" marL="91425" anchor="ctr"/>
                </a:tc>
                <a:tc>
                  <a:txBody>
                    <a:bodyPr/>
                    <a:lstStyle/>
                    <a:p>
                      <a:pPr indent="0" lvl="0" marL="0" marR="0" rtl="0" algn="l">
                        <a:lnSpc>
                          <a:spcPct val="100000"/>
                        </a:lnSpc>
                        <a:spcBef>
                          <a:spcPts val="0"/>
                        </a:spcBef>
                        <a:spcAft>
                          <a:spcPts val="0"/>
                        </a:spcAft>
                        <a:buClr>
                          <a:srgbClr val="000000"/>
                        </a:buClr>
                        <a:buSzPts val="1300"/>
                        <a:buFont typeface="Arial"/>
                        <a:buNone/>
                      </a:pPr>
                      <a:r>
                        <a:rPr lang="en" sz="1300" u="none" cap="none" strike="noStrike">
                          <a:solidFill>
                            <a:srgbClr val="40424E"/>
                          </a:solidFill>
                          <a:highlight>
                            <a:schemeClr val="lt1"/>
                          </a:highlight>
                          <a:latin typeface="Montserrat"/>
                          <a:ea typeface="Montserrat"/>
                          <a:cs typeface="Montserrat"/>
                          <a:sym typeface="Montserrat"/>
                        </a:rPr>
                        <a:t>Medicine A does not treat Condition B but we reject this and we do not eliminated as a treatment option. </a:t>
                      </a:r>
                      <a:endParaRPr sz="1300" u="none" cap="none" strike="noStrike">
                        <a:solidFill>
                          <a:srgbClr val="40424E"/>
                        </a:solidFill>
                        <a:highlight>
                          <a:schemeClr val="lt1"/>
                        </a:highlight>
                        <a:latin typeface="Montserrat"/>
                        <a:ea typeface="Montserrat"/>
                        <a:cs typeface="Montserrat"/>
                        <a:sym typeface="Montserrat"/>
                      </a:endParaRPr>
                    </a:p>
                  </a:txBody>
                  <a:tcPr marT="91425" marB="91425" marR="91425" marL="91425" anchor="ctr"/>
                </a:tc>
                <a:tc>
                  <a:txBody>
                    <a:bodyPr/>
                    <a:lstStyle/>
                    <a:p>
                      <a:pPr indent="0" lvl="0" marL="0" marR="0" rtl="0" algn="l">
                        <a:lnSpc>
                          <a:spcPct val="100000"/>
                        </a:lnSpc>
                        <a:spcBef>
                          <a:spcPts val="0"/>
                        </a:spcBef>
                        <a:spcAft>
                          <a:spcPts val="0"/>
                        </a:spcAft>
                        <a:buClr>
                          <a:srgbClr val="000000"/>
                        </a:buClr>
                        <a:buSzPts val="1300"/>
                        <a:buFont typeface="Arial"/>
                        <a:buNone/>
                      </a:pPr>
                      <a:r>
                        <a:rPr lang="en" sz="1300" u="none" cap="none" strike="noStrike">
                          <a:solidFill>
                            <a:srgbClr val="40424E"/>
                          </a:solidFill>
                          <a:highlight>
                            <a:schemeClr val="lt1"/>
                          </a:highlight>
                          <a:latin typeface="Montserrat"/>
                          <a:ea typeface="Montserrat"/>
                          <a:cs typeface="Montserrat"/>
                          <a:sym typeface="Montserrat"/>
                        </a:rPr>
                        <a:t>Medicine A relieves Condition B but we say null hypothesis is true and  so eliminated Medicine A from treatment option.</a:t>
                      </a:r>
                      <a:endParaRPr sz="1300" u="none" cap="none" strike="noStrike">
                        <a:solidFill>
                          <a:srgbClr val="40424E"/>
                        </a:solidFill>
                        <a:highlight>
                          <a:schemeClr val="lt1"/>
                        </a:highlight>
                        <a:latin typeface="Montserrat"/>
                        <a:ea typeface="Montserrat"/>
                        <a:cs typeface="Montserrat"/>
                        <a:sym typeface="Montserrat"/>
                      </a:endParaRPr>
                    </a:p>
                  </a:txBody>
                  <a:tcPr marT="91425" marB="91425" marR="91425" marL="91425" anchor="ctr"/>
                </a:tc>
              </a:tr>
              <a:tr h="1569700">
                <a:tc>
                  <a:txBody>
                    <a:bodyPr/>
                    <a:lstStyle/>
                    <a:p>
                      <a:pPr indent="0" lvl="0" marL="0" marR="0" rtl="0" algn="l">
                        <a:lnSpc>
                          <a:spcPct val="100000"/>
                        </a:lnSpc>
                        <a:spcBef>
                          <a:spcPts val="0"/>
                        </a:spcBef>
                        <a:spcAft>
                          <a:spcPts val="0"/>
                        </a:spcAft>
                        <a:buClr>
                          <a:srgbClr val="000000"/>
                        </a:buClr>
                        <a:buSzPts val="1300"/>
                        <a:buFont typeface="Arial"/>
                        <a:buNone/>
                      </a:pPr>
                      <a:r>
                        <a:rPr lang="en" sz="1300" u="none" cap="none" strike="noStrike">
                          <a:solidFill>
                            <a:srgbClr val="40424E"/>
                          </a:solidFill>
                          <a:highlight>
                            <a:schemeClr val="lt1"/>
                          </a:highlight>
                          <a:latin typeface="Montserrat"/>
                          <a:ea typeface="Montserrat"/>
                          <a:cs typeface="Montserrat"/>
                          <a:sym typeface="Montserrat"/>
                        </a:rPr>
                        <a:t>Consequences</a:t>
                      </a:r>
                      <a:endParaRPr sz="1300" u="none" cap="none" strike="noStrike">
                        <a:solidFill>
                          <a:srgbClr val="40424E"/>
                        </a:solidFill>
                        <a:highlight>
                          <a:schemeClr val="lt1"/>
                        </a:highlight>
                        <a:latin typeface="Montserrat"/>
                        <a:ea typeface="Montserrat"/>
                        <a:cs typeface="Montserrat"/>
                        <a:sym typeface="Montserrat"/>
                      </a:endParaRPr>
                    </a:p>
                  </a:txBody>
                  <a:tcPr marT="91425" marB="91425" marR="91425" marL="91425" anchor="ctr"/>
                </a:tc>
                <a:tc>
                  <a:txBody>
                    <a:bodyPr/>
                    <a:lstStyle/>
                    <a:p>
                      <a:pPr indent="0" lvl="0" marL="0" marR="0" rtl="0" algn="l">
                        <a:lnSpc>
                          <a:spcPct val="100000"/>
                        </a:lnSpc>
                        <a:spcBef>
                          <a:spcPts val="0"/>
                        </a:spcBef>
                        <a:spcAft>
                          <a:spcPts val="0"/>
                        </a:spcAft>
                        <a:buClr>
                          <a:srgbClr val="000000"/>
                        </a:buClr>
                        <a:buSzPts val="1300"/>
                        <a:buFont typeface="Arial"/>
                        <a:buNone/>
                      </a:pPr>
                      <a:r>
                        <a:rPr lang="en" sz="1300" u="none" cap="none" strike="noStrike">
                          <a:solidFill>
                            <a:srgbClr val="40424E"/>
                          </a:solidFill>
                          <a:highlight>
                            <a:schemeClr val="lt1"/>
                          </a:highlight>
                          <a:latin typeface="Montserrat"/>
                          <a:ea typeface="Montserrat"/>
                          <a:cs typeface="Montserrat"/>
                          <a:sym typeface="Montserrat"/>
                        </a:rPr>
                        <a:t>Patients with Condition B who receive Medicine A get no relief. They may experience worsening condition and/or side effects, up to and including death.</a:t>
                      </a:r>
                      <a:endParaRPr sz="1300" u="none" cap="none" strike="noStrike">
                        <a:solidFill>
                          <a:srgbClr val="40424E"/>
                        </a:solidFill>
                        <a:highlight>
                          <a:schemeClr val="lt1"/>
                        </a:highlight>
                        <a:latin typeface="Montserrat"/>
                        <a:ea typeface="Montserrat"/>
                        <a:cs typeface="Montserrat"/>
                        <a:sym typeface="Montserrat"/>
                      </a:endParaRPr>
                    </a:p>
                  </a:txBody>
                  <a:tcPr marT="91425" marB="91425" marR="91425" marL="91425" anchor="ctr"/>
                </a:tc>
                <a:tc>
                  <a:txBody>
                    <a:bodyPr/>
                    <a:lstStyle/>
                    <a:p>
                      <a:pPr indent="0" lvl="0" marL="0" marR="0" rtl="0" algn="l">
                        <a:lnSpc>
                          <a:spcPct val="100000"/>
                        </a:lnSpc>
                        <a:spcBef>
                          <a:spcPts val="0"/>
                        </a:spcBef>
                        <a:spcAft>
                          <a:spcPts val="0"/>
                        </a:spcAft>
                        <a:buClr>
                          <a:srgbClr val="000000"/>
                        </a:buClr>
                        <a:buSzPts val="1300"/>
                        <a:buFont typeface="Arial"/>
                        <a:buNone/>
                      </a:pPr>
                      <a:r>
                        <a:rPr lang="en" sz="1300" u="none" cap="none" strike="noStrike">
                          <a:solidFill>
                            <a:srgbClr val="40424E"/>
                          </a:solidFill>
                          <a:highlight>
                            <a:schemeClr val="lt1"/>
                          </a:highlight>
                          <a:latin typeface="Montserrat"/>
                          <a:ea typeface="Montserrat"/>
                          <a:cs typeface="Montserrat"/>
                          <a:sym typeface="Montserrat"/>
                        </a:rPr>
                        <a:t>A viable treatment remains unavailable to patients with Condition B may lead to death </a:t>
                      </a:r>
                      <a:endParaRPr sz="1300" u="none" cap="none" strike="noStrike">
                        <a:solidFill>
                          <a:srgbClr val="40424E"/>
                        </a:solidFill>
                        <a:highlight>
                          <a:schemeClr val="lt1"/>
                        </a:highlight>
                        <a:latin typeface="Montserrat"/>
                        <a:ea typeface="Montserrat"/>
                        <a:cs typeface="Montserrat"/>
                        <a:sym typeface="Montserrat"/>
                      </a:endParaRPr>
                    </a:p>
                  </a:txBody>
                  <a:tcPr marT="91425" marB="91425" marR="91425" marL="91425" anchor="ct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3"/>
          <p:cNvSpPr txBox="1"/>
          <p:nvPr>
            <p:ph type="title"/>
          </p:nvPr>
        </p:nvSpPr>
        <p:spPr>
          <a:xfrm>
            <a:off x="727650" y="597025"/>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Type of Statistics</a:t>
            </a:r>
            <a:endParaRPr/>
          </a:p>
        </p:txBody>
      </p:sp>
      <p:sp>
        <p:nvSpPr>
          <p:cNvPr id="99" name="Google Shape;99;p3"/>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300"/>
              <a:buNone/>
            </a:pPr>
            <a:r>
              <a:t/>
            </a:r>
            <a:endParaRPr/>
          </a:p>
        </p:txBody>
      </p:sp>
      <p:pic>
        <p:nvPicPr>
          <p:cNvPr id="100" name="Google Shape;100;p3"/>
          <p:cNvPicPr preferRelativeResize="0"/>
          <p:nvPr/>
        </p:nvPicPr>
        <p:blipFill rotWithShape="1">
          <a:blip r:embed="rId3">
            <a:alphaModFix/>
          </a:blip>
          <a:srcRect b="0" l="0" r="0" t="0"/>
          <a:stretch/>
        </p:blipFill>
        <p:spPr>
          <a:xfrm>
            <a:off x="623888" y="1326400"/>
            <a:ext cx="7896225" cy="36576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4"/>
          <p:cNvSpPr txBox="1"/>
          <p:nvPr>
            <p:ph type="title"/>
          </p:nvPr>
        </p:nvSpPr>
        <p:spPr>
          <a:xfrm>
            <a:off x="727650" y="597025"/>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Descriptive Statistics</a:t>
            </a:r>
            <a:endParaRPr/>
          </a:p>
        </p:txBody>
      </p:sp>
      <p:pic>
        <p:nvPicPr>
          <p:cNvPr id="106" name="Google Shape;106;p4"/>
          <p:cNvPicPr preferRelativeResize="0"/>
          <p:nvPr/>
        </p:nvPicPr>
        <p:blipFill rotWithShape="1">
          <a:blip r:embed="rId3">
            <a:alphaModFix/>
          </a:blip>
          <a:srcRect b="0" l="0" r="0" t="0"/>
          <a:stretch/>
        </p:blipFill>
        <p:spPr>
          <a:xfrm>
            <a:off x="534699" y="1407925"/>
            <a:ext cx="8074601" cy="33799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5"/>
          <p:cNvSpPr txBox="1"/>
          <p:nvPr>
            <p:ph type="title"/>
          </p:nvPr>
        </p:nvSpPr>
        <p:spPr>
          <a:xfrm>
            <a:off x="727650" y="597025"/>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Measure of Central Tendency</a:t>
            </a:r>
            <a:endParaRPr/>
          </a:p>
        </p:txBody>
      </p:sp>
      <p:sp>
        <p:nvSpPr>
          <p:cNvPr id="112" name="Google Shape;112;p5"/>
          <p:cNvSpPr txBox="1"/>
          <p:nvPr/>
        </p:nvSpPr>
        <p:spPr>
          <a:xfrm>
            <a:off x="608450" y="1506975"/>
            <a:ext cx="8129100" cy="3386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rgbClr val="40424E"/>
                </a:solidFill>
                <a:highlight>
                  <a:srgbClr val="FFFFFF"/>
                </a:highlight>
                <a:latin typeface="Montserrat"/>
                <a:ea typeface="Montserrat"/>
                <a:cs typeface="Montserrat"/>
                <a:sym typeface="Montserrat"/>
              </a:rPr>
              <a:t>Measure of central tendency is also known as summary statistics that is used to represents the center point or a particular value of a data set or sample set.</a:t>
            </a:r>
            <a:endParaRPr b="0" i="0" sz="1300" u="none" cap="none" strike="noStrike">
              <a:solidFill>
                <a:srgbClr val="40424E"/>
              </a:solidFill>
              <a:highlight>
                <a:srgbClr val="FFFFFF"/>
              </a:highlight>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40424E"/>
              </a:solidFill>
              <a:highlight>
                <a:srgbClr val="FFFFFF"/>
              </a:highlight>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300"/>
              <a:buFont typeface="Arial"/>
              <a:buNone/>
            </a:pPr>
            <a:r>
              <a:rPr b="1" i="0" lang="en" sz="1300" u="none" cap="none" strike="noStrike">
                <a:solidFill>
                  <a:srgbClr val="40424E"/>
                </a:solidFill>
                <a:highlight>
                  <a:srgbClr val="FFFFFF"/>
                </a:highlight>
                <a:latin typeface="Montserrat"/>
                <a:ea typeface="Montserrat"/>
                <a:cs typeface="Montserrat"/>
                <a:sym typeface="Montserrat"/>
              </a:rPr>
              <a:t>Mean </a:t>
            </a:r>
            <a:r>
              <a:rPr b="0" i="0" lang="en" sz="1300" u="none" cap="none" strike="noStrike">
                <a:solidFill>
                  <a:srgbClr val="40424E"/>
                </a:solidFill>
                <a:highlight>
                  <a:srgbClr val="FFFFFF"/>
                </a:highlight>
                <a:latin typeface="Montserrat"/>
                <a:ea typeface="Montserrat"/>
                <a:cs typeface="Montserrat"/>
                <a:sym typeface="Montserrat"/>
              </a:rPr>
              <a:t>: When you think of averaging, you are most likely to think of finding the mean. You add all of the numbers in the set and divide by how many numbers are in the list. For example, suppose you have the numbers 3, 7, 10 and 16. Add them up to get 36. Divide that number by 4 to get the average: 9.</a:t>
            </a:r>
            <a:endParaRPr b="0" i="0" sz="1300" u="none" cap="none" strike="noStrike">
              <a:solidFill>
                <a:srgbClr val="40424E"/>
              </a:solidFill>
              <a:highlight>
                <a:srgbClr val="FFFFFF"/>
              </a:highlight>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40424E"/>
              </a:solidFill>
              <a:highlight>
                <a:srgbClr val="FFFFFF"/>
              </a:highlight>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300"/>
              <a:buFont typeface="Arial"/>
              <a:buNone/>
            </a:pPr>
            <a:r>
              <a:rPr b="1" i="0" lang="en" sz="1300" u="none" cap="none" strike="noStrike">
                <a:solidFill>
                  <a:srgbClr val="40424E"/>
                </a:solidFill>
                <a:highlight>
                  <a:srgbClr val="FFFFFF"/>
                </a:highlight>
                <a:latin typeface="Montserrat"/>
                <a:ea typeface="Montserrat"/>
                <a:cs typeface="Montserrat"/>
                <a:sym typeface="Montserrat"/>
              </a:rPr>
              <a:t>Median </a:t>
            </a:r>
            <a:r>
              <a:rPr b="0" i="0" lang="en" sz="1300" u="none" cap="none" strike="noStrike">
                <a:solidFill>
                  <a:srgbClr val="40424E"/>
                </a:solidFill>
                <a:highlight>
                  <a:srgbClr val="FFFFFF"/>
                </a:highlight>
                <a:latin typeface="Montserrat"/>
                <a:ea typeface="Montserrat"/>
                <a:cs typeface="Montserrat"/>
                <a:sym typeface="Montserrat"/>
              </a:rPr>
              <a:t>: To determine the median, the list of numbers should be arranged in order from lowest to highest. The number in the middle, or the average of the two middle numbers, is the median. For example, if you have the numbers 1, 3, 5 and 7, the middle numbers are 3 and 5, so the median is 4.</a:t>
            </a:r>
            <a:endParaRPr b="0" i="0" sz="1300" u="none" cap="none" strike="noStrike">
              <a:solidFill>
                <a:srgbClr val="40424E"/>
              </a:solidFill>
              <a:highlight>
                <a:srgbClr val="FFFFFF"/>
              </a:highlight>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40424E"/>
              </a:solidFill>
              <a:highlight>
                <a:srgbClr val="FFFFFF"/>
              </a:highlight>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300"/>
              <a:buFont typeface="Arial"/>
              <a:buNone/>
            </a:pPr>
            <a:r>
              <a:rPr b="1" i="0" lang="en" sz="1300" u="none" cap="none" strike="noStrike">
                <a:solidFill>
                  <a:srgbClr val="40424E"/>
                </a:solidFill>
                <a:highlight>
                  <a:srgbClr val="FFFFFF"/>
                </a:highlight>
                <a:latin typeface="Montserrat"/>
                <a:ea typeface="Montserrat"/>
                <a:cs typeface="Montserrat"/>
                <a:sym typeface="Montserrat"/>
              </a:rPr>
              <a:t>Mode </a:t>
            </a:r>
            <a:r>
              <a:rPr b="0" i="0" lang="en" sz="1300" u="none" cap="none" strike="noStrike">
                <a:solidFill>
                  <a:srgbClr val="40424E"/>
                </a:solidFill>
                <a:highlight>
                  <a:srgbClr val="FFFFFF"/>
                </a:highlight>
                <a:latin typeface="Montserrat"/>
                <a:ea typeface="Montserrat"/>
                <a:cs typeface="Montserrat"/>
                <a:sym typeface="Montserrat"/>
              </a:rPr>
              <a:t>: Mode refers to the number in a list that occurs most often. For example, in the group 12, 12, 16, 16, 16, 25 and 36, the number 16 is the mode.</a:t>
            </a:r>
            <a:endParaRPr b="0" i="0" sz="1300" u="none" cap="none" strike="noStrike">
              <a:solidFill>
                <a:srgbClr val="40424E"/>
              </a:solidFill>
              <a:highlight>
                <a:srgbClr val="FFFFFF"/>
              </a:highlight>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40424E"/>
              </a:solidFill>
              <a:highlight>
                <a:srgbClr val="FFFFFF"/>
              </a:highlight>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6"/>
          <p:cNvSpPr txBox="1"/>
          <p:nvPr>
            <p:ph type="title"/>
          </p:nvPr>
        </p:nvSpPr>
        <p:spPr>
          <a:xfrm>
            <a:off x="727650" y="597025"/>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Measure of Variability</a:t>
            </a:r>
            <a:endParaRPr/>
          </a:p>
        </p:txBody>
      </p:sp>
      <p:sp>
        <p:nvSpPr>
          <p:cNvPr id="118" name="Google Shape;118;p6"/>
          <p:cNvSpPr txBox="1"/>
          <p:nvPr/>
        </p:nvSpPr>
        <p:spPr>
          <a:xfrm>
            <a:off x="608450" y="1506975"/>
            <a:ext cx="8129100" cy="358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rgbClr val="40424E"/>
                </a:solidFill>
                <a:highlight>
                  <a:srgbClr val="FFFFFF"/>
                </a:highlight>
                <a:latin typeface="Montserrat"/>
                <a:ea typeface="Montserrat"/>
                <a:cs typeface="Montserrat"/>
                <a:sym typeface="Montserrat"/>
              </a:rPr>
              <a:t>A measure of variability is a summary statistic that represents the amount of dispersion in a dataset.</a:t>
            </a:r>
            <a:endParaRPr b="0" i="0" sz="1300" u="none" cap="none" strike="noStrike">
              <a:solidFill>
                <a:srgbClr val="40424E"/>
              </a:solidFill>
              <a:highlight>
                <a:srgbClr val="FFFFFF"/>
              </a:highlight>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40424E"/>
              </a:solidFill>
              <a:highlight>
                <a:srgbClr val="FFFFFF"/>
              </a:highlight>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300"/>
              <a:buFont typeface="Arial"/>
              <a:buNone/>
            </a:pPr>
            <a:r>
              <a:rPr b="1" i="0" lang="en" sz="1300" u="none" cap="none" strike="noStrike">
                <a:solidFill>
                  <a:srgbClr val="40424E"/>
                </a:solidFill>
                <a:highlight>
                  <a:srgbClr val="FFFFFF"/>
                </a:highlight>
                <a:latin typeface="Montserrat"/>
                <a:ea typeface="Montserrat"/>
                <a:cs typeface="Montserrat"/>
                <a:sym typeface="Montserrat"/>
              </a:rPr>
              <a:t>Range</a:t>
            </a:r>
            <a:r>
              <a:rPr b="0" i="0" lang="en" sz="1300" u="none" cap="none" strike="noStrike">
                <a:solidFill>
                  <a:srgbClr val="40424E"/>
                </a:solidFill>
                <a:highlight>
                  <a:srgbClr val="FFFFFF"/>
                </a:highlight>
                <a:latin typeface="Montserrat"/>
                <a:ea typeface="Montserrat"/>
                <a:cs typeface="Montserrat"/>
                <a:sym typeface="Montserrat"/>
              </a:rPr>
              <a:t>: The range of a dataset is the difference between the largest and smallest values in that dataset. For example, in the two datasets below, dataset 1 has a range of 20 – 38 = 18 while dataset 2 has a range of 11 – 52 = 41. Dataset 2 has a broader range and, hence, more variability than dataset 1.</a:t>
            </a:r>
            <a:endParaRPr b="0" i="0" sz="1300" u="none" cap="none" strike="noStrike">
              <a:solidFill>
                <a:srgbClr val="40424E"/>
              </a:solidFill>
              <a:highlight>
                <a:srgbClr val="FFFFFF"/>
              </a:highlight>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40424E"/>
              </a:solidFill>
              <a:highlight>
                <a:srgbClr val="FFFFFF"/>
              </a:highlight>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300"/>
              <a:buFont typeface="Arial"/>
              <a:buNone/>
            </a:pPr>
            <a:r>
              <a:rPr b="1" i="0" lang="en" sz="1300" u="none" cap="none" strike="noStrike">
                <a:solidFill>
                  <a:srgbClr val="40424E"/>
                </a:solidFill>
                <a:highlight>
                  <a:srgbClr val="FFFFFF"/>
                </a:highlight>
                <a:latin typeface="Montserrat"/>
                <a:ea typeface="Montserrat"/>
                <a:cs typeface="Montserrat"/>
                <a:sym typeface="Montserrat"/>
              </a:rPr>
              <a:t>Variance</a:t>
            </a:r>
            <a:r>
              <a:rPr b="0" i="0" lang="en" sz="1300" u="none" cap="none" strike="noStrike">
                <a:solidFill>
                  <a:srgbClr val="40424E"/>
                </a:solidFill>
                <a:highlight>
                  <a:srgbClr val="FFFFFF"/>
                </a:highlight>
                <a:latin typeface="Montserrat"/>
                <a:ea typeface="Montserrat"/>
                <a:cs typeface="Montserrat"/>
                <a:sym typeface="Montserrat"/>
              </a:rPr>
              <a:t>: Variance is the average squared difference of the values from the mean. Unlike the previous measures of variability, the variance includes all values in the calculation by comparing each value to the mean. </a:t>
            </a:r>
            <a:endParaRPr b="0" i="0" sz="1300" u="none" cap="none" strike="noStrike">
              <a:solidFill>
                <a:srgbClr val="40424E"/>
              </a:solidFill>
              <a:highlight>
                <a:srgbClr val="FFFFFF"/>
              </a:highlight>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40424E"/>
              </a:solidFill>
              <a:highlight>
                <a:srgbClr val="FFFFFF"/>
              </a:highlight>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300"/>
              <a:buFont typeface="Arial"/>
              <a:buNone/>
            </a:pPr>
            <a:r>
              <a:rPr b="1" i="0" lang="en" sz="1300" u="none" cap="none" strike="noStrike">
                <a:solidFill>
                  <a:srgbClr val="40424E"/>
                </a:solidFill>
                <a:highlight>
                  <a:srgbClr val="FFFFFF"/>
                </a:highlight>
                <a:latin typeface="Montserrat"/>
                <a:ea typeface="Montserrat"/>
                <a:cs typeface="Montserrat"/>
                <a:sym typeface="Montserrat"/>
              </a:rPr>
              <a:t>SD </a:t>
            </a:r>
            <a:r>
              <a:rPr b="0" i="0" lang="en" sz="1300" u="none" cap="none" strike="noStrike">
                <a:solidFill>
                  <a:srgbClr val="40424E"/>
                </a:solidFill>
                <a:highlight>
                  <a:srgbClr val="FFFFFF"/>
                </a:highlight>
                <a:latin typeface="Montserrat"/>
                <a:ea typeface="Montserrat"/>
                <a:cs typeface="Montserrat"/>
                <a:sym typeface="Montserrat"/>
              </a:rPr>
              <a:t>: The standard deviation is the standard or typical difference between each data point and the mean. When the values in a dataset are grouped closer together, you have a smaller standard deviation. On the other hand, when the values are spread out more, the standard deviation is larger because the standard distance is greater.</a:t>
            </a:r>
            <a:endParaRPr b="0" i="0" sz="1300" u="none" cap="none" strike="noStrike">
              <a:solidFill>
                <a:srgbClr val="40424E"/>
              </a:solidFill>
              <a:highlight>
                <a:srgbClr val="FFFFFF"/>
              </a:highlight>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40424E"/>
              </a:solidFill>
              <a:highlight>
                <a:srgbClr val="FFFFFF"/>
              </a:highlight>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7"/>
          <p:cNvSpPr txBox="1"/>
          <p:nvPr>
            <p:ph type="title"/>
          </p:nvPr>
        </p:nvSpPr>
        <p:spPr>
          <a:xfrm>
            <a:off x="727650" y="597025"/>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IQR </a:t>
            </a:r>
            <a:endParaRPr/>
          </a:p>
        </p:txBody>
      </p:sp>
      <p:pic>
        <p:nvPicPr>
          <p:cNvPr id="124" name="Google Shape;124;p7"/>
          <p:cNvPicPr preferRelativeResize="0"/>
          <p:nvPr/>
        </p:nvPicPr>
        <p:blipFill rotWithShape="1">
          <a:blip r:embed="rId3">
            <a:alphaModFix/>
          </a:blip>
          <a:srcRect b="0" l="0" r="0" t="0"/>
          <a:stretch/>
        </p:blipFill>
        <p:spPr>
          <a:xfrm>
            <a:off x="4121799" y="1583750"/>
            <a:ext cx="4813850" cy="2905700"/>
          </a:xfrm>
          <a:prstGeom prst="rect">
            <a:avLst/>
          </a:prstGeom>
          <a:noFill/>
          <a:ln>
            <a:noFill/>
          </a:ln>
        </p:spPr>
      </p:pic>
      <p:pic>
        <p:nvPicPr>
          <p:cNvPr id="125" name="Google Shape;125;p7"/>
          <p:cNvPicPr preferRelativeResize="0"/>
          <p:nvPr/>
        </p:nvPicPr>
        <p:blipFill rotWithShape="1">
          <a:blip r:embed="rId4">
            <a:alphaModFix/>
          </a:blip>
          <a:srcRect b="0" l="0" r="0" t="0"/>
          <a:stretch/>
        </p:blipFill>
        <p:spPr>
          <a:xfrm>
            <a:off x="113375" y="1583750"/>
            <a:ext cx="3770775" cy="15716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8"/>
          <p:cNvSpPr txBox="1"/>
          <p:nvPr>
            <p:ph type="title"/>
          </p:nvPr>
        </p:nvSpPr>
        <p:spPr>
          <a:xfrm>
            <a:off x="727650" y="597025"/>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Correlation</a:t>
            </a:r>
            <a:endParaRPr/>
          </a:p>
        </p:txBody>
      </p:sp>
      <p:sp>
        <p:nvSpPr>
          <p:cNvPr id="131" name="Google Shape;131;p8"/>
          <p:cNvSpPr txBox="1"/>
          <p:nvPr/>
        </p:nvSpPr>
        <p:spPr>
          <a:xfrm>
            <a:off x="608450" y="1372550"/>
            <a:ext cx="8129100" cy="1092900"/>
          </a:xfrm>
          <a:prstGeom prst="rect">
            <a:avLst/>
          </a:prstGeom>
          <a:noFill/>
          <a:ln>
            <a:noFill/>
          </a:ln>
        </p:spPr>
        <p:txBody>
          <a:bodyPr anchorCtr="0" anchor="t" bIns="91425" lIns="91425" spcFirstLastPara="1" rIns="91425" wrap="square" tIns="91425">
            <a:spAutoFit/>
          </a:bodyPr>
          <a:lstStyle/>
          <a:p>
            <a:pPr indent="-311150" lvl="0" marL="457200" marR="0" rtl="0" algn="l">
              <a:lnSpc>
                <a:spcPct val="100000"/>
              </a:lnSpc>
              <a:spcBef>
                <a:spcPts val="0"/>
              </a:spcBef>
              <a:spcAft>
                <a:spcPts val="0"/>
              </a:spcAft>
              <a:buClr>
                <a:srgbClr val="40424E"/>
              </a:buClr>
              <a:buSzPts val="1300"/>
              <a:buFont typeface="Montserrat"/>
              <a:buChar char="●"/>
            </a:pPr>
            <a:r>
              <a:rPr b="0" i="0" lang="en" sz="1300" u="none" cap="none" strike="noStrike">
                <a:solidFill>
                  <a:srgbClr val="40424E"/>
                </a:solidFill>
                <a:highlight>
                  <a:srgbClr val="FFFFFF"/>
                </a:highlight>
                <a:latin typeface="Montserrat"/>
                <a:ea typeface="Montserrat"/>
                <a:cs typeface="Montserrat"/>
                <a:sym typeface="Montserrat"/>
              </a:rPr>
              <a:t>When two sets of data are strongly linked together we say they have a High Correlation.</a:t>
            </a:r>
            <a:endParaRPr b="0" i="0" sz="1300" u="none" cap="none" strike="noStrike">
              <a:solidFill>
                <a:srgbClr val="40424E"/>
              </a:solidFill>
              <a:highlight>
                <a:srgbClr val="FFFFFF"/>
              </a:highlight>
              <a:latin typeface="Montserrat"/>
              <a:ea typeface="Montserrat"/>
              <a:cs typeface="Montserrat"/>
              <a:sym typeface="Montserrat"/>
            </a:endParaRPr>
          </a:p>
          <a:p>
            <a:pPr indent="-311150" lvl="0" marL="457200" marR="0" rtl="0" algn="l">
              <a:lnSpc>
                <a:spcPct val="100000"/>
              </a:lnSpc>
              <a:spcBef>
                <a:spcPts val="0"/>
              </a:spcBef>
              <a:spcAft>
                <a:spcPts val="0"/>
              </a:spcAft>
              <a:buClr>
                <a:srgbClr val="40424E"/>
              </a:buClr>
              <a:buSzPts val="1300"/>
              <a:buFont typeface="Montserrat"/>
              <a:buChar char="●"/>
            </a:pPr>
            <a:r>
              <a:rPr b="0" i="0" lang="en" sz="1300" u="none" cap="none" strike="noStrike">
                <a:solidFill>
                  <a:srgbClr val="40424E"/>
                </a:solidFill>
                <a:highlight>
                  <a:srgbClr val="FFFFFF"/>
                </a:highlight>
                <a:latin typeface="Montserrat"/>
                <a:ea typeface="Montserrat"/>
                <a:cs typeface="Montserrat"/>
                <a:sym typeface="Montserrat"/>
              </a:rPr>
              <a:t>Correlation can have a value:</a:t>
            </a:r>
            <a:endParaRPr b="0" i="0" sz="1300" u="none" cap="none" strike="noStrike">
              <a:solidFill>
                <a:srgbClr val="40424E"/>
              </a:solidFill>
              <a:highlight>
                <a:srgbClr val="FFFFFF"/>
              </a:highlight>
              <a:latin typeface="Montserrat"/>
              <a:ea typeface="Montserrat"/>
              <a:cs typeface="Montserrat"/>
              <a:sym typeface="Montserrat"/>
            </a:endParaRPr>
          </a:p>
          <a:p>
            <a:pPr indent="-298450" lvl="1" marL="914400" marR="0" rtl="0" algn="l">
              <a:lnSpc>
                <a:spcPct val="100000"/>
              </a:lnSpc>
              <a:spcBef>
                <a:spcPts val="0"/>
              </a:spcBef>
              <a:spcAft>
                <a:spcPts val="0"/>
              </a:spcAft>
              <a:buClr>
                <a:srgbClr val="40424E"/>
              </a:buClr>
              <a:buSzPts val="1100"/>
              <a:buFont typeface="Montserrat"/>
              <a:buChar char="○"/>
            </a:pPr>
            <a:r>
              <a:rPr b="0" i="0" lang="en" sz="1100" u="none" cap="none" strike="noStrike">
                <a:solidFill>
                  <a:srgbClr val="40424E"/>
                </a:solidFill>
                <a:highlight>
                  <a:srgbClr val="FFFFFF"/>
                </a:highlight>
                <a:latin typeface="Montserrat"/>
                <a:ea typeface="Montserrat"/>
                <a:cs typeface="Montserrat"/>
                <a:sym typeface="Montserrat"/>
              </a:rPr>
              <a:t>1 is a perfect positive correlation</a:t>
            </a:r>
            <a:endParaRPr b="0" i="0" sz="1100" u="none" cap="none" strike="noStrike">
              <a:solidFill>
                <a:srgbClr val="40424E"/>
              </a:solidFill>
              <a:highlight>
                <a:srgbClr val="FFFFFF"/>
              </a:highlight>
              <a:latin typeface="Montserrat"/>
              <a:ea typeface="Montserrat"/>
              <a:cs typeface="Montserrat"/>
              <a:sym typeface="Montserrat"/>
            </a:endParaRPr>
          </a:p>
          <a:p>
            <a:pPr indent="-298450" lvl="1" marL="914400" marR="0" rtl="0" algn="l">
              <a:lnSpc>
                <a:spcPct val="100000"/>
              </a:lnSpc>
              <a:spcBef>
                <a:spcPts val="0"/>
              </a:spcBef>
              <a:spcAft>
                <a:spcPts val="0"/>
              </a:spcAft>
              <a:buClr>
                <a:srgbClr val="40424E"/>
              </a:buClr>
              <a:buSzPts val="1100"/>
              <a:buFont typeface="Montserrat"/>
              <a:buChar char="○"/>
            </a:pPr>
            <a:r>
              <a:rPr b="0" i="0" lang="en" sz="1100" u="none" cap="none" strike="noStrike">
                <a:solidFill>
                  <a:srgbClr val="40424E"/>
                </a:solidFill>
                <a:highlight>
                  <a:srgbClr val="FFFFFF"/>
                </a:highlight>
                <a:latin typeface="Montserrat"/>
                <a:ea typeface="Montserrat"/>
                <a:cs typeface="Montserrat"/>
                <a:sym typeface="Montserrat"/>
              </a:rPr>
              <a:t>0 is no correlation (the values don't seem linked at all)</a:t>
            </a:r>
            <a:endParaRPr b="0" i="0" sz="1100" u="none" cap="none" strike="noStrike">
              <a:solidFill>
                <a:srgbClr val="40424E"/>
              </a:solidFill>
              <a:highlight>
                <a:srgbClr val="FFFFFF"/>
              </a:highlight>
              <a:latin typeface="Montserrat"/>
              <a:ea typeface="Montserrat"/>
              <a:cs typeface="Montserrat"/>
              <a:sym typeface="Montserrat"/>
            </a:endParaRPr>
          </a:p>
          <a:p>
            <a:pPr indent="-298450" lvl="1" marL="914400" marR="0" rtl="0" algn="l">
              <a:lnSpc>
                <a:spcPct val="100000"/>
              </a:lnSpc>
              <a:spcBef>
                <a:spcPts val="0"/>
              </a:spcBef>
              <a:spcAft>
                <a:spcPts val="0"/>
              </a:spcAft>
              <a:buClr>
                <a:srgbClr val="40424E"/>
              </a:buClr>
              <a:buSzPts val="1100"/>
              <a:buFont typeface="Montserrat"/>
              <a:buChar char="○"/>
            </a:pPr>
            <a:r>
              <a:rPr b="0" i="0" lang="en" sz="1100" u="none" cap="none" strike="noStrike">
                <a:solidFill>
                  <a:srgbClr val="40424E"/>
                </a:solidFill>
                <a:highlight>
                  <a:srgbClr val="FFFFFF"/>
                </a:highlight>
                <a:latin typeface="Montserrat"/>
                <a:ea typeface="Montserrat"/>
                <a:cs typeface="Montserrat"/>
                <a:sym typeface="Montserrat"/>
              </a:rPr>
              <a:t>-1 is a perfect negative correlation</a:t>
            </a:r>
            <a:endParaRPr b="0" i="0" sz="1100" u="none" cap="none" strike="noStrike">
              <a:solidFill>
                <a:srgbClr val="40424E"/>
              </a:solidFill>
              <a:highlight>
                <a:srgbClr val="FFFFFF"/>
              </a:highlight>
              <a:latin typeface="Arial"/>
              <a:ea typeface="Arial"/>
              <a:cs typeface="Arial"/>
              <a:sym typeface="Arial"/>
            </a:endParaRPr>
          </a:p>
        </p:txBody>
      </p:sp>
      <p:pic>
        <p:nvPicPr>
          <p:cNvPr id="132" name="Google Shape;132;p8"/>
          <p:cNvPicPr preferRelativeResize="0"/>
          <p:nvPr/>
        </p:nvPicPr>
        <p:blipFill rotWithShape="1">
          <a:blip r:embed="rId3">
            <a:alphaModFix/>
          </a:blip>
          <a:srcRect b="0" l="0" r="0" t="0"/>
          <a:stretch/>
        </p:blipFill>
        <p:spPr>
          <a:xfrm>
            <a:off x="1620175" y="2355975"/>
            <a:ext cx="5759025" cy="25290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9"/>
          <p:cNvSpPr txBox="1"/>
          <p:nvPr>
            <p:ph type="title"/>
          </p:nvPr>
        </p:nvSpPr>
        <p:spPr>
          <a:xfrm>
            <a:off x="727650" y="597025"/>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Probability</a:t>
            </a:r>
            <a:endParaRPr/>
          </a:p>
        </p:txBody>
      </p:sp>
      <p:sp>
        <p:nvSpPr>
          <p:cNvPr id="138" name="Google Shape;138;p9"/>
          <p:cNvSpPr txBox="1"/>
          <p:nvPr/>
        </p:nvSpPr>
        <p:spPr>
          <a:xfrm>
            <a:off x="615525" y="1308875"/>
            <a:ext cx="8129100" cy="358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rgbClr val="40424E"/>
                </a:solidFill>
                <a:highlight>
                  <a:srgbClr val="FFFFFF"/>
                </a:highlight>
                <a:latin typeface="Montserrat"/>
                <a:ea typeface="Montserrat"/>
                <a:cs typeface="Montserrat"/>
                <a:sym typeface="Montserrat"/>
              </a:rPr>
              <a:t>Example: How many heads when we toss 3 coins?</a:t>
            </a:r>
            <a:endParaRPr b="0" i="0" sz="1300" u="none" cap="none" strike="noStrike">
              <a:solidFill>
                <a:srgbClr val="40424E"/>
              </a:solidFill>
              <a:highlight>
                <a:srgbClr val="FFFFFF"/>
              </a:highlight>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40424E"/>
              </a:solidFill>
              <a:highlight>
                <a:srgbClr val="FFFFFF"/>
              </a:highlight>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rgbClr val="40424E"/>
                </a:solidFill>
                <a:highlight>
                  <a:srgbClr val="FFFFFF"/>
                </a:highlight>
                <a:latin typeface="Montserrat"/>
                <a:ea typeface="Montserrat"/>
                <a:cs typeface="Montserrat"/>
                <a:sym typeface="Montserrat"/>
              </a:rPr>
              <a:t>X = "The number of Heads" is the Random Variable.</a:t>
            </a:r>
            <a:endParaRPr b="0" i="0" sz="1300" u="none" cap="none" strike="noStrike">
              <a:solidFill>
                <a:srgbClr val="40424E"/>
              </a:solidFill>
              <a:highlight>
                <a:srgbClr val="FFFFFF"/>
              </a:highlight>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40424E"/>
              </a:solidFill>
              <a:highlight>
                <a:srgbClr val="FFFFFF"/>
              </a:highlight>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rgbClr val="40424E"/>
                </a:solidFill>
                <a:highlight>
                  <a:srgbClr val="FFFFFF"/>
                </a:highlight>
                <a:latin typeface="Montserrat"/>
                <a:ea typeface="Montserrat"/>
                <a:cs typeface="Montserrat"/>
                <a:sym typeface="Montserrat"/>
              </a:rPr>
              <a:t>In this case, there could be 0 Heads (if all the coins land Tails up), 1 Head, 2 Heads or 3 Heads.</a:t>
            </a:r>
            <a:endParaRPr b="0" i="0" sz="1300" u="none" cap="none" strike="noStrike">
              <a:solidFill>
                <a:srgbClr val="40424E"/>
              </a:solidFill>
              <a:highlight>
                <a:srgbClr val="FFFFFF"/>
              </a:highlight>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40424E"/>
              </a:solidFill>
              <a:highlight>
                <a:srgbClr val="FFFFFF"/>
              </a:highlight>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rgbClr val="40424E"/>
                </a:solidFill>
                <a:highlight>
                  <a:srgbClr val="FFFFFF"/>
                </a:highlight>
                <a:latin typeface="Montserrat"/>
                <a:ea typeface="Montserrat"/>
                <a:cs typeface="Montserrat"/>
                <a:sym typeface="Montserrat"/>
              </a:rPr>
              <a:t>So the Sample Space = {0, 1, 2, 3}</a:t>
            </a:r>
            <a:endParaRPr b="0" i="0" sz="1300" u="none" cap="none" strike="noStrike">
              <a:solidFill>
                <a:srgbClr val="40424E"/>
              </a:solidFill>
              <a:highlight>
                <a:srgbClr val="FFFFFF"/>
              </a:highlight>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rgbClr val="40424E"/>
                </a:solidFill>
                <a:highlight>
                  <a:srgbClr val="FFFFFF"/>
                </a:highlight>
                <a:latin typeface="Montserrat"/>
                <a:ea typeface="Montserrat"/>
                <a:cs typeface="Montserrat"/>
                <a:sym typeface="Montserrat"/>
              </a:rPr>
              <a:t>But this time the outcomes are NOT all equally likely.</a:t>
            </a:r>
            <a:endParaRPr b="0" i="0" sz="1300" u="none" cap="none" strike="noStrike">
              <a:solidFill>
                <a:srgbClr val="40424E"/>
              </a:solidFill>
              <a:highlight>
                <a:srgbClr val="FFFFFF"/>
              </a:highlight>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rgbClr val="40424E"/>
                </a:solidFill>
                <a:highlight>
                  <a:srgbClr val="FFFFFF"/>
                </a:highlight>
                <a:latin typeface="Montserrat"/>
                <a:ea typeface="Montserrat"/>
                <a:cs typeface="Montserrat"/>
                <a:sym typeface="Montserrat"/>
              </a:rPr>
              <a:t>The three coins can land in eight possible ways:</a:t>
            </a:r>
            <a:endParaRPr b="0" i="0" sz="1300" u="none" cap="none" strike="noStrike">
              <a:solidFill>
                <a:srgbClr val="40424E"/>
              </a:solidFill>
              <a:highlight>
                <a:srgbClr val="FFFFFF"/>
              </a:highlight>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40424E"/>
              </a:solidFill>
              <a:highlight>
                <a:srgbClr val="FFFFFF"/>
              </a:highlight>
              <a:latin typeface="Montserrat"/>
              <a:ea typeface="Montserrat"/>
              <a:cs typeface="Montserrat"/>
              <a:sym typeface="Montserrat"/>
            </a:endParaRPr>
          </a:p>
          <a:p>
            <a:pPr indent="-311150" lvl="0" marL="457200" marR="0" rtl="0" algn="l">
              <a:lnSpc>
                <a:spcPct val="100000"/>
              </a:lnSpc>
              <a:spcBef>
                <a:spcPts val="0"/>
              </a:spcBef>
              <a:spcAft>
                <a:spcPts val="0"/>
              </a:spcAft>
              <a:buClr>
                <a:srgbClr val="40424E"/>
              </a:buClr>
              <a:buSzPts val="1300"/>
              <a:buFont typeface="Montserrat"/>
              <a:buChar char="●"/>
            </a:pPr>
            <a:r>
              <a:rPr b="0" i="0" lang="en" sz="1300" u="none" cap="none" strike="noStrike">
                <a:solidFill>
                  <a:srgbClr val="40424E"/>
                </a:solidFill>
                <a:highlight>
                  <a:srgbClr val="FFFFFF"/>
                </a:highlight>
                <a:latin typeface="Montserrat"/>
                <a:ea typeface="Montserrat"/>
                <a:cs typeface="Montserrat"/>
                <a:sym typeface="Montserrat"/>
              </a:rPr>
              <a:t>P(X = 3) = 1/8</a:t>
            </a:r>
            <a:endParaRPr b="0" i="0" sz="1300" u="none" cap="none" strike="noStrike">
              <a:solidFill>
                <a:srgbClr val="40424E"/>
              </a:solidFill>
              <a:highlight>
                <a:srgbClr val="FFFFFF"/>
              </a:highlight>
              <a:latin typeface="Montserrat"/>
              <a:ea typeface="Montserrat"/>
              <a:cs typeface="Montserrat"/>
              <a:sym typeface="Montserrat"/>
            </a:endParaRPr>
          </a:p>
          <a:p>
            <a:pPr indent="-311150" lvl="0" marL="457200" marR="0" rtl="0" algn="l">
              <a:lnSpc>
                <a:spcPct val="100000"/>
              </a:lnSpc>
              <a:spcBef>
                <a:spcPts val="0"/>
              </a:spcBef>
              <a:spcAft>
                <a:spcPts val="0"/>
              </a:spcAft>
              <a:buClr>
                <a:srgbClr val="40424E"/>
              </a:buClr>
              <a:buSzPts val="1300"/>
              <a:buFont typeface="Montserrat"/>
              <a:buChar char="●"/>
            </a:pPr>
            <a:r>
              <a:rPr b="0" i="0" lang="en" sz="1300" u="none" cap="none" strike="noStrike">
                <a:solidFill>
                  <a:srgbClr val="40424E"/>
                </a:solidFill>
                <a:highlight>
                  <a:srgbClr val="FFFFFF"/>
                </a:highlight>
                <a:latin typeface="Montserrat"/>
                <a:ea typeface="Montserrat"/>
                <a:cs typeface="Montserrat"/>
                <a:sym typeface="Montserrat"/>
              </a:rPr>
              <a:t>P(X = 2) = 3/8</a:t>
            </a:r>
            <a:endParaRPr b="0" i="0" sz="1300" u="none" cap="none" strike="noStrike">
              <a:solidFill>
                <a:srgbClr val="40424E"/>
              </a:solidFill>
              <a:highlight>
                <a:srgbClr val="FFFFFF"/>
              </a:highlight>
              <a:latin typeface="Montserrat"/>
              <a:ea typeface="Montserrat"/>
              <a:cs typeface="Montserrat"/>
              <a:sym typeface="Montserrat"/>
            </a:endParaRPr>
          </a:p>
          <a:p>
            <a:pPr indent="-311150" lvl="0" marL="457200" marR="0" rtl="0" algn="l">
              <a:lnSpc>
                <a:spcPct val="100000"/>
              </a:lnSpc>
              <a:spcBef>
                <a:spcPts val="0"/>
              </a:spcBef>
              <a:spcAft>
                <a:spcPts val="0"/>
              </a:spcAft>
              <a:buClr>
                <a:srgbClr val="40424E"/>
              </a:buClr>
              <a:buSzPts val="1300"/>
              <a:buFont typeface="Montserrat"/>
              <a:buChar char="●"/>
            </a:pPr>
            <a:r>
              <a:rPr b="0" i="0" lang="en" sz="1300" u="none" cap="none" strike="noStrike">
                <a:solidFill>
                  <a:srgbClr val="40424E"/>
                </a:solidFill>
                <a:highlight>
                  <a:srgbClr val="FFFFFF"/>
                </a:highlight>
                <a:latin typeface="Montserrat"/>
                <a:ea typeface="Montserrat"/>
                <a:cs typeface="Montserrat"/>
                <a:sym typeface="Montserrat"/>
              </a:rPr>
              <a:t>P(X = 1) = 3/8</a:t>
            </a:r>
            <a:endParaRPr b="0" i="0" sz="1300" u="none" cap="none" strike="noStrike">
              <a:solidFill>
                <a:srgbClr val="40424E"/>
              </a:solidFill>
              <a:highlight>
                <a:srgbClr val="FFFFFF"/>
              </a:highlight>
              <a:latin typeface="Montserrat"/>
              <a:ea typeface="Montserrat"/>
              <a:cs typeface="Montserrat"/>
              <a:sym typeface="Montserrat"/>
            </a:endParaRPr>
          </a:p>
          <a:p>
            <a:pPr indent="-311150" lvl="0" marL="457200" marR="0" rtl="0" algn="l">
              <a:lnSpc>
                <a:spcPct val="100000"/>
              </a:lnSpc>
              <a:spcBef>
                <a:spcPts val="0"/>
              </a:spcBef>
              <a:spcAft>
                <a:spcPts val="0"/>
              </a:spcAft>
              <a:buClr>
                <a:srgbClr val="40424E"/>
              </a:buClr>
              <a:buSzPts val="1300"/>
              <a:buFont typeface="Montserrat"/>
              <a:buChar char="●"/>
            </a:pPr>
            <a:r>
              <a:rPr b="0" i="0" lang="en" sz="1300" u="none" cap="none" strike="noStrike">
                <a:solidFill>
                  <a:srgbClr val="40424E"/>
                </a:solidFill>
                <a:highlight>
                  <a:srgbClr val="FFFFFF"/>
                </a:highlight>
                <a:latin typeface="Montserrat"/>
                <a:ea typeface="Montserrat"/>
                <a:cs typeface="Montserrat"/>
                <a:sym typeface="Montserrat"/>
              </a:rPr>
              <a:t>P(X = 0) = 1/8</a:t>
            </a:r>
            <a:endParaRPr b="0" i="0" sz="1150" u="none" cap="none" strike="noStrike">
              <a:solidFill>
                <a:srgbClr val="333333"/>
              </a:solidFill>
              <a:latin typeface="Verdana"/>
              <a:ea typeface="Verdana"/>
              <a:cs typeface="Verdana"/>
              <a:sym typeface="Verdana"/>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40424E"/>
              </a:solidFill>
              <a:highlight>
                <a:srgbClr val="FFFFFF"/>
              </a:highlight>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300"/>
              <a:buFont typeface="Arial"/>
              <a:buNone/>
            </a:pPr>
            <a:r>
              <a:t/>
            </a:r>
            <a:endParaRPr b="1" i="0" sz="1300" u="none" cap="none" strike="noStrike">
              <a:solidFill>
                <a:srgbClr val="40424E"/>
              </a:solidFill>
              <a:highlight>
                <a:srgbClr val="FFFFFF"/>
              </a:highlight>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40424E"/>
              </a:solidFill>
              <a:highlight>
                <a:srgbClr val="FFFFFF"/>
              </a:highlight>
              <a:latin typeface="Arial"/>
              <a:ea typeface="Arial"/>
              <a:cs typeface="Arial"/>
              <a:sym typeface="Arial"/>
            </a:endParaRPr>
          </a:p>
        </p:txBody>
      </p:sp>
      <p:graphicFrame>
        <p:nvGraphicFramePr>
          <p:cNvPr id="139" name="Google Shape;139;p9"/>
          <p:cNvGraphicFramePr/>
          <p:nvPr/>
        </p:nvGraphicFramePr>
        <p:xfrm>
          <a:off x="6456614" y="2434380"/>
          <a:ext cx="3000000" cy="3000000"/>
        </p:xfrm>
        <a:graphic>
          <a:graphicData uri="http://schemas.openxmlformats.org/drawingml/2006/table">
            <a:tbl>
              <a:tblPr>
                <a:noFill/>
                <a:tableStyleId>{BD437212-CBA4-4B7E-A9AA-D68597D37426}</a:tableStyleId>
              </a:tblPr>
              <a:tblGrid>
                <a:gridCol w="462975"/>
                <a:gridCol w="455900"/>
                <a:gridCol w="463350"/>
              </a:tblGrid>
              <a:tr h="294975">
                <a:tc>
                  <a:txBody>
                    <a:bodyPr/>
                    <a:lstStyle/>
                    <a:p>
                      <a:pPr indent="0" lvl="0" marL="0" marR="0" rtl="0" algn="ctr">
                        <a:lnSpc>
                          <a:spcPct val="100000"/>
                        </a:lnSpc>
                        <a:spcBef>
                          <a:spcPts val="0"/>
                        </a:spcBef>
                        <a:spcAft>
                          <a:spcPts val="0"/>
                        </a:spcAft>
                        <a:buClr>
                          <a:srgbClr val="000000"/>
                        </a:buClr>
                        <a:buSzPts val="600"/>
                        <a:buFont typeface="Arial"/>
                        <a:buNone/>
                      </a:pPr>
                      <a:r>
                        <a:rPr b="1" lang="en" sz="600" u="none" cap="none" strike="noStrike"/>
                        <a:t>Coin1</a:t>
                      </a:r>
                      <a:endParaRPr b="1" sz="6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600"/>
                        <a:buFont typeface="Arial"/>
                        <a:buNone/>
                      </a:pPr>
                      <a:r>
                        <a:rPr b="1" lang="en" sz="600" u="none" cap="none" strike="noStrike"/>
                        <a:t>Coin2</a:t>
                      </a:r>
                      <a:endParaRPr b="1" sz="6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600"/>
                        <a:buFont typeface="Arial"/>
                        <a:buNone/>
                      </a:pPr>
                      <a:r>
                        <a:rPr b="1" lang="en" sz="600" u="none" cap="none" strike="noStrike"/>
                        <a:t>Coin3</a:t>
                      </a:r>
                      <a:endParaRPr b="1" sz="600" u="none" cap="none" strike="noStrike"/>
                    </a:p>
                  </a:txBody>
                  <a:tcPr marT="91425" marB="91425" marR="91425" marL="91425"/>
                </a:tc>
              </a:tr>
              <a:tr h="274300">
                <a:tc>
                  <a:txBody>
                    <a:bodyPr/>
                    <a:lstStyle/>
                    <a:p>
                      <a:pPr indent="0" lvl="0" marL="0" marR="0" rtl="0" algn="ctr">
                        <a:lnSpc>
                          <a:spcPct val="100000"/>
                        </a:lnSpc>
                        <a:spcBef>
                          <a:spcPts val="0"/>
                        </a:spcBef>
                        <a:spcAft>
                          <a:spcPts val="0"/>
                        </a:spcAft>
                        <a:buClr>
                          <a:srgbClr val="000000"/>
                        </a:buClr>
                        <a:buSzPts val="600"/>
                        <a:buFont typeface="Arial"/>
                        <a:buNone/>
                      </a:pPr>
                      <a:r>
                        <a:rPr b="1" lang="en" sz="600" u="none" cap="none" strike="noStrike"/>
                        <a:t>H</a:t>
                      </a:r>
                      <a:endParaRPr b="1" sz="6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600"/>
                        <a:buFont typeface="Arial"/>
                        <a:buNone/>
                      </a:pPr>
                      <a:r>
                        <a:rPr b="1" lang="en" sz="600" u="none" cap="none" strike="noStrike"/>
                        <a:t>H</a:t>
                      </a:r>
                      <a:endParaRPr b="1" sz="6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600"/>
                        <a:buFont typeface="Arial"/>
                        <a:buNone/>
                      </a:pPr>
                      <a:r>
                        <a:rPr b="1" lang="en" sz="600" u="none" cap="none" strike="noStrike"/>
                        <a:t>H</a:t>
                      </a:r>
                      <a:endParaRPr b="1" sz="600" u="none" cap="none" strike="noStrike"/>
                    </a:p>
                  </a:txBody>
                  <a:tcPr marT="91425" marB="91425" marR="91425" marL="91425"/>
                </a:tc>
              </a:tr>
              <a:tr h="274300">
                <a:tc>
                  <a:txBody>
                    <a:bodyPr/>
                    <a:lstStyle/>
                    <a:p>
                      <a:pPr indent="0" lvl="0" marL="0" marR="0" rtl="0" algn="ctr">
                        <a:lnSpc>
                          <a:spcPct val="100000"/>
                        </a:lnSpc>
                        <a:spcBef>
                          <a:spcPts val="0"/>
                        </a:spcBef>
                        <a:spcAft>
                          <a:spcPts val="0"/>
                        </a:spcAft>
                        <a:buClr>
                          <a:srgbClr val="000000"/>
                        </a:buClr>
                        <a:buSzPts val="600"/>
                        <a:buFont typeface="Arial"/>
                        <a:buNone/>
                      </a:pPr>
                      <a:r>
                        <a:rPr b="1" lang="en" sz="600" u="none" cap="none" strike="noStrike"/>
                        <a:t>H</a:t>
                      </a:r>
                      <a:endParaRPr b="1" sz="6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600"/>
                        <a:buFont typeface="Arial"/>
                        <a:buNone/>
                      </a:pPr>
                      <a:r>
                        <a:rPr b="1" lang="en" sz="600" u="none" cap="none" strike="noStrike"/>
                        <a:t>H</a:t>
                      </a:r>
                      <a:endParaRPr b="1" sz="6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600"/>
                        <a:buFont typeface="Arial"/>
                        <a:buNone/>
                      </a:pPr>
                      <a:r>
                        <a:rPr b="1" lang="en" sz="600" u="none" cap="none" strike="noStrike"/>
                        <a:t>T</a:t>
                      </a:r>
                      <a:endParaRPr b="1" sz="600" u="none" cap="none" strike="noStrike"/>
                    </a:p>
                  </a:txBody>
                  <a:tcPr marT="91425" marB="91425" marR="91425" marL="91425"/>
                </a:tc>
              </a:tr>
              <a:tr h="274300">
                <a:tc>
                  <a:txBody>
                    <a:bodyPr/>
                    <a:lstStyle/>
                    <a:p>
                      <a:pPr indent="0" lvl="0" marL="0" marR="0" rtl="0" algn="ctr">
                        <a:lnSpc>
                          <a:spcPct val="100000"/>
                        </a:lnSpc>
                        <a:spcBef>
                          <a:spcPts val="0"/>
                        </a:spcBef>
                        <a:spcAft>
                          <a:spcPts val="0"/>
                        </a:spcAft>
                        <a:buClr>
                          <a:srgbClr val="000000"/>
                        </a:buClr>
                        <a:buSzPts val="600"/>
                        <a:buFont typeface="Arial"/>
                        <a:buNone/>
                      </a:pPr>
                      <a:r>
                        <a:rPr b="1" lang="en" sz="600" u="none" cap="none" strike="noStrike"/>
                        <a:t>H</a:t>
                      </a:r>
                      <a:endParaRPr b="1" sz="6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600"/>
                        <a:buFont typeface="Arial"/>
                        <a:buNone/>
                      </a:pPr>
                      <a:r>
                        <a:rPr b="1" lang="en" sz="600" u="none" cap="none" strike="noStrike"/>
                        <a:t>T</a:t>
                      </a:r>
                      <a:endParaRPr b="1" sz="6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600"/>
                        <a:buFont typeface="Arial"/>
                        <a:buNone/>
                      </a:pPr>
                      <a:r>
                        <a:rPr b="1" lang="en" sz="600" u="none" cap="none" strike="noStrike"/>
                        <a:t>H</a:t>
                      </a:r>
                      <a:endParaRPr b="1" sz="600" u="none" cap="none" strike="noStrike"/>
                    </a:p>
                  </a:txBody>
                  <a:tcPr marT="91425" marB="91425" marR="91425" marL="91425"/>
                </a:tc>
              </a:tr>
              <a:tr h="274300">
                <a:tc>
                  <a:txBody>
                    <a:bodyPr/>
                    <a:lstStyle/>
                    <a:p>
                      <a:pPr indent="0" lvl="0" marL="0" marR="0" rtl="0" algn="ctr">
                        <a:lnSpc>
                          <a:spcPct val="100000"/>
                        </a:lnSpc>
                        <a:spcBef>
                          <a:spcPts val="0"/>
                        </a:spcBef>
                        <a:spcAft>
                          <a:spcPts val="0"/>
                        </a:spcAft>
                        <a:buClr>
                          <a:srgbClr val="000000"/>
                        </a:buClr>
                        <a:buSzPts val="600"/>
                        <a:buFont typeface="Arial"/>
                        <a:buNone/>
                      </a:pPr>
                      <a:r>
                        <a:rPr b="1" lang="en" sz="600" u="none" cap="none" strike="noStrike"/>
                        <a:t>H</a:t>
                      </a:r>
                      <a:endParaRPr b="1" sz="6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600"/>
                        <a:buFont typeface="Arial"/>
                        <a:buNone/>
                      </a:pPr>
                      <a:r>
                        <a:rPr b="1" lang="en" sz="600" u="none" cap="none" strike="noStrike"/>
                        <a:t>T</a:t>
                      </a:r>
                      <a:endParaRPr b="1" sz="6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600"/>
                        <a:buFont typeface="Arial"/>
                        <a:buNone/>
                      </a:pPr>
                      <a:r>
                        <a:rPr b="1" lang="en" sz="600" u="none" cap="none" strike="noStrike"/>
                        <a:t>T</a:t>
                      </a:r>
                      <a:endParaRPr b="1" sz="600" u="none" cap="none" strike="noStrike"/>
                    </a:p>
                  </a:txBody>
                  <a:tcPr marT="91425" marB="91425" marR="91425" marL="91425"/>
                </a:tc>
              </a:tr>
              <a:tr h="274300">
                <a:tc>
                  <a:txBody>
                    <a:bodyPr/>
                    <a:lstStyle/>
                    <a:p>
                      <a:pPr indent="0" lvl="0" marL="0" marR="0" rtl="0" algn="ctr">
                        <a:lnSpc>
                          <a:spcPct val="100000"/>
                        </a:lnSpc>
                        <a:spcBef>
                          <a:spcPts val="0"/>
                        </a:spcBef>
                        <a:spcAft>
                          <a:spcPts val="0"/>
                        </a:spcAft>
                        <a:buClr>
                          <a:srgbClr val="000000"/>
                        </a:buClr>
                        <a:buSzPts val="600"/>
                        <a:buFont typeface="Arial"/>
                        <a:buNone/>
                      </a:pPr>
                      <a:r>
                        <a:rPr b="1" lang="en" sz="600" u="none" cap="none" strike="noStrike"/>
                        <a:t>T</a:t>
                      </a:r>
                      <a:endParaRPr b="1" sz="6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600"/>
                        <a:buFont typeface="Arial"/>
                        <a:buNone/>
                      </a:pPr>
                      <a:r>
                        <a:rPr b="1" lang="en" sz="600" u="none" cap="none" strike="noStrike"/>
                        <a:t>H</a:t>
                      </a:r>
                      <a:endParaRPr b="1" sz="6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600"/>
                        <a:buFont typeface="Arial"/>
                        <a:buNone/>
                      </a:pPr>
                      <a:r>
                        <a:rPr b="1" lang="en" sz="600" u="none" cap="none" strike="noStrike"/>
                        <a:t>H</a:t>
                      </a:r>
                      <a:endParaRPr b="1" sz="600" u="none" cap="none" strike="noStrike"/>
                    </a:p>
                  </a:txBody>
                  <a:tcPr marT="91425" marB="91425" marR="91425" marL="91425"/>
                </a:tc>
              </a:tr>
              <a:tr h="274300">
                <a:tc>
                  <a:txBody>
                    <a:bodyPr/>
                    <a:lstStyle/>
                    <a:p>
                      <a:pPr indent="0" lvl="0" marL="0" marR="0" rtl="0" algn="ctr">
                        <a:lnSpc>
                          <a:spcPct val="100000"/>
                        </a:lnSpc>
                        <a:spcBef>
                          <a:spcPts val="0"/>
                        </a:spcBef>
                        <a:spcAft>
                          <a:spcPts val="0"/>
                        </a:spcAft>
                        <a:buClr>
                          <a:srgbClr val="000000"/>
                        </a:buClr>
                        <a:buSzPts val="600"/>
                        <a:buFont typeface="Arial"/>
                        <a:buNone/>
                      </a:pPr>
                      <a:r>
                        <a:rPr b="1" lang="en" sz="600" u="none" cap="none" strike="noStrike"/>
                        <a:t>T</a:t>
                      </a:r>
                      <a:endParaRPr b="1" sz="6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600"/>
                        <a:buFont typeface="Arial"/>
                        <a:buNone/>
                      </a:pPr>
                      <a:r>
                        <a:rPr b="1" lang="en" sz="600" u="none" cap="none" strike="noStrike"/>
                        <a:t>H</a:t>
                      </a:r>
                      <a:endParaRPr b="1" sz="6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600"/>
                        <a:buFont typeface="Arial"/>
                        <a:buNone/>
                      </a:pPr>
                      <a:r>
                        <a:rPr b="1" lang="en" sz="600" u="none" cap="none" strike="noStrike"/>
                        <a:t>T</a:t>
                      </a:r>
                      <a:endParaRPr b="1" sz="600" u="none" cap="none" strike="noStrike"/>
                    </a:p>
                  </a:txBody>
                  <a:tcPr marT="91425" marB="91425" marR="91425" marL="91425"/>
                </a:tc>
              </a:tr>
              <a:tr h="274300">
                <a:tc>
                  <a:txBody>
                    <a:bodyPr/>
                    <a:lstStyle/>
                    <a:p>
                      <a:pPr indent="0" lvl="0" marL="0" marR="0" rtl="0" algn="ctr">
                        <a:lnSpc>
                          <a:spcPct val="100000"/>
                        </a:lnSpc>
                        <a:spcBef>
                          <a:spcPts val="0"/>
                        </a:spcBef>
                        <a:spcAft>
                          <a:spcPts val="0"/>
                        </a:spcAft>
                        <a:buClr>
                          <a:srgbClr val="000000"/>
                        </a:buClr>
                        <a:buSzPts val="600"/>
                        <a:buFont typeface="Arial"/>
                        <a:buNone/>
                      </a:pPr>
                      <a:r>
                        <a:rPr b="1" lang="en" sz="600" u="none" cap="none" strike="noStrike"/>
                        <a:t>T</a:t>
                      </a:r>
                      <a:endParaRPr b="1" sz="6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600"/>
                        <a:buFont typeface="Arial"/>
                        <a:buNone/>
                      </a:pPr>
                      <a:r>
                        <a:rPr b="1" lang="en" sz="600" u="none" cap="none" strike="noStrike"/>
                        <a:t>T</a:t>
                      </a:r>
                      <a:endParaRPr b="1" sz="6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600"/>
                        <a:buFont typeface="Arial"/>
                        <a:buNone/>
                      </a:pPr>
                      <a:r>
                        <a:rPr b="1" lang="en" sz="600" u="none" cap="none" strike="noStrike"/>
                        <a:t>H</a:t>
                      </a:r>
                      <a:endParaRPr b="1" sz="600" u="none" cap="none" strike="noStrike"/>
                    </a:p>
                  </a:txBody>
                  <a:tcPr marT="91425" marB="91425" marR="91425" marL="91425"/>
                </a:tc>
              </a:tr>
              <a:tr h="274300">
                <a:tc>
                  <a:txBody>
                    <a:bodyPr/>
                    <a:lstStyle/>
                    <a:p>
                      <a:pPr indent="0" lvl="0" marL="0" marR="0" rtl="0" algn="ctr">
                        <a:lnSpc>
                          <a:spcPct val="100000"/>
                        </a:lnSpc>
                        <a:spcBef>
                          <a:spcPts val="0"/>
                        </a:spcBef>
                        <a:spcAft>
                          <a:spcPts val="0"/>
                        </a:spcAft>
                        <a:buClr>
                          <a:srgbClr val="000000"/>
                        </a:buClr>
                        <a:buSzPts val="600"/>
                        <a:buFont typeface="Arial"/>
                        <a:buNone/>
                      </a:pPr>
                      <a:r>
                        <a:rPr b="1" lang="en" sz="600" u="none" cap="none" strike="noStrike"/>
                        <a:t>T</a:t>
                      </a:r>
                      <a:endParaRPr b="1" sz="6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600"/>
                        <a:buFont typeface="Arial"/>
                        <a:buNone/>
                      </a:pPr>
                      <a:r>
                        <a:rPr b="1" lang="en" sz="600" u="none" cap="none" strike="noStrike"/>
                        <a:t>T</a:t>
                      </a:r>
                      <a:endParaRPr b="1" sz="6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600"/>
                        <a:buFont typeface="Arial"/>
                        <a:buNone/>
                      </a:pPr>
                      <a:r>
                        <a:rPr b="1" lang="en" sz="600" u="none" cap="none" strike="noStrike"/>
                        <a:t>T</a:t>
                      </a:r>
                      <a:endParaRPr b="1" sz="600" u="none" cap="none" strike="noStrike"/>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