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jA9CqWjgGgAvMoC8zYRcT7JDPD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77fb2bb17_0_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477fb2bb1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77fb2bb17_0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77fb2bb1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77fb2bb17_0_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77fb2bb1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77fb2bb17_0_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77fb2bb1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77fb2bb17_0_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77fb2bb1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77fb2bb17_0_8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477fb2bb1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77fb2bb17_0_9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77fb2bb1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77fb2bb17_0_9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77fb2bb1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77fb2bb17_0_1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77fb2bb1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77fb2bb17_0_1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77fb2bb1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77fb2bb17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77fb2bb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77fb2bb17_0_1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77fb2bb1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77fb2bb17_0_1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77fb2bb1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77fb2bb17_0_1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77fb2bb1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77fb2bb17_0_1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477fb2bb1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77fb2bb17_0_1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477fb2bb1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77fb2bb17_0_1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477fb2bb1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77fb2bb17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77fb2bb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77fb2bb17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77fb2bb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77fb2bb17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77fb2bb1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77fb2bb17_0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77fb2bb1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77fb2bb17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77fb2bb1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77fb2bb17_0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77fb2bb1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77fb2bb17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77fb2bb1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Airbnb booking analysis</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By-</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PUSHKAR SRIVASTAVA</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RAHUL PANDEY</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477fb2bb17_0_56"/>
          <p:cNvSpPr txBox="1"/>
          <p:nvPr>
            <p:ph type="ctrTitle"/>
          </p:nvPr>
        </p:nvSpPr>
        <p:spPr>
          <a:xfrm>
            <a:off x="311700" y="-321075"/>
            <a:ext cx="8520600" cy="153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200"/>
              <a:t>ROOM TYPE IN EACH NEIGHBOURHOOD GROUP</a:t>
            </a:r>
            <a:endParaRPr sz="3200"/>
          </a:p>
        </p:txBody>
      </p:sp>
      <p:sp>
        <p:nvSpPr>
          <p:cNvPr id="113" name="Google Shape;113;g1477fb2bb17_0_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4" name="Google Shape;114;g1477fb2bb17_0_56"/>
          <p:cNvPicPr preferRelativeResize="0"/>
          <p:nvPr/>
        </p:nvPicPr>
        <p:blipFill>
          <a:blip r:embed="rId3">
            <a:alphaModFix/>
          </a:blip>
          <a:stretch>
            <a:fillRect/>
          </a:stretch>
        </p:blipFill>
        <p:spPr>
          <a:xfrm>
            <a:off x="78675" y="700100"/>
            <a:ext cx="8753625" cy="420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477fb2bb17_0_62"/>
          <p:cNvSpPr txBox="1"/>
          <p:nvPr>
            <p:ph type="ctrTitle"/>
          </p:nvPr>
        </p:nvSpPr>
        <p:spPr>
          <a:xfrm>
            <a:off x="311700" y="314650"/>
            <a:ext cx="8520600" cy="72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g1477fb2bb17_0_62"/>
          <p:cNvSpPr txBox="1"/>
          <p:nvPr>
            <p:ph idx="1" type="subTitle"/>
          </p:nvPr>
        </p:nvSpPr>
        <p:spPr>
          <a:xfrm>
            <a:off x="311700" y="1192800"/>
            <a:ext cx="8520600" cy="3826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76200" marR="38100" rtl="0" algn="l">
              <a:lnSpc>
                <a:spcPct val="160000"/>
              </a:lnSpc>
              <a:spcBef>
                <a:spcPts val="800"/>
              </a:spcBef>
              <a:spcAft>
                <a:spcPts val="0"/>
              </a:spcAft>
              <a:buNone/>
            </a:pPr>
            <a:r>
              <a:rPr lang="en-GB" sz="1750">
                <a:solidFill>
                  <a:schemeClr val="accent2"/>
                </a:solidFill>
                <a:highlight>
                  <a:srgbClr val="FFFFFF"/>
                </a:highlight>
              </a:rPr>
              <a:t>Listing of entire home/apartment is highest in Manhattan while Brooklyn has private room listing at the highest though entire home/apt listing is not too far behind.It can be observed that shared rooms have very less listing in each of the neighbourhood groups</a:t>
            </a:r>
            <a:endParaRPr sz="1750">
              <a:solidFill>
                <a:schemeClr val="accent2"/>
              </a:solidFill>
              <a:highlight>
                <a:srgbClr val="FFFFFF"/>
              </a:highlight>
            </a:endParaRPr>
          </a:p>
          <a:p>
            <a:pPr indent="0" lvl="0" marL="0" rtl="0" algn="ctr">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477fb2bb17_0_68"/>
          <p:cNvSpPr txBox="1"/>
          <p:nvPr>
            <p:ph type="ctrTitle"/>
          </p:nvPr>
        </p:nvSpPr>
        <p:spPr>
          <a:xfrm>
            <a:off x="311700" y="0"/>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200"/>
              <a:t>PRICE PER NEIGHBOURHOOD GROUP</a:t>
            </a:r>
            <a:endParaRPr sz="3200"/>
          </a:p>
        </p:txBody>
      </p:sp>
      <p:sp>
        <p:nvSpPr>
          <p:cNvPr id="126" name="Google Shape;126;g1477fb2bb17_0_68"/>
          <p:cNvSpPr txBox="1"/>
          <p:nvPr>
            <p:ph idx="1" type="subTitle"/>
          </p:nvPr>
        </p:nvSpPr>
        <p:spPr>
          <a:xfrm>
            <a:off x="311700" y="863500"/>
            <a:ext cx="8520600" cy="428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7" name="Google Shape;127;g1477fb2bb17_0_68"/>
          <p:cNvPicPr preferRelativeResize="0"/>
          <p:nvPr/>
        </p:nvPicPr>
        <p:blipFill>
          <a:blip r:embed="rId3">
            <a:alphaModFix/>
          </a:blip>
          <a:stretch>
            <a:fillRect/>
          </a:stretch>
        </p:blipFill>
        <p:spPr>
          <a:xfrm>
            <a:off x="311700" y="700100"/>
            <a:ext cx="8520600" cy="453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477fb2bb17_0_74"/>
          <p:cNvSpPr txBox="1"/>
          <p:nvPr>
            <p:ph type="ctrTitle"/>
          </p:nvPr>
        </p:nvSpPr>
        <p:spPr>
          <a:xfrm flipH="1" rot="10800000">
            <a:off x="390100" y="267575"/>
            <a:ext cx="8520600" cy="10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g1477fb2bb17_0_74"/>
          <p:cNvSpPr txBox="1"/>
          <p:nvPr>
            <p:ph idx="1" type="subTitle"/>
          </p:nvPr>
        </p:nvSpPr>
        <p:spPr>
          <a:xfrm>
            <a:off x="311700" y="377375"/>
            <a:ext cx="8520600" cy="5143500"/>
          </a:xfrm>
          <a:prstGeom prst="rect">
            <a:avLst/>
          </a:prstGeom>
        </p:spPr>
        <p:txBody>
          <a:bodyPr anchorCtr="0" anchor="t" bIns="91425" lIns="91425" spcFirstLastPara="1" rIns="91425" wrap="square" tIns="91425">
            <a:noAutofit/>
          </a:bodyPr>
          <a:lstStyle/>
          <a:p>
            <a:pPr indent="0" lvl="0" marL="0" marR="38100" rtl="0" algn="l">
              <a:lnSpc>
                <a:spcPct val="160000"/>
              </a:lnSpc>
              <a:spcBef>
                <a:spcPts val="800"/>
              </a:spcBef>
              <a:spcAft>
                <a:spcPts val="0"/>
              </a:spcAft>
              <a:buNone/>
            </a:pPr>
            <a:r>
              <a:rPr lang="en-GB" sz="2000">
                <a:solidFill>
                  <a:schemeClr val="accent2"/>
                </a:solidFill>
              </a:rPr>
              <a:t>From the above boxplot it can be observed that most of the listings in various neighbourhood groups are in lower range. For the proper analysis of the price attribute in various neighbourhood groups we have to divide our data set. One group can be of listing having higher value and a second group having lower values.Now the question is on what value the price variable must be divided? At first my thinking was to take median of the price attribute as the pivot but it would not have given a good analysis since the box plot seems skewed.Therefore we are taking highest median of price of Airbnb listing amoung the neighbourhood groups.</a:t>
            </a:r>
            <a:endParaRPr sz="2000">
              <a:solidFill>
                <a:schemeClr val="accent2"/>
              </a:solidFill>
            </a:endParaRPr>
          </a:p>
          <a:p>
            <a:pPr indent="0" lvl="0" marL="0" rtl="0" algn="ctr">
              <a:spcBef>
                <a:spcPts val="8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477fb2bb17_0_80"/>
          <p:cNvSpPr txBox="1"/>
          <p:nvPr>
            <p:ph type="ctrTitle"/>
          </p:nvPr>
        </p:nvSpPr>
        <p:spPr>
          <a:xfrm>
            <a:off x="311700" y="0"/>
            <a:ext cx="8520600" cy="70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200"/>
              <a:t>MEDIAN PRICE PER NEIGHBOURHOOD</a:t>
            </a:r>
            <a:endParaRPr sz="3200"/>
          </a:p>
        </p:txBody>
      </p:sp>
      <p:sp>
        <p:nvSpPr>
          <p:cNvPr id="139" name="Google Shape;139;g1477fb2bb17_0_80"/>
          <p:cNvSpPr txBox="1"/>
          <p:nvPr>
            <p:ph idx="1" type="subTitle"/>
          </p:nvPr>
        </p:nvSpPr>
        <p:spPr>
          <a:xfrm>
            <a:off x="0" y="910500"/>
            <a:ext cx="8832300" cy="423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40" name="Google Shape;140;g1477fb2bb17_0_80"/>
          <p:cNvPicPr preferRelativeResize="0"/>
          <p:nvPr/>
        </p:nvPicPr>
        <p:blipFill>
          <a:blip r:embed="rId3">
            <a:alphaModFix/>
          </a:blip>
          <a:stretch>
            <a:fillRect/>
          </a:stretch>
        </p:blipFill>
        <p:spPr>
          <a:xfrm>
            <a:off x="422824" y="700100"/>
            <a:ext cx="8264951" cy="44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477fb2bb17_0_86"/>
          <p:cNvSpPr txBox="1"/>
          <p:nvPr>
            <p:ph type="ctrTitle"/>
          </p:nvPr>
        </p:nvSpPr>
        <p:spPr>
          <a:xfrm>
            <a:off x="421475" y="85100"/>
            <a:ext cx="8520600" cy="52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g1477fb2bb17_0_86"/>
          <p:cNvSpPr txBox="1"/>
          <p:nvPr>
            <p:ph idx="1" type="subTitle"/>
          </p:nvPr>
        </p:nvSpPr>
        <p:spPr>
          <a:xfrm>
            <a:off x="311700" y="745125"/>
            <a:ext cx="8520600" cy="41241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GB" sz="2200">
                <a:solidFill>
                  <a:schemeClr val="accent2"/>
                </a:solidFill>
                <a:highlight>
                  <a:srgbClr val="FFFFFF"/>
                </a:highlight>
              </a:rPr>
              <a:t>Manhattan have some really expensive proprties.Median price range in Manhattan is around 175-180.Pivot point for this analysis will be 175 dollars.</a:t>
            </a:r>
            <a:endParaRPr sz="2200">
              <a:solidFill>
                <a:schemeClr val="accent2"/>
              </a:solidFill>
              <a:highlight>
                <a:srgbClr val="FFFFFF"/>
              </a:highlight>
            </a:endParaRPr>
          </a:p>
          <a:p>
            <a:pPr indent="0" lvl="0" marL="0" rtl="0" algn="ctr">
              <a:spcBef>
                <a:spcPts val="9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477fb2bb17_0_92"/>
          <p:cNvSpPr txBox="1"/>
          <p:nvPr>
            <p:ph type="ctrTitle"/>
          </p:nvPr>
        </p:nvSpPr>
        <p:spPr>
          <a:xfrm>
            <a:off x="311700" y="0"/>
            <a:ext cx="85206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200"/>
              <a:t> </a:t>
            </a:r>
            <a:r>
              <a:rPr lang="en-GB" sz="2800"/>
              <a:t>10 MOST EXPENSIVE NEIGHBOURHOOD BASED ON AVERAGE PRICE</a:t>
            </a:r>
            <a:endParaRPr sz="2800"/>
          </a:p>
        </p:txBody>
      </p:sp>
      <p:sp>
        <p:nvSpPr>
          <p:cNvPr id="152" name="Google Shape;152;g1477fb2bb17_0_92"/>
          <p:cNvSpPr txBox="1"/>
          <p:nvPr>
            <p:ph idx="1" type="subTitle"/>
          </p:nvPr>
        </p:nvSpPr>
        <p:spPr>
          <a:xfrm>
            <a:off x="311700" y="1867325"/>
            <a:ext cx="8520600" cy="307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53" name="Google Shape;153;g1477fb2bb17_0_92"/>
          <p:cNvPicPr preferRelativeResize="0"/>
          <p:nvPr/>
        </p:nvPicPr>
        <p:blipFill>
          <a:blip r:embed="rId3">
            <a:alphaModFix/>
          </a:blip>
          <a:stretch>
            <a:fillRect/>
          </a:stretch>
        </p:blipFill>
        <p:spPr>
          <a:xfrm>
            <a:off x="752475" y="894900"/>
            <a:ext cx="7639050" cy="404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477fb2bb17_0_98"/>
          <p:cNvSpPr txBox="1"/>
          <p:nvPr>
            <p:ph type="ctrTitle"/>
          </p:nvPr>
        </p:nvSpPr>
        <p:spPr>
          <a:xfrm>
            <a:off x="311700" y="0"/>
            <a:ext cx="8520600" cy="97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800"/>
              <a:t>10 LEAST EXPENSIVE NEIGHBOURHOOD BASED ON AVERAGE PRICE</a:t>
            </a:r>
            <a:endParaRPr/>
          </a:p>
        </p:txBody>
      </p:sp>
      <p:sp>
        <p:nvSpPr>
          <p:cNvPr id="159" name="Google Shape;159;g1477fb2bb17_0_98"/>
          <p:cNvSpPr txBox="1"/>
          <p:nvPr>
            <p:ph idx="1" type="subTitle"/>
          </p:nvPr>
        </p:nvSpPr>
        <p:spPr>
          <a:xfrm>
            <a:off x="311700" y="973125"/>
            <a:ext cx="8832300" cy="395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0" name="Google Shape;160;g1477fb2bb17_0_98"/>
          <p:cNvPicPr preferRelativeResize="0"/>
          <p:nvPr/>
        </p:nvPicPr>
        <p:blipFill>
          <a:blip r:embed="rId3">
            <a:alphaModFix/>
          </a:blip>
          <a:stretch>
            <a:fillRect/>
          </a:stretch>
        </p:blipFill>
        <p:spPr>
          <a:xfrm>
            <a:off x="311700" y="877850"/>
            <a:ext cx="8079825" cy="4188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477fb2bb17_0_104"/>
          <p:cNvSpPr txBox="1"/>
          <p:nvPr>
            <p:ph type="ctrTitle"/>
          </p:nvPr>
        </p:nvSpPr>
        <p:spPr>
          <a:xfrm>
            <a:off x="311700" y="142150"/>
            <a:ext cx="8520600" cy="64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900"/>
              <a:t>PRICE WITH TYPE OF ROOMS</a:t>
            </a:r>
            <a:endParaRPr sz="2900"/>
          </a:p>
        </p:txBody>
      </p:sp>
      <p:sp>
        <p:nvSpPr>
          <p:cNvPr id="166" name="Google Shape;166;g1477fb2bb17_0_104"/>
          <p:cNvSpPr txBox="1"/>
          <p:nvPr>
            <p:ph idx="1" type="subTitle"/>
          </p:nvPr>
        </p:nvSpPr>
        <p:spPr>
          <a:xfrm>
            <a:off x="311700" y="1091575"/>
            <a:ext cx="8520600" cy="405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7" name="Google Shape;167;g1477fb2bb17_0_104"/>
          <p:cNvPicPr preferRelativeResize="0"/>
          <p:nvPr/>
        </p:nvPicPr>
        <p:blipFill>
          <a:blip r:embed="rId3">
            <a:alphaModFix/>
          </a:blip>
          <a:stretch>
            <a:fillRect/>
          </a:stretch>
        </p:blipFill>
        <p:spPr>
          <a:xfrm>
            <a:off x="311701" y="785050"/>
            <a:ext cx="8712751" cy="4265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477fb2bb17_0_110"/>
          <p:cNvSpPr txBox="1"/>
          <p:nvPr>
            <p:ph type="ctrTitle"/>
          </p:nvPr>
        </p:nvSpPr>
        <p:spPr>
          <a:xfrm>
            <a:off x="311700" y="22057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g1477fb2bb17_0_110"/>
          <p:cNvSpPr txBox="1"/>
          <p:nvPr>
            <p:ph idx="1" type="subTitle"/>
          </p:nvPr>
        </p:nvSpPr>
        <p:spPr>
          <a:xfrm>
            <a:off x="311700" y="1208500"/>
            <a:ext cx="8520600" cy="37164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GB" sz="1750">
                <a:solidFill>
                  <a:schemeClr val="accent2"/>
                </a:solidFill>
                <a:highlight>
                  <a:srgbClr val="FFFFFF"/>
                </a:highlight>
              </a:rPr>
              <a:t>Most expensive</a:t>
            </a:r>
            <a:endParaRPr sz="1750">
              <a:solidFill>
                <a:schemeClr val="accent2"/>
              </a:solidFill>
              <a:highlight>
                <a:srgbClr val="FFFFFF"/>
              </a:highlight>
            </a:endParaRPr>
          </a:p>
          <a:p>
            <a:pPr indent="0" lvl="0" marL="0" rtl="0" algn="l">
              <a:lnSpc>
                <a:spcPct val="115000"/>
              </a:lnSpc>
              <a:spcBef>
                <a:spcPts val="900"/>
              </a:spcBef>
              <a:spcAft>
                <a:spcPts val="0"/>
              </a:spcAft>
              <a:buNone/>
            </a:pPr>
            <a:r>
              <a:rPr lang="en-GB" sz="1750">
                <a:solidFill>
                  <a:schemeClr val="accent2"/>
                </a:solidFill>
                <a:highlight>
                  <a:srgbClr val="FFFFFF"/>
                </a:highlight>
              </a:rPr>
              <a:t> listing are of entire </a:t>
            </a:r>
            <a:endParaRPr sz="1750">
              <a:solidFill>
                <a:schemeClr val="accent2"/>
              </a:solidFill>
              <a:highlight>
                <a:srgbClr val="FFFFFF"/>
              </a:highlight>
            </a:endParaRPr>
          </a:p>
          <a:p>
            <a:pPr indent="0" lvl="0" marL="0" rtl="0" algn="l">
              <a:lnSpc>
                <a:spcPct val="115000"/>
              </a:lnSpc>
              <a:spcBef>
                <a:spcPts val="900"/>
              </a:spcBef>
              <a:spcAft>
                <a:spcPts val="0"/>
              </a:spcAft>
              <a:buNone/>
            </a:pPr>
            <a:r>
              <a:rPr lang="en-GB" sz="1750">
                <a:solidFill>
                  <a:schemeClr val="accent2"/>
                </a:solidFill>
                <a:highlight>
                  <a:srgbClr val="FFFFFF"/>
                </a:highlight>
              </a:rPr>
              <a:t>home/apartment ,</a:t>
            </a:r>
            <a:endParaRPr sz="1750">
              <a:solidFill>
                <a:schemeClr val="accent2"/>
              </a:solidFill>
              <a:highlight>
                <a:srgbClr val="FFFFFF"/>
              </a:highlight>
            </a:endParaRPr>
          </a:p>
          <a:p>
            <a:pPr indent="0" lvl="0" marL="0" rtl="0" algn="l">
              <a:lnSpc>
                <a:spcPct val="115000"/>
              </a:lnSpc>
              <a:spcBef>
                <a:spcPts val="900"/>
              </a:spcBef>
              <a:spcAft>
                <a:spcPts val="0"/>
              </a:spcAft>
              <a:buNone/>
            </a:pPr>
            <a:r>
              <a:rPr lang="en-GB" sz="1750">
                <a:solidFill>
                  <a:schemeClr val="accent2"/>
                </a:solidFill>
                <a:highlight>
                  <a:srgbClr val="FFFFFF"/>
                </a:highlight>
              </a:rPr>
              <a:t>then comes private </a:t>
            </a:r>
            <a:endParaRPr sz="1750">
              <a:solidFill>
                <a:schemeClr val="accent2"/>
              </a:solidFill>
              <a:highlight>
                <a:srgbClr val="FFFFFF"/>
              </a:highlight>
            </a:endParaRPr>
          </a:p>
          <a:p>
            <a:pPr indent="0" lvl="0" marL="0" rtl="0" algn="l">
              <a:lnSpc>
                <a:spcPct val="115000"/>
              </a:lnSpc>
              <a:spcBef>
                <a:spcPts val="900"/>
              </a:spcBef>
              <a:spcAft>
                <a:spcPts val="0"/>
              </a:spcAft>
              <a:buNone/>
            </a:pPr>
            <a:r>
              <a:rPr lang="en-GB" sz="1750">
                <a:solidFill>
                  <a:schemeClr val="accent2"/>
                </a:solidFill>
                <a:highlight>
                  <a:srgbClr val="FFFFFF"/>
                </a:highlight>
              </a:rPr>
              <a:t>rooms and shared</a:t>
            </a:r>
            <a:endParaRPr sz="1750">
              <a:solidFill>
                <a:schemeClr val="accent2"/>
              </a:solidFill>
              <a:highlight>
                <a:srgbClr val="FFFFFF"/>
              </a:highlight>
            </a:endParaRPr>
          </a:p>
          <a:p>
            <a:pPr indent="0" lvl="0" marL="0" rtl="0" algn="l">
              <a:lnSpc>
                <a:spcPct val="115000"/>
              </a:lnSpc>
              <a:spcBef>
                <a:spcPts val="900"/>
              </a:spcBef>
              <a:spcAft>
                <a:spcPts val="0"/>
              </a:spcAft>
              <a:buNone/>
            </a:pPr>
            <a:r>
              <a:rPr lang="en-GB" sz="1750">
                <a:solidFill>
                  <a:schemeClr val="accent2"/>
                </a:solidFill>
                <a:highlight>
                  <a:srgbClr val="FFFFFF"/>
                </a:highlight>
              </a:rPr>
              <a:t> rooms are the </a:t>
            </a:r>
            <a:endParaRPr sz="1750">
              <a:solidFill>
                <a:schemeClr val="accent2"/>
              </a:solidFill>
              <a:highlight>
                <a:srgbClr val="FFFFFF"/>
              </a:highlight>
            </a:endParaRPr>
          </a:p>
          <a:p>
            <a:pPr indent="0" lvl="0" marL="0" rtl="0" algn="l">
              <a:lnSpc>
                <a:spcPct val="115000"/>
              </a:lnSpc>
              <a:spcBef>
                <a:spcPts val="900"/>
              </a:spcBef>
              <a:spcAft>
                <a:spcPts val="0"/>
              </a:spcAft>
              <a:buNone/>
            </a:pPr>
            <a:r>
              <a:rPr lang="en-GB" sz="1750">
                <a:solidFill>
                  <a:schemeClr val="accent2"/>
                </a:solidFill>
                <a:highlight>
                  <a:srgbClr val="FFFFFF"/>
                </a:highlight>
              </a:rPr>
              <a:t>cheapest.</a:t>
            </a:r>
            <a:endParaRPr sz="1750">
              <a:solidFill>
                <a:schemeClr val="accent2"/>
              </a:solidFill>
              <a:highlight>
                <a:srgbClr val="FFFFFF"/>
              </a:highlight>
            </a:endParaRPr>
          </a:p>
          <a:p>
            <a:pPr indent="0" lvl="0" marL="0" rtl="0" algn="ctr">
              <a:spcBef>
                <a:spcPts val="900"/>
              </a:spcBef>
              <a:spcAft>
                <a:spcPts val="0"/>
              </a:spcAft>
              <a:buNone/>
            </a:pPr>
            <a:r>
              <a:t/>
            </a:r>
            <a:endParaRPr/>
          </a:p>
        </p:txBody>
      </p:sp>
      <p:pic>
        <p:nvPicPr>
          <p:cNvPr id="174" name="Google Shape;174;g1477fb2bb17_0_110"/>
          <p:cNvPicPr preferRelativeResize="0"/>
          <p:nvPr/>
        </p:nvPicPr>
        <p:blipFill>
          <a:blip r:embed="rId3">
            <a:alphaModFix/>
          </a:blip>
          <a:stretch>
            <a:fillRect/>
          </a:stretch>
        </p:blipFill>
        <p:spPr>
          <a:xfrm>
            <a:off x="2446550" y="314675"/>
            <a:ext cx="6570500" cy="424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1477fb2bb17_0_0"/>
          <p:cNvSpPr txBox="1"/>
          <p:nvPr>
            <p:ph type="ctrTitle"/>
          </p:nvPr>
        </p:nvSpPr>
        <p:spPr>
          <a:xfrm>
            <a:off x="188450" y="251925"/>
            <a:ext cx="76683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700"/>
              <a:t>INTRODUCTION</a:t>
            </a:r>
            <a:r>
              <a:rPr lang="en-GB" sz="3700"/>
              <a:t> </a:t>
            </a:r>
            <a:r>
              <a:rPr lang="en-GB" sz="3700"/>
              <a:t>SUMMARY</a:t>
            </a:r>
            <a:endParaRPr sz="3700"/>
          </a:p>
        </p:txBody>
      </p:sp>
      <p:sp>
        <p:nvSpPr>
          <p:cNvPr id="61" name="Google Shape;61;g1477fb2bb17_0_0"/>
          <p:cNvSpPr txBox="1"/>
          <p:nvPr>
            <p:ph idx="1" type="subTitle"/>
          </p:nvPr>
        </p:nvSpPr>
        <p:spPr>
          <a:xfrm>
            <a:off x="499875" y="1194150"/>
            <a:ext cx="8520600" cy="3842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GB" sz="2200">
                <a:solidFill>
                  <a:srgbClr val="000000"/>
                </a:solidFill>
              </a:rPr>
              <a:t>In this project we are analyzing on airbnb data of 2008</a:t>
            </a:r>
            <a:endParaRPr sz="2200">
              <a:solidFill>
                <a:srgbClr val="000000"/>
              </a:solidFill>
            </a:endParaRPr>
          </a:p>
          <a:p>
            <a:pPr indent="-368300" lvl="0" marL="457200" rtl="0" algn="l">
              <a:lnSpc>
                <a:spcPct val="115000"/>
              </a:lnSpc>
              <a:spcBef>
                <a:spcPts val="0"/>
              </a:spcBef>
              <a:spcAft>
                <a:spcPts val="0"/>
              </a:spcAft>
              <a:buClr>
                <a:srgbClr val="000000"/>
              </a:buClr>
              <a:buSzPts val="2200"/>
              <a:buChar char="●"/>
            </a:pPr>
            <a:r>
              <a:rPr lang="en-GB" sz="2200">
                <a:solidFill>
                  <a:schemeClr val="accent2"/>
                </a:solidFill>
                <a:highlight>
                  <a:srgbClr val="FFFFFF"/>
                </a:highlight>
              </a:rPr>
              <a:t>This dataset has around 49,000 observations in it with 16 columns and it is a mix between categorical and numeric values</a:t>
            </a:r>
            <a:endParaRPr sz="2200">
              <a:solidFill>
                <a:schemeClr val="accent2"/>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lang="en-GB" sz="2200">
                <a:solidFill>
                  <a:srgbClr val="000000"/>
                </a:solidFill>
              </a:rPr>
              <a:t>which describes information regarding the Airbnb property listings, host, location, property type, price, minimum nights, number of reviews, and availability.</a:t>
            </a:r>
            <a:endParaRPr sz="2200">
              <a:solidFill>
                <a:srgbClr val="000000"/>
              </a:solidFill>
            </a:endParaRPr>
          </a:p>
          <a:p>
            <a:pPr indent="-368300" lvl="0" marL="457200" rtl="0" algn="l">
              <a:lnSpc>
                <a:spcPct val="115000"/>
              </a:lnSpc>
              <a:spcBef>
                <a:spcPts val="0"/>
              </a:spcBef>
              <a:spcAft>
                <a:spcPts val="0"/>
              </a:spcAft>
              <a:buClr>
                <a:srgbClr val="000000"/>
              </a:buClr>
              <a:buSzPts val="2200"/>
              <a:buChar char="●"/>
            </a:pPr>
            <a:r>
              <a:rPr lang="en-GB" sz="2200">
                <a:solidFill>
                  <a:srgbClr val="000000"/>
                </a:solidFill>
              </a:rPr>
              <a:t>Our goal here is to perform an exploratory data analysis on the Airbnb NYC dataset, which could help in understanding the story the dataset entails.</a:t>
            </a:r>
            <a:endParaRPr sz="2200">
              <a:solidFill>
                <a:schemeClr val="accent2"/>
              </a:solidFill>
              <a:highlight>
                <a:srgbClr val="FFFFFF"/>
              </a:highlight>
            </a:endParaRPr>
          </a:p>
          <a:p>
            <a:pPr indent="0" lvl="0" marL="457200" rtl="0" algn="l">
              <a:lnSpc>
                <a:spcPct val="115000"/>
              </a:lnSpc>
              <a:spcBef>
                <a:spcPts val="600"/>
              </a:spcBef>
              <a:spcAft>
                <a:spcPts val="0"/>
              </a:spcAft>
              <a:buNone/>
            </a:pPr>
            <a:r>
              <a:t/>
            </a:r>
            <a:endParaRPr sz="1700">
              <a:solidFill>
                <a:schemeClr val="accent2"/>
              </a:solidFill>
              <a:highlight>
                <a:srgbClr val="FFFFFF"/>
              </a:highlight>
              <a:latin typeface="Roboto"/>
              <a:ea typeface="Roboto"/>
              <a:cs typeface="Roboto"/>
              <a:sym typeface="Roboto"/>
            </a:endParaRPr>
          </a:p>
          <a:p>
            <a:pPr indent="0" lvl="0" marL="457200" rtl="0" algn="l">
              <a:spcBef>
                <a:spcPts val="500"/>
              </a:spcBef>
              <a:spcAft>
                <a:spcPts val="0"/>
              </a:spcAft>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477fb2bb17_0_117"/>
          <p:cNvSpPr txBox="1"/>
          <p:nvPr>
            <p:ph type="ctrTitle"/>
          </p:nvPr>
        </p:nvSpPr>
        <p:spPr>
          <a:xfrm>
            <a:off x="311700" y="12647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PRICE RELATION WITH MINIMUM NEIGHTS</a:t>
            </a:r>
            <a:endParaRPr sz="3000"/>
          </a:p>
        </p:txBody>
      </p:sp>
      <p:sp>
        <p:nvSpPr>
          <p:cNvPr id="180" name="Google Shape;180;g1477fb2bb17_0_117"/>
          <p:cNvSpPr txBox="1"/>
          <p:nvPr>
            <p:ph idx="1" type="subTitle"/>
          </p:nvPr>
        </p:nvSpPr>
        <p:spPr>
          <a:xfrm>
            <a:off x="311700" y="753725"/>
            <a:ext cx="8520600" cy="3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81" name="Google Shape;181;g1477fb2bb17_0_117"/>
          <p:cNvPicPr preferRelativeResize="0"/>
          <p:nvPr/>
        </p:nvPicPr>
        <p:blipFill>
          <a:blip r:embed="rId3">
            <a:alphaModFix/>
          </a:blip>
          <a:stretch>
            <a:fillRect/>
          </a:stretch>
        </p:blipFill>
        <p:spPr>
          <a:xfrm>
            <a:off x="643200" y="919075"/>
            <a:ext cx="7950474" cy="4115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477fb2bb17_0_123"/>
          <p:cNvSpPr txBox="1"/>
          <p:nvPr>
            <p:ph type="ctrTitle"/>
          </p:nvPr>
        </p:nvSpPr>
        <p:spPr>
          <a:xfrm>
            <a:off x="311700" y="0"/>
            <a:ext cx="8520600" cy="10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PRICE RELATION WITH NUMBER OF REVIEWS</a:t>
            </a:r>
            <a:endParaRPr sz="3000"/>
          </a:p>
        </p:txBody>
      </p:sp>
      <p:sp>
        <p:nvSpPr>
          <p:cNvPr id="187" name="Google Shape;187;g1477fb2bb17_0_123"/>
          <p:cNvSpPr txBox="1"/>
          <p:nvPr>
            <p:ph idx="1" type="subTitle"/>
          </p:nvPr>
        </p:nvSpPr>
        <p:spPr>
          <a:xfrm>
            <a:off x="311700" y="1020300"/>
            <a:ext cx="8520600" cy="38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88" name="Google Shape;188;g1477fb2bb17_0_123"/>
          <p:cNvPicPr preferRelativeResize="0"/>
          <p:nvPr/>
        </p:nvPicPr>
        <p:blipFill>
          <a:blip r:embed="rId3">
            <a:alphaModFix/>
          </a:blip>
          <a:stretch>
            <a:fillRect/>
          </a:stretch>
        </p:blipFill>
        <p:spPr>
          <a:xfrm>
            <a:off x="408750" y="894875"/>
            <a:ext cx="8520600" cy="4248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477fb2bb17_0_129"/>
          <p:cNvSpPr txBox="1"/>
          <p:nvPr>
            <p:ph type="ctrTitle"/>
          </p:nvPr>
        </p:nvSpPr>
        <p:spPr>
          <a:xfrm>
            <a:off x="311700" y="-85850"/>
            <a:ext cx="8520600" cy="9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PRICE RELATION WITH REVIEWS PER MONTH</a:t>
            </a:r>
            <a:endParaRPr/>
          </a:p>
        </p:txBody>
      </p:sp>
      <p:sp>
        <p:nvSpPr>
          <p:cNvPr id="194" name="Google Shape;194;g1477fb2bb17_0_129"/>
          <p:cNvSpPr txBox="1"/>
          <p:nvPr>
            <p:ph idx="1" type="subTitle"/>
          </p:nvPr>
        </p:nvSpPr>
        <p:spPr>
          <a:xfrm>
            <a:off x="311700" y="699650"/>
            <a:ext cx="8520600" cy="428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95" name="Google Shape;195;g1477fb2bb17_0_129"/>
          <p:cNvPicPr preferRelativeResize="0"/>
          <p:nvPr/>
        </p:nvPicPr>
        <p:blipFill>
          <a:blip r:embed="rId3">
            <a:alphaModFix/>
          </a:blip>
          <a:stretch>
            <a:fillRect/>
          </a:stretch>
        </p:blipFill>
        <p:spPr>
          <a:xfrm>
            <a:off x="311700" y="997600"/>
            <a:ext cx="8642650" cy="3983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477fb2bb17_0_135"/>
          <p:cNvSpPr txBox="1"/>
          <p:nvPr>
            <p:ph type="ctrTitle"/>
          </p:nvPr>
        </p:nvSpPr>
        <p:spPr>
          <a:xfrm>
            <a:off x="311700" y="23875"/>
            <a:ext cx="8520600" cy="95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200"/>
              <a:t>PRICE VS CALCULATED HOST LISTING COUNT</a:t>
            </a:r>
            <a:endParaRPr sz="3200"/>
          </a:p>
        </p:txBody>
      </p:sp>
      <p:sp>
        <p:nvSpPr>
          <p:cNvPr id="201" name="Google Shape;201;g1477fb2bb17_0_135"/>
          <p:cNvSpPr txBox="1"/>
          <p:nvPr>
            <p:ph idx="1" type="subTitle"/>
          </p:nvPr>
        </p:nvSpPr>
        <p:spPr>
          <a:xfrm>
            <a:off x="311700" y="1295450"/>
            <a:ext cx="8520600" cy="343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02" name="Google Shape;202;g1477fb2bb17_0_135"/>
          <p:cNvPicPr preferRelativeResize="0"/>
          <p:nvPr/>
        </p:nvPicPr>
        <p:blipFill>
          <a:blip r:embed="rId3">
            <a:alphaModFix/>
          </a:blip>
          <a:stretch>
            <a:fillRect/>
          </a:stretch>
        </p:blipFill>
        <p:spPr>
          <a:xfrm>
            <a:off x="517750" y="981775"/>
            <a:ext cx="8248425" cy="4014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477fb2bb17_0_141"/>
          <p:cNvSpPr txBox="1"/>
          <p:nvPr>
            <p:ph type="ctrTitle"/>
          </p:nvPr>
        </p:nvSpPr>
        <p:spPr>
          <a:xfrm>
            <a:off x="311700" y="0"/>
            <a:ext cx="8520600" cy="65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PRICE RELATION WITH AVAILABILITY</a:t>
            </a:r>
            <a:endParaRPr sz="3000"/>
          </a:p>
        </p:txBody>
      </p:sp>
      <p:sp>
        <p:nvSpPr>
          <p:cNvPr id="208" name="Google Shape;208;g1477fb2bb17_0_141"/>
          <p:cNvSpPr txBox="1"/>
          <p:nvPr>
            <p:ph idx="1" type="subTitle"/>
          </p:nvPr>
        </p:nvSpPr>
        <p:spPr>
          <a:xfrm>
            <a:off x="311700" y="1286900"/>
            <a:ext cx="8520600" cy="363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09" name="Google Shape;209;g1477fb2bb17_0_141"/>
          <p:cNvPicPr preferRelativeResize="0"/>
          <p:nvPr/>
        </p:nvPicPr>
        <p:blipFill>
          <a:blip r:embed="rId3">
            <a:alphaModFix/>
          </a:blip>
          <a:stretch>
            <a:fillRect/>
          </a:stretch>
        </p:blipFill>
        <p:spPr>
          <a:xfrm>
            <a:off x="409395" y="659700"/>
            <a:ext cx="8513581" cy="4390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477fb2bb17_0_147"/>
          <p:cNvSpPr txBox="1"/>
          <p:nvPr>
            <p:ph type="ctrTitle"/>
          </p:nvPr>
        </p:nvSpPr>
        <p:spPr>
          <a:xfrm>
            <a:off x="311700" y="18057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200"/>
              <a:t>CONCLUSION</a:t>
            </a:r>
            <a:endParaRPr sz="3200"/>
          </a:p>
        </p:txBody>
      </p:sp>
      <p:sp>
        <p:nvSpPr>
          <p:cNvPr id="215" name="Google Shape;215;g1477fb2bb17_0_147"/>
          <p:cNvSpPr txBox="1"/>
          <p:nvPr>
            <p:ph idx="1" type="subTitle"/>
          </p:nvPr>
        </p:nvSpPr>
        <p:spPr>
          <a:xfrm>
            <a:off x="311700" y="879175"/>
            <a:ext cx="8520600" cy="387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200">
                <a:solidFill>
                  <a:srgbClr val="000000"/>
                </a:solidFill>
              </a:rPr>
              <a:t>That's it! We reached the end of our study. Throughout the analysis, our goal was to investigate each variable and uncover as many hidden facts about the data as possible. Though it is also true that we spent the most time on the price variable and its relationship with other variables since most of the important information regarding traffic density and customer preference is correlated with price</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477fb2bb17_0_8"/>
          <p:cNvSpPr txBox="1"/>
          <p:nvPr>
            <p:ph type="ctrTitle"/>
          </p:nvPr>
        </p:nvSpPr>
        <p:spPr>
          <a:xfrm>
            <a:off x="311700" y="126475"/>
            <a:ext cx="8520600" cy="65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800">
                <a:highlight>
                  <a:srgbClr val="FFFFFF"/>
                </a:highlight>
              </a:rPr>
              <a:t>PROBLEM STATEMENT</a:t>
            </a:r>
            <a:endParaRPr/>
          </a:p>
        </p:txBody>
      </p:sp>
      <p:sp>
        <p:nvSpPr>
          <p:cNvPr id="67" name="Google Shape;67;g1477fb2bb17_0_8"/>
          <p:cNvSpPr txBox="1"/>
          <p:nvPr>
            <p:ph idx="1" type="subTitle"/>
          </p:nvPr>
        </p:nvSpPr>
        <p:spPr>
          <a:xfrm>
            <a:off x="0" y="784975"/>
            <a:ext cx="9144000" cy="3700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200">
              <a:solidFill>
                <a:schemeClr val="accent2"/>
              </a:solidFill>
              <a:highlight>
                <a:srgbClr val="FFFFFF"/>
              </a:highlight>
            </a:endParaRPr>
          </a:p>
          <a:p>
            <a:pPr indent="-368300" lvl="0" marL="457200" rtl="0" algn="l">
              <a:lnSpc>
                <a:spcPct val="115000"/>
              </a:lnSpc>
              <a:spcBef>
                <a:spcPts val="900"/>
              </a:spcBef>
              <a:spcAft>
                <a:spcPts val="0"/>
              </a:spcAft>
              <a:buClr>
                <a:schemeClr val="accent2"/>
              </a:buClr>
              <a:buSzPts val="2200"/>
              <a:buChar char="●"/>
            </a:pPr>
            <a:r>
              <a:rPr lang="en-GB" sz="2200">
                <a:solidFill>
                  <a:schemeClr val="accent2"/>
                </a:solidFill>
                <a:highlight>
                  <a:srgbClr val="FFFFFF"/>
                </a:highlight>
              </a:rPr>
              <a:t>Explore and analyze the data to discover key understandings (not limited to these) such as :</a:t>
            </a:r>
            <a:endParaRPr sz="2200">
              <a:solidFill>
                <a:schemeClr val="accent2"/>
              </a:solidFill>
              <a:highlight>
                <a:srgbClr val="FFFFFF"/>
              </a:highlight>
            </a:endParaRPr>
          </a:p>
          <a:p>
            <a:pPr indent="-368300" lvl="0" marL="457200" rtl="0" algn="l">
              <a:lnSpc>
                <a:spcPct val="115000"/>
              </a:lnSpc>
              <a:spcBef>
                <a:spcPts val="0"/>
              </a:spcBef>
              <a:spcAft>
                <a:spcPts val="0"/>
              </a:spcAft>
              <a:buClr>
                <a:schemeClr val="accent2"/>
              </a:buClr>
              <a:buSzPts val="2200"/>
              <a:buFont typeface="Arial"/>
              <a:buChar char="●"/>
            </a:pPr>
            <a:r>
              <a:rPr lang="en-GB" sz="2200">
                <a:solidFill>
                  <a:schemeClr val="accent2"/>
                </a:solidFill>
                <a:highlight>
                  <a:srgbClr val="FFFFFF"/>
                </a:highlight>
              </a:rPr>
              <a:t>What can we learn about different hosts and areas?</a:t>
            </a:r>
            <a:endParaRPr sz="2200">
              <a:solidFill>
                <a:schemeClr val="accent2"/>
              </a:solidFill>
              <a:highlight>
                <a:srgbClr val="FFFFFF"/>
              </a:highlight>
            </a:endParaRPr>
          </a:p>
          <a:p>
            <a:pPr indent="-368300" lvl="0" marL="457200" rtl="0" algn="l">
              <a:lnSpc>
                <a:spcPct val="115000"/>
              </a:lnSpc>
              <a:spcBef>
                <a:spcPts val="0"/>
              </a:spcBef>
              <a:spcAft>
                <a:spcPts val="0"/>
              </a:spcAft>
              <a:buClr>
                <a:schemeClr val="accent2"/>
              </a:buClr>
              <a:buSzPts val="2200"/>
              <a:buFont typeface="Arial"/>
              <a:buChar char="●"/>
            </a:pPr>
            <a:r>
              <a:rPr lang="en-GB" sz="2200">
                <a:solidFill>
                  <a:schemeClr val="accent2"/>
                </a:solidFill>
                <a:highlight>
                  <a:srgbClr val="FFFFFF"/>
                </a:highlight>
              </a:rPr>
              <a:t>What can we learn from predictions? (ex: locations, prices, reviews, etc)</a:t>
            </a:r>
            <a:endParaRPr sz="2200">
              <a:solidFill>
                <a:schemeClr val="accent2"/>
              </a:solidFill>
              <a:highlight>
                <a:srgbClr val="FFFFFF"/>
              </a:highlight>
            </a:endParaRPr>
          </a:p>
          <a:p>
            <a:pPr indent="-368300" lvl="0" marL="457200" rtl="0" algn="l">
              <a:lnSpc>
                <a:spcPct val="115000"/>
              </a:lnSpc>
              <a:spcBef>
                <a:spcPts val="0"/>
              </a:spcBef>
              <a:spcAft>
                <a:spcPts val="0"/>
              </a:spcAft>
              <a:buClr>
                <a:schemeClr val="accent2"/>
              </a:buClr>
              <a:buSzPts val="2200"/>
              <a:buFont typeface="Arial"/>
              <a:buChar char="●"/>
            </a:pPr>
            <a:r>
              <a:rPr lang="en-GB" sz="2200">
                <a:solidFill>
                  <a:schemeClr val="accent2"/>
                </a:solidFill>
                <a:highlight>
                  <a:srgbClr val="FFFFFF"/>
                </a:highlight>
              </a:rPr>
              <a:t>Which hosts are the busiest and why?</a:t>
            </a:r>
            <a:endParaRPr sz="2200">
              <a:solidFill>
                <a:schemeClr val="accent2"/>
              </a:solidFill>
              <a:highlight>
                <a:srgbClr val="FFFFFF"/>
              </a:highlight>
            </a:endParaRPr>
          </a:p>
          <a:p>
            <a:pPr indent="-368300" lvl="0" marL="457200" rtl="0" algn="l">
              <a:lnSpc>
                <a:spcPct val="115000"/>
              </a:lnSpc>
              <a:spcBef>
                <a:spcPts val="0"/>
              </a:spcBef>
              <a:spcAft>
                <a:spcPts val="0"/>
              </a:spcAft>
              <a:buClr>
                <a:schemeClr val="accent2"/>
              </a:buClr>
              <a:buSzPts val="2200"/>
              <a:buFont typeface="Arial"/>
              <a:buChar char="●"/>
            </a:pPr>
            <a:r>
              <a:rPr lang="en-GB" sz="2200">
                <a:solidFill>
                  <a:schemeClr val="accent2"/>
                </a:solidFill>
                <a:highlight>
                  <a:srgbClr val="FFFFFF"/>
                </a:highlight>
              </a:rPr>
              <a:t>Is there any noticeable difference of traffic among different areas and what could be the reason for it?</a:t>
            </a:r>
            <a:endParaRPr sz="22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477fb2bb17_0_14"/>
          <p:cNvSpPr txBox="1"/>
          <p:nvPr>
            <p:ph type="ctrTitle"/>
          </p:nvPr>
        </p:nvSpPr>
        <p:spPr>
          <a:xfrm>
            <a:off x="217625" y="0"/>
            <a:ext cx="5130000" cy="89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700"/>
              <a:t>CLEANING OF DATA</a:t>
            </a:r>
            <a:endParaRPr sz="3700"/>
          </a:p>
        </p:txBody>
      </p:sp>
      <p:sp>
        <p:nvSpPr>
          <p:cNvPr id="73" name="Google Shape;73;g1477fb2bb17_0_14"/>
          <p:cNvSpPr txBox="1"/>
          <p:nvPr>
            <p:ph idx="1" type="subTitle"/>
          </p:nvPr>
        </p:nvSpPr>
        <p:spPr>
          <a:xfrm>
            <a:off x="311700" y="893700"/>
            <a:ext cx="8832300" cy="4360500"/>
          </a:xfrm>
          <a:prstGeom prst="rect">
            <a:avLst/>
          </a:prstGeom>
        </p:spPr>
        <p:txBody>
          <a:bodyPr anchorCtr="0" anchor="t" bIns="91425" lIns="91425" spcFirstLastPara="1" rIns="91425" wrap="square" tIns="91425">
            <a:noAutofit/>
          </a:bodyPr>
          <a:lstStyle/>
          <a:p>
            <a:pPr indent="0" lvl="0" marL="0" marR="38100" rtl="0" algn="l">
              <a:lnSpc>
                <a:spcPct val="160000"/>
              </a:lnSpc>
              <a:spcBef>
                <a:spcPts val="1100"/>
              </a:spcBef>
              <a:spcAft>
                <a:spcPts val="0"/>
              </a:spcAft>
              <a:buNone/>
            </a:pPr>
            <a:r>
              <a:rPr lang="en-GB" sz="2200">
                <a:solidFill>
                  <a:schemeClr val="accent2"/>
                </a:solidFill>
              </a:rPr>
              <a:t>We will start our exploratory data analysis by first taking a look at our data.Analyzing the provided variables and if there is any need of cleaning the dataset.</a:t>
            </a:r>
            <a:r>
              <a:rPr lang="en-GB" sz="2200">
                <a:solidFill>
                  <a:schemeClr val="accent2"/>
                </a:solidFill>
                <a:highlight>
                  <a:srgbClr val="FFFFFF"/>
                </a:highlight>
              </a:rPr>
              <a:t>Four of the sixteen variables have inconsistency in its value(</a:t>
            </a:r>
            <a:r>
              <a:rPr lang="en-GB" sz="2200">
                <a:solidFill>
                  <a:schemeClr val="accent2"/>
                </a:solidFill>
                <a:highlight>
                  <a:srgbClr val="00FFFF"/>
                </a:highlight>
              </a:rPr>
              <a:t>name,host_name,last_reviews,reviews_per_mo</a:t>
            </a:r>
            <a:r>
              <a:rPr lang="en-GB" sz="2200">
                <a:solidFill>
                  <a:schemeClr val="accent2"/>
                </a:solidFill>
                <a:highlight>
                  <a:srgbClr val="00FFFF"/>
                </a:highlight>
              </a:rPr>
              <a:t>nth</a:t>
            </a:r>
            <a:r>
              <a:rPr lang="en-GB" sz="2200">
                <a:solidFill>
                  <a:schemeClr val="accent2"/>
                </a:solidFill>
                <a:highlight>
                  <a:srgbClr val="FFFFFF"/>
                </a:highlight>
              </a:rPr>
              <a:t>)name, host_name and last_review will not be useful to the analysis as they have more then 20 percent data missing so they can be droped.reviews_per_month column has nan values which must be replaced by zeros in order to make our data meaningful</a:t>
            </a:r>
            <a:endParaRPr sz="2200">
              <a:solidFill>
                <a:schemeClr val="accent2"/>
              </a:solidFill>
              <a:highlight>
                <a:srgbClr val="FFFFFF"/>
              </a:highlight>
            </a:endParaRPr>
          </a:p>
          <a:p>
            <a:pPr indent="0" lvl="0" marL="76200" marR="38100" rtl="0" algn="l">
              <a:lnSpc>
                <a:spcPct val="160000"/>
              </a:lnSpc>
              <a:spcBef>
                <a:spcPts val="1100"/>
              </a:spcBef>
              <a:spcAft>
                <a:spcPts val="0"/>
              </a:spcAft>
              <a:buNone/>
            </a:pPr>
            <a:r>
              <a:t/>
            </a:r>
            <a:endParaRPr sz="1950">
              <a:solidFill>
                <a:schemeClr val="accent2"/>
              </a:solidFill>
              <a:latin typeface="Roboto"/>
              <a:ea typeface="Roboto"/>
              <a:cs typeface="Roboto"/>
              <a:sym typeface="Roboto"/>
            </a:endParaRPr>
          </a:p>
          <a:p>
            <a:pPr indent="0" lvl="0" marL="0" rtl="0" algn="ctr">
              <a:spcBef>
                <a:spcPts val="11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477fb2bb17_0_26"/>
          <p:cNvSpPr txBox="1"/>
          <p:nvPr>
            <p:ph type="ctrTitle"/>
          </p:nvPr>
        </p:nvSpPr>
        <p:spPr>
          <a:xfrm>
            <a:off x="311700" y="0"/>
            <a:ext cx="7858500" cy="10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100"/>
              <a:t>NEIGHBOURHOOD GROUP AND ITS LISTING INSIGHTS</a:t>
            </a:r>
            <a:endParaRPr sz="3100"/>
          </a:p>
        </p:txBody>
      </p:sp>
      <p:sp>
        <p:nvSpPr>
          <p:cNvPr id="79" name="Google Shape;79;g1477fb2bb17_0_26"/>
          <p:cNvSpPr txBox="1"/>
          <p:nvPr>
            <p:ph idx="1" type="subTitle"/>
          </p:nvPr>
        </p:nvSpPr>
        <p:spPr>
          <a:xfrm>
            <a:off x="311700" y="1020300"/>
            <a:ext cx="8520600" cy="39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rgbClr val="000000"/>
                </a:solidFill>
              </a:rPr>
              <a:t>Manhatten has highest number of listing </a:t>
            </a:r>
            <a:endParaRPr sz="2200">
              <a:solidFill>
                <a:srgbClr val="000000"/>
              </a:solidFill>
            </a:endParaRPr>
          </a:p>
          <a:p>
            <a:pPr indent="0" lvl="0" marL="0" rtl="0" algn="l">
              <a:spcBef>
                <a:spcPts val="0"/>
              </a:spcBef>
              <a:spcAft>
                <a:spcPts val="0"/>
              </a:spcAft>
              <a:buNone/>
            </a:pPr>
            <a:r>
              <a:rPr lang="en-GB" sz="2200">
                <a:solidFill>
                  <a:srgbClr val="000000"/>
                </a:solidFill>
              </a:rPr>
              <a:t>About 44.3% followed by brooklyn</a:t>
            </a:r>
            <a:endParaRPr sz="2200">
              <a:solidFill>
                <a:srgbClr val="000000"/>
              </a:solidFill>
            </a:endParaRPr>
          </a:p>
          <a:p>
            <a:pPr indent="0" lvl="0" marL="0" rtl="0" algn="l">
              <a:spcBef>
                <a:spcPts val="0"/>
              </a:spcBef>
              <a:spcAft>
                <a:spcPts val="0"/>
              </a:spcAft>
              <a:buNone/>
            </a:pPr>
            <a:r>
              <a:rPr lang="en-GB" sz="2200">
                <a:solidFill>
                  <a:srgbClr val="000000"/>
                </a:solidFill>
              </a:rPr>
              <a:t>Of 41 percent ,state island has least number</a:t>
            </a:r>
            <a:endParaRPr sz="2200">
              <a:solidFill>
                <a:srgbClr val="000000"/>
              </a:solidFill>
            </a:endParaRPr>
          </a:p>
          <a:p>
            <a:pPr indent="0" lvl="0" marL="0" rtl="0" algn="l">
              <a:spcBef>
                <a:spcPts val="0"/>
              </a:spcBef>
              <a:spcAft>
                <a:spcPts val="0"/>
              </a:spcAft>
              <a:buNone/>
            </a:pPr>
            <a:r>
              <a:rPr lang="en-GB" sz="2200">
                <a:solidFill>
                  <a:srgbClr val="000000"/>
                </a:solidFill>
              </a:rPr>
              <a:t> Of listing less than 1 percent</a:t>
            </a:r>
            <a:endParaRPr sz="2200">
              <a:solidFill>
                <a:srgbClr val="000000"/>
              </a:solidFill>
            </a:endParaRPr>
          </a:p>
        </p:txBody>
      </p:sp>
      <p:pic>
        <p:nvPicPr>
          <p:cNvPr id="80" name="Google Shape;80;g1477fb2bb17_0_26"/>
          <p:cNvPicPr preferRelativeResize="0"/>
          <p:nvPr/>
        </p:nvPicPr>
        <p:blipFill>
          <a:blip r:embed="rId3">
            <a:alphaModFix/>
          </a:blip>
          <a:stretch>
            <a:fillRect/>
          </a:stretch>
        </p:blipFill>
        <p:spPr>
          <a:xfrm>
            <a:off x="5206950" y="815125"/>
            <a:ext cx="4265325" cy="385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477fb2bb17_0_32"/>
          <p:cNvSpPr txBox="1"/>
          <p:nvPr>
            <p:ph type="ctrTitle"/>
          </p:nvPr>
        </p:nvSpPr>
        <p:spPr>
          <a:xfrm>
            <a:off x="311700" y="157850"/>
            <a:ext cx="8520600" cy="103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200"/>
              <a:t>MAP OF </a:t>
            </a:r>
            <a:r>
              <a:rPr lang="en-GB" sz="3200"/>
              <a:t>NEIGHBOURHOOD GROUP LOCATION</a:t>
            </a:r>
            <a:r>
              <a:rPr lang="en-GB" sz="3200"/>
              <a:t> </a:t>
            </a:r>
            <a:endParaRPr sz="3200"/>
          </a:p>
        </p:txBody>
      </p:sp>
      <p:sp>
        <p:nvSpPr>
          <p:cNvPr id="86" name="Google Shape;86;g1477fb2bb17_0_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87" name="Google Shape;87;g1477fb2bb17_0_32"/>
          <p:cNvPicPr preferRelativeResize="0"/>
          <p:nvPr/>
        </p:nvPicPr>
        <p:blipFill>
          <a:blip r:embed="rId3">
            <a:alphaModFix/>
          </a:blip>
          <a:stretch>
            <a:fillRect/>
          </a:stretch>
        </p:blipFill>
        <p:spPr>
          <a:xfrm>
            <a:off x="311700" y="700100"/>
            <a:ext cx="8520600" cy="444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477fb2bb17_0_38"/>
          <p:cNvSpPr txBox="1"/>
          <p:nvPr>
            <p:ph type="ctrTitle"/>
          </p:nvPr>
        </p:nvSpPr>
        <p:spPr>
          <a:xfrm>
            <a:off x="311700" y="330325"/>
            <a:ext cx="8520600" cy="95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200"/>
              <a:t>DISTRIBUTION OF DIFFERENT TYPE OF ROOM</a:t>
            </a:r>
            <a:endParaRPr sz="3200"/>
          </a:p>
        </p:txBody>
      </p:sp>
      <p:sp>
        <p:nvSpPr>
          <p:cNvPr id="93" name="Google Shape;93;g1477fb2bb17_0_38"/>
          <p:cNvSpPr txBox="1"/>
          <p:nvPr>
            <p:ph idx="1" type="subTitle"/>
          </p:nvPr>
        </p:nvSpPr>
        <p:spPr>
          <a:xfrm>
            <a:off x="311700" y="1333825"/>
            <a:ext cx="8520600" cy="368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4" name="Google Shape;94;g1477fb2bb17_0_38"/>
          <p:cNvPicPr preferRelativeResize="0"/>
          <p:nvPr/>
        </p:nvPicPr>
        <p:blipFill>
          <a:blip r:embed="rId3">
            <a:alphaModFix/>
          </a:blip>
          <a:stretch>
            <a:fillRect/>
          </a:stretch>
        </p:blipFill>
        <p:spPr>
          <a:xfrm>
            <a:off x="800025" y="1283125"/>
            <a:ext cx="7495700" cy="409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477fb2bb17_0_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g1477fb2bb17_0_44"/>
          <p:cNvSpPr txBox="1"/>
          <p:nvPr>
            <p:ph idx="1" type="subTitle"/>
          </p:nvPr>
        </p:nvSpPr>
        <p:spPr>
          <a:xfrm>
            <a:off x="623400" y="493675"/>
            <a:ext cx="8520600" cy="45633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GB" sz="2200">
                <a:solidFill>
                  <a:schemeClr val="accent2"/>
                </a:solidFill>
                <a:highlight>
                  <a:srgbClr val="FFFFFF"/>
                </a:highlight>
              </a:rPr>
              <a:t>Listing of entire home/appartment is the highest followed by private rooms and at last comes shared rooms.</a:t>
            </a:r>
            <a:endParaRPr sz="3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477fb2bb17_0_50"/>
          <p:cNvSpPr txBox="1"/>
          <p:nvPr>
            <p:ph type="ctrTitle"/>
          </p:nvPr>
        </p:nvSpPr>
        <p:spPr>
          <a:xfrm>
            <a:off x="311700" y="126475"/>
            <a:ext cx="8520600" cy="56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200"/>
              <a:t>MAP OF ROOM TYPE DISTRIBUTION</a:t>
            </a:r>
            <a:endParaRPr sz="3200"/>
          </a:p>
        </p:txBody>
      </p:sp>
      <p:sp>
        <p:nvSpPr>
          <p:cNvPr id="106" name="Google Shape;106;g1477fb2bb17_0_50"/>
          <p:cNvSpPr txBox="1"/>
          <p:nvPr>
            <p:ph idx="1" type="subTitle"/>
          </p:nvPr>
        </p:nvSpPr>
        <p:spPr>
          <a:xfrm>
            <a:off x="311700" y="1224275"/>
            <a:ext cx="8520600" cy="39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7" name="Google Shape;107;g1477fb2bb17_0_50"/>
          <p:cNvPicPr preferRelativeResize="0"/>
          <p:nvPr/>
        </p:nvPicPr>
        <p:blipFill>
          <a:blip r:embed="rId3">
            <a:alphaModFix/>
          </a:blip>
          <a:stretch>
            <a:fillRect/>
          </a:stretch>
        </p:blipFill>
        <p:spPr>
          <a:xfrm>
            <a:off x="1066800" y="800775"/>
            <a:ext cx="8077201" cy="421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