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6" r:id="rId4"/>
    <p:sldMasterId id="2147483804" r:id="rId5"/>
  </p:sldMasterIdLst>
  <p:sldIdLst>
    <p:sldId id="257" r:id="rId6"/>
    <p:sldId id="259" r:id="rId7"/>
    <p:sldId id="272" r:id="rId8"/>
    <p:sldId id="258" r:id="rId9"/>
    <p:sldId id="260" r:id="rId10"/>
    <p:sldId id="261" r:id="rId11"/>
    <p:sldId id="262" r:id="rId12"/>
    <p:sldId id="263" r:id="rId13"/>
    <p:sldId id="264" r:id="rId14"/>
    <p:sldId id="265" r:id="rId15"/>
    <p:sldId id="274" r:id="rId16"/>
    <p:sldId id="266" r:id="rId17"/>
    <p:sldId id="275" r:id="rId18"/>
    <p:sldId id="267" r:id="rId19"/>
    <p:sldId id="268" r:id="rId20"/>
    <p:sldId id="269" r:id="rId21"/>
    <p:sldId id="270" r:id="rId22"/>
    <p:sldId id="273" r:id="rId23"/>
    <p:sldId id="271" r:id="rId24"/>
    <p:sldId id="277"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54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28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2440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856722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35983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2938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024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512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87DA83-5663-4C9C-B9AA-0B40A3DAFF81}" type="datetime1">
              <a:rPr lang="en-US" smtClean="0"/>
              <a:t>7/16/2020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549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483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531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1659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2431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55836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30312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7583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0437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3377096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22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97337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12145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17603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69450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16194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1104449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791253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4121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87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001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7535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82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16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8874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584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7/16/2020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4360529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7/16/2020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345786"/>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6000" dirty="0"/>
              <a:t>PRESENTATION ON VARIOUS PYTHON LIBRARIES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SUBMITTED BY -</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F7AF-259B-4BE9-A660-E4C3ADCF7157}"/>
              </a:ext>
            </a:extLst>
          </p:cNvPr>
          <p:cNvSpPr>
            <a:spLocks noGrp="1"/>
          </p:cNvSpPr>
          <p:nvPr>
            <p:ph type="title"/>
          </p:nvPr>
        </p:nvSpPr>
        <p:spPr/>
        <p:txBody>
          <a:bodyPr/>
          <a:lstStyle/>
          <a:p>
            <a:r>
              <a:rPr lang="en-IN" dirty="0"/>
              <a:t>What is Pandas?</a:t>
            </a:r>
          </a:p>
        </p:txBody>
      </p:sp>
      <p:sp>
        <p:nvSpPr>
          <p:cNvPr id="3" name="Content Placeholder 2">
            <a:extLst>
              <a:ext uri="{FF2B5EF4-FFF2-40B4-BE49-F238E27FC236}">
                <a16:creationId xmlns:a16="http://schemas.microsoft.com/office/drawing/2014/main" id="{3BC26ABA-6948-4062-A605-B9204F68436E}"/>
              </a:ext>
            </a:extLst>
          </p:cNvPr>
          <p:cNvSpPr>
            <a:spLocks noGrp="1"/>
          </p:cNvSpPr>
          <p:nvPr>
            <p:ph idx="1"/>
          </p:nvPr>
        </p:nvSpPr>
        <p:spPr>
          <a:xfrm>
            <a:off x="680321" y="2336872"/>
            <a:ext cx="9613861" cy="4285869"/>
          </a:xfrm>
        </p:spPr>
        <p:txBody>
          <a:bodyPr>
            <a:normAutofit fontScale="92500" lnSpcReduction="10000"/>
          </a:bodyPr>
          <a:lstStyle/>
          <a:p>
            <a:r>
              <a:rPr lang="en-US" dirty="0"/>
              <a:t>One of the most widely used Python libraries in Data Science after NumPy and Matplotlib </a:t>
            </a:r>
          </a:p>
          <a:p>
            <a:pPr marL="0" indent="0">
              <a:buNone/>
            </a:pPr>
            <a:r>
              <a:rPr lang="en-US" dirty="0"/>
              <a:t> The Pandas library Provides </a:t>
            </a:r>
          </a:p>
          <a:p>
            <a:r>
              <a:rPr lang="en-US" dirty="0"/>
              <a:t>High-performance </a:t>
            </a:r>
          </a:p>
          <a:p>
            <a:r>
              <a:rPr lang="en-US" dirty="0"/>
              <a:t>Easy-to-use data structures and </a:t>
            </a:r>
          </a:p>
          <a:p>
            <a:r>
              <a:rPr lang="en-US" dirty="0"/>
              <a:t>Data analysis tools</a:t>
            </a:r>
          </a:p>
          <a:p>
            <a:pPr marL="0" indent="0">
              <a:buNone/>
            </a:pPr>
            <a:r>
              <a:rPr lang="en-US" dirty="0"/>
              <a:t>Many features available in Excel are available programmatically like Creating pivot tables , Computing columns based on other columns , Plotting graphs</a:t>
            </a:r>
          </a:p>
          <a:p>
            <a:pPr marL="0" indent="0">
              <a:buNone/>
            </a:pPr>
            <a:r>
              <a:rPr lang="en-US" altLang="en-US" dirty="0">
                <a:latin typeface="Lato"/>
              </a:rPr>
              <a:t>When working with tabular data, such as data stored in spreadsheets or databases, Pandas is the right tool to make use. Pandas will help to explore, clean and process data. In Pandas, a data table is called a </a:t>
            </a:r>
            <a:r>
              <a:rPr lang="en-US" altLang="en-US" dirty="0" err="1">
                <a:latin typeface="Lato"/>
              </a:rPr>
              <a:t>Dataframe</a:t>
            </a:r>
            <a:endParaRPr lang="en-US" dirty="0"/>
          </a:p>
          <a:p>
            <a:pPr marL="0" indent="0">
              <a:buNone/>
            </a:pPr>
            <a:endParaRPr lang="en-IN" dirty="0"/>
          </a:p>
        </p:txBody>
      </p:sp>
      <p:sp>
        <p:nvSpPr>
          <p:cNvPr id="4" name="Rectangle 1">
            <a:extLst>
              <a:ext uri="{FF2B5EF4-FFF2-40B4-BE49-F238E27FC236}">
                <a16:creationId xmlns:a16="http://schemas.microsoft.com/office/drawing/2014/main" id="{FCB64078-AF2A-4C17-AECC-6537CFF7CD9C}"/>
              </a:ext>
            </a:extLst>
          </p:cNvPr>
          <p:cNvSpPr>
            <a:spLocks noChangeArrowheads="1"/>
          </p:cNvSpPr>
          <p:nvPr/>
        </p:nvSpPr>
        <p:spPr bwMode="auto">
          <a:xfrm>
            <a:off x="0" y="-184666"/>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811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7815-58A8-4D0C-B23B-9F54989BDD91}"/>
              </a:ext>
            </a:extLst>
          </p:cNvPr>
          <p:cNvSpPr>
            <a:spLocks noGrp="1"/>
          </p:cNvSpPr>
          <p:nvPr>
            <p:ph type="title"/>
          </p:nvPr>
        </p:nvSpPr>
        <p:spPr/>
        <p:txBody>
          <a:bodyPr/>
          <a:lstStyle/>
          <a:p>
            <a:r>
              <a:rPr lang="en-IN" dirty="0"/>
              <a:t>PANDAS SERIES</a:t>
            </a:r>
          </a:p>
        </p:txBody>
      </p:sp>
      <p:sp>
        <p:nvSpPr>
          <p:cNvPr id="3" name="Content Placeholder 2">
            <a:extLst>
              <a:ext uri="{FF2B5EF4-FFF2-40B4-BE49-F238E27FC236}">
                <a16:creationId xmlns:a16="http://schemas.microsoft.com/office/drawing/2014/main" id="{AADED9D3-6B01-4372-A0AA-A2966742E979}"/>
              </a:ext>
            </a:extLst>
          </p:cNvPr>
          <p:cNvSpPr>
            <a:spLocks noGrp="1"/>
          </p:cNvSpPr>
          <p:nvPr>
            <p:ph idx="1"/>
          </p:nvPr>
        </p:nvSpPr>
        <p:spPr/>
        <p:txBody>
          <a:bodyPr/>
          <a:lstStyle/>
          <a:p>
            <a:r>
              <a:rPr lang="en-US" dirty="0"/>
              <a:t>Pandas Series is a one-dimensional labeled array capable of holding data of any type</a:t>
            </a:r>
          </a:p>
          <a:p>
            <a:r>
              <a:rPr lang="en-US" dirty="0"/>
              <a:t> The axis labels are collectively called index. Pandas Series is nothing but a column in an excel sheet</a:t>
            </a:r>
          </a:p>
          <a:p>
            <a:r>
              <a:rPr lang="en-US" dirty="0"/>
              <a:t>Labels need not be unique but must be a </a:t>
            </a:r>
            <a:r>
              <a:rPr lang="en-US" dirty="0" err="1"/>
              <a:t>hashable</a:t>
            </a:r>
            <a:r>
              <a:rPr lang="en-US" dirty="0"/>
              <a:t> type. The object supports both integer and label-based indexing and provides a host of methods for performing operations involving the index.</a:t>
            </a:r>
            <a:endParaRPr lang="en-IN" dirty="0"/>
          </a:p>
        </p:txBody>
      </p:sp>
    </p:spTree>
    <p:extLst>
      <p:ext uri="{BB962C8B-B14F-4D97-AF65-F5344CB8AC3E}">
        <p14:creationId xmlns:p14="http://schemas.microsoft.com/office/powerpoint/2010/main" val="407024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5E5C-F1D0-4A32-A44A-E5755347EA1F}"/>
              </a:ext>
            </a:extLst>
          </p:cNvPr>
          <p:cNvSpPr>
            <a:spLocks noGrp="1"/>
          </p:cNvSpPr>
          <p:nvPr>
            <p:ph type="title"/>
          </p:nvPr>
        </p:nvSpPr>
        <p:spPr/>
        <p:txBody>
          <a:bodyPr/>
          <a:lstStyle/>
          <a:p>
            <a:r>
              <a:rPr lang="en-IN" dirty="0" err="1"/>
              <a:t>DataFrames</a:t>
            </a:r>
            <a:r>
              <a:rPr lang="en-IN" dirty="0"/>
              <a:t> - Overview</a:t>
            </a:r>
          </a:p>
        </p:txBody>
      </p:sp>
      <p:sp>
        <p:nvSpPr>
          <p:cNvPr id="3" name="Content Placeholder 2">
            <a:extLst>
              <a:ext uri="{FF2B5EF4-FFF2-40B4-BE49-F238E27FC236}">
                <a16:creationId xmlns:a16="http://schemas.microsoft.com/office/drawing/2014/main" id="{A2E73F0C-CBF7-46D5-863D-5781682E4016}"/>
              </a:ext>
            </a:extLst>
          </p:cNvPr>
          <p:cNvSpPr>
            <a:spLocks noGrp="1"/>
          </p:cNvSpPr>
          <p:nvPr>
            <p:ph idx="1"/>
          </p:nvPr>
        </p:nvSpPr>
        <p:spPr/>
        <p:txBody>
          <a:bodyPr>
            <a:normAutofit/>
          </a:bodyPr>
          <a:lstStyle/>
          <a:p>
            <a:pPr fontAlgn="base"/>
            <a:r>
              <a:rPr lang="en-US" b="1" dirty="0"/>
              <a:t>Pandas </a:t>
            </a:r>
            <a:r>
              <a:rPr lang="en-US" b="1" dirty="0" err="1"/>
              <a:t>DataFrame</a:t>
            </a:r>
            <a:r>
              <a:rPr lang="en-US" dirty="0"/>
              <a:t> is two-dimensional size-mutable, potentially heterogeneous tabular data structure with labeled axes (rows and columns).</a:t>
            </a:r>
          </a:p>
          <a:p>
            <a:pPr fontAlgn="base"/>
            <a:r>
              <a:rPr lang="en-US" dirty="0"/>
              <a:t> A Data frame is a two-dimensional data structure, i.e., data is aligned in a tabular fashion in rows and columns. Pandas </a:t>
            </a:r>
            <a:r>
              <a:rPr lang="en-US" dirty="0" err="1"/>
              <a:t>DataFrame</a:t>
            </a:r>
            <a:r>
              <a:rPr lang="en-US" dirty="0"/>
              <a:t> consists of three principal components, the </a:t>
            </a:r>
            <a:r>
              <a:rPr lang="en-US" b="1" dirty="0"/>
              <a:t>data</a:t>
            </a:r>
            <a:r>
              <a:rPr lang="en-US" dirty="0"/>
              <a:t>, </a:t>
            </a:r>
            <a:r>
              <a:rPr lang="en-US" b="1" dirty="0"/>
              <a:t>rows</a:t>
            </a:r>
            <a:r>
              <a:rPr lang="en-US" dirty="0"/>
              <a:t>, and </a:t>
            </a:r>
            <a:r>
              <a:rPr lang="en-US" b="1" dirty="0"/>
              <a:t>columns</a:t>
            </a:r>
            <a:r>
              <a:rPr lang="en-US" dirty="0"/>
              <a:t>.</a:t>
            </a:r>
          </a:p>
          <a:p>
            <a:r>
              <a:rPr lang="en-US" dirty="0"/>
              <a:t>When dealing with large </a:t>
            </a:r>
            <a:r>
              <a:rPr lang="en-US" dirty="0" err="1"/>
              <a:t>DataFrames</a:t>
            </a:r>
            <a:r>
              <a:rPr lang="en-US" dirty="0"/>
              <a:t>, it is useful to get a quick overview of its content</a:t>
            </a:r>
            <a:endParaRPr lang="en-IN" dirty="0"/>
          </a:p>
        </p:txBody>
      </p:sp>
    </p:spTree>
    <p:extLst>
      <p:ext uri="{BB962C8B-B14F-4D97-AF65-F5344CB8AC3E}">
        <p14:creationId xmlns:p14="http://schemas.microsoft.com/office/powerpoint/2010/main" val="345098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1B1F-5D69-44BD-968E-419A9D814230}"/>
              </a:ext>
            </a:extLst>
          </p:cNvPr>
          <p:cNvSpPr>
            <a:spLocks noGrp="1"/>
          </p:cNvSpPr>
          <p:nvPr>
            <p:ph type="title"/>
          </p:nvPr>
        </p:nvSpPr>
        <p:spPr/>
        <p:txBody>
          <a:bodyPr/>
          <a:lstStyle/>
          <a:p>
            <a:r>
              <a:rPr lang="en-IN" dirty="0"/>
              <a:t>USE OF PANDAS IN DATA SCIENCE</a:t>
            </a:r>
          </a:p>
        </p:txBody>
      </p:sp>
      <p:sp>
        <p:nvSpPr>
          <p:cNvPr id="3" name="Content Placeholder 2">
            <a:extLst>
              <a:ext uri="{FF2B5EF4-FFF2-40B4-BE49-F238E27FC236}">
                <a16:creationId xmlns:a16="http://schemas.microsoft.com/office/drawing/2014/main" id="{9242130D-C7C4-44A6-B742-AE9E3FC073E9}"/>
              </a:ext>
            </a:extLst>
          </p:cNvPr>
          <p:cNvSpPr>
            <a:spLocks noGrp="1"/>
          </p:cNvSpPr>
          <p:nvPr>
            <p:ph idx="1"/>
          </p:nvPr>
        </p:nvSpPr>
        <p:spPr/>
        <p:txBody>
          <a:bodyPr>
            <a:normAutofit fontScale="92500" lnSpcReduction="10000"/>
          </a:bodyPr>
          <a:lstStyle/>
          <a:p>
            <a:pPr fontAlgn="base"/>
            <a:r>
              <a:rPr lang="en-US" dirty="0"/>
              <a:t>Pandas is generally used for data science because pandas is used in conjunction with other libraries that are used for data science. It is built on the top of the </a:t>
            </a:r>
            <a:r>
              <a:rPr lang="en-US" b="1" dirty="0"/>
              <a:t>NumPy</a:t>
            </a:r>
            <a:r>
              <a:rPr lang="en-US" dirty="0"/>
              <a:t> library which means that a lot of structures of NumPy are used or replicated in Pandas.</a:t>
            </a:r>
          </a:p>
          <a:p>
            <a:pPr fontAlgn="base"/>
            <a:r>
              <a:rPr lang="en-US" dirty="0"/>
              <a:t>The data produced by Pandas is often used as input for plotting functions of </a:t>
            </a:r>
            <a:r>
              <a:rPr lang="en-US" b="1" dirty="0"/>
              <a:t>Matplotlib</a:t>
            </a:r>
            <a:r>
              <a:rPr lang="en-US" dirty="0"/>
              <a:t>, statistical analysis in </a:t>
            </a:r>
            <a:r>
              <a:rPr lang="en-US" b="1" dirty="0"/>
              <a:t>SciPy</a:t>
            </a:r>
            <a:r>
              <a:rPr lang="en-US" dirty="0"/>
              <a:t>, machine learning algorithm in </a:t>
            </a:r>
            <a:r>
              <a:rPr lang="en-US" b="1" dirty="0"/>
              <a:t>Scikit-learn</a:t>
            </a:r>
            <a:r>
              <a:rPr lang="en-US" dirty="0"/>
              <a:t>.</a:t>
            </a:r>
          </a:p>
          <a:p>
            <a:pPr fontAlgn="base"/>
            <a:r>
              <a:rPr lang="en-US" dirty="0"/>
              <a:t>Pandas program can be run from any text editor but it is recommended to use </a:t>
            </a:r>
            <a:r>
              <a:rPr lang="en-US" dirty="0" err="1"/>
              <a:t>Jupyter</a:t>
            </a:r>
            <a:r>
              <a:rPr lang="en-US" dirty="0"/>
              <a:t> Notebook for this as </a:t>
            </a:r>
            <a:r>
              <a:rPr lang="en-US" dirty="0" err="1"/>
              <a:t>Jupyter</a:t>
            </a:r>
            <a:r>
              <a:rPr lang="en-US" dirty="0"/>
              <a:t> given the ability to execute code in a particular cell rather than executing the entire file. </a:t>
            </a:r>
            <a:r>
              <a:rPr lang="en-US" dirty="0" err="1"/>
              <a:t>Jupyter</a:t>
            </a:r>
            <a:r>
              <a:rPr lang="en-US" dirty="0"/>
              <a:t> also provides an easy way to visualize pandas </a:t>
            </a:r>
            <a:r>
              <a:rPr lang="en-US" dirty="0" err="1"/>
              <a:t>dataframe</a:t>
            </a:r>
            <a:r>
              <a:rPr lang="en-US" dirty="0"/>
              <a:t> and plots.</a:t>
            </a:r>
          </a:p>
          <a:p>
            <a:endParaRPr lang="en-IN" dirty="0"/>
          </a:p>
        </p:txBody>
      </p:sp>
    </p:spTree>
    <p:extLst>
      <p:ext uri="{BB962C8B-B14F-4D97-AF65-F5344CB8AC3E}">
        <p14:creationId xmlns:p14="http://schemas.microsoft.com/office/powerpoint/2010/main" val="197941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A6D-9EF8-48E8-BF77-A05CAD01C9B5}"/>
              </a:ext>
            </a:extLst>
          </p:cNvPr>
          <p:cNvSpPr>
            <a:spLocks noGrp="1"/>
          </p:cNvSpPr>
          <p:nvPr>
            <p:ph type="ctrTitle"/>
          </p:nvPr>
        </p:nvSpPr>
        <p:spPr/>
        <p:txBody>
          <a:bodyPr/>
          <a:lstStyle/>
          <a:p>
            <a:r>
              <a:rPr lang="en-IN" dirty="0"/>
              <a:t>MATPLOTLIB</a:t>
            </a:r>
          </a:p>
        </p:txBody>
      </p:sp>
      <p:sp>
        <p:nvSpPr>
          <p:cNvPr id="3" name="Subtitle 2">
            <a:extLst>
              <a:ext uri="{FF2B5EF4-FFF2-40B4-BE49-F238E27FC236}">
                <a16:creationId xmlns:a16="http://schemas.microsoft.com/office/drawing/2014/main" id="{B819455E-552F-4414-ACA3-7B2AD274A12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077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2D6-7844-4A34-B750-2A35DEE954FF}"/>
              </a:ext>
            </a:extLst>
          </p:cNvPr>
          <p:cNvSpPr>
            <a:spLocks noGrp="1"/>
          </p:cNvSpPr>
          <p:nvPr>
            <p:ph type="title"/>
          </p:nvPr>
        </p:nvSpPr>
        <p:spPr/>
        <p:txBody>
          <a:bodyPr/>
          <a:lstStyle/>
          <a:p>
            <a:r>
              <a:rPr lang="en-IN" dirty="0"/>
              <a:t>WHAT IS MATPLOTLIB</a:t>
            </a:r>
          </a:p>
        </p:txBody>
      </p:sp>
      <p:sp>
        <p:nvSpPr>
          <p:cNvPr id="3" name="Content Placeholder 2">
            <a:extLst>
              <a:ext uri="{FF2B5EF4-FFF2-40B4-BE49-F238E27FC236}">
                <a16:creationId xmlns:a16="http://schemas.microsoft.com/office/drawing/2014/main" id="{1009DC4E-D08A-48E1-8AFF-0EB881F2F208}"/>
              </a:ext>
            </a:extLst>
          </p:cNvPr>
          <p:cNvSpPr>
            <a:spLocks noGrp="1"/>
          </p:cNvSpPr>
          <p:nvPr>
            <p:ph idx="1"/>
          </p:nvPr>
        </p:nvSpPr>
        <p:spPr/>
        <p:txBody>
          <a:bodyPr/>
          <a:lstStyle/>
          <a:p>
            <a:r>
              <a:rPr lang="en-US" dirty="0"/>
              <a:t>Matplotlib is a Python 2D plotting library </a:t>
            </a:r>
          </a:p>
          <a:p>
            <a:r>
              <a:rPr lang="en-US" dirty="0"/>
              <a:t>Produces publication quality figures in a variety of Hardcopy formats and Interactive environments </a:t>
            </a:r>
          </a:p>
          <a:p>
            <a:r>
              <a:rPr lang="en-IN" dirty="0"/>
              <a:t>Matplotlib can be used in ○ Python scripts ○ Python and </a:t>
            </a:r>
            <a:r>
              <a:rPr lang="en-IN" dirty="0" err="1"/>
              <a:t>IPython</a:t>
            </a:r>
            <a:r>
              <a:rPr lang="en-IN" dirty="0"/>
              <a:t> shell ○ </a:t>
            </a:r>
            <a:r>
              <a:rPr lang="en-IN" dirty="0" err="1"/>
              <a:t>Jupyter</a:t>
            </a:r>
            <a:r>
              <a:rPr lang="en-IN" dirty="0"/>
              <a:t> notebook ○ Web application servers ○ GUI toolkits</a:t>
            </a:r>
          </a:p>
          <a:p>
            <a:r>
              <a:rPr lang="en-US" dirty="0"/>
              <a:t>One of the greatest benefits of visualization is that it allows us visual access to huge amounts of data in easily digestible visuals. Matplotlib consists of several plots like line, bar, scatter, histogram etc.</a:t>
            </a:r>
            <a:endParaRPr lang="en-IN" dirty="0"/>
          </a:p>
          <a:p>
            <a:endParaRPr lang="en-IN" dirty="0"/>
          </a:p>
        </p:txBody>
      </p:sp>
    </p:spTree>
    <p:extLst>
      <p:ext uri="{BB962C8B-B14F-4D97-AF65-F5344CB8AC3E}">
        <p14:creationId xmlns:p14="http://schemas.microsoft.com/office/powerpoint/2010/main" val="78991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0185-971D-4609-A98E-963470F6D687}"/>
              </a:ext>
            </a:extLst>
          </p:cNvPr>
          <p:cNvSpPr>
            <a:spLocks noGrp="1"/>
          </p:cNvSpPr>
          <p:nvPr>
            <p:ph type="title"/>
          </p:nvPr>
        </p:nvSpPr>
        <p:spPr/>
        <p:txBody>
          <a:bodyPr/>
          <a:lstStyle/>
          <a:p>
            <a:r>
              <a:rPr lang="en-IN" dirty="0"/>
              <a:t>Matplotlib-</a:t>
            </a:r>
            <a:r>
              <a:rPr lang="en-IN" dirty="0" err="1"/>
              <a:t>pyplot</a:t>
            </a:r>
            <a:r>
              <a:rPr lang="en-IN" dirty="0"/>
              <a:t> module</a:t>
            </a:r>
          </a:p>
        </p:txBody>
      </p:sp>
      <p:sp>
        <p:nvSpPr>
          <p:cNvPr id="3" name="Content Placeholder 2">
            <a:extLst>
              <a:ext uri="{FF2B5EF4-FFF2-40B4-BE49-F238E27FC236}">
                <a16:creationId xmlns:a16="http://schemas.microsoft.com/office/drawing/2014/main" id="{DAC5F549-0353-437F-AAA9-C124A064194D}"/>
              </a:ext>
            </a:extLst>
          </p:cNvPr>
          <p:cNvSpPr>
            <a:spLocks noGrp="1"/>
          </p:cNvSpPr>
          <p:nvPr>
            <p:ph idx="1"/>
          </p:nvPr>
        </p:nvSpPr>
        <p:spPr/>
        <p:txBody>
          <a:bodyPr/>
          <a:lstStyle/>
          <a:p>
            <a:r>
              <a:rPr lang="en-US" dirty="0"/>
              <a:t>It is a Collection of functions that make matplotlib work like MATLAB </a:t>
            </a:r>
          </a:p>
          <a:p>
            <a:r>
              <a:rPr lang="en-US" dirty="0"/>
              <a:t> Majority of plotting commands in </a:t>
            </a:r>
            <a:r>
              <a:rPr lang="en-US" dirty="0" err="1"/>
              <a:t>pyplot</a:t>
            </a:r>
            <a:r>
              <a:rPr lang="en-US" dirty="0"/>
              <a:t> have MATLAB analogs with similar arguments</a:t>
            </a:r>
            <a:endParaRPr lang="en-IN" dirty="0"/>
          </a:p>
        </p:txBody>
      </p:sp>
      <p:pic>
        <p:nvPicPr>
          <p:cNvPr id="5" name="Picture 4">
            <a:extLst>
              <a:ext uri="{FF2B5EF4-FFF2-40B4-BE49-F238E27FC236}">
                <a16:creationId xmlns:a16="http://schemas.microsoft.com/office/drawing/2014/main" id="{20A21AEC-468F-4EB7-B96A-831B2FE51228}"/>
              </a:ext>
            </a:extLst>
          </p:cNvPr>
          <p:cNvPicPr>
            <a:picLocks noChangeAspect="1"/>
          </p:cNvPicPr>
          <p:nvPr/>
        </p:nvPicPr>
        <p:blipFill>
          <a:blip r:embed="rId2"/>
          <a:stretch>
            <a:fillRect/>
          </a:stretch>
        </p:blipFill>
        <p:spPr>
          <a:xfrm>
            <a:off x="8131345" y="3915921"/>
            <a:ext cx="3489526" cy="2188851"/>
          </a:xfrm>
          <a:prstGeom prst="rect">
            <a:avLst/>
          </a:prstGeom>
        </p:spPr>
      </p:pic>
      <p:pic>
        <p:nvPicPr>
          <p:cNvPr id="7" name="Picture 6">
            <a:extLst>
              <a:ext uri="{FF2B5EF4-FFF2-40B4-BE49-F238E27FC236}">
                <a16:creationId xmlns:a16="http://schemas.microsoft.com/office/drawing/2014/main" id="{F2089734-005D-4D1C-864D-6359DAE0E9E1}"/>
              </a:ext>
            </a:extLst>
          </p:cNvPr>
          <p:cNvPicPr>
            <a:picLocks noChangeAspect="1"/>
          </p:cNvPicPr>
          <p:nvPr/>
        </p:nvPicPr>
        <p:blipFill>
          <a:blip r:embed="rId3"/>
          <a:stretch>
            <a:fillRect/>
          </a:stretch>
        </p:blipFill>
        <p:spPr>
          <a:xfrm>
            <a:off x="754925" y="3915921"/>
            <a:ext cx="6611462" cy="2362616"/>
          </a:xfrm>
          <a:prstGeom prst="rect">
            <a:avLst/>
          </a:prstGeom>
        </p:spPr>
      </p:pic>
    </p:spTree>
    <p:extLst>
      <p:ext uri="{BB962C8B-B14F-4D97-AF65-F5344CB8AC3E}">
        <p14:creationId xmlns:p14="http://schemas.microsoft.com/office/powerpoint/2010/main" val="329404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4EFC-E416-4219-B8EE-DBC85F5E02B7}"/>
              </a:ext>
            </a:extLst>
          </p:cNvPr>
          <p:cNvSpPr>
            <a:spLocks noGrp="1"/>
          </p:cNvSpPr>
          <p:nvPr>
            <p:ph type="title"/>
          </p:nvPr>
        </p:nvSpPr>
        <p:spPr/>
        <p:txBody>
          <a:bodyPr/>
          <a:lstStyle/>
          <a:p>
            <a:r>
              <a:rPr lang="en-IN" dirty="0"/>
              <a:t>SOME BASIC PLOTS IN MATPLOTLIB</a:t>
            </a:r>
          </a:p>
        </p:txBody>
      </p:sp>
      <p:pic>
        <p:nvPicPr>
          <p:cNvPr id="5" name="Content Placeholder 4">
            <a:extLst>
              <a:ext uri="{FF2B5EF4-FFF2-40B4-BE49-F238E27FC236}">
                <a16:creationId xmlns:a16="http://schemas.microsoft.com/office/drawing/2014/main" id="{C53945B8-6CF3-4DF9-B974-C267D879943D}"/>
              </a:ext>
            </a:extLst>
          </p:cNvPr>
          <p:cNvPicPr>
            <a:picLocks noGrp="1" noChangeAspect="1"/>
          </p:cNvPicPr>
          <p:nvPr>
            <p:ph idx="1"/>
          </p:nvPr>
        </p:nvPicPr>
        <p:blipFill>
          <a:blip r:embed="rId2"/>
          <a:stretch>
            <a:fillRect/>
          </a:stretch>
        </p:blipFill>
        <p:spPr>
          <a:xfrm>
            <a:off x="174472" y="2116423"/>
            <a:ext cx="3287820" cy="2513387"/>
          </a:xfrm>
        </p:spPr>
      </p:pic>
      <p:pic>
        <p:nvPicPr>
          <p:cNvPr id="7" name="Picture 6">
            <a:extLst>
              <a:ext uri="{FF2B5EF4-FFF2-40B4-BE49-F238E27FC236}">
                <a16:creationId xmlns:a16="http://schemas.microsoft.com/office/drawing/2014/main" id="{757BCDB9-528F-48A3-BB27-855F7756F44D}"/>
              </a:ext>
            </a:extLst>
          </p:cNvPr>
          <p:cNvPicPr>
            <a:picLocks noChangeAspect="1"/>
          </p:cNvPicPr>
          <p:nvPr/>
        </p:nvPicPr>
        <p:blipFill>
          <a:blip r:embed="rId3"/>
          <a:stretch>
            <a:fillRect/>
          </a:stretch>
        </p:blipFill>
        <p:spPr>
          <a:xfrm>
            <a:off x="3864977" y="2116423"/>
            <a:ext cx="3496914" cy="2513387"/>
          </a:xfrm>
          <a:prstGeom prst="rect">
            <a:avLst/>
          </a:prstGeom>
        </p:spPr>
      </p:pic>
      <p:pic>
        <p:nvPicPr>
          <p:cNvPr id="9" name="Picture 8">
            <a:extLst>
              <a:ext uri="{FF2B5EF4-FFF2-40B4-BE49-F238E27FC236}">
                <a16:creationId xmlns:a16="http://schemas.microsoft.com/office/drawing/2014/main" id="{BF2C2802-4CDB-43E9-B922-50A5C613FEE4}"/>
              </a:ext>
            </a:extLst>
          </p:cNvPr>
          <p:cNvPicPr>
            <a:picLocks noChangeAspect="1"/>
          </p:cNvPicPr>
          <p:nvPr/>
        </p:nvPicPr>
        <p:blipFill>
          <a:blip r:embed="rId4"/>
          <a:stretch>
            <a:fillRect/>
          </a:stretch>
        </p:blipFill>
        <p:spPr>
          <a:xfrm>
            <a:off x="7828950" y="2116423"/>
            <a:ext cx="3483672" cy="2513387"/>
          </a:xfrm>
          <a:prstGeom prst="rect">
            <a:avLst/>
          </a:prstGeom>
        </p:spPr>
      </p:pic>
      <p:sp>
        <p:nvSpPr>
          <p:cNvPr id="10" name="TextBox 9">
            <a:extLst>
              <a:ext uri="{FF2B5EF4-FFF2-40B4-BE49-F238E27FC236}">
                <a16:creationId xmlns:a16="http://schemas.microsoft.com/office/drawing/2014/main" id="{7E412FC7-0215-4C0A-A36E-028C714E1606}"/>
              </a:ext>
            </a:extLst>
          </p:cNvPr>
          <p:cNvSpPr txBox="1"/>
          <p:nvPr/>
        </p:nvSpPr>
        <p:spPr>
          <a:xfrm>
            <a:off x="174472" y="4882718"/>
            <a:ext cx="11632829" cy="369332"/>
          </a:xfrm>
          <a:prstGeom prst="rect">
            <a:avLst/>
          </a:prstGeom>
          <a:noFill/>
        </p:spPr>
        <p:txBody>
          <a:bodyPr wrap="square" rtlCol="0">
            <a:spAutoFit/>
          </a:bodyPr>
          <a:lstStyle/>
          <a:p>
            <a:r>
              <a:rPr lang="en-IN" dirty="0"/>
              <a:t>Line plot                                                             Bar plot                                             Scatter Plot</a:t>
            </a:r>
          </a:p>
        </p:txBody>
      </p:sp>
    </p:spTree>
    <p:extLst>
      <p:ext uri="{BB962C8B-B14F-4D97-AF65-F5344CB8AC3E}">
        <p14:creationId xmlns:p14="http://schemas.microsoft.com/office/powerpoint/2010/main" val="191118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60CC-0C7F-4416-9779-1742C69D1D52}"/>
              </a:ext>
            </a:extLst>
          </p:cNvPr>
          <p:cNvSpPr>
            <a:spLocks noGrp="1"/>
          </p:cNvSpPr>
          <p:nvPr>
            <p:ph type="ctrTitle"/>
          </p:nvPr>
        </p:nvSpPr>
        <p:spPr/>
        <p:txBody>
          <a:bodyPr/>
          <a:lstStyle/>
          <a:p>
            <a:r>
              <a:rPr lang="en-IN" dirty="0"/>
              <a:t>SEABORN</a:t>
            </a:r>
          </a:p>
        </p:txBody>
      </p:sp>
      <p:sp>
        <p:nvSpPr>
          <p:cNvPr id="3" name="Subtitle 2">
            <a:extLst>
              <a:ext uri="{FF2B5EF4-FFF2-40B4-BE49-F238E27FC236}">
                <a16:creationId xmlns:a16="http://schemas.microsoft.com/office/drawing/2014/main" id="{D029401A-FFD2-4063-A9EF-111DFD2180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7630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5CC4-220E-4FD5-B1B5-77CFCF871128}"/>
              </a:ext>
            </a:extLst>
          </p:cNvPr>
          <p:cNvSpPr>
            <a:spLocks noGrp="1"/>
          </p:cNvSpPr>
          <p:nvPr>
            <p:ph type="title"/>
          </p:nvPr>
        </p:nvSpPr>
        <p:spPr/>
        <p:txBody>
          <a:bodyPr/>
          <a:lstStyle/>
          <a:p>
            <a:r>
              <a:rPr lang="en-US" dirty="0"/>
              <a:t>An introduction to seaborn</a:t>
            </a:r>
            <a:br>
              <a:rPr lang="en-US" dirty="0"/>
            </a:br>
            <a:endParaRPr lang="en-IN" dirty="0"/>
          </a:p>
        </p:txBody>
      </p:sp>
      <p:sp>
        <p:nvSpPr>
          <p:cNvPr id="3" name="Content Placeholder 2">
            <a:extLst>
              <a:ext uri="{FF2B5EF4-FFF2-40B4-BE49-F238E27FC236}">
                <a16:creationId xmlns:a16="http://schemas.microsoft.com/office/drawing/2014/main" id="{22163375-5DB8-4997-BDEE-7D6F24C60C05}"/>
              </a:ext>
            </a:extLst>
          </p:cNvPr>
          <p:cNvSpPr>
            <a:spLocks noGrp="1"/>
          </p:cNvSpPr>
          <p:nvPr>
            <p:ph idx="1"/>
          </p:nvPr>
        </p:nvSpPr>
        <p:spPr/>
        <p:txBody>
          <a:bodyPr>
            <a:normAutofit fontScale="92500" lnSpcReduction="20000"/>
          </a:bodyPr>
          <a:lstStyle/>
          <a:p>
            <a:r>
              <a:rPr lang="en-US" dirty="0"/>
              <a:t>Seaborn is a library for making statistical graphics in Python. It is built on top of matplotlib and closely integrated with pandas data structures.</a:t>
            </a:r>
          </a:p>
          <a:p>
            <a:r>
              <a:rPr lang="en-US" dirty="0"/>
              <a:t>Here is some of the functionality that seaborn offers:</a:t>
            </a:r>
          </a:p>
          <a:p>
            <a:r>
              <a:rPr lang="en-US" dirty="0"/>
              <a:t>A dataset-oriented API for examining relationships between multiple variables</a:t>
            </a:r>
          </a:p>
          <a:p>
            <a:r>
              <a:rPr lang="en-US" dirty="0"/>
              <a:t>Specialized support for using categorical variables to show observations or aggregate statistics</a:t>
            </a:r>
          </a:p>
          <a:p>
            <a:r>
              <a:rPr lang="en-US" dirty="0"/>
              <a:t>Options for visualizing univariate or bivariate distributions and for comparing them between subsets of data</a:t>
            </a:r>
          </a:p>
          <a:p>
            <a:r>
              <a:rPr lang="en-US" dirty="0"/>
              <a:t>Automatic estimation and plotting of linear regression models for different kinds dependent variables</a:t>
            </a:r>
          </a:p>
        </p:txBody>
      </p:sp>
    </p:spTree>
    <p:extLst>
      <p:ext uri="{BB962C8B-B14F-4D97-AF65-F5344CB8AC3E}">
        <p14:creationId xmlns:p14="http://schemas.microsoft.com/office/powerpoint/2010/main" val="250219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60B3F-B93B-4BF2-9839-2F77C7F8064C}"/>
              </a:ext>
            </a:extLst>
          </p:cNvPr>
          <p:cNvPicPr>
            <a:picLocks noChangeAspect="1"/>
          </p:cNvPicPr>
          <p:nvPr/>
        </p:nvPicPr>
        <p:blipFill>
          <a:blip r:embed="rId2"/>
          <a:stretch>
            <a:fillRect/>
          </a:stretch>
        </p:blipFill>
        <p:spPr>
          <a:xfrm>
            <a:off x="2471136" y="629112"/>
            <a:ext cx="7658100" cy="4019550"/>
          </a:xfrm>
          <a:prstGeom prst="rect">
            <a:avLst/>
          </a:prstGeom>
        </p:spPr>
      </p:pic>
      <p:sp>
        <p:nvSpPr>
          <p:cNvPr id="4" name="TextBox 3">
            <a:extLst>
              <a:ext uri="{FF2B5EF4-FFF2-40B4-BE49-F238E27FC236}">
                <a16:creationId xmlns:a16="http://schemas.microsoft.com/office/drawing/2014/main" id="{16CB1185-9BAF-40F1-816F-D30230181A4A}"/>
              </a:ext>
            </a:extLst>
          </p:cNvPr>
          <p:cNvSpPr txBox="1"/>
          <p:nvPr/>
        </p:nvSpPr>
        <p:spPr>
          <a:xfrm>
            <a:off x="905522" y="5060272"/>
            <a:ext cx="10067278" cy="707886"/>
          </a:xfrm>
          <a:prstGeom prst="rect">
            <a:avLst/>
          </a:prstGeom>
          <a:noFill/>
        </p:spPr>
        <p:txBody>
          <a:bodyPr wrap="square" rtlCol="0">
            <a:spAutoFit/>
          </a:bodyPr>
          <a:lstStyle/>
          <a:p>
            <a:r>
              <a:rPr lang="en-US" sz="4000" dirty="0"/>
              <a:t>The complete Machine Learning eco-system.</a:t>
            </a:r>
            <a:endParaRPr lang="en-IN" sz="4000" dirty="0"/>
          </a:p>
        </p:txBody>
      </p:sp>
    </p:spTree>
    <p:extLst>
      <p:ext uri="{BB962C8B-B14F-4D97-AF65-F5344CB8AC3E}">
        <p14:creationId xmlns:p14="http://schemas.microsoft.com/office/powerpoint/2010/main" val="3642505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C7D2-F83E-4D7A-B032-E15E3ABEFF72}"/>
              </a:ext>
            </a:extLst>
          </p:cNvPr>
          <p:cNvSpPr>
            <a:spLocks noGrp="1"/>
          </p:cNvSpPr>
          <p:nvPr>
            <p:ph type="title"/>
          </p:nvPr>
        </p:nvSpPr>
        <p:spPr/>
        <p:txBody>
          <a:bodyPr/>
          <a:lstStyle/>
          <a:p>
            <a:r>
              <a:rPr lang="en-US" b="1" dirty="0"/>
              <a:t>Plotting scatter plots with Seaborn</a:t>
            </a:r>
            <a:endParaRPr lang="en-IN" dirty="0"/>
          </a:p>
        </p:txBody>
      </p:sp>
      <p:pic>
        <p:nvPicPr>
          <p:cNvPr id="5" name="Content Placeholder 4">
            <a:extLst>
              <a:ext uri="{FF2B5EF4-FFF2-40B4-BE49-F238E27FC236}">
                <a16:creationId xmlns:a16="http://schemas.microsoft.com/office/drawing/2014/main" id="{6C58B838-F250-42B1-B766-3F46C4A40E2D}"/>
              </a:ext>
            </a:extLst>
          </p:cNvPr>
          <p:cNvPicPr>
            <a:picLocks noGrp="1" noChangeAspect="1"/>
          </p:cNvPicPr>
          <p:nvPr>
            <p:ph idx="1"/>
          </p:nvPr>
        </p:nvPicPr>
        <p:blipFill>
          <a:blip r:embed="rId2"/>
          <a:stretch>
            <a:fillRect/>
          </a:stretch>
        </p:blipFill>
        <p:spPr>
          <a:xfrm>
            <a:off x="368619" y="2313454"/>
            <a:ext cx="2851059" cy="2208567"/>
          </a:xfrm>
        </p:spPr>
      </p:pic>
      <p:pic>
        <p:nvPicPr>
          <p:cNvPr id="7" name="Picture 6">
            <a:extLst>
              <a:ext uri="{FF2B5EF4-FFF2-40B4-BE49-F238E27FC236}">
                <a16:creationId xmlns:a16="http://schemas.microsoft.com/office/drawing/2014/main" id="{86D66B5C-FC20-40BF-A29E-64EE1FE3C3A0}"/>
              </a:ext>
            </a:extLst>
          </p:cNvPr>
          <p:cNvPicPr>
            <a:picLocks noChangeAspect="1"/>
          </p:cNvPicPr>
          <p:nvPr/>
        </p:nvPicPr>
        <p:blipFill>
          <a:blip r:embed="rId3"/>
          <a:stretch>
            <a:fillRect/>
          </a:stretch>
        </p:blipFill>
        <p:spPr>
          <a:xfrm>
            <a:off x="4136301" y="2313453"/>
            <a:ext cx="3706252" cy="2208567"/>
          </a:xfrm>
          <a:prstGeom prst="rect">
            <a:avLst/>
          </a:prstGeom>
        </p:spPr>
      </p:pic>
      <p:pic>
        <p:nvPicPr>
          <p:cNvPr id="9" name="Picture 8">
            <a:extLst>
              <a:ext uri="{FF2B5EF4-FFF2-40B4-BE49-F238E27FC236}">
                <a16:creationId xmlns:a16="http://schemas.microsoft.com/office/drawing/2014/main" id="{193D4FF4-3DC0-4260-9985-0744CC2198AD}"/>
              </a:ext>
            </a:extLst>
          </p:cNvPr>
          <p:cNvPicPr>
            <a:picLocks noChangeAspect="1"/>
          </p:cNvPicPr>
          <p:nvPr/>
        </p:nvPicPr>
        <p:blipFill>
          <a:blip r:embed="rId4"/>
          <a:stretch>
            <a:fillRect/>
          </a:stretch>
        </p:blipFill>
        <p:spPr>
          <a:xfrm>
            <a:off x="8821584" y="2277909"/>
            <a:ext cx="3083372" cy="2244111"/>
          </a:xfrm>
          <a:prstGeom prst="rect">
            <a:avLst/>
          </a:prstGeom>
        </p:spPr>
      </p:pic>
      <p:sp>
        <p:nvSpPr>
          <p:cNvPr id="10" name="TextBox 9">
            <a:extLst>
              <a:ext uri="{FF2B5EF4-FFF2-40B4-BE49-F238E27FC236}">
                <a16:creationId xmlns:a16="http://schemas.microsoft.com/office/drawing/2014/main" id="{37E3E15F-9F62-4E0D-8EBE-1DCAFF6BF53A}"/>
              </a:ext>
            </a:extLst>
          </p:cNvPr>
          <p:cNvSpPr txBox="1"/>
          <p:nvPr/>
        </p:nvSpPr>
        <p:spPr>
          <a:xfrm>
            <a:off x="150920" y="4864963"/>
            <a:ext cx="11869445" cy="369332"/>
          </a:xfrm>
          <a:prstGeom prst="rect">
            <a:avLst/>
          </a:prstGeom>
          <a:noFill/>
        </p:spPr>
        <p:txBody>
          <a:bodyPr wrap="square" rtlCol="0">
            <a:spAutoFit/>
          </a:bodyPr>
          <a:lstStyle/>
          <a:p>
            <a:r>
              <a:rPr lang="en-IN" dirty="0"/>
              <a:t>            STRIPPLOT                                                                                SWARMPLOTS</a:t>
            </a:r>
          </a:p>
        </p:txBody>
      </p:sp>
    </p:spTree>
    <p:extLst>
      <p:ext uri="{BB962C8B-B14F-4D97-AF65-F5344CB8AC3E}">
        <p14:creationId xmlns:p14="http://schemas.microsoft.com/office/powerpoint/2010/main" val="24405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6BB2-2C93-42FC-BD35-8701D4CA03F4}"/>
              </a:ext>
            </a:extLst>
          </p:cNvPr>
          <p:cNvSpPr>
            <a:spLocks noGrp="1"/>
          </p:cNvSpPr>
          <p:nvPr>
            <p:ph type="title"/>
          </p:nvPr>
        </p:nvSpPr>
        <p:spPr/>
        <p:txBody>
          <a:bodyPr/>
          <a:lstStyle/>
          <a:p>
            <a:r>
              <a:rPr lang="en-IN" dirty="0"/>
              <a:t>COMPARISION BETWEEN MATPLOTLIB AND SEABORN LIBRARIES</a:t>
            </a:r>
          </a:p>
        </p:txBody>
      </p:sp>
      <p:sp>
        <p:nvSpPr>
          <p:cNvPr id="3" name="Text Placeholder 2">
            <a:extLst>
              <a:ext uri="{FF2B5EF4-FFF2-40B4-BE49-F238E27FC236}">
                <a16:creationId xmlns:a16="http://schemas.microsoft.com/office/drawing/2014/main" id="{BCB85E87-BD56-4019-A287-D7DE52846A1F}"/>
              </a:ext>
            </a:extLst>
          </p:cNvPr>
          <p:cNvSpPr>
            <a:spLocks noGrp="1"/>
          </p:cNvSpPr>
          <p:nvPr>
            <p:ph type="body" idx="1"/>
          </p:nvPr>
        </p:nvSpPr>
        <p:spPr/>
        <p:txBody>
          <a:bodyPr/>
          <a:lstStyle/>
          <a:p>
            <a:r>
              <a:rPr lang="en-IN" dirty="0"/>
              <a:t>MATPLOTLIB</a:t>
            </a:r>
          </a:p>
        </p:txBody>
      </p:sp>
      <p:sp>
        <p:nvSpPr>
          <p:cNvPr id="4" name="Content Placeholder 3">
            <a:extLst>
              <a:ext uri="{FF2B5EF4-FFF2-40B4-BE49-F238E27FC236}">
                <a16:creationId xmlns:a16="http://schemas.microsoft.com/office/drawing/2014/main" id="{C903AA71-1CAA-4BC1-B1AA-839EAB50CAB1}"/>
              </a:ext>
            </a:extLst>
          </p:cNvPr>
          <p:cNvSpPr>
            <a:spLocks noGrp="1"/>
          </p:cNvSpPr>
          <p:nvPr>
            <p:ph sz="half" idx="2"/>
          </p:nvPr>
        </p:nvSpPr>
        <p:spPr/>
        <p:txBody>
          <a:bodyPr>
            <a:normAutofit fontScale="85000" lnSpcReduction="10000"/>
          </a:bodyPr>
          <a:lstStyle/>
          <a:p>
            <a:r>
              <a:rPr lang="en-US" dirty="0"/>
              <a:t> Matplotlib is mainly deployed for basic plotting. Visualization using Matplotlib generally consists of bars, pies, lines, scatter plots and so on.</a:t>
            </a:r>
          </a:p>
          <a:p>
            <a:r>
              <a:rPr lang="en-US" dirty="0"/>
              <a:t>Matplotlib works with data frames and arrays. </a:t>
            </a:r>
            <a:endParaRPr lang="en-IN" dirty="0"/>
          </a:p>
        </p:txBody>
      </p:sp>
      <p:sp>
        <p:nvSpPr>
          <p:cNvPr id="5" name="Text Placeholder 4">
            <a:extLst>
              <a:ext uri="{FF2B5EF4-FFF2-40B4-BE49-F238E27FC236}">
                <a16:creationId xmlns:a16="http://schemas.microsoft.com/office/drawing/2014/main" id="{E5DFA033-5552-4A72-ACCD-36F4A38FCC12}"/>
              </a:ext>
            </a:extLst>
          </p:cNvPr>
          <p:cNvSpPr>
            <a:spLocks noGrp="1"/>
          </p:cNvSpPr>
          <p:nvPr>
            <p:ph type="body" sz="quarter" idx="3"/>
          </p:nvPr>
        </p:nvSpPr>
        <p:spPr/>
        <p:txBody>
          <a:bodyPr/>
          <a:lstStyle/>
          <a:p>
            <a:r>
              <a:rPr lang="en-IN" dirty="0"/>
              <a:t>SEABORN</a:t>
            </a:r>
          </a:p>
        </p:txBody>
      </p:sp>
      <p:sp>
        <p:nvSpPr>
          <p:cNvPr id="6" name="Content Placeholder 5">
            <a:extLst>
              <a:ext uri="{FF2B5EF4-FFF2-40B4-BE49-F238E27FC236}">
                <a16:creationId xmlns:a16="http://schemas.microsoft.com/office/drawing/2014/main" id="{66A1F469-556B-4E4D-B378-31FAE76AD3AE}"/>
              </a:ext>
            </a:extLst>
          </p:cNvPr>
          <p:cNvSpPr>
            <a:spLocks noGrp="1"/>
          </p:cNvSpPr>
          <p:nvPr>
            <p:ph sz="quarter" idx="4"/>
          </p:nvPr>
        </p:nvSpPr>
        <p:spPr/>
        <p:txBody>
          <a:bodyPr>
            <a:normAutofit fontScale="85000" lnSpcReduction="10000"/>
          </a:bodyPr>
          <a:lstStyle/>
          <a:p>
            <a:r>
              <a:rPr lang="en-US" dirty="0"/>
              <a:t>Seaborn , provides a variety of visualization patterns. It uses fewer syntax and has easily interesting default themes. It specializes in statistics visualization and is used if one has to summarize data in visualizations and also show the distribution in the data. </a:t>
            </a:r>
          </a:p>
          <a:p>
            <a:r>
              <a:rPr lang="en-US" dirty="0"/>
              <a:t>Seaborn works with the dataset as a whole and is much more intuitive than Matplotlib.</a:t>
            </a:r>
            <a:endParaRPr lang="en-IN" dirty="0"/>
          </a:p>
        </p:txBody>
      </p:sp>
    </p:spTree>
    <p:extLst>
      <p:ext uri="{BB962C8B-B14F-4D97-AF65-F5344CB8AC3E}">
        <p14:creationId xmlns:p14="http://schemas.microsoft.com/office/powerpoint/2010/main" val="386200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5133-C7B5-48A5-BB42-FFAB0577C655}"/>
              </a:ext>
            </a:extLst>
          </p:cNvPr>
          <p:cNvSpPr>
            <a:spLocks noGrp="1"/>
          </p:cNvSpPr>
          <p:nvPr>
            <p:ph type="title"/>
          </p:nvPr>
        </p:nvSpPr>
        <p:spPr>
          <a:xfrm>
            <a:off x="680322" y="2869895"/>
            <a:ext cx="5898031" cy="1090788"/>
          </a:xfrm>
        </p:spPr>
        <p:txBody>
          <a:bodyPr/>
          <a:lstStyle/>
          <a:p>
            <a:r>
              <a:rPr lang="en-IN" dirty="0"/>
              <a:t>NumPy            </a:t>
            </a:r>
          </a:p>
        </p:txBody>
      </p:sp>
      <p:sp>
        <p:nvSpPr>
          <p:cNvPr id="3" name="Text Placeholder 2">
            <a:extLst>
              <a:ext uri="{FF2B5EF4-FFF2-40B4-BE49-F238E27FC236}">
                <a16:creationId xmlns:a16="http://schemas.microsoft.com/office/drawing/2014/main" id="{E89F8A03-C7BC-4374-A405-3A70C40B37D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578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1264-6873-4EC7-8642-989A775C37E4}"/>
              </a:ext>
            </a:extLst>
          </p:cNvPr>
          <p:cNvSpPr>
            <a:spLocks noGrp="1"/>
          </p:cNvSpPr>
          <p:nvPr>
            <p:ph type="title"/>
          </p:nvPr>
        </p:nvSpPr>
        <p:spPr/>
        <p:txBody>
          <a:bodyPr/>
          <a:lstStyle/>
          <a:p>
            <a:r>
              <a:rPr lang="en-IN" dirty="0"/>
              <a:t>NumPy</a:t>
            </a:r>
          </a:p>
        </p:txBody>
      </p:sp>
      <p:sp>
        <p:nvSpPr>
          <p:cNvPr id="3" name="Content Placeholder 2">
            <a:extLst>
              <a:ext uri="{FF2B5EF4-FFF2-40B4-BE49-F238E27FC236}">
                <a16:creationId xmlns:a16="http://schemas.microsoft.com/office/drawing/2014/main" id="{80787076-1E51-456E-BBD6-FD0E1BD72BDB}"/>
              </a:ext>
            </a:extLst>
          </p:cNvPr>
          <p:cNvSpPr>
            <a:spLocks noGrp="1"/>
          </p:cNvSpPr>
          <p:nvPr>
            <p:ph idx="1"/>
          </p:nvPr>
        </p:nvSpPr>
        <p:spPr/>
        <p:txBody>
          <a:bodyPr>
            <a:normAutofit/>
          </a:bodyPr>
          <a:lstStyle/>
          <a:p>
            <a:pPr marL="0" indent="0">
              <a:buNone/>
            </a:pPr>
            <a:r>
              <a:rPr lang="en-IN" dirty="0" err="1"/>
              <a:t>Numpy</a:t>
            </a:r>
            <a:r>
              <a:rPr lang="en-IN" dirty="0"/>
              <a:t> </a:t>
            </a:r>
            <a:r>
              <a:rPr lang="en-US" dirty="0"/>
              <a:t>Stands for "Numeric Python" or "Numerical Python".</a:t>
            </a:r>
          </a:p>
          <a:p>
            <a:pPr marL="0" indent="0">
              <a:buNone/>
            </a:pPr>
            <a:r>
              <a:rPr lang="en-US" dirty="0"/>
              <a:t>Features of NumPy</a:t>
            </a:r>
          </a:p>
          <a:p>
            <a:r>
              <a:rPr lang="en-US" dirty="0"/>
              <a:t>Array-oriented computing</a:t>
            </a:r>
          </a:p>
          <a:p>
            <a:r>
              <a:rPr lang="en-US" dirty="0"/>
              <a:t> Efficiently implemented multi-dimensional arrays</a:t>
            </a:r>
          </a:p>
          <a:p>
            <a:r>
              <a:rPr lang="en-US" dirty="0"/>
              <a:t> Designed for scientific computation</a:t>
            </a:r>
          </a:p>
          <a:p>
            <a:r>
              <a:rPr lang="en-US" dirty="0"/>
              <a:t>Library of high-level mathematical functions</a:t>
            </a:r>
          </a:p>
          <a:p>
            <a:pPr marL="0" indent="0">
              <a:buNone/>
            </a:pPr>
            <a:r>
              <a:rPr lang="en-US" dirty="0"/>
              <a:t>NumPy’s main object is the homogeneous multidimensional array .</a:t>
            </a:r>
          </a:p>
          <a:p>
            <a:endParaRPr lang="en-IN" dirty="0"/>
          </a:p>
        </p:txBody>
      </p:sp>
    </p:spTree>
    <p:extLst>
      <p:ext uri="{BB962C8B-B14F-4D97-AF65-F5344CB8AC3E}">
        <p14:creationId xmlns:p14="http://schemas.microsoft.com/office/powerpoint/2010/main" val="304220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174-3A94-4A7F-97F3-9000A3BAB920}"/>
              </a:ext>
            </a:extLst>
          </p:cNvPr>
          <p:cNvSpPr>
            <a:spLocks noGrp="1"/>
          </p:cNvSpPr>
          <p:nvPr>
            <p:ph type="title"/>
          </p:nvPr>
        </p:nvSpPr>
        <p:spPr/>
        <p:txBody>
          <a:bodyPr/>
          <a:lstStyle/>
          <a:p>
            <a:r>
              <a:rPr lang="en-IN" dirty="0"/>
              <a:t>BENEFITS OF NUMPY ARRAYS OVER LISTS</a:t>
            </a:r>
          </a:p>
        </p:txBody>
      </p:sp>
      <p:sp>
        <p:nvSpPr>
          <p:cNvPr id="3" name="Content Placeholder 2">
            <a:extLst>
              <a:ext uri="{FF2B5EF4-FFF2-40B4-BE49-F238E27FC236}">
                <a16:creationId xmlns:a16="http://schemas.microsoft.com/office/drawing/2014/main" id="{1369FA39-BF94-4D32-A45B-D51C2FCA3DFB}"/>
              </a:ext>
            </a:extLst>
          </p:cNvPr>
          <p:cNvSpPr>
            <a:spLocks noGrp="1"/>
          </p:cNvSpPr>
          <p:nvPr>
            <p:ph idx="1"/>
          </p:nvPr>
        </p:nvSpPr>
        <p:spPr/>
        <p:txBody>
          <a:bodyPr/>
          <a:lstStyle/>
          <a:p>
            <a:r>
              <a:rPr lang="en-US" dirty="0"/>
              <a:t>NumPy's arrays are more compact than Python lists which in Python, would take at least 20 MB or so, while a NumPy 3D array with single-precision floats in the cells would fit in 4 MB. </a:t>
            </a:r>
          </a:p>
          <a:p>
            <a:r>
              <a:rPr lang="en-US" dirty="0"/>
              <a:t>Access in reading and writing items is also faster with NumPy.</a:t>
            </a:r>
          </a:p>
          <a:p>
            <a:r>
              <a:rPr lang="en-US" dirty="0"/>
              <a:t>NumPy is not only more efficient , it is also more convenient. </a:t>
            </a:r>
          </a:p>
          <a:p>
            <a:r>
              <a:rPr lang="en-US" dirty="0"/>
              <a:t>A lot of vector and matrix operations in NumPy arrays allows one to avoid unnecessary work. And they are also efficiently implemented.</a:t>
            </a:r>
            <a:endParaRPr lang="en-IN" dirty="0"/>
          </a:p>
        </p:txBody>
      </p:sp>
    </p:spTree>
    <p:extLst>
      <p:ext uri="{BB962C8B-B14F-4D97-AF65-F5344CB8AC3E}">
        <p14:creationId xmlns:p14="http://schemas.microsoft.com/office/powerpoint/2010/main" val="6876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7DDE-102E-43C7-A09E-88B9C41A12DD}"/>
              </a:ext>
            </a:extLst>
          </p:cNvPr>
          <p:cNvSpPr>
            <a:spLocks noGrp="1"/>
          </p:cNvSpPr>
          <p:nvPr>
            <p:ph type="title"/>
          </p:nvPr>
        </p:nvSpPr>
        <p:spPr/>
        <p:txBody>
          <a:bodyPr/>
          <a:lstStyle/>
          <a:p>
            <a:r>
              <a:rPr lang="en-US" dirty="0"/>
              <a:t>Basic Operations which can </a:t>
            </a:r>
            <a:r>
              <a:rPr lang="en-US"/>
              <a:t>be performed on  NumPy arrays</a:t>
            </a:r>
            <a:endParaRPr lang="en-IN" dirty="0"/>
          </a:p>
        </p:txBody>
      </p:sp>
      <p:sp>
        <p:nvSpPr>
          <p:cNvPr id="3" name="Content Placeholder 2">
            <a:extLst>
              <a:ext uri="{FF2B5EF4-FFF2-40B4-BE49-F238E27FC236}">
                <a16:creationId xmlns:a16="http://schemas.microsoft.com/office/drawing/2014/main" id="{0604B906-EC38-4E80-BE1A-0C57AB9D0ED0}"/>
              </a:ext>
            </a:extLst>
          </p:cNvPr>
          <p:cNvSpPr>
            <a:spLocks noGrp="1"/>
          </p:cNvSpPr>
          <p:nvPr>
            <p:ph idx="1"/>
          </p:nvPr>
        </p:nvSpPr>
        <p:spPr/>
        <p:txBody>
          <a:bodyPr/>
          <a:lstStyle/>
          <a:p>
            <a:r>
              <a:rPr lang="en-IN" dirty="0"/>
              <a:t>Addition in NumPy arrays</a:t>
            </a:r>
          </a:p>
          <a:p>
            <a:endParaRPr lang="en-IN" dirty="0"/>
          </a:p>
        </p:txBody>
      </p:sp>
      <p:pic>
        <p:nvPicPr>
          <p:cNvPr id="5" name="Picture 4">
            <a:extLst>
              <a:ext uri="{FF2B5EF4-FFF2-40B4-BE49-F238E27FC236}">
                <a16:creationId xmlns:a16="http://schemas.microsoft.com/office/drawing/2014/main" id="{F2D68BFE-07A0-47EB-8FB8-90BAE2EAF1EA}"/>
              </a:ext>
            </a:extLst>
          </p:cNvPr>
          <p:cNvPicPr>
            <a:picLocks noChangeAspect="1"/>
          </p:cNvPicPr>
          <p:nvPr/>
        </p:nvPicPr>
        <p:blipFill>
          <a:blip r:embed="rId2"/>
          <a:stretch>
            <a:fillRect/>
          </a:stretch>
        </p:blipFill>
        <p:spPr>
          <a:xfrm>
            <a:off x="795524" y="2822669"/>
            <a:ext cx="4832920" cy="2284025"/>
          </a:xfrm>
          <a:prstGeom prst="rect">
            <a:avLst/>
          </a:prstGeom>
        </p:spPr>
      </p:pic>
      <p:sp>
        <p:nvSpPr>
          <p:cNvPr id="6" name="TextBox 5">
            <a:extLst>
              <a:ext uri="{FF2B5EF4-FFF2-40B4-BE49-F238E27FC236}">
                <a16:creationId xmlns:a16="http://schemas.microsoft.com/office/drawing/2014/main" id="{8CFD5993-EE0C-42F0-A452-EE4B92E1CC7D}"/>
              </a:ext>
            </a:extLst>
          </p:cNvPr>
          <p:cNvSpPr txBox="1"/>
          <p:nvPr/>
        </p:nvSpPr>
        <p:spPr>
          <a:xfrm>
            <a:off x="6418555" y="2336873"/>
            <a:ext cx="5237826" cy="461665"/>
          </a:xfrm>
          <a:prstGeom prst="rect">
            <a:avLst/>
          </a:prstGeom>
          <a:noFill/>
        </p:spPr>
        <p:txBody>
          <a:bodyPr wrap="square" rtlCol="0">
            <a:spAutoFit/>
          </a:bodyPr>
          <a:lstStyle/>
          <a:p>
            <a:r>
              <a:rPr lang="en-IN" sz="2400" dirty="0"/>
              <a:t>Subtraction in NumPy arrays</a:t>
            </a:r>
          </a:p>
        </p:txBody>
      </p:sp>
      <p:pic>
        <p:nvPicPr>
          <p:cNvPr id="8" name="Picture 7">
            <a:extLst>
              <a:ext uri="{FF2B5EF4-FFF2-40B4-BE49-F238E27FC236}">
                <a16:creationId xmlns:a16="http://schemas.microsoft.com/office/drawing/2014/main" id="{09CA9CF9-E204-467D-8E4B-6633FADF0B15}"/>
              </a:ext>
            </a:extLst>
          </p:cNvPr>
          <p:cNvPicPr>
            <a:picLocks noChangeAspect="1"/>
          </p:cNvPicPr>
          <p:nvPr/>
        </p:nvPicPr>
        <p:blipFill>
          <a:blip r:embed="rId3"/>
          <a:stretch>
            <a:fillRect/>
          </a:stretch>
        </p:blipFill>
        <p:spPr>
          <a:xfrm>
            <a:off x="6563558" y="2798538"/>
            <a:ext cx="4731195" cy="2284025"/>
          </a:xfrm>
          <a:prstGeom prst="rect">
            <a:avLst/>
          </a:prstGeom>
        </p:spPr>
      </p:pic>
    </p:spTree>
    <p:extLst>
      <p:ext uri="{BB962C8B-B14F-4D97-AF65-F5344CB8AC3E}">
        <p14:creationId xmlns:p14="http://schemas.microsoft.com/office/powerpoint/2010/main" val="88012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C892-647E-4E1D-986F-6806974F6FA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EB24FBC-F180-4DD2-B81E-08DCF2D4332B}"/>
              </a:ext>
            </a:extLst>
          </p:cNvPr>
          <p:cNvSpPr>
            <a:spLocks noGrp="1"/>
          </p:cNvSpPr>
          <p:nvPr>
            <p:ph type="body" idx="1"/>
          </p:nvPr>
        </p:nvSpPr>
        <p:spPr/>
        <p:txBody>
          <a:bodyPr>
            <a:normAutofit lnSpcReduction="10000"/>
          </a:bodyPr>
          <a:lstStyle/>
          <a:p>
            <a:r>
              <a:rPr lang="en-US" dirty="0"/>
              <a:t>Element wise product in NumPy arrays </a:t>
            </a:r>
            <a:endParaRPr lang="en-IN" dirty="0"/>
          </a:p>
        </p:txBody>
      </p:sp>
      <p:pic>
        <p:nvPicPr>
          <p:cNvPr id="8" name="Content Placeholder 7">
            <a:extLst>
              <a:ext uri="{FF2B5EF4-FFF2-40B4-BE49-F238E27FC236}">
                <a16:creationId xmlns:a16="http://schemas.microsoft.com/office/drawing/2014/main" id="{AEED7C17-99AE-4637-ACD4-4930CD793856}"/>
              </a:ext>
            </a:extLst>
          </p:cNvPr>
          <p:cNvPicPr>
            <a:picLocks noGrp="1" noChangeAspect="1"/>
          </p:cNvPicPr>
          <p:nvPr>
            <p:ph sz="half" idx="2"/>
          </p:nvPr>
        </p:nvPicPr>
        <p:blipFill>
          <a:blip r:embed="rId2"/>
          <a:stretch>
            <a:fillRect/>
          </a:stretch>
        </p:blipFill>
        <p:spPr>
          <a:xfrm>
            <a:off x="681038" y="3598125"/>
            <a:ext cx="4697412" cy="1769950"/>
          </a:xfrm>
        </p:spPr>
      </p:pic>
      <p:sp>
        <p:nvSpPr>
          <p:cNvPr id="5" name="Text Placeholder 4">
            <a:extLst>
              <a:ext uri="{FF2B5EF4-FFF2-40B4-BE49-F238E27FC236}">
                <a16:creationId xmlns:a16="http://schemas.microsoft.com/office/drawing/2014/main" id="{537AF3EB-8174-4CDA-80A4-1DDC040E9A0D}"/>
              </a:ext>
            </a:extLst>
          </p:cNvPr>
          <p:cNvSpPr>
            <a:spLocks noGrp="1"/>
          </p:cNvSpPr>
          <p:nvPr>
            <p:ph type="body" sz="quarter" idx="3"/>
          </p:nvPr>
        </p:nvSpPr>
        <p:spPr/>
        <p:txBody>
          <a:bodyPr>
            <a:normAutofit lnSpcReduction="10000"/>
          </a:bodyPr>
          <a:lstStyle/>
          <a:p>
            <a:r>
              <a:rPr lang="en-US" dirty="0"/>
              <a:t>Matrix Product in NumPy arrays</a:t>
            </a:r>
            <a:endParaRPr lang="en-IN" dirty="0"/>
          </a:p>
        </p:txBody>
      </p:sp>
      <p:pic>
        <p:nvPicPr>
          <p:cNvPr id="10" name="Content Placeholder 9">
            <a:extLst>
              <a:ext uri="{FF2B5EF4-FFF2-40B4-BE49-F238E27FC236}">
                <a16:creationId xmlns:a16="http://schemas.microsoft.com/office/drawing/2014/main" id="{74B4FF73-366A-464A-A4E2-6E44AED98A3A}"/>
              </a:ext>
            </a:extLst>
          </p:cNvPr>
          <p:cNvPicPr>
            <a:picLocks noGrp="1" noChangeAspect="1"/>
          </p:cNvPicPr>
          <p:nvPr>
            <p:ph sz="quarter" idx="4"/>
          </p:nvPr>
        </p:nvPicPr>
        <p:blipFill>
          <a:blip r:embed="rId3"/>
          <a:stretch>
            <a:fillRect/>
          </a:stretch>
        </p:blipFill>
        <p:spPr>
          <a:xfrm>
            <a:off x="6535383" y="3531656"/>
            <a:ext cx="4700588" cy="1836419"/>
          </a:xfrm>
        </p:spPr>
      </p:pic>
    </p:spTree>
    <p:extLst>
      <p:ext uri="{BB962C8B-B14F-4D97-AF65-F5344CB8AC3E}">
        <p14:creationId xmlns:p14="http://schemas.microsoft.com/office/powerpoint/2010/main" val="409962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1545-0239-462A-9B0B-C05802C69986}"/>
              </a:ext>
            </a:extLst>
          </p:cNvPr>
          <p:cNvSpPr>
            <a:spLocks noGrp="1"/>
          </p:cNvSpPr>
          <p:nvPr>
            <p:ph type="title"/>
          </p:nvPr>
        </p:nvSpPr>
        <p:spPr/>
        <p:txBody>
          <a:bodyPr/>
          <a:lstStyle/>
          <a:p>
            <a:r>
              <a:rPr lang="en-US" dirty="0"/>
              <a:t>Some More Operations on NumPy Arrays</a:t>
            </a:r>
            <a:endParaRPr lang="en-IN" dirty="0"/>
          </a:p>
        </p:txBody>
      </p:sp>
      <p:sp>
        <p:nvSpPr>
          <p:cNvPr id="3" name="Content Placeholder 2">
            <a:extLst>
              <a:ext uri="{FF2B5EF4-FFF2-40B4-BE49-F238E27FC236}">
                <a16:creationId xmlns:a16="http://schemas.microsoft.com/office/drawing/2014/main" id="{240A09E0-EC14-4767-93A7-FE158C6C3438}"/>
              </a:ext>
            </a:extLst>
          </p:cNvPr>
          <p:cNvSpPr>
            <a:spLocks noGrp="1"/>
          </p:cNvSpPr>
          <p:nvPr>
            <p:ph idx="1"/>
          </p:nvPr>
        </p:nvSpPr>
        <p:spPr/>
        <p:txBody>
          <a:bodyPr/>
          <a:lstStyle/>
          <a:p>
            <a:r>
              <a:rPr lang="en-IN" dirty="0"/>
              <a:t>Division in NumPy arrays</a:t>
            </a:r>
          </a:p>
          <a:p>
            <a:r>
              <a:rPr lang="en-IN" dirty="0"/>
              <a:t>Modulus in NumPy arrays</a:t>
            </a:r>
          </a:p>
          <a:p>
            <a:r>
              <a:rPr lang="en-IN" dirty="0"/>
              <a:t>Exponents in NumPy arrays</a:t>
            </a:r>
          </a:p>
          <a:p>
            <a:r>
              <a:rPr lang="en-US" dirty="0"/>
              <a:t>Conditional Operators on NumPy arrays</a:t>
            </a:r>
            <a:endParaRPr lang="en-IN" dirty="0"/>
          </a:p>
        </p:txBody>
      </p:sp>
    </p:spTree>
    <p:extLst>
      <p:ext uri="{BB962C8B-B14F-4D97-AF65-F5344CB8AC3E}">
        <p14:creationId xmlns:p14="http://schemas.microsoft.com/office/powerpoint/2010/main" val="31332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B958-D0AE-4115-879D-C24D05F87D0F}"/>
              </a:ext>
            </a:extLst>
          </p:cNvPr>
          <p:cNvSpPr>
            <a:spLocks noGrp="1"/>
          </p:cNvSpPr>
          <p:nvPr>
            <p:ph type="ctrTitle"/>
          </p:nvPr>
        </p:nvSpPr>
        <p:spPr/>
        <p:txBody>
          <a:bodyPr/>
          <a:lstStyle/>
          <a:p>
            <a:r>
              <a:rPr lang="en-US" dirty="0"/>
              <a:t>PANDAS</a:t>
            </a:r>
            <a:endParaRPr lang="en-IN" dirty="0"/>
          </a:p>
        </p:txBody>
      </p:sp>
      <p:sp>
        <p:nvSpPr>
          <p:cNvPr id="3" name="Subtitle 2">
            <a:extLst>
              <a:ext uri="{FF2B5EF4-FFF2-40B4-BE49-F238E27FC236}">
                <a16:creationId xmlns:a16="http://schemas.microsoft.com/office/drawing/2014/main" id="{DAFA714C-38CC-48ED-93DE-14321C9D8F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523160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TM04033917[[fn=Berlin]]</Template>
  <TotalTime>0</TotalTime>
  <Words>911</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Century Gothic</vt:lpstr>
      <vt:lpstr>Lato</vt:lpstr>
      <vt:lpstr>Trebuchet MS</vt:lpstr>
      <vt:lpstr>Wingdings 3</vt:lpstr>
      <vt:lpstr>Berlin</vt:lpstr>
      <vt:lpstr>Slice</vt:lpstr>
      <vt:lpstr>PRESENTATION ON VARIOUS PYTHON LIBRARIES</vt:lpstr>
      <vt:lpstr>PowerPoint Presentation</vt:lpstr>
      <vt:lpstr>NumPy            </vt:lpstr>
      <vt:lpstr>NumPy</vt:lpstr>
      <vt:lpstr>BENEFITS OF NUMPY ARRAYS OVER LISTS</vt:lpstr>
      <vt:lpstr>Basic Operations which can be performed on  NumPy arrays</vt:lpstr>
      <vt:lpstr>PowerPoint Presentation</vt:lpstr>
      <vt:lpstr>Some More Operations on NumPy Arrays</vt:lpstr>
      <vt:lpstr>PANDAS</vt:lpstr>
      <vt:lpstr>What is Pandas?</vt:lpstr>
      <vt:lpstr>PANDAS SERIES</vt:lpstr>
      <vt:lpstr>DataFrames - Overview</vt:lpstr>
      <vt:lpstr>USE OF PANDAS IN DATA SCIENCE</vt:lpstr>
      <vt:lpstr>MATPLOTLIB</vt:lpstr>
      <vt:lpstr>WHAT IS MATPLOTLIB</vt:lpstr>
      <vt:lpstr>Matplotlib-pyplot module</vt:lpstr>
      <vt:lpstr>SOME BASIC PLOTS IN MATPLOTLIB</vt:lpstr>
      <vt:lpstr>SEABORN</vt:lpstr>
      <vt:lpstr>An introduction to seaborn </vt:lpstr>
      <vt:lpstr>Plotting scatter plots with Seaborn</vt:lpstr>
      <vt:lpstr>COMPARISION BETWEEN MATPLOTLIB AND SEABORN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2020-07-15T16:50:13Z</dcterms:created>
  <dcterms:modified xsi:type="dcterms:W3CDTF">2020-07-16T03:17:17Z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