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15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5" r:id="rId9"/>
    <p:sldId id="266" r:id="rId10"/>
    <p:sldId id="267" r:id="rId11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0762" autoAdjust="0"/>
  </p:normalViewPr>
  <p:slideViewPr>
    <p:cSldViewPr>
      <p:cViewPr varScale="1">
        <p:scale>
          <a:sx n="104" d="100"/>
          <a:sy n="104" d="100"/>
        </p:scale>
        <p:origin x="56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3DAF8-850E-417F-897B-F7956DEA3397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4DA91-BDF7-4A2D-9D81-AF14933FF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27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4DA91-BDF7-4A2D-9D81-AF14933FFC4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9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relation between position and velocity, R – rotation matrix from body frame to inertial frame, relation between body angle rate and </a:t>
            </a:r>
            <a:r>
              <a:rPr lang="en-IN" dirty="0" err="1"/>
              <a:t>euler</a:t>
            </a:r>
            <a:r>
              <a:rPr lang="en-IN" dirty="0"/>
              <a:t> angle rate</a:t>
            </a:r>
          </a:p>
          <a:p>
            <a:r>
              <a:rPr lang="en-IN" dirty="0"/>
              <a:t>Translational dynamics of quadrotor in body fixed frame, in inertial frame, assuming quadrotor to be symmetric about x and y axis, rotational dynamics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4DA91-BDF7-4A2D-9D81-AF14933FFC4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62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 – tracking error = p – pd = current position – desired position, 1</a:t>
            </a:r>
            <a:r>
              <a:rPr lang="en-IN" baseline="30000" dirty="0"/>
              <a:t>st</a:t>
            </a:r>
            <a:r>
              <a:rPr lang="en-IN" dirty="0"/>
              <a:t> order stable error dynamics, zeta – damping ratio, omega_n – natural frequency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4DA91-BDF7-4A2D-9D81-AF14933FFC4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2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382"/>
            <a:ext cx="9148763" cy="5156597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4831893"/>
            <a:ext cx="2057400" cy="27384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4831893"/>
            <a:ext cx="3086100" cy="273844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4831893"/>
            <a:ext cx="2066534" cy="273844"/>
          </a:xfrm>
        </p:spPr>
        <p:txBody>
          <a:bodyPr anchor="ctr"/>
          <a:lstStyle>
            <a:lvl1pPr algn="l">
              <a:defRPr sz="9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23813"/>
            <a:ext cx="0" cy="1191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5490225" y="350839"/>
            <a:ext cx="3656410" cy="4442222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767901"/>
            <a:ext cx="2845259" cy="251223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2925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3709033"/>
            <a:ext cx="2845259" cy="77832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5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03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0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300536" y="271819"/>
            <a:ext cx="2621984" cy="4653291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474" y="380278"/>
            <a:ext cx="1178720" cy="40049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393280"/>
            <a:ext cx="4469683" cy="39919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4722462"/>
            <a:ext cx="1879497" cy="27384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4722462"/>
            <a:ext cx="446968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50983" y="2139901"/>
            <a:ext cx="4037450" cy="453202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6833687" y="428627"/>
            <a:ext cx="0" cy="39566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24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0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1" y="-3509"/>
            <a:ext cx="9150461" cy="514700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1839516" y="946548"/>
            <a:ext cx="5464969" cy="3250406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4722548"/>
            <a:ext cx="2057400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4722548"/>
            <a:ext cx="3086100" cy="273844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4722548"/>
            <a:ext cx="2086157" cy="273844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372935"/>
            <a:ext cx="4394793" cy="1381286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2925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3132099"/>
            <a:ext cx="3424856" cy="779105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5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61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4" y="1828800"/>
            <a:ext cx="3120390" cy="2743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13" y="1828800"/>
            <a:ext cx="3120390" cy="2743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1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274" y="425196"/>
            <a:ext cx="6577930" cy="11727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4" y="1842306"/>
            <a:ext cx="3120390" cy="617934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18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4" y="2487480"/>
            <a:ext cx="3120390" cy="2084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7813" y="1842306"/>
            <a:ext cx="3120390" cy="617934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18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7813" y="2487480"/>
            <a:ext cx="3120390" cy="2084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3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300536" y="271819"/>
            <a:ext cx="2621984" cy="465329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61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6429343" y="340261"/>
            <a:ext cx="2557084" cy="4392971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367" y="1127930"/>
            <a:ext cx="2420786" cy="1265943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331060"/>
            <a:ext cx="5697780" cy="424094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367" y="2417853"/>
            <a:ext cx="2420786" cy="2154148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4714875"/>
            <a:ext cx="2420786" cy="27384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4714875"/>
            <a:ext cx="5697780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7367" y="280203"/>
            <a:ext cx="2420786" cy="612361"/>
          </a:xfrm>
        </p:spPr>
        <p:txBody>
          <a:bodyPr anchor="t"/>
          <a:lstStyle>
            <a:lvl1pPr algn="l">
              <a:defRPr sz="33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26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6429343" y="340261"/>
            <a:ext cx="2557084" cy="4392971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366" y="1127933"/>
            <a:ext cx="2422969" cy="1265943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366" y="2417854"/>
            <a:ext cx="2420874" cy="2154146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366" y="4718304"/>
            <a:ext cx="2420874" cy="27384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4718304"/>
            <a:ext cx="5698998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7366" y="280205"/>
            <a:ext cx="2420874" cy="612362"/>
          </a:xfrm>
        </p:spPr>
        <p:txBody>
          <a:bodyPr anchor="t"/>
          <a:lstStyle>
            <a:lvl1pPr algn="l">
              <a:defRPr sz="33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7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300536" y="271819"/>
            <a:ext cx="2621984" cy="4653291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6" y="426259"/>
            <a:ext cx="6577928" cy="117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1828800"/>
            <a:ext cx="6577928" cy="273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472246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5" y="4722462"/>
            <a:ext cx="42505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4749" y="542496"/>
            <a:ext cx="1413261" cy="453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200276" y="1632007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4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3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5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35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2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673" y="402811"/>
            <a:ext cx="7685405" cy="91685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275" dirty="0"/>
              <a:t>Nonlinear</a:t>
            </a:r>
            <a:r>
              <a:rPr spc="-560" dirty="0"/>
              <a:t> </a:t>
            </a:r>
            <a:r>
              <a:rPr lang="en-US" spc="-360" dirty="0"/>
              <a:t>Control Design for Quadrotor</a:t>
            </a:r>
            <a:endParaRPr spc="-305" dirty="0"/>
          </a:p>
          <a:p>
            <a:pPr marL="48260">
              <a:lnSpc>
                <a:spcPct val="100000"/>
              </a:lnSpc>
              <a:spcBef>
                <a:spcPts val="190"/>
              </a:spcBef>
            </a:pPr>
            <a:r>
              <a:rPr sz="2400" spc="-260" dirty="0">
                <a:solidFill>
                  <a:srgbClr val="595959"/>
                </a:solidFill>
              </a:rPr>
              <a:t>Course </a:t>
            </a:r>
            <a:r>
              <a:rPr sz="2400" spc="-565" dirty="0">
                <a:solidFill>
                  <a:srgbClr val="595959"/>
                </a:solidFill>
              </a:rPr>
              <a:t>:</a:t>
            </a:r>
            <a:r>
              <a:rPr sz="2400" spc="-475" dirty="0">
                <a:solidFill>
                  <a:srgbClr val="595959"/>
                </a:solidFill>
              </a:rPr>
              <a:t> </a:t>
            </a:r>
            <a:r>
              <a:rPr lang="en-US" sz="2400" spc="-475" dirty="0">
                <a:solidFill>
                  <a:srgbClr val="595959"/>
                </a:solidFill>
              </a:rPr>
              <a:t> </a:t>
            </a:r>
            <a:r>
              <a:rPr sz="2400" spc="-360" dirty="0">
                <a:solidFill>
                  <a:srgbClr val="595959"/>
                </a:solidFill>
              </a:rPr>
              <a:t>AE630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606723" y="3139049"/>
            <a:ext cx="403479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60" dirty="0">
                <a:latin typeface="Verdana"/>
                <a:cs typeface="Verdana"/>
              </a:rPr>
              <a:t>Pushpanjali Kumari</a:t>
            </a:r>
            <a:r>
              <a:rPr sz="1800" spc="-395" dirty="0">
                <a:latin typeface="Verdana"/>
                <a:cs typeface="Verdana"/>
              </a:rPr>
              <a:t> </a:t>
            </a:r>
            <a:r>
              <a:rPr sz="1800" spc="-260" dirty="0">
                <a:latin typeface="Verdana"/>
                <a:cs typeface="Verdana"/>
              </a:rPr>
              <a:t>(1</a:t>
            </a:r>
            <a:r>
              <a:rPr lang="en-US" sz="1800" spc="-260" dirty="0">
                <a:latin typeface="Verdana"/>
                <a:cs typeface="Verdana"/>
              </a:rPr>
              <a:t>80569</a:t>
            </a:r>
            <a:r>
              <a:rPr sz="1800" spc="-260" dirty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245" dirty="0">
                <a:latin typeface="Verdana"/>
                <a:cs typeface="Verdana"/>
              </a:rPr>
              <a:t>Dr. </a:t>
            </a:r>
            <a:r>
              <a:rPr sz="1800" spc="-165" dirty="0">
                <a:latin typeface="Verdana"/>
                <a:cs typeface="Verdana"/>
              </a:rPr>
              <a:t>Mangal</a:t>
            </a:r>
            <a:r>
              <a:rPr sz="1800" spc="-310" dirty="0">
                <a:latin typeface="Verdana"/>
                <a:cs typeface="Verdana"/>
              </a:rPr>
              <a:t> </a:t>
            </a:r>
            <a:r>
              <a:rPr sz="1800" spc="-145" dirty="0">
                <a:latin typeface="Verdana"/>
                <a:cs typeface="Verdana"/>
              </a:rPr>
              <a:t>Kothari</a:t>
            </a:r>
            <a:r>
              <a:rPr lang="en-US" sz="1800" spc="-145" dirty="0">
                <a:latin typeface="Verdana"/>
                <a:cs typeface="Verdana"/>
              </a:rPr>
              <a:t>, Dr. Abhishek 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649" y="2306895"/>
            <a:ext cx="8515985" cy="0"/>
          </a:xfrm>
          <a:custGeom>
            <a:avLst/>
            <a:gdLst/>
            <a:ahLst/>
            <a:cxnLst/>
            <a:rect l="l" t="t" r="r" b="b"/>
            <a:pathLst>
              <a:path w="8515985">
                <a:moveTo>
                  <a:pt x="0" y="0"/>
                </a:moveTo>
                <a:lnTo>
                  <a:pt x="8515782" y="0"/>
                </a:lnTo>
              </a:path>
            </a:pathLst>
          </a:custGeom>
          <a:ln w="9524">
            <a:solidFill>
              <a:srgbClr val="F4AE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FED9-4EB0-492C-A1B3-C88477FD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0296E-47E2-44FF-9B08-AC77C6637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161" y="1828800"/>
            <a:ext cx="5280828" cy="2738438"/>
          </a:xfrm>
        </p:spPr>
      </p:pic>
    </p:spTree>
    <p:extLst>
      <p:ext uri="{BB962C8B-B14F-4D97-AF65-F5344CB8AC3E}">
        <p14:creationId xmlns:p14="http://schemas.microsoft.com/office/powerpoint/2010/main" val="415669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891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20"/>
              <a:t>Introduction</a:t>
            </a:r>
            <a:endParaRPr lang="en-US" sz="2800"/>
          </a:p>
        </p:txBody>
      </p:sp>
      <p:sp>
        <p:nvSpPr>
          <p:cNvPr id="3" name="object 3"/>
          <p:cNvSpPr txBox="1"/>
          <p:nvPr/>
        </p:nvSpPr>
        <p:spPr>
          <a:xfrm>
            <a:off x="475248" y="1216356"/>
            <a:ext cx="8112759" cy="3635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pc="-35" dirty="0">
                <a:solidFill>
                  <a:srgbClr val="595959"/>
                </a:solidFill>
                <a:latin typeface="Trebuchet MS"/>
                <a:cs typeface="Verdana"/>
              </a:rPr>
              <a:t>Non-linear control design for quadrotors using dynamic inversion approach</a:t>
            </a:r>
            <a:r>
              <a:rPr lang="en-US" b="1" spc="-35" dirty="0">
                <a:solidFill>
                  <a:srgbClr val="595959"/>
                </a:solidFill>
                <a:latin typeface="Trebuchet MS"/>
                <a:cs typeface="Verdana"/>
              </a:rPr>
              <a:t>.</a:t>
            </a:r>
          </a:p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pc="-35" dirty="0">
                <a:solidFill>
                  <a:srgbClr val="595959"/>
                </a:solidFill>
                <a:latin typeface="Trebuchet MS"/>
                <a:cs typeface="Verdana"/>
              </a:rPr>
              <a:t>Quadrotor is under actuated system</a:t>
            </a:r>
          </a:p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pc="-35" dirty="0">
                <a:solidFill>
                  <a:srgbClr val="595959"/>
                </a:solidFill>
                <a:latin typeface="Trebuchet MS"/>
                <a:cs typeface="Verdana"/>
              </a:rPr>
              <a:t>two</a:t>
            </a:r>
            <a:r>
              <a:rPr lang="en-US" sz="1800" spc="-35" dirty="0">
                <a:solidFill>
                  <a:srgbClr val="595959"/>
                </a:solidFill>
                <a:latin typeface="Trebuchet MS"/>
                <a:cs typeface="Verdana"/>
              </a:rPr>
              <a:t> loop design structure for controller design – </a:t>
            </a:r>
            <a:br>
              <a:rPr lang="en-US" sz="1800" spc="-35" dirty="0">
                <a:solidFill>
                  <a:srgbClr val="595959"/>
                </a:solidFill>
                <a:latin typeface="Trebuchet MS"/>
                <a:cs typeface="Verdana"/>
              </a:rPr>
            </a:br>
            <a:r>
              <a:rPr lang="en-US" sz="1800" spc="-35" dirty="0">
                <a:solidFill>
                  <a:srgbClr val="595959"/>
                </a:solidFill>
                <a:latin typeface="Trebuchet MS"/>
                <a:cs typeface="Verdana"/>
              </a:rPr>
              <a:t>1. inner loop -  </a:t>
            </a:r>
            <a:r>
              <a:rPr lang="en-US" spc="-35" dirty="0">
                <a:solidFill>
                  <a:srgbClr val="595959"/>
                </a:solidFill>
                <a:latin typeface="Trebuchet MS"/>
                <a:cs typeface="Verdana"/>
              </a:rPr>
              <a:t>generates body rates  </a:t>
            </a:r>
            <a:br>
              <a:rPr lang="en-US" spc="-35" dirty="0">
                <a:solidFill>
                  <a:srgbClr val="595959"/>
                </a:solidFill>
                <a:latin typeface="Trebuchet MS"/>
                <a:cs typeface="Verdana"/>
              </a:rPr>
            </a:br>
            <a:r>
              <a:rPr lang="en-US" spc="-35" dirty="0">
                <a:solidFill>
                  <a:srgbClr val="595959"/>
                </a:solidFill>
                <a:latin typeface="Trebuchet MS"/>
                <a:cs typeface="Verdana"/>
              </a:rPr>
              <a:t>                     -  converted into angular rates</a:t>
            </a:r>
            <a:br>
              <a:rPr lang="en-US" spc="-35" dirty="0">
                <a:solidFill>
                  <a:srgbClr val="595959"/>
                </a:solidFill>
                <a:latin typeface="Trebuchet MS"/>
                <a:cs typeface="Verdana"/>
              </a:rPr>
            </a:br>
            <a:r>
              <a:rPr lang="en-US" spc="-35" dirty="0">
                <a:solidFill>
                  <a:srgbClr val="595959"/>
                </a:solidFill>
                <a:latin typeface="Trebuchet MS"/>
                <a:cs typeface="Verdana"/>
              </a:rPr>
              <a:t>                     - for stability   </a:t>
            </a:r>
            <a:br>
              <a:rPr lang="en-US" spc="-35" dirty="0">
                <a:solidFill>
                  <a:srgbClr val="595959"/>
                </a:solidFill>
                <a:latin typeface="Trebuchet MS"/>
                <a:cs typeface="Verdana"/>
              </a:rPr>
            </a:br>
            <a:r>
              <a:rPr lang="en-US" spc="-35" dirty="0">
                <a:solidFill>
                  <a:srgbClr val="595959"/>
                </a:solidFill>
                <a:latin typeface="Trebuchet MS"/>
                <a:cs typeface="Verdana"/>
              </a:rPr>
              <a:t>2. outer loop – translational dynamics is used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r>
              <a:rPr lang="en-US" sz="1800" spc="-35" dirty="0">
                <a:solidFill>
                  <a:srgbClr val="595959"/>
                </a:solidFill>
                <a:latin typeface="Trebuchet MS"/>
                <a:cs typeface="Verdana"/>
              </a:rPr>
              <a:t>                           </a:t>
            </a:r>
            <a:r>
              <a:rPr lang="en-US" spc="-35" dirty="0">
                <a:solidFill>
                  <a:srgbClr val="595959"/>
                </a:solidFill>
                <a:latin typeface="Trebuchet MS"/>
                <a:cs typeface="Verdana"/>
              </a:rPr>
              <a:t>- thrust, pitch and role angle command</a:t>
            </a:r>
            <a:br>
              <a:rPr lang="en-US" spc="-35" dirty="0">
                <a:solidFill>
                  <a:srgbClr val="595959"/>
                </a:solidFill>
                <a:latin typeface="Trebuchet MS"/>
                <a:cs typeface="Verdana"/>
              </a:rPr>
            </a:br>
            <a:r>
              <a:rPr lang="en-US" spc="-35" dirty="0">
                <a:solidFill>
                  <a:srgbClr val="595959"/>
                </a:solidFill>
                <a:latin typeface="Trebuchet MS"/>
                <a:cs typeface="Verdana"/>
              </a:rPr>
              <a:t>                           - tracking purpose</a:t>
            </a:r>
            <a:endParaRPr lang="en-US"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Verdana"/>
              <a:cs typeface="Verdana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b="1" spc="-25" dirty="0">
                <a:solidFill>
                  <a:srgbClr val="595959"/>
                </a:solidFill>
                <a:latin typeface="Trebuchet MS"/>
                <a:cs typeface="Trebuchet MS"/>
              </a:rPr>
              <a:t>Model Specification – </a:t>
            </a:r>
          </a:p>
          <a:p>
            <a:pPr marL="379095" marR="5080">
              <a:lnSpc>
                <a:spcPct val="100699"/>
              </a:lnSpc>
            </a:pPr>
            <a:r>
              <a:rPr lang="en-US" sz="1800" spc="-1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lang="en-US" sz="1800" spc="-210" dirty="0">
                <a:solidFill>
                  <a:srgbClr val="595959"/>
                </a:solidFill>
                <a:latin typeface="Verdana"/>
                <a:cs typeface="Verdana"/>
              </a:rPr>
              <a:t>M </a:t>
            </a:r>
            <a:r>
              <a:rPr lang="en-US" sz="1800" spc="-580" dirty="0">
                <a:solidFill>
                  <a:srgbClr val="595959"/>
                </a:solidFill>
                <a:latin typeface="Verdana"/>
                <a:cs typeface="Verdana"/>
              </a:rPr>
              <a:t>= </a:t>
            </a:r>
            <a:r>
              <a:rPr lang="en-US" sz="1800" spc="-240" dirty="0">
                <a:solidFill>
                  <a:srgbClr val="595959"/>
                </a:solidFill>
                <a:latin typeface="Verdana"/>
                <a:cs typeface="Verdana"/>
              </a:rPr>
              <a:t>1.8 </a:t>
            </a:r>
            <a:r>
              <a:rPr lang="en-US" sz="1800" spc="-260" dirty="0">
                <a:solidFill>
                  <a:srgbClr val="595959"/>
                </a:solidFill>
                <a:latin typeface="Verdana"/>
                <a:cs typeface="Verdana"/>
              </a:rPr>
              <a:t>kg; [</a:t>
            </a:r>
            <a:r>
              <a:rPr lang="en-US" sz="1800" spc="-270" dirty="0" err="1">
                <a:solidFill>
                  <a:srgbClr val="595959"/>
                </a:solidFill>
                <a:latin typeface="Verdana"/>
                <a:cs typeface="Verdana"/>
              </a:rPr>
              <a:t>Ixx</a:t>
            </a:r>
            <a:r>
              <a:rPr lang="en-US" sz="1800" spc="-270" dirty="0">
                <a:solidFill>
                  <a:srgbClr val="595959"/>
                </a:solidFill>
                <a:latin typeface="Verdana"/>
                <a:cs typeface="Verdana"/>
              </a:rPr>
              <a:t>,  </a:t>
            </a:r>
            <a:r>
              <a:rPr lang="en-US" sz="1800" spc="-245" dirty="0" err="1">
                <a:solidFill>
                  <a:srgbClr val="595959"/>
                </a:solidFill>
                <a:latin typeface="Verdana"/>
                <a:cs typeface="Verdana"/>
              </a:rPr>
              <a:t>Iyy</a:t>
            </a:r>
            <a:r>
              <a:rPr lang="en-US" sz="1800" spc="-245" dirty="0">
                <a:solidFill>
                  <a:srgbClr val="595959"/>
                </a:solidFill>
                <a:latin typeface="Verdana"/>
                <a:cs typeface="Verdana"/>
              </a:rPr>
              <a:t> ,</a:t>
            </a:r>
            <a:r>
              <a:rPr lang="en-US" sz="1800" spc="-220" dirty="0" err="1">
                <a:solidFill>
                  <a:srgbClr val="595959"/>
                </a:solidFill>
                <a:latin typeface="Verdana"/>
                <a:cs typeface="Verdana"/>
              </a:rPr>
              <a:t>Izz</a:t>
            </a:r>
            <a:r>
              <a:rPr lang="en-US" sz="1800" spc="-220" dirty="0">
                <a:solidFill>
                  <a:srgbClr val="595959"/>
                </a:solidFill>
                <a:latin typeface="Verdana"/>
                <a:cs typeface="Verdana"/>
              </a:rPr>
              <a:t>] </a:t>
            </a:r>
            <a:r>
              <a:rPr lang="en-US" sz="1800" spc="-580" dirty="0">
                <a:solidFill>
                  <a:srgbClr val="595959"/>
                </a:solidFill>
                <a:latin typeface="Verdana"/>
                <a:cs typeface="Verdana"/>
              </a:rPr>
              <a:t>= </a:t>
            </a:r>
            <a:r>
              <a:rPr lang="en-US" sz="1800" spc="-250" dirty="0">
                <a:solidFill>
                  <a:srgbClr val="595959"/>
                </a:solidFill>
                <a:latin typeface="Verdana"/>
                <a:cs typeface="Verdana"/>
              </a:rPr>
              <a:t>[0.002 </a:t>
            </a:r>
            <a:r>
              <a:rPr lang="en-US" sz="1800" spc="-245" dirty="0">
                <a:solidFill>
                  <a:srgbClr val="595959"/>
                </a:solidFill>
                <a:latin typeface="Verdana"/>
                <a:cs typeface="Verdana"/>
              </a:rPr>
              <a:t>0.002 </a:t>
            </a:r>
            <a:r>
              <a:rPr lang="en-US" sz="1800" spc="-265" dirty="0">
                <a:solidFill>
                  <a:srgbClr val="595959"/>
                </a:solidFill>
                <a:latin typeface="Verdana"/>
                <a:cs typeface="Verdana"/>
              </a:rPr>
              <a:t>0.005];</a:t>
            </a:r>
          </a:p>
          <a:p>
            <a:pPr marL="379095" marR="5080">
              <a:lnSpc>
                <a:spcPct val="100699"/>
              </a:lnSpc>
            </a:pPr>
            <a:r>
              <a:rPr lang="en-US" sz="1800" spc="-2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lang="en-US" sz="1800" spc="-310" dirty="0">
                <a:solidFill>
                  <a:srgbClr val="595959"/>
                </a:solidFill>
                <a:latin typeface="Verdana"/>
                <a:cs typeface="Verdana"/>
              </a:rPr>
              <a:t>X</a:t>
            </a:r>
            <a:r>
              <a:rPr lang="en-US" sz="1800" spc="-4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lang="en-US" sz="1800" spc="-140" dirty="0">
                <a:solidFill>
                  <a:srgbClr val="595959"/>
                </a:solidFill>
                <a:latin typeface="Verdana"/>
                <a:cs typeface="Verdana"/>
              </a:rPr>
              <a:t>configuration</a:t>
            </a:r>
            <a:endParaRPr lang="en-US"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312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240" dirty="0"/>
              <a:t>Steps -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80758" y="1218387"/>
            <a:ext cx="6301042" cy="153189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73380" marR="132080" indent="-361315">
              <a:lnSpc>
                <a:spcPts val="1650"/>
              </a:lnSpc>
              <a:spcBef>
                <a:spcPts val="180"/>
              </a:spcBef>
              <a:buAutoNum type="arabicPeriod"/>
              <a:tabLst>
                <a:tab pos="373380" algn="l"/>
                <a:tab pos="374015" algn="l"/>
              </a:tabLst>
            </a:pPr>
            <a:r>
              <a:rPr sz="1400" spc="-140" dirty="0">
                <a:solidFill>
                  <a:srgbClr val="595959"/>
                </a:solidFill>
                <a:latin typeface="Verdana"/>
                <a:cs typeface="Verdana"/>
              </a:rPr>
              <a:t>Derive</a:t>
            </a:r>
            <a:r>
              <a:rPr lang="en-US" sz="1400" spc="-140" dirty="0">
                <a:solidFill>
                  <a:srgbClr val="595959"/>
                </a:solidFill>
                <a:latin typeface="Verdana"/>
                <a:cs typeface="Verdana"/>
              </a:rPr>
              <a:t>d</a:t>
            </a:r>
            <a:r>
              <a:rPr sz="1400" spc="-2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595959"/>
                </a:solidFill>
                <a:latin typeface="Verdana"/>
                <a:cs typeface="Verdana"/>
              </a:rPr>
              <a:t>Kinematics</a:t>
            </a:r>
            <a:r>
              <a:rPr sz="14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595959"/>
                </a:solidFill>
                <a:latin typeface="Verdana"/>
                <a:cs typeface="Verdana"/>
              </a:rPr>
              <a:t>&amp;</a:t>
            </a:r>
            <a:r>
              <a:rPr sz="1400" spc="-2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595959"/>
                </a:solidFill>
                <a:latin typeface="Verdana"/>
                <a:cs typeface="Verdana"/>
              </a:rPr>
              <a:t>Dynamics</a:t>
            </a:r>
            <a:r>
              <a:rPr sz="14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14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595959"/>
                </a:solidFill>
                <a:latin typeface="Verdana"/>
                <a:cs typeface="Verdana"/>
              </a:rPr>
              <a:t>the  </a:t>
            </a:r>
            <a:r>
              <a:rPr sz="1400" spc="-155" dirty="0">
                <a:solidFill>
                  <a:srgbClr val="595959"/>
                </a:solidFill>
                <a:latin typeface="Verdana"/>
                <a:cs typeface="Verdana"/>
              </a:rPr>
              <a:t>system</a:t>
            </a:r>
            <a:endParaRPr sz="1400" dirty="0">
              <a:latin typeface="Verdana"/>
              <a:cs typeface="Verdana"/>
            </a:endParaRPr>
          </a:p>
          <a:p>
            <a:pPr marL="373380" indent="-361315">
              <a:lnSpc>
                <a:spcPts val="1585"/>
              </a:lnSpc>
              <a:buAutoNum type="arabicPeriod"/>
              <a:tabLst>
                <a:tab pos="373380" algn="l"/>
                <a:tab pos="374015" algn="l"/>
              </a:tabLst>
            </a:pPr>
            <a:r>
              <a:rPr lang="en-US" sz="1400" spc="-125" dirty="0">
                <a:solidFill>
                  <a:srgbClr val="595959"/>
                </a:solidFill>
                <a:latin typeface="Verdana"/>
                <a:cs typeface="Verdana"/>
              </a:rPr>
              <a:t>Defined initial position (input) and final position(output)</a:t>
            </a:r>
            <a:endParaRPr sz="1400" dirty="0">
              <a:latin typeface="Verdana"/>
              <a:cs typeface="Verdana"/>
            </a:endParaRPr>
          </a:p>
          <a:p>
            <a:pPr marL="373380" marR="5080" indent="-361315">
              <a:lnSpc>
                <a:spcPts val="1650"/>
              </a:lnSpc>
              <a:spcBef>
                <a:spcPts val="65"/>
              </a:spcBef>
              <a:buAutoNum type="arabicPeriod"/>
              <a:tabLst>
                <a:tab pos="373380" algn="l"/>
                <a:tab pos="374015" algn="l"/>
              </a:tabLst>
            </a:pPr>
            <a:r>
              <a:rPr sz="1400" spc="-150" dirty="0">
                <a:solidFill>
                  <a:srgbClr val="595959"/>
                </a:solidFill>
                <a:latin typeface="Verdana"/>
                <a:cs typeface="Verdana"/>
              </a:rPr>
              <a:t>G</a:t>
            </a:r>
            <a:r>
              <a:rPr lang="en-US" sz="1400" spc="-150" dirty="0">
                <a:solidFill>
                  <a:srgbClr val="595959"/>
                </a:solidFill>
                <a:latin typeface="Verdana"/>
                <a:cs typeface="Verdana"/>
              </a:rPr>
              <a:t>ot</a:t>
            </a:r>
            <a:r>
              <a:rPr sz="1400" spc="-2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595959"/>
                </a:solidFill>
                <a:latin typeface="Verdana"/>
                <a:cs typeface="Verdana"/>
              </a:rPr>
              <a:t>output</a:t>
            </a:r>
            <a:r>
              <a:rPr sz="1400" spc="-2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595959"/>
                </a:solidFill>
                <a:latin typeface="Verdana"/>
                <a:cs typeface="Verdana"/>
              </a:rPr>
              <a:t>Thrust</a:t>
            </a:r>
            <a:r>
              <a:rPr sz="14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595959"/>
                </a:solidFill>
                <a:latin typeface="Verdana"/>
                <a:cs typeface="Verdana"/>
              </a:rPr>
              <a:t>,</a:t>
            </a:r>
            <a:r>
              <a:rPr sz="1400" spc="-2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595959"/>
                </a:solidFill>
                <a:latin typeface="Verdana"/>
                <a:cs typeface="Verdana"/>
              </a:rPr>
              <a:t>pitch</a:t>
            </a:r>
            <a:r>
              <a:rPr sz="1400" spc="-2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14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595959"/>
                </a:solidFill>
                <a:latin typeface="Verdana"/>
                <a:cs typeface="Verdana"/>
              </a:rPr>
              <a:t>roll</a:t>
            </a:r>
            <a:r>
              <a:rPr sz="1400" spc="-2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595959"/>
                </a:solidFill>
                <a:latin typeface="Verdana"/>
                <a:cs typeface="Verdana"/>
              </a:rPr>
              <a:t>angles</a:t>
            </a:r>
            <a:endParaRPr sz="1400" dirty="0">
              <a:latin typeface="Verdana"/>
              <a:cs typeface="Verdana"/>
            </a:endParaRPr>
          </a:p>
          <a:p>
            <a:pPr marL="373380" marR="26670" indent="-361315">
              <a:lnSpc>
                <a:spcPts val="1650"/>
              </a:lnSpc>
              <a:buAutoNum type="arabicPeriod"/>
              <a:tabLst>
                <a:tab pos="373380" algn="l"/>
                <a:tab pos="374015" algn="l"/>
              </a:tabLst>
            </a:pPr>
            <a:r>
              <a:rPr sz="1400" spc="-130" dirty="0">
                <a:solidFill>
                  <a:srgbClr val="595959"/>
                </a:solidFill>
                <a:latin typeface="Verdana"/>
                <a:cs typeface="Verdana"/>
              </a:rPr>
              <a:t>Feed</a:t>
            </a:r>
            <a:r>
              <a:rPr lang="en-US" sz="1400" spc="-1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595959"/>
                </a:solidFill>
                <a:latin typeface="Verdana"/>
                <a:cs typeface="Verdana"/>
              </a:rPr>
              <a:t>Pitch, </a:t>
            </a:r>
            <a:r>
              <a:rPr sz="1400" spc="-70" dirty="0">
                <a:solidFill>
                  <a:srgbClr val="595959"/>
                </a:solidFill>
                <a:latin typeface="Verdana"/>
                <a:cs typeface="Verdana"/>
              </a:rPr>
              <a:t>roll </a:t>
            </a:r>
            <a:r>
              <a:rPr sz="1400" spc="-120" dirty="0">
                <a:solidFill>
                  <a:srgbClr val="595959"/>
                </a:solidFill>
                <a:latin typeface="Verdana"/>
                <a:cs typeface="Verdana"/>
              </a:rPr>
              <a:t>and </a:t>
            </a:r>
            <a:r>
              <a:rPr sz="1400" spc="-130" dirty="0">
                <a:solidFill>
                  <a:srgbClr val="595959"/>
                </a:solidFill>
                <a:latin typeface="Verdana"/>
                <a:cs typeface="Verdana"/>
              </a:rPr>
              <a:t>user </a:t>
            </a:r>
            <a:r>
              <a:rPr sz="1400" spc="-105" dirty="0">
                <a:solidFill>
                  <a:srgbClr val="595959"/>
                </a:solidFill>
                <a:latin typeface="Verdana"/>
                <a:cs typeface="Verdana"/>
              </a:rPr>
              <a:t>defined </a:t>
            </a:r>
            <a:r>
              <a:rPr sz="1400" spc="-190" dirty="0">
                <a:solidFill>
                  <a:srgbClr val="595959"/>
                </a:solidFill>
                <a:latin typeface="Verdana"/>
                <a:cs typeface="Verdana"/>
              </a:rPr>
              <a:t>Yaw  </a:t>
            </a:r>
            <a:r>
              <a:rPr sz="1400" spc="-95" dirty="0">
                <a:solidFill>
                  <a:srgbClr val="595959"/>
                </a:solidFill>
                <a:latin typeface="Verdana"/>
                <a:cs typeface="Verdana"/>
              </a:rPr>
              <a:t>to</a:t>
            </a:r>
            <a:r>
              <a:rPr sz="14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4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595959"/>
                </a:solidFill>
                <a:latin typeface="Verdana"/>
                <a:cs typeface="Verdana"/>
              </a:rPr>
              <a:t>second</a:t>
            </a:r>
            <a:r>
              <a:rPr sz="14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595959"/>
                </a:solidFill>
                <a:latin typeface="Verdana"/>
                <a:cs typeface="Verdana"/>
              </a:rPr>
              <a:t>order</a:t>
            </a:r>
            <a:r>
              <a:rPr sz="14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595959"/>
                </a:solidFill>
                <a:latin typeface="Verdana"/>
                <a:cs typeface="Verdana"/>
              </a:rPr>
              <a:t>dynamical</a:t>
            </a:r>
            <a:r>
              <a:rPr sz="14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595959"/>
                </a:solidFill>
                <a:latin typeface="Verdana"/>
                <a:cs typeface="Verdana"/>
              </a:rPr>
              <a:t>system  </a:t>
            </a:r>
            <a:r>
              <a:rPr sz="1400" spc="-130" dirty="0">
                <a:solidFill>
                  <a:srgbClr val="595959"/>
                </a:solidFill>
                <a:latin typeface="Verdana"/>
                <a:cs typeface="Verdana"/>
              </a:rPr>
              <a:t>based </a:t>
            </a:r>
            <a:r>
              <a:rPr sz="1400" spc="-110" dirty="0">
                <a:solidFill>
                  <a:srgbClr val="595959"/>
                </a:solidFill>
                <a:latin typeface="Verdana"/>
                <a:cs typeface="Verdana"/>
              </a:rPr>
              <a:t>on </a:t>
            </a:r>
            <a:r>
              <a:rPr sz="1400" spc="-120" dirty="0">
                <a:solidFill>
                  <a:srgbClr val="595959"/>
                </a:solidFill>
                <a:latin typeface="Verdana"/>
                <a:cs typeface="Verdana"/>
              </a:rPr>
              <a:t>error </a:t>
            </a:r>
            <a:r>
              <a:rPr sz="1400" spc="-90" dirty="0">
                <a:solidFill>
                  <a:srgbClr val="595959"/>
                </a:solidFill>
                <a:latin typeface="Verdana"/>
                <a:cs typeface="Verdana"/>
              </a:rPr>
              <a:t>of </a:t>
            </a:r>
            <a:r>
              <a:rPr sz="1400" spc="-105" dirty="0">
                <a:solidFill>
                  <a:srgbClr val="595959"/>
                </a:solidFill>
                <a:latin typeface="Verdana"/>
                <a:cs typeface="Verdana"/>
              </a:rPr>
              <a:t>attitude </a:t>
            </a:r>
            <a:r>
              <a:rPr sz="1400" spc="-95" dirty="0">
                <a:solidFill>
                  <a:srgbClr val="595959"/>
                </a:solidFill>
                <a:latin typeface="Verdana"/>
                <a:cs typeface="Verdana"/>
              </a:rPr>
              <a:t>to </a:t>
            </a:r>
            <a:r>
              <a:rPr sz="1400" spc="-100" dirty="0">
                <a:solidFill>
                  <a:srgbClr val="595959"/>
                </a:solidFill>
                <a:latin typeface="Verdana"/>
                <a:cs typeface="Verdana"/>
              </a:rPr>
              <a:t>output  </a:t>
            </a:r>
            <a:r>
              <a:rPr sz="1400" spc="-114" dirty="0">
                <a:solidFill>
                  <a:srgbClr val="595959"/>
                </a:solidFill>
                <a:latin typeface="Verdana"/>
                <a:cs typeface="Verdana"/>
              </a:rPr>
              <a:t>correcting</a:t>
            </a:r>
            <a:r>
              <a:rPr sz="1400" spc="-2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595959"/>
                </a:solidFill>
                <a:latin typeface="Verdana"/>
                <a:cs typeface="Verdana"/>
              </a:rPr>
              <a:t>moments</a:t>
            </a:r>
            <a:endParaRPr sz="1400" dirty="0">
              <a:latin typeface="Verdana"/>
              <a:cs typeface="Verdana"/>
            </a:endParaRPr>
          </a:p>
          <a:p>
            <a:pPr marL="373380" marR="229870" indent="-361315">
              <a:lnSpc>
                <a:spcPts val="1650"/>
              </a:lnSpc>
              <a:buAutoNum type="arabicPeriod"/>
              <a:tabLst>
                <a:tab pos="373380" algn="l"/>
                <a:tab pos="374015" algn="l"/>
              </a:tabLst>
            </a:pPr>
            <a:r>
              <a:rPr sz="1400" spc="-130" dirty="0">
                <a:solidFill>
                  <a:srgbClr val="595959"/>
                </a:solidFill>
                <a:latin typeface="Verdana"/>
                <a:cs typeface="Verdana"/>
              </a:rPr>
              <a:t>Feed</a:t>
            </a:r>
            <a:r>
              <a:rPr sz="1400" spc="-2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595959"/>
                </a:solidFill>
                <a:latin typeface="Verdana"/>
                <a:cs typeface="Verdana"/>
              </a:rPr>
              <a:t>Moments</a:t>
            </a:r>
            <a:r>
              <a:rPr sz="1400" spc="-2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14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595959"/>
                </a:solidFill>
                <a:latin typeface="Verdana"/>
                <a:cs typeface="Verdana"/>
              </a:rPr>
              <a:t>Thrust</a:t>
            </a:r>
            <a:r>
              <a:rPr sz="1400" spc="-2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595959"/>
                </a:solidFill>
                <a:latin typeface="Verdana"/>
                <a:cs typeface="Verdana"/>
              </a:rPr>
              <a:t>to</a:t>
            </a:r>
            <a:r>
              <a:rPr sz="14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595959"/>
                </a:solidFill>
                <a:latin typeface="Verdana"/>
                <a:cs typeface="Verdana"/>
              </a:rPr>
              <a:t>motor  </a:t>
            </a:r>
            <a:r>
              <a:rPr sz="1400" spc="-145" dirty="0">
                <a:solidFill>
                  <a:srgbClr val="595959"/>
                </a:solidFill>
                <a:latin typeface="Verdana"/>
                <a:cs typeface="Verdana"/>
              </a:rPr>
              <a:t>mixer</a:t>
            </a:r>
            <a:r>
              <a:rPr sz="1400" spc="-2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595959"/>
                </a:solidFill>
                <a:latin typeface="Verdana"/>
                <a:cs typeface="Verdana"/>
              </a:rPr>
              <a:t>to</a:t>
            </a:r>
            <a:r>
              <a:rPr sz="1400" spc="-2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595959"/>
                </a:solidFill>
                <a:latin typeface="Verdana"/>
                <a:cs typeface="Verdana"/>
              </a:rPr>
              <a:t>output</a:t>
            </a:r>
            <a:r>
              <a:rPr sz="14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595959"/>
                </a:solidFill>
                <a:latin typeface="Verdana"/>
                <a:cs typeface="Verdana"/>
              </a:rPr>
              <a:t>pwm</a:t>
            </a:r>
            <a:r>
              <a:rPr sz="1400" spc="-2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595959"/>
                </a:solidFill>
                <a:latin typeface="Verdana"/>
                <a:cs typeface="Verdana"/>
              </a:rPr>
              <a:t>for</a:t>
            </a:r>
            <a:r>
              <a:rPr sz="1400" spc="-2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595959"/>
                </a:solidFill>
                <a:latin typeface="Verdana"/>
                <a:cs typeface="Verdana"/>
              </a:rPr>
              <a:t>each</a:t>
            </a:r>
            <a:endParaRPr lang="en-US" sz="1400" spc="-130" dirty="0">
              <a:solidFill>
                <a:srgbClr val="595959"/>
              </a:solidFill>
              <a:latin typeface="Verdana"/>
              <a:cs typeface="Verdana"/>
            </a:endParaRPr>
          </a:p>
          <a:p>
            <a:pPr marL="373380" marR="229870" indent="-361315">
              <a:lnSpc>
                <a:spcPts val="1650"/>
              </a:lnSpc>
              <a:buAutoNum type="arabicPeriod"/>
              <a:tabLst>
                <a:tab pos="373380" algn="l"/>
                <a:tab pos="374015" algn="l"/>
              </a:tabLst>
            </a:pPr>
            <a:r>
              <a:rPr lang="en-US" sz="1400" spc="-130" dirty="0">
                <a:solidFill>
                  <a:srgbClr val="595959"/>
                </a:solidFill>
                <a:latin typeface="Verdana"/>
                <a:cs typeface="Verdana"/>
              </a:rPr>
              <a:t>This cycle goes on until convergence criteria is met.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3995" y="4017395"/>
            <a:ext cx="34169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5BF2-5B46-4B9E-9B11-2A11B2FA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- 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F133BF6-B101-44F4-AD8D-249F18B9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275" y="1828800"/>
            <a:ext cx="6578600" cy="2738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20729"/>
            <a:ext cx="79972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375" dirty="0"/>
              <a:t>Kinematics and dynamics - 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1446372" y="1626346"/>
            <a:ext cx="1561792" cy="626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724" y="2444483"/>
            <a:ext cx="3893085" cy="585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727" y="3312493"/>
            <a:ext cx="2820698" cy="729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53838" y="1134110"/>
            <a:ext cx="8934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Kinematics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90" y="999160"/>
            <a:ext cx="0" cy="3435985"/>
          </a:xfrm>
          <a:custGeom>
            <a:avLst/>
            <a:gdLst/>
            <a:ahLst/>
            <a:cxnLst/>
            <a:rect l="l" t="t" r="r" b="b"/>
            <a:pathLst>
              <a:path h="3435985">
                <a:moveTo>
                  <a:pt x="0" y="0"/>
                </a:moveTo>
                <a:lnTo>
                  <a:pt x="0" y="3435605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40193" y="1187783"/>
            <a:ext cx="805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Dynamics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21989" y="1626221"/>
            <a:ext cx="3201875" cy="635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40789" y="2399445"/>
            <a:ext cx="2213445" cy="635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58868" y="3312493"/>
            <a:ext cx="2809399" cy="7488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3825"/>
            <a:ext cx="1288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45" dirty="0">
                <a:latin typeface="Verdana"/>
                <a:cs typeface="Verdana"/>
              </a:rPr>
              <a:t>Cont</a:t>
            </a:r>
            <a:r>
              <a:rPr sz="2800" spc="-210" dirty="0">
                <a:latin typeface="Verdana"/>
                <a:cs typeface="Verdana"/>
              </a:rPr>
              <a:t>r</a:t>
            </a:r>
            <a:r>
              <a:rPr sz="2800" spc="-175" dirty="0">
                <a:latin typeface="Verdana"/>
                <a:cs typeface="Verdana"/>
              </a:rPr>
              <a:t>ols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072" y="1521681"/>
            <a:ext cx="30994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60" dirty="0">
                <a:solidFill>
                  <a:srgbClr val="595959"/>
                </a:solidFill>
                <a:latin typeface="Verdana"/>
                <a:cs typeface="Verdana"/>
              </a:rPr>
              <a:t>X</a:t>
            </a:r>
            <a:r>
              <a:rPr sz="1500" spc="-2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484" dirty="0">
                <a:solidFill>
                  <a:srgbClr val="595959"/>
                </a:solidFill>
                <a:latin typeface="Verdana"/>
                <a:cs typeface="Verdana"/>
              </a:rPr>
              <a:t>=</a:t>
            </a:r>
            <a:r>
              <a:rPr sz="1500" spc="-4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204" dirty="0">
                <a:solidFill>
                  <a:srgbClr val="595959"/>
                </a:solidFill>
                <a:latin typeface="Verdana"/>
                <a:cs typeface="Verdana"/>
              </a:rPr>
              <a:t>[x,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210" dirty="0">
                <a:solidFill>
                  <a:srgbClr val="595959"/>
                </a:solidFill>
                <a:latin typeface="Verdana"/>
                <a:cs typeface="Verdana"/>
              </a:rPr>
              <a:t>y,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65" dirty="0">
                <a:solidFill>
                  <a:srgbClr val="595959"/>
                </a:solidFill>
                <a:latin typeface="Verdana"/>
                <a:cs typeface="Verdana"/>
              </a:rPr>
              <a:t>z,</a:t>
            </a:r>
            <a:r>
              <a:rPr sz="1500" spc="-2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595959"/>
                </a:solidFill>
                <a:latin typeface="Verdana"/>
                <a:cs typeface="Verdana"/>
              </a:rPr>
              <a:t>u,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210" dirty="0">
                <a:solidFill>
                  <a:srgbClr val="595959"/>
                </a:solidFill>
                <a:latin typeface="Verdana"/>
                <a:cs typeface="Verdana"/>
              </a:rPr>
              <a:t>v,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95" dirty="0">
                <a:solidFill>
                  <a:srgbClr val="595959"/>
                </a:solidFill>
                <a:latin typeface="Verdana"/>
                <a:cs typeface="Verdana"/>
              </a:rPr>
              <a:t>w,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05" dirty="0">
                <a:solidFill>
                  <a:srgbClr val="595959"/>
                </a:solidFill>
                <a:latin typeface="Verdana"/>
                <a:cs typeface="Verdana"/>
              </a:rPr>
              <a:t>Phi,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40" dirty="0">
                <a:solidFill>
                  <a:srgbClr val="595959"/>
                </a:solidFill>
                <a:latin typeface="Verdana"/>
                <a:cs typeface="Verdana"/>
              </a:rPr>
              <a:t>theta,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20" dirty="0">
                <a:solidFill>
                  <a:srgbClr val="595959"/>
                </a:solidFill>
                <a:latin typeface="Verdana"/>
                <a:cs typeface="Verdana"/>
              </a:rPr>
              <a:t>psi,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595959"/>
                </a:solidFill>
                <a:latin typeface="Verdana"/>
                <a:cs typeface="Verdana"/>
              </a:rPr>
              <a:t>p,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40" dirty="0">
                <a:solidFill>
                  <a:srgbClr val="595959"/>
                </a:solidFill>
                <a:latin typeface="Verdana"/>
                <a:cs typeface="Verdana"/>
              </a:rPr>
              <a:t>q,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75" dirty="0">
                <a:solidFill>
                  <a:srgbClr val="595959"/>
                </a:solidFill>
                <a:latin typeface="Verdana"/>
                <a:cs typeface="Verdana"/>
              </a:rPr>
              <a:t>r]  </a:t>
            </a:r>
            <a:r>
              <a:rPr sz="1500" spc="-135" dirty="0">
                <a:solidFill>
                  <a:srgbClr val="595959"/>
                </a:solidFill>
                <a:latin typeface="Verdana"/>
                <a:cs typeface="Verdana"/>
              </a:rPr>
              <a:t>U </a:t>
            </a:r>
            <a:r>
              <a:rPr sz="1500" spc="-484" dirty="0">
                <a:solidFill>
                  <a:srgbClr val="595959"/>
                </a:solidFill>
                <a:latin typeface="Verdana"/>
                <a:cs typeface="Verdana"/>
              </a:rPr>
              <a:t>= 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[T, </a:t>
            </a:r>
            <a:r>
              <a:rPr sz="1500" spc="-105" dirty="0">
                <a:solidFill>
                  <a:srgbClr val="595959"/>
                </a:solidFill>
                <a:latin typeface="Verdana"/>
                <a:cs typeface="Verdana"/>
              </a:rPr>
              <a:t>l,</a:t>
            </a:r>
            <a:r>
              <a:rPr sz="1500" spc="-3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95" dirty="0">
                <a:solidFill>
                  <a:srgbClr val="595959"/>
                </a:solidFill>
                <a:latin typeface="Verdana"/>
                <a:cs typeface="Verdana"/>
              </a:rPr>
              <a:t>m, </a:t>
            </a:r>
            <a:r>
              <a:rPr sz="1500" spc="-180" dirty="0">
                <a:solidFill>
                  <a:srgbClr val="595959"/>
                </a:solidFill>
                <a:latin typeface="Verdana"/>
                <a:cs typeface="Verdana"/>
              </a:rPr>
              <a:t>n]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00" spc="-90" dirty="0">
                <a:solidFill>
                  <a:srgbClr val="595959"/>
                </a:solidFill>
                <a:latin typeface="Verdana"/>
                <a:cs typeface="Verdana"/>
              </a:rPr>
              <a:t>All</a:t>
            </a:r>
            <a:r>
              <a:rPr sz="1500" spc="-2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595959"/>
                </a:solidFill>
                <a:latin typeface="Verdana"/>
                <a:cs typeface="Verdana"/>
              </a:rPr>
              <a:t>as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595959"/>
                </a:solidFill>
                <a:latin typeface="Verdana"/>
                <a:cs typeface="Verdana"/>
              </a:rPr>
              <a:t>per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35" dirty="0">
                <a:solidFill>
                  <a:srgbClr val="595959"/>
                </a:solidFill>
                <a:latin typeface="Verdana"/>
                <a:cs typeface="Verdana"/>
              </a:rPr>
              <a:t>standard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20" dirty="0">
                <a:solidFill>
                  <a:srgbClr val="595959"/>
                </a:solidFill>
                <a:latin typeface="Verdana"/>
                <a:cs typeface="Verdana"/>
              </a:rPr>
              <a:t>notations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72" y="2825201"/>
            <a:ext cx="9893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heavy" spc="-11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Verdana"/>
                <a:cs typeface="Verdana"/>
              </a:rPr>
              <a:t>Control</a:t>
            </a:r>
            <a:r>
              <a:rPr sz="1500" u="heavy" spc="-29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Verdana"/>
                <a:cs typeface="Verdana"/>
              </a:rPr>
              <a:t> </a:t>
            </a:r>
            <a:r>
              <a:rPr sz="1500" u="heavy" spc="-16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Verdana"/>
                <a:cs typeface="Verdana"/>
              </a:rPr>
              <a:t>law: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60672" y="3122518"/>
            <a:ext cx="1988820" cy="794385"/>
            <a:chOff x="1060672" y="3122518"/>
            <a:chExt cx="1988820" cy="794385"/>
          </a:xfrm>
        </p:grpSpPr>
        <p:sp>
          <p:nvSpPr>
            <p:cNvPr id="6" name="object 6"/>
            <p:cNvSpPr/>
            <p:nvPr/>
          </p:nvSpPr>
          <p:spPr>
            <a:xfrm>
              <a:off x="1064614" y="3122518"/>
              <a:ext cx="1699654" cy="504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0672" y="3627517"/>
              <a:ext cx="1988199" cy="2890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571990" y="999160"/>
            <a:ext cx="0" cy="3435985"/>
          </a:xfrm>
          <a:custGeom>
            <a:avLst/>
            <a:gdLst/>
            <a:ahLst/>
            <a:cxnLst/>
            <a:rect l="l" t="t" r="r" b="b"/>
            <a:pathLst>
              <a:path h="3435985">
                <a:moveTo>
                  <a:pt x="0" y="0"/>
                </a:moveTo>
                <a:lnTo>
                  <a:pt x="0" y="3435605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845687" y="301404"/>
            <a:ext cx="25736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heavy" spc="-14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</a:rPr>
              <a:t>Outer</a:t>
            </a:r>
            <a:r>
              <a:rPr sz="1500" u="heavy" spc="-24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</a:rPr>
              <a:t> </a:t>
            </a:r>
            <a:r>
              <a:rPr sz="1500" u="heavy" spc="-8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</a:rPr>
              <a:t>loop</a:t>
            </a:r>
            <a:r>
              <a:rPr sz="1500" u="heavy" spc="-24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</a:rPr>
              <a:t> </a:t>
            </a:r>
            <a:r>
              <a:rPr sz="1500" u="heavy" spc="-11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</a:rPr>
              <a:t>(Position</a:t>
            </a:r>
            <a:r>
              <a:rPr sz="1500" u="heavy" spc="-24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</a:rPr>
              <a:t> </a:t>
            </a:r>
            <a:r>
              <a:rPr sz="1500" u="heavy" spc="-13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</a:rPr>
              <a:t>Controller):</a:t>
            </a:r>
            <a:endParaRPr sz="1500"/>
          </a:p>
        </p:txBody>
      </p:sp>
      <p:sp>
        <p:nvSpPr>
          <p:cNvPr id="10" name="object 10"/>
          <p:cNvSpPr/>
          <p:nvPr/>
        </p:nvSpPr>
        <p:spPr>
          <a:xfrm>
            <a:off x="4851468" y="604273"/>
            <a:ext cx="4054438" cy="682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0672" y="4084541"/>
            <a:ext cx="2124185" cy="2948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09788" y="1443364"/>
            <a:ext cx="2058995" cy="11734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45687" y="2897895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heavy" spc="-15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Verdana"/>
                <a:cs typeface="Verdana"/>
              </a:rPr>
              <a:t>Inner</a:t>
            </a:r>
            <a:r>
              <a:rPr sz="1500" u="heavy" spc="-24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Verdana"/>
                <a:cs typeface="Verdana"/>
              </a:rPr>
              <a:t> </a:t>
            </a:r>
            <a:r>
              <a:rPr sz="1500" u="heavy" spc="-8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Verdana"/>
                <a:cs typeface="Verdana"/>
              </a:rPr>
              <a:t>loop</a:t>
            </a:r>
            <a:r>
              <a:rPr sz="1500" u="heavy" spc="-24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Verdana"/>
                <a:cs typeface="Verdana"/>
              </a:rPr>
              <a:t> </a:t>
            </a:r>
            <a:r>
              <a:rPr sz="1500" u="heavy" spc="-13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Verdana"/>
                <a:cs typeface="Verdana"/>
              </a:rPr>
              <a:t>(Attitude</a:t>
            </a:r>
            <a:r>
              <a:rPr sz="1500" u="heavy" spc="-24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Verdana"/>
                <a:cs typeface="Verdana"/>
              </a:rPr>
              <a:t> </a:t>
            </a:r>
            <a:r>
              <a:rPr sz="1500" u="heavy" spc="-13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Verdana"/>
                <a:cs typeface="Verdana"/>
              </a:rPr>
              <a:t>Controller):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54240" y="3240268"/>
            <a:ext cx="4170016" cy="6774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60833" y="4154684"/>
            <a:ext cx="2403638" cy="6079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099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85" dirty="0"/>
              <a:t>R</a:t>
            </a:r>
            <a:r>
              <a:rPr sz="2800" spc="-215" dirty="0"/>
              <a:t>esul</a:t>
            </a:r>
            <a:r>
              <a:rPr sz="2800" spc="-200" dirty="0"/>
              <a:t>t</a:t>
            </a:r>
            <a:r>
              <a:rPr sz="2800" spc="-290" dirty="0"/>
              <a:t>s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15694" y="2800350"/>
            <a:ext cx="4581525" cy="9746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solidFill>
                  <a:srgbClr val="595959"/>
                </a:solidFill>
                <a:latin typeface="Verdana"/>
                <a:cs typeface="Verdana"/>
              </a:rPr>
              <a:t>position</a:t>
            </a:r>
            <a:r>
              <a:rPr lang="en-US" sz="1500" spc="-95" dirty="0">
                <a:solidFill>
                  <a:srgbClr val="595959"/>
                </a:solidFill>
                <a:latin typeface="Verdana"/>
                <a:cs typeface="Verdana"/>
              </a:rPr>
              <a:t> input -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204" dirty="0">
                <a:solidFill>
                  <a:srgbClr val="595959"/>
                </a:solidFill>
                <a:latin typeface="Verdana"/>
                <a:cs typeface="Verdana"/>
              </a:rPr>
              <a:t>(1,</a:t>
            </a:r>
            <a:r>
              <a:rPr sz="1500" spc="-2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95" dirty="0">
                <a:solidFill>
                  <a:srgbClr val="595959"/>
                </a:solidFill>
                <a:latin typeface="Verdana"/>
                <a:cs typeface="Verdana"/>
              </a:rPr>
              <a:t>2,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215" dirty="0">
                <a:solidFill>
                  <a:srgbClr val="595959"/>
                </a:solidFill>
                <a:latin typeface="Verdana"/>
                <a:cs typeface="Verdana"/>
              </a:rPr>
              <a:t>10)</a:t>
            </a:r>
            <a:r>
              <a:rPr sz="1500" spc="-2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endParaRPr lang="en-US" sz="1500" spc="-225" dirty="0">
              <a:solidFill>
                <a:srgbClr val="595959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solidFill>
                  <a:srgbClr val="595959"/>
                </a:solidFill>
                <a:latin typeface="Verdana"/>
                <a:cs typeface="Verdana"/>
              </a:rPr>
              <a:t>inertial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595959"/>
                </a:solidFill>
                <a:latin typeface="Verdana"/>
                <a:cs typeface="Verdana"/>
              </a:rPr>
              <a:t>frame</a:t>
            </a:r>
            <a:r>
              <a:rPr sz="1500" spc="-2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05" dirty="0">
                <a:solidFill>
                  <a:srgbClr val="595959"/>
                </a:solidFill>
                <a:latin typeface="Verdana"/>
                <a:cs typeface="Verdana"/>
              </a:rPr>
              <a:t>with</a:t>
            </a:r>
            <a:r>
              <a:rPr sz="1500" spc="-2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40" dirty="0">
                <a:solidFill>
                  <a:srgbClr val="595959"/>
                </a:solidFill>
                <a:latin typeface="Verdana"/>
                <a:cs typeface="Verdana"/>
              </a:rPr>
              <a:t>zero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595959"/>
                </a:solidFill>
                <a:latin typeface="Verdana"/>
                <a:cs typeface="Verdana"/>
              </a:rPr>
              <a:t>deg</a:t>
            </a:r>
            <a:r>
              <a:rPr sz="1500" spc="-2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75" dirty="0">
                <a:solidFill>
                  <a:srgbClr val="595959"/>
                </a:solidFill>
                <a:latin typeface="Verdana"/>
                <a:cs typeface="Verdana"/>
              </a:rPr>
              <a:t>yaw  </a:t>
            </a:r>
            <a:endParaRPr lang="en-US" sz="1500" spc="-175" dirty="0">
              <a:solidFill>
                <a:srgbClr val="595959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105" dirty="0">
                <a:solidFill>
                  <a:srgbClr val="595959"/>
                </a:solidFill>
                <a:latin typeface="Verdana"/>
                <a:cs typeface="Verdana"/>
              </a:rPr>
              <a:t>Initial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595959"/>
                </a:solidFill>
                <a:latin typeface="Verdana"/>
                <a:cs typeface="Verdana"/>
              </a:rPr>
              <a:t>state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204" dirty="0">
                <a:solidFill>
                  <a:srgbClr val="595959"/>
                </a:solidFill>
                <a:latin typeface="Verdana"/>
                <a:cs typeface="Verdana"/>
              </a:rPr>
              <a:t>(0,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95" dirty="0">
                <a:solidFill>
                  <a:srgbClr val="595959"/>
                </a:solidFill>
                <a:latin typeface="Verdana"/>
                <a:cs typeface="Verdana"/>
              </a:rPr>
              <a:t>0,</a:t>
            </a:r>
            <a:r>
              <a:rPr sz="1500" spc="-2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220" dirty="0">
                <a:solidFill>
                  <a:srgbClr val="595959"/>
                </a:solidFill>
                <a:latin typeface="Verdana"/>
                <a:cs typeface="Verdana"/>
              </a:rPr>
              <a:t>0)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95" dirty="0">
                <a:solidFill>
                  <a:srgbClr val="595959"/>
                </a:solidFill>
                <a:latin typeface="Verdana"/>
                <a:cs typeface="Verdana"/>
              </a:rPr>
              <a:t>position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endParaRPr lang="en-US" sz="1500" spc="-130" dirty="0">
              <a:solidFill>
                <a:srgbClr val="595959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204" dirty="0">
                <a:solidFill>
                  <a:srgbClr val="595959"/>
                </a:solidFill>
                <a:latin typeface="Verdana"/>
                <a:cs typeface="Verdana"/>
              </a:rPr>
              <a:t>(0,</a:t>
            </a:r>
            <a:r>
              <a:rPr sz="1500" spc="-2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95" dirty="0">
                <a:solidFill>
                  <a:srgbClr val="595959"/>
                </a:solidFill>
                <a:latin typeface="Verdana"/>
                <a:cs typeface="Verdana"/>
              </a:rPr>
              <a:t>0,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220" dirty="0">
                <a:solidFill>
                  <a:srgbClr val="595959"/>
                </a:solidFill>
                <a:latin typeface="Verdana"/>
                <a:cs typeface="Verdana"/>
              </a:rPr>
              <a:t>0)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20" dirty="0">
                <a:solidFill>
                  <a:srgbClr val="595959"/>
                </a:solidFill>
                <a:latin typeface="Verdana"/>
                <a:cs typeface="Verdana"/>
              </a:rPr>
              <a:t>Euler</a:t>
            </a:r>
            <a:r>
              <a:rPr sz="15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10" dirty="0">
                <a:solidFill>
                  <a:srgbClr val="595959"/>
                </a:solidFill>
                <a:latin typeface="Verdana"/>
                <a:cs typeface="Verdana"/>
              </a:rPr>
              <a:t>attitude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924" y="1735324"/>
            <a:ext cx="3063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120" dirty="0">
                <a:solidFill>
                  <a:srgbClr val="595959"/>
                </a:solidFill>
                <a:latin typeface="Verdana"/>
                <a:cs typeface="Verdana"/>
              </a:rPr>
              <a:t>Position_gains </a:t>
            </a:r>
            <a:r>
              <a:rPr sz="1500" spc="-165" dirty="0">
                <a:solidFill>
                  <a:srgbClr val="595959"/>
                </a:solidFill>
                <a:latin typeface="Verdana"/>
                <a:cs typeface="Verdana"/>
              </a:rPr>
              <a:t>(zeta, </a:t>
            </a:r>
            <a:r>
              <a:rPr sz="1500" spc="-180" dirty="0">
                <a:solidFill>
                  <a:srgbClr val="595959"/>
                </a:solidFill>
                <a:latin typeface="Verdana"/>
                <a:cs typeface="Verdana"/>
              </a:rPr>
              <a:t>omega) </a:t>
            </a:r>
            <a:r>
              <a:rPr sz="1500" spc="-310" dirty="0">
                <a:solidFill>
                  <a:srgbClr val="595959"/>
                </a:solidFill>
                <a:latin typeface="Verdana"/>
                <a:cs typeface="Verdana"/>
              </a:rPr>
              <a:t>:</a:t>
            </a:r>
            <a:r>
              <a:rPr sz="1500" spc="-4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204" dirty="0">
                <a:solidFill>
                  <a:srgbClr val="595959"/>
                </a:solidFill>
                <a:latin typeface="Verdana"/>
                <a:cs typeface="Verdana"/>
              </a:rPr>
              <a:t>(0.8,0.7)  </a:t>
            </a:r>
            <a:r>
              <a:rPr sz="1500" spc="-130" dirty="0">
                <a:solidFill>
                  <a:srgbClr val="595959"/>
                </a:solidFill>
                <a:latin typeface="Verdana"/>
                <a:cs typeface="Verdana"/>
              </a:rPr>
              <a:t>Attitude_gains </a:t>
            </a:r>
            <a:r>
              <a:rPr sz="1500" spc="-165" dirty="0">
                <a:solidFill>
                  <a:srgbClr val="595959"/>
                </a:solidFill>
                <a:latin typeface="Verdana"/>
                <a:cs typeface="Verdana"/>
              </a:rPr>
              <a:t>(zeta, </a:t>
            </a:r>
            <a:r>
              <a:rPr sz="1500" spc="-180" dirty="0">
                <a:solidFill>
                  <a:srgbClr val="595959"/>
                </a:solidFill>
                <a:latin typeface="Verdana"/>
                <a:cs typeface="Verdana"/>
              </a:rPr>
              <a:t>omega) </a:t>
            </a:r>
            <a:r>
              <a:rPr sz="1500" spc="-310" dirty="0">
                <a:solidFill>
                  <a:srgbClr val="595959"/>
                </a:solidFill>
                <a:latin typeface="Verdana"/>
                <a:cs typeface="Verdana"/>
              </a:rPr>
              <a:t>: </a:t>
            </a:r>
            <a:r>
              <a:rPr sz="1500" spc="-200" dirty="0">
                <a:solidFill>
                  <a:srgbClr val="595959"/>
                </a:solidFill>
                <a:latin typeface="Verdana"/>
                <a:cs typeface="Verdana"/>
              </a:rPr>
              <a:t>(0.5,</a:t>
            </a:r>
            <a:r>
              <a:rPr sz="1500" spc="-3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220" dirty="0">
                <a:solidFill>
                  <a:srgbClr val="595959"/>
                </a:solidFill>
                <a:latin typeface="Verdana"/>
                <a:cs typeface="Verdana"/>
              </a:rPr>
              <a:t>4)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8441" y="1360687"/>
            <a:ext cx="8420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35" dirty="0">
                <a:solidFill>
                  <a:srgbClr val="595959"/>
                </a:solidFill>
                <a:latin typeface="Verdana"/>
                <a:cs typeface="Verdana"/>
              </a:rPr>
              <a:t>Rise</a:t>
            </a:r>
            <a:r>
              <a:rPr sz="1500" spc="-2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70" dirty="0">
                <a:solidFill>
                  <a:srgbClr val="595959"/>
                </a:solidFill>
                <a:latin typeface="Verdana"/>
                <a:cs typeface="Verdana"/>
              </a:rPr>
              <a:t>Time: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1665" y="1932272"/>
            <a:ext cx="1127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25" dirty="0">
                <a:solidFill>
                  <a:srgbClr val="595959"/>
                </a:solidFill>
                <a:latin typeface="Verdana"/>
                <a:cs typeface="Verdana"/>
              </a:rPr>
              <a:t>Settling</a:t>
            </a:r>
            <a:r>
              <a:rPr sz="1500" spc="-2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170" dirty="0">
                <a:solidFill>
                  <a:srgbClr val="595959"/>
                </a:solidFill>
                <a:latin typeface="Verdana"/>
                <a:cs typeface="Verdana"/>
              </a:rPr>
              <a:t>Time: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28211" y="1174960"/>
            <a:ext cx="2004070" cy="114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AE70-1E84-482E-B829-0CFB92F3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CED656-0DF5-4F0D-94D6-32373DEC6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516" y="1828800"/>
            <a:ext cx="5354118" cy="2738438"/>
          </a:xfrm>
        </p:spPr>
      </p:pic>
    </p:spTree>
    <p:extLst>
      <p:ext uri="{BB962C8B-B14F-4D97-AF65-F5344CB8AC3E}">
        <p14:creationId xmlns:p14="http://schemas.microsoft.com/office/powerpoint/2010/main" val="372507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89CC-4B36-40EB-A851-0B3E57FC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139392-9CA9-484F-B36F-CCC255BEB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241" y="1828800"/>
            <a:ext cx="5212668" cy="2738438"/>
          </a:xfrm>
        </p:spPr>
      </p:pic>
    </p:spTree>
    <p:extLst>
      <p:ext uri="{BB962C8B-B14F-4D97-AF65-F5344CB8AC3E}">
        <p14:creationId xmlns:p14="http://schemas.microsoft.com/office/powerpoint/2010/main" val="1123792464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306</TotalTime>
  <Words>424</Words>
  <Application>Microsoft Office PowerPoint</Application>
  <PresentationFormat>On-screen Show (16:9)</PresentationFormat>
  <Paragraphs>49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Schoolbook</vt:lpstr>
      <vt:lpstr>Corbel</vt:lpstr>
      <vt:lpstr>Trebuchet MS</vt:lpstr>
      <vt:lpstr>Verdana</vt:lpstr>
      <vt:lpstr>Feathered</vt:lpstr>
      <vt:lpstr>Nonlinear Control Design for Quadrotor Course :  AE630</vt:lpstr>
      <vt:lpstr>Introduction</vt:lpstr>
      <vt:lpstr>Steps -</vt:lpstr>
      <vt:lpstr>Block diagram - </vt:lpstr>
      <vt:lpstr>Kinematics and dynamics - </vt:lpstr>
      <vt:lpstr>Outer loop (Position Controller):</vt:lpstr>
      <vt:lpstr>Results</vt:lpstr>
      <vt:lpstr>Results - </vt:lpstr>
      <vt:lpstr>Results - </vt:lpstr>
      <vt:lpstr>Results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Nonlinear Control Design for Quadrotor Course :  AE630</dc:title>
  <cp:lastModifiedBy>Puja Kumari</cp:lastModifiedBy>
  <cp:revision>13</cp:revision>
  <dcterms:created xsi:type="dcterms:W3CDTF">2021-05-12T10:00:28Z</dcterms:created>
  <dcterms:modified xsi:type="dcterms:W3CDTF">2021-05-12T15:37:24Z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2021-05-12T00:00:00Z</vt:filetime>
  </property>
</Properties>
</file>