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3" r:id="rId4"/>
    <p:sldId id="269" r:id="rId5"/>
    <p:sldId id="270" r:id="rId6"/>
    <p:sldId id="271" r:id="rId7"/>
    <p:sldId id="314" r:id="rId8"/>
    <p:sldId id="315" r:id="rId9"/>
    <p:sldId id="316" r:id="rId10"/>
    <p:sldId id="317" r:id="rId11"/>
    <p:sldId id="272" r:id="rId12"/>
    <p:sldId id="318" r:id="rId13"/>
    <p:sldId id="319" r:id="rId14"/>
    <p:sldId id="320" r:id="rId15"/>
    <p:sldId id="321" r:id="rId16"/>
    <p:sldId id="322" r:id="rId17"/>
    <p:sldId id="327" r:id="rId18"/>
    <p:sldId id="328" r:id="rId19"/>
    <p:sldId id="331" r:id="rId20"/>
    <p:sldId id="323" r:id="rId21"/>
    <p:sldId id="324" r:id="rId22"/>
    <p:sldId id="325" r:id="rId23"/>
    <p:sldId id="339" r:id="rId24"/>
    <p:sldId id="291" r:id="rId25"/>
    <p:sldId id="292" r:id="rId26"/>
    <p:sldId id="277" r:id="rId27"/>
    <p:sldId id="275" r:id="rId28"/>
    <p:sldId id="276" r:id="rId29"/>
    <p:sldId id="340" r:id="rId30"/>
    <p:sldId id="278" r:id="rId31"/>
    <p:sldId id="279" r:id="rId32"/>
    <p:sldId id="304" r:id="rId33"/>
    <p:sldId id="305" r:id="rId34"/>
    <p:sldId id="306" r:id="rId35"/>
    <p:sldId id="307" r:id="rId36"/>
    <p:sldId id="332" r:id="rId37"/>
    <p:sldId id="333" r:id="rId38"/>
    <p:sldId id="334" r:id="rId39"/>
    <p:sldId id="329" r:id="rId40"/>
    <p:sldId id="330" r:id="rId41"/>
    <p:sldId id="280" r:id="rId42"/>
    <p:sldId id="281" r:id="rId43"/>
    <p:sldId id="282" r:id="rId44"/>
    <p:sldId id="296" r:id="rId45"/>
    <p:sldId id="283" r:id="rId46"/>
    <p:sldId id="284" r:id="rId47"/>
    <p:sldId id="326" r:id="rId48"/>
    <p:sldId id="285" r:id="rId49"/>
    <p:sldId id="335" r:id="rId50"/>
    <p:sldId id="299" r:id="rId51"/>
    <p:sldId id="300" r:id="rId52"/>
    <p:sldId id="286" r:id="rId53"/>
    <p:sldId id="287" r:id="rId54"/>
    <p:sldId id="341" r:id="rId55"/>
    <p:sldId id="293" r:id="rId56"/>
    <p:sldId id="294" r:id="rId57"/>
    <p:sldId id="295" r:id="rId58"/>
    <p:sldId id="301" r:id="rId59"/>
    <p:sldId id="302" r:id="rId60"/>
    <p:sldId id="303" r:id="rId61"/>
    <p:sldId id="336" r:id="rId62"/>
    <p:sldId id="337" r:id="rId63"/>
    <p:sldId id="338" r:id="rId64"/>
    <p:sldId id="308" r:id="rId65"/>
    <p:sldId id="309" r:id="rId66"/>
    <p:sldId id="310" r:id="rId67"/>
    <p:sldId id="311" r:id="rId68"/>
    <p:sldId id="312" r:id="rId69"/>
    <p:sldId id="28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321BC33-C6CA-4820-AEFB-9E1FF56216B4}"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6483F-D5C9-4D6D-8560-56A40B8EC6C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7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1BC33-C6CA-4820-AEFB-9E1FF56216B4}"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370430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1BC33-C6CA-4820-AEFB-9E1FF56216B4}"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6483F-D5C9-4D6D-8560-56A40B8EC6C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24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1BC33-C6CA-4820-AEFB-9E1FF56216B4}"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401226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21BC33-C6CA-4820-AEFB-9E1FF56216B4}" type="datetimeFigureOut">
              <a:rPr lang="en-IN" smtClean="0"/>
              <a:t>23-10-2019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6483F-D5C9-4D6D-8560-56A40B8EC6C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85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21BC33-C6CA-4820-AEFB-9E1FF56216B4}"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160760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21BC33-C6CA-4820-AEFB-9E1FF56216B4}" type="datetimeFigureOut">
              <a:rPr lang="en-IN" smtClean="0"/>
              <a:t>23-10-2019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243449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21BC33-C6CA-4820-AEFB-9E1FF56216B4}" type="datetimeFigureOut">
              <a:rPr lang="en-IN" smtClean="0"/>
              <a:t>23-10-2019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80291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1BC33-C6CA-4820-AEFB-9E1FF56216B4}" type="datetimeFigureOut">
              <a:rPr lang="en-IN" smtClean="0"/>
              <a:t>23-10-2019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22998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21BC33-C6CA-4820-AEFB-9E1FF56216B4}"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6483F-D5C9-4D6D-8560-56A40B8EC6C2}" type="slidenum">
              <a:rPr lang="en-IN" smtClean="0"/>
              <a:t>‹#›</a:t>
            </a:fld>
            <a:endParaRPr lang="en-IN"/>
          </a:p>
        </p:txBody>
      </p:sp>
    </p:spTree>
    <p:extLst>
      <p:ext uri="{BB962C8B-B14F-4D97-AF65-F5344CB8AC3E}">
        <p14:creationId xmlns:p14="http://schemas.microsoft.com/office/powerpoint/2010/main" val="157111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21BC33-C6CA-4820-AEFB-9E1FF56216B4}" type="datetimeFigureOut">
              <a:rPr lang="en-IN" smtClean="0"/>
              <a:t>23-10-2019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6483F-D5C9-4D6D-8560-56A40B8EC6C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96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21BC33-C6CA-4820-AEFB-9E1FF56216B4}" type="datetimeFigureOut">
              <a:rPr lang="en-IN" smtClean="0"/>
              <a:t>23-10-2019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96483F-D5C9-4D6D-8560-56A40B8EC6C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413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Angular 7</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20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 Aliases</a:t>
            </a:r>
          </a:p>
        </p:txBody>
      </p:sp>
      <p:sp>
        <p:nvSpPr>
          <p:cNvPr id="3" name="Content Placeholder 2"/>
          <p:cNvSpPr>
            <a:spLocks noGrp="1"/>
          </p:cNvSpPr>
          <p:nvPr>
            <p:ph idx="1"/>
          </p:nvPr>
        </p:nvSpPr>
        <p:spPr/>
        <p:txBody>
          <a:bodyPr>
            <a:normAutofit lnSpcReduction="10000"/>
          </a:bodyPr>
          <a:lstStyle/>
          <a:p>
            <a:r>
              <a:rPr lang="en-IN" dirty="0"/>
              <a:t>Type aliases create a new name for a type.</a:t>
            </a:r>
          </a:p>
          <a:p>
            <a:endParaRPr lang="en-IN" dirty="0"/>
          </a:p>
          <a:p>
            <a:r>
              <a:rPr lang="en-IN" dirty="0"/>
              <a:t>type Vegetable = "broccoli" | "carrot";</a:t>
            </a:r>
          </a:p>
          <a:p>
            <a:r>
              <a:rPr lang="en-IN" dirty="0"/>
              <a:t>// the '|' is a union type, which means that Vegetable can be either a 'broccoli' or 'carrot'</a:t>
            </a:r>
          </a:p>
          <a:p>
            <a:endParaRPr lang="en-IN" dirty="0"/>
          </a:p>
          <a:p>
            <a:r>
              <a:rPr lang="en-IN" dirty="0"/>
              <a:t>type Fruit = "apple" | "banana" | "kiwi";</a:t>
            </a:r>
          </a:p>
          <a:p>
            <a:endParaRPr lang="en-IN" dirty="0"/>
          </a:p>
          <a:p>
            <a:r>
              <a:rPr lang="en-IN" dirty="0"/>
              <a:t>type Ingredient = Vegetable | Fruit; // chaining union types</a:t>
            </a:r>
          </a:p>
        </p:txBody>
      </p:sp>
    </p:spTree>
    <p:extLst>
      <p:ext uri="{BB962C8B-B14F-4D97-AF65-F5344CB8AC3E}">
        <p14:creationId xmlns:p14="http://schemas.microsoft.com/office/powerpoint/2010/main" val="147287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a:t>
            </a:r>
            <a:r>
              <a:rPr lang="en-IN" b="1" dirty="0" err="1"/>
              <a:t>TypeScript</a:t>
            </a:r>
            <a:endParaRPr lang="en-IN" dirty="0"/>
          </a:p>
        </p:txBody>
      </p:sp>
      <p:sp>
        <p:nvSpPr>
          <p:cNvPr id="3" name="Content Placeholder 2"/>
          <p:cNvSpPr>
            <a:spLocks noGrp="1"/>
          </p:cNvSpPr>
          <p:nvPr>
            <p:ph idx="1"/>
          </p:nvPr>
        </p:nvSpPr>
        <p:spPr/>
        <p:txBody>
          <a:bodyPr/>
          <a:lstStyle/>
          <a:p>
            <a:r>
              <a:rPr lang="en-IN" dirty="0"/>
              <a:t>function greeter(person: string) {</a:t>
            </a:r>
          </a:p>
          <a:p>
            <a:r>
              <a:rPr lang="en-IN" dirty="0"/>
              <a:t>    return "Hello, " + person;</a:t>
            </a:r>
          </a:p>
          <a:p>
            <a:r>
              <a:rPr lang="en-IN" dirty="0"/>
              <a:t>}</a:t>
            </a:r>
          </a:p>
          <a:p>
            <a:endParaRPr lang="en-IN" dirty="0"/>
          </a:p>
          <a:p>
            <a:r>
              <a:rPr lang="en-IN" dirty="0"/>
              <a:t>let user = "</a:t>
            </a:r>
            <a:r>
              <a:rPr lang="en-IN" dirty="0" err="1"/>
              <a:t>Sudheer</a:t>
            </a:r>
            <a:r>
              <a:rPr lang="en-IN" dirty="0"/>
              <a:t>";</a:t>
            </a:r>
          </a:p>
          <a:p>
            <a:endParaRPr lang="en-IN" dirty="0"/>
          </a:p>
          <a:p>
            <a:r>
              <a:rPr lang="en-IN" dirty="0" err="1"/>
              <a:t>document.body.innerHTML</a:t>
            </a:r>
            <a:r>
              <a:rPr lang="en-IN" dirty="0"/>
              <a:t> = greeter(user);</a:t>
            </a:r>
          </a:p>
        </p:txBody>
      </p:sp>
    </p:spTree>
    <p:extLst>
      <p:ext uri="{BB962C8B-B14F-4D97-AF65-F5344CB8AC3E}">
        <p14:creationId xmlns:p14="http://schemas.microsoft.com/office/powerpoint/2010/main" val="343264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35050"/>
            <a:ext cx="9720072" cy="624606"/>
          </a:xfrm>
        </p:spPr>
        <p:txBody>
          <a:bodyPr>
            <a:normAutofit fontScale="90000"/>
          </a:bodyPr>
          <a:lstStyle/>
          <a:p>
            <a:r>
              <a:rPr lang="en-IN" b="1" dirty="0"/>
              <a:t>Building your first </a:t>
            </a:r>
            <a:r>
              <a:rPr lang="en-IN" b="1" dirty="0" err="1"/>
              <a:t>TypeScript</a:t>
            </a:r>
            <a:r>
              <a:rPr lang="en-IN" b="1" dirty="0"/>
              <a:t> file</a:t>
            </a:r>
          </a:p>
        </p:txBody>
      </p:sp>
      <p:sp>
        <p:nvSpPr>
          <p:cNvPr id="3" name="Content Placeholder 2"/>
          <p:cNvSpPr>
            <a:spLocks noGrp="1"/>
          </p:cNvSpPr>
          <p:nvPr>
            <p:ph idx="1"/>
          </p:nvPr>
        </p:nvSpPr>
        <p:spPr>
          <a:xfrm>
            <a:off x="1024128" y="914400"/>
            <a:ext cx="9720073" cy="5943600"/>
          </a:xfrm>
        </p:spPr>
        <p:txBody>
          <a:bodyPr>
            <a:normAutofit fontScale="77500" lnSpcReduction="20000"/>
          </a:bodyPr>
          <a:lstStyle/>
          <a:p>
            <a:r>
              <a:rPr lang="en-IN" dirty="0"/>
              <a:t>In editor, type the following JavaScript code in </a:t>
            </a:r>
            <a:r>
              <a:rPr lang="en-IN" dirty="0" err="1"/>
              <a:t>greeter.ts</a:t>
            </a:r>
            <a:r>
              <a:rPr lang="en-IN" dirty="0"/>
              <a:t>:</a:t>
            </a:r>
          </a:p>
          <a:p>
            <a:endParaRPr lang="en-IN" dirty="0"/>
          </a:p>
          <a:p>
            <a:r>
              <a:rPr lang="en-IN" dirty="0"/>
              <a:t>function greeter(person) {</a:t>
            </a:r>
          </a:p>
          <a:p>
            <a:r>
              <a:rPr lang="en-IN" dirty="0"/>
              <a:t>    return "Hello, " + person;</a:t>
            </a:r>
          </a:p>
          <a:p>
            <a:r>
              <a:rPr lang="en-IN" dirty="0"/>
              <a:t>}</a:t>
            </a:r>
          </a:p>
          <a:p>
            <a:endParaRPr lang="en-IN" dirty="0"/>
          </a:p>
          <a:p>
            <a:r>
              <a:rPr lang="en-IN" dirty="0"/>
              <a:t>let user = "Jane User";</a:t>
            </a:r>
          </a:p>
          <a:p>
            <a:endParaRPr lang="en-IN" dirty="0"/>
          </a:p>
          <a:p>
            <a:r>
              <a:rPr lang="en-IN" dirty="0" err="1"/>
              <a:t>document.body.textContent</a:t>
            </a:r>
            <a:r>
              <a:rPr lang="en-IN" dirty="0"/>
              <a:t> = greeter(user);</a:t>
            </a:r>
          </a:p>
          <a:p>
            <a:r>
              <a:rPr lang="en-IN" dirty="0"/>
              <a:t>Compiling code #</a:t>
            </a:r>
          </a:p>
          <a:p>
            <a:r>
              <a:rPr lang="en-IN" dirty="0"/>
              <a:t>We used a .</a:t>
            </a:r>
            <a:r>
              <a:rPr lang="en-IN" dirty="0" err="1"/>
              <a:t>ts</a:t>
            </a:r>
            <a:r>
              <a:rPr lang="en-IN" dirty="0"/>
              <a:t> extension, but this code is just JavaScript. You could have copy/pasted this straight out of an existing JavaScript app.</a:t>
            </a:r>
          </a:p>
          <a:p>
            <a:endParaRPr lang="en-IN" dirty="0"/>
          </a:p>
          <a:p>
            <a:r>
              <a:rPr lang="en-IN" dirty="0"/>
              <a:t>At the command line, run the </a:t>
            </a:r>
            <a:r>
              <a:rPr lang="en-IN" dirty="0" err="1"/>
              <a:t>TypeScript</a:t>
            </a:r>
            <a:r>
              <a:rPr lang="en-IN" dirty="0"/>
              <a:t> compiler:</a:t>
            </a:r>
          </a:p>
          <a:p>
            <a:r>
              <a:rPr lang="en-IN" dirty="0" err="1"/>
              <a:t>tsc</a:t>
            </a:r>
            <a:r>
              <a:rPr lang="en-IN" dirty="0"/>
              <a:t> </a:t>
            </a:r>
            <a:r>
              <a:rPr lang="en-IN" dirty="0" err="1"/>
              <a:t>greeter.ts</a:t>
            </a:r>
            <a:endParaRPr lang="en-IN" dirty="0"/>
          </a:p>
          <a:p>
            <a:r>
              <a:rPr lang="en-IN" dirty="0"/>
              <a:t>The result will be a file greeter.js which contains the same JavaScript that you fed in. We’re up and running using </a:t>
            </a:r>
            <a:r>
              <a:rPr lang="en-IN" dirty="0" err="1"/>
              <a:t>TypeScript</a:t>
            </a:r>
            <a:r>
              <a:rPr lang="en-IN" dirty="0"/>
              <a:t> in our JavaScript app!</a:t>
            </a:r>
          </a:p>
        </p:txBody>
      </p:sp>
    </p:spTree>
    <p:extLst>
      <p:ext uri="{BB962C8B-B14F-4D97-AF65-F5344CB8AC3E}">
        <p14:creationId xmlns:p14="http://schemas.microsoft.com/office/powerpoint/2010/main" val="3135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angular CLI?</a:t>
            </a:r>
            <a:endParaRPr lang="en-IN" dirty="0"/>
          </a:p>
        </p:txBody>
      </p:sp>
      <p:sp>
        <p:nvSpPr>
          <p:cNvPr id="3" name="Content Placeholder 2"/>
          <p:cNvSpPr>
            <a:spLocks noGrp="1"/>
          </p:cNvSpPr>
          <p:nvPr>
            <p:ph idx="1"/>
          </p:nvPr>
        </p:nvSpPr>
        <p:spPr/>
        <p:txBody>
          <a:bodyPr/>
          <a:lstStyle/>
          <a:p>
            <a:r>
              <a:rPr lang="en-IN" dirty="0"/>
              <a:t>Angular CLI(Command Line Interface) is a command line interface to scaffold and build angular apps using </a:t>
            </a:r>
            <a:r>
              <a:rPr lang="en-IN" dirty="0" err="1"/>
              <a:t>nodejs</a:t>
            </a:r>
            <a:r>
              <a:rPr lang="en-IN" dirty="0"/>
              <a:t> style (</a:t>
            </a:r>
            <a:r>
              <a:rPr lang="en-IN" dirty="0" err="1"/>
              <a:t>commonJs</a:t>
            </a:r>
            <a:r>
              <a:rPr lang="en-IN" dirty="0"/>
              <a:t>) modules. </a:t>
            </a:r>
          </a:p>
          <a:p>
            <a:r>
              <a:rPr lang="en-IN" dirty="0"/>
              <a:t>You need to install using below </a:t>
            </a:r>
            <a:r>
              <a:rPr lang="en-IN" dirty="0" err="1"/>
              <a:t>npm</a:t>
            </a:r>
            <a:r>
              <a:rPr lang="en-IN" dirty="0"/>
              <a:t> command,</a:t>
            </a:r>
          </a:p>
          <a:p>
            <a:r>
              <a:rPr lang="en-IN" dirty="0" err="1"/>
              <a:t>npm</a:t>
            </a:r>
            <a:r>
              <a:rPr lang="en-IN" dirty="0"/>
              <a:t> install @angular/</a:t>
            </a:r>
            <a:r>
              <a:rPr lang="en-IN" dirty="0" err="1"/>
              <a:t>cli@latest</a:t>
            </a:r>
            <a:endParaRPr lang="en-IN" dirty="0"/>
          </a:p>
        </p:txBody>
      </p:sp>
    </p:spTree>
    <p:extLst>
      <p:ext uri="{BB962C8B-B14F-4D97-AF65-F5344CB8AC3E}">
        <p14:creationId xmlns:p14="http://schemas.microsoft.com/office/powerpoint/2010/main" val="11396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Commands :angular CLI</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Creating New Project: </a:t>
            </a:r>
            <a:r>
              <a:rPr lang="en-IN" b="1" dirty="0" err="1"/>
              <a:t>ng</a:t>
            </a:r>
            <a:r>
              <a:rPr lang="en-IN" b="1" dirty="0"/>
              <a:t> new</a:t>
            </a:r>
          </a:p>
          <a:p>
            <a:r>
              <a:rPr lang="en-IN" dirty="0"/>
              <a:t>Generating Components, Directives &amp; Services: </a:t>
            </a:r>
            <a:r>
              <a:rPr lang="en-IN" dirty="0" err="1"/>
              <a:t>ng</a:t>
            </a:r>
            <a:r>
              <a:rPr lang="en-IN" dirty="0"/>
              <a:t> generate/g The different types of commands would be,</a:t>
            </a:r>
          </a:p>
          <a:p>
            <a:r>
              <a:rPr lang="en-IN" dirty="0" err="1"/>
              <a:t>ng</a:t>
            </a:r>
            <a:r>
              <a:rPr lang="en-IN" dirty="0"/>
              <a:t> generate class my-new-class: add a class to your application</a:t>
            </a:r>
          </a:p>
          <a:p>
            <a:r>
              <a:rPr lang="en-IN" dirty="0" err="1"/>
              <a:t>ng</a:t>
            </a:r>
            <a:r>
              <a:rPr lang="en-IN" dirty="0"/>
              <a:t> generate component my-new-component: add a component to your application</a:t>
            </a:r>
          </a:p>
          <a:p>
            <a:r>
              <a:rPr lang="en-IN" dirty="0" err="1"/>
              <a:t>ng</a:t>
            </a:r>
            <a:r>
              <a:rPr lang="en-IN" dirty="0"/>
              <a:t> generate directive my-new-directive: add a directive to your application</a:t>
            </a:r>
          </a:p>
          <a:p>
            <a:r>
              <a:rPr lang="en-IN" dirty="0" err="1"/>
              <a:t>ng</a:t>
            </a:r>
            <a:r>
              <a:rPr lang="en-IN" dirty="0"/>
              <a:t> generate </a:t>
            </a:r>
            <a:r>
              <a:rPr lang="en-IN" dirty="0" err="1"/>
              <a:t>enum</a:t>
            </a:r>
            <a:r>
              <a:rPr lang="en-IN" dirty="0"/>
              <a:t> my-new-</a:t>
            </a:r>
            <a:r>
              <a:rPr lang="en-IN" dirty="0" err="1"/>
              <a:t>enum</a:t>
            </a:r>
            <a:r>
              <a:rPr lang="en-IN" dirty="0"/>
              <a:t>: add an </a:t>
            </a:r>
            <a:r>
              <a:rPr lang="en-IN" dirty="0" err="1"/>
              <a:t>enum</a:t>
            </a:r>
            <a:r>
              <a:rPr lang="en-IN" dirty="0"/>
              <a:t> to your application</a:t>
            </a:r>
          </a:p>
          <a:p>
            <a:r>
              <a:rPr lang="en-IN" dirty="0" err="1"/>
              <a:t>ng</a:t>
            </a:r>
            <a:r>
              <a:rPr lang="en-IN" dirty="0"/>
              <a:t> generate module my-new-module: add a module to your application</a:t>
            </a:r>
          </a:p>
          <a:p>
            <a:r>
              <a:rPr lang="en-IN" dirty="0" err="1"/>
              <a:t>ng</a:t>
            </a:r>
            <a:r>
              <a:rPr lang="en-IN" dirty="0"/>
              <a:t> generate pipe my-new-pipe: add a pipe to your application</a:t>
            </a:r>
          </a:p>
          <a:p>
            <a:r>
              <a:rPr lang="en-IN" dirty="0" err="1"/>
              <a:t>ng</a:t>
            </a:r>
            <a:r>
              <a:rPr lang="en-IN" dirty="0"/>
              <a:t> generate service my-new-service: add a service to your application</a:t>
            </a:r>
          </a:p>
          <a:p>
            <a:r>
              <a:rPr lang="en-IN" b="1" dirty="0"/>
              <a:t>Running the Project: </a:t>
            </a:r>
            <a:r>
              <a:rPr lang="en-IN" b="1" dirty="0" err="1"/>
              <a:t>ng</a:t>
            </a:r>
            <a:r>
              <a:rPr lang="en-IN" b="1" dirty="0"/>
              <a:t> serve</a:t>
            </a:r>
          </a:p>
        </p:txBody>
      </p:sp>
    </p:spTree>
    <p:extLst>
      <p:ext uri="{BB962C8B-B14F-4D97-AF65-F5344CB8AC3E}">
        <p14:creationId xmlns:p14="http://schemas.microsoft.com/office/powerpoint/2010/main" val="125784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 7 Environment Setup</a:t>
            </a:r>
          </a:p>
        </p:txBody>
      </p:sp>
      <p:sp>
        <p:nvSpPr>
          <p:cNvPr id="3" name="Content Placeholder 2"/>
          <p:cNvSpPr>
            <a:spLocks noGrp="1"/>
          </p:cNvSpPr>
          <p:nvPr>
            <p:ph idx="1"/>
          </p:nvPr>
        </p:nvSpPr>
        <p:spPr/>
        <p:txBody>
          <a:bodyPr/>
          <a:lstStyle/>
          <a:p>
            <a:r>
              <a:rPr lang="en-IN" dirty="0"/>
              <a:t>Install  Visual Studio Code IDE </a:t>
            </a:r>
          </a:p>
          <a:p>
            <a:r>
              <a:rPr lang="en-IN" dirty="0"/>
              <a:t>install node.js</a:t>
            </a:r>
          </a:p>
          <a:p>
            <a:r>
              <a:rPr lang="en-IN" dirty="0"/>
              <a:t>Run the Angular CLI command to install Angular CLI</a:t>
            </a:r>
          </a:p>
          <a:p>
            <a:pPr lvl="1"/>
            <a:r>
              <a:rPr lang="en-IN" dirty="0" err="1"/>
              <a:t>npm</a:t>
            </a:r>
            <a:r>
              <a:rPr lang="en-IN" dirty="0"/>
              <a:t> install -g @angular/cli  </a:t>
            </a:r>
          </a:p>
          <a:p>
            <a:r>
              <a:rPr lang="en-IN" dirty="0"/>
              <a:t>Create an app now:</a:t>
            </a:r>
          </a:p>
          <a:p>
            <a:pPr lvl="1"/>
            <a:r>
              <a:rPr lang="en-IN" dirty="0" err="1"/>
              <a:t>ng</a:t>
            </a:r>
            <a:r>
              <a:rPr lang="en-IN" dirty="0"/>
              <a:t> new my-dream-app  </a:t>
            </a:r>
          </a:p>
          <a:p>
            <a:pPr lvl="1"/>
            <a:r>
              <a:rPr lang="en-IN" dirty="0"/>
              <a:t>cd my-dream-app  </a:t>
            </a:r>
          </a:p>
          <a:p>
            <a:pPr lvl="1"/>
            <a:r>
              <a:rPr lang="en-IN" dirty="0" err="1"/>
              <a:t>ng</a:t>
            </a:r>
            <a:r>
              <a:rPr lang="en-IN" dirty="0"/>
              <a:t> serve  </a:t>
            </a:r>
          </a:p>
          <a:p>
            <a:endParaRPr lang="en-IN" dirty="0"/>
          </a:p>
        </p:txBody>
      </p:sp>
    </p:spTree>
    <p:extLst>
      <p:ext uri="{BB962C8B-B14F-4D97-AF65-F5344CB8AC3E}">
        <p14:creationId xmlns:p14="http://schemas.microsoft.com/office/powerpoint/2010/main" val="150710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first app</a:t>
            </a:r>
          </a:p>
        </p:txBody>
      </p:sp>
      <p:sp>
        <p:nvSpPr>
          <p:cNvPr id="3" name="Content Placeholder 2"/>
          <p:cNvSpPr>
            <a:spLocks noGrp="1"/>
          </p:cNvSpPr>
          <p:nvPr>
            <p:ph idx="1"/>
          </p:nvPr>
        </p:nvSpPr>
        <p:spPr/>
        <p:txBody>
          <a:bodyPr/>
          <a:lstStyle/>
          <a:p>
            <a:r>
              <a:rPr lang="en-IN" dirty="0"/>
              <a:t>Angular CLI commands to create the first Angular app.</a:t>
            </a:r>
          </a:p>
          <a:p>
            <a:pPr lvl="1"/>
            <a:r>
              <a:rPr lang="en-IN" dirty="0" err="1"/>
              <a:t>npm</a:t>
            </a:r>
            <a:r>
              <a:rPr lang="en-IN" dirty="0"/>
              <a:t> install -g @angular/cli  </a:t>
            </a:r>
          </a:p>
          <a:p>
            <a:pPr lvl="1"/>
            <a:r>
              <a:rPr lang="en-IN" dirty="0" err="1"/>
              <a:t>ng</a:t>
            </a:r>
            <a:r>
              <a:rPr lang="en-IN" dirty="0"/>
              <a:t> new my-dream-app  </a:t>
            </a:r>
          </a:p>
          <a:p>
            <a:endParaRPr lang="en-IN" dirty="0"/>
          </a:p>
          <a:p>
            <a:r>
              <a:rPr lang="en-IN" dirty="0"/>
              <a:t>Run the following command to create your first Angular app.</a:t>
            </a:r>
          </a:p>
          <a:p>
            <a:pPr lvl="1"/>
            <a:r>
              <a:rPr lang="en-IN" dirty="0"/>
              <a:t>cd my-dream-app  </a:t>
            </a:r>
          </a:p>
          <a:p>
            <a:pPr lvl="1"/>
            <a:r>
              <a:rPr lang="en-IN" dirty="0" err="1"/>
              <a:t>ng</a:t>
            </a:r>
            <a:r>
              <a:rPr lang="en-IN" dirty="0"/>
              <a:t> serve  </a:t>
            </a:r>
          </a:p>
          <a:p>
            <a:pPr lvl="1"/>
            <a:r>
              <a:rPr lang="en-IN" dirty="0"/>
              <a:t>You run : </a:t>
            </a:r>
            <a:r>
              <a:rPr lang="en-IN" u="sng" dirty="0">
                <a:hlinkClick r:id="rId2"/>
              </a:rPr>
              <a:t>http://localhost:4200</a:t>
            </a:r>
            <a:endParaRPr lang="en-IN" dirty="0"/>
          </a:p>
          <a:p>
            <a:pPr lvl="1"/>
            <a:endParaRPr lang="en-IN" dirty="0"/>
          </a:p>
          <a:p>
            <a:endParaRPr lang="en-IN" dirty="0"/>
          </a:p>
        </p:txBody>
      </p:sp>
    </p:spTree>
    <p:extLst>
      <p:ext uri="{BB962C8B-B14F-4D97-AF65-F5344CB8AC3E}">
        <p14:creationId xmlns:p14="http://schemas.microsoft.com/office/powerpoint/2010/main" val="283402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a:t>
            </a:r>
          </a:p>
        </p:txBody>
      </p:sp>
      <p:sp>
        <p:nvSpPr>
          <p:cNvPr id="3" name="Content Placeholder 2"/>
          <p:cNvSpPr>
            <a:spLocks noGrp="1"/>
          </p:cNvSpPr>
          <p:nvPr>
            <p:ph idx="1"/>
          </p:nvPr>
        </p:nvSpPr>
        <p:spPr>
          <a:xfrm>
            <a:off x="785611" y="2084832"/>
            <a:ext cx="9211615" cy="4023360"/>
          </a:xfrm>
        </p:spPr>
        <p:txBody>
          <a:bodyPr>
            <a:normAutofit/>
          </a:bodyPr>
          <a:lstStyle/>
          <a:p>
            <a:r>
              <a:rPr lang="en-IN" b="1" dirty="0"/>
              <a:t>Angular 7 — Components </a:t>
            </a:r>
            <a:endParaRPr lang="en-IN" dirty="0"/>
          </a:p>
          <a:p>
            <a:r>
              <a:rPr lang="en-IN" b="1" dirty="0"/>
              <a:t>5 components there:</a:t>
            </a:r>
            <a:endParaRPr lang="en-IN" dirty="0"/>
          </a:p>
          <a:p>
            <a:pPr lvl="0"/>
            <a:r>
              <a:rPr lang="en-IN" dirty="0"/>
              <a:t>app.component.css</a:t>
            </a:r>
          </a:p>
          <a:p>
            <a:pPr lvl="0"/>
            <a:r>
              <a:rPr lang="en-IN" dirty="0"/>
              <a:t>app.component.html</a:t>
            </a:r>
          </a:p>
          <a:p>
            <a:pPr lvl="0"/>
            <a:r>
              <a:rPr lang="en-IN" dirty="0" err="1"/>
              <a:t>app.component.spec.ts</a:t>
            </a:r>
            <a:endParaRPr lang="en-IN" dirty="0"/>
          </a:p>
          <a:p>
            <a:pPr lvl="0"/>
            <a:r>
              <a:rPr lang="en-IN" dirty="0" err="1"/>
              <a:t>app.component.ts</a:t>
            </a:r>
            <a:endParaRPr lang="en-IN" dirty="0"/>
          </a:p>
          <a:p>
            <a:pPr lvl="0"/>
            <a:r>
              <a:rPr lang="en-IN" dirty="0" err="1"/>
              <a:t>app.module.ts</a:t>
            </a:r>
            <a:endParaRPr lang="en-IN" dirty="0"/>
          </a:p>
          <a:p>
            <a:endParaRPr lang="en-IN" dirty="0"/>
          </a:p>
        </p:txBody>
      </p:sp>
      <p:pic>
        <p:nvPicPr>
          <p:cNvPr id="4" name="Picture 3" descr="Angular 7 Project Setup (Create first app)"/>
          <p:cNvPicPr/>
          <p:nvPr/>
        </p:nvPicPr>
        <p:blipFill>
          <a:blip r:embed="rId2">
            <a:extLst>
              <a:ext uri="{28A0092B-C50C-407E-A947-70E740481C1C}">
                <a14:useLocalDpi xmlns:a14="http://schemas.microsoft.com/office/drawing/2010/main" val="0"/>
              </a:ext>
            </a:extLst>
          </a:blip>
          <a:srcRect/>
          <a:stretch>
            <a:fillRect/>
          </a:stretch>
        </p:blipFill>
        <p:spPr bwMode="auto">
          <a:xfrm>
            <a:off x="5884164" y="2344102"/>
            <a:ext cx="5731510" cy="3907155"/>
          </a:xfrm>
          <a:prstGeom prst="rect">
            <a:avLst/>
          </a:prstGeom>
          <a:noFill/>
          <a:ln>
            <a:noFill/>
          </a:ln>
        </p:spPr>
      </p:pic>
    </p:spTree>
    <p:extLst>
      <p:ext uri="{BB962C8B-B14F-4D97-AF65-F5344CB8AC3E}">
        <p14:creationId xmlns:p14="http://schemas.microsoft.com/office/powerpoint/2010/main" val="243044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a:t>
            </a:r>
          </a:p>
        </p:txBody>
      </p:sp>
      <p:sp>
        <p:nvSpPr>
          <p:cNvPr id="3" name="Content Placeholder 2"/>
          <p:cNvSpPr>
            <a:spLocks noGrp="1"/>
          </p:cNvSpPr>
          <p:nvPr>
            <p:ph idx="1"/>
          </p:nvPr>
        </p:nvSpPr>
        <p:spPr>
          <a:xfrm>
            <a:off x="785611" y="2084832"/>
            <a:ext cx="9211615" cy="4023360"/>
          </a:xfrm>
        </p:spPr>
        <p:txBody>
          <a:bodyPr>
            <a:normAutofit fontScale="92500" lnSpcReduction="20000"/>
          </a:bodyPr>
          <a:lstStyle/>
          <a:p>
            <a:r>
              <a:rPr lang="en-IN" b="1" dirty="0"/>
              <a:t>app.component.css</a:t>
            </a:r>
            <a:endParaRPr lang="en-IN" dirty="0"/>
          </a:p>
          <a:p>
            <a:r>
              <a:rPr lang="en-IN" dirty="0"/>
              <a:t>This part is empty because we don't specify any CSS here.</a:t>
            </a:r>
          </a:p>
          <a:p>
            <a:r>
              <a:rPr lang="en-IN" b="1" dirty="0"/>
              <a:t>app.component.html</a:t>
            </a:r>
            <a:endParaRPr lang="en-IN" dirty="0"/>
          </a:p>
          <a:p>
            <a:r>
              <a:rPr lang="en-IN" dirty="0"/>
              <a:t>This is the most important component, the front page of your app. </a:t>
            </a:r>
          </a:p>
          <a:p>
            <a:r>
              <a:rPr lang="en-IN" dirty="0"/>
              <a:t>Here, you can change the salutation used before your app's name. </a:t>
            </a:r>
          </a:p>
          <a:p>
            <a:r>
              <a:rPr lang="en-IN" dirty="0"/>
              <a:t>You can also change the content on the front page and their respective links.</a:t>
            </a:r>
          </a:p>
          <a:p>
            <a:r>
              <a:rPr lang="en-IN" b="1" dirty="0" err="1"/>
              <a:t>app.component.spec.ts</a:t>
            </a:r>
            <a:r>
              <a:rPr lang="en-IN" b="1" dirty="0"/>
              <a:t>:</a:t>
            </a:r>
            <a:endParaRPr lang="en-IN" dirty="0"/>
          </a:p>
          <a:p>
            <a:r>
              <a:rPr lang="en-IN" dirty="0"/>
              <a:t>This file is used for testing purpose only.</a:t>
            </a:r>
          </a:p>
          <a:p>
            <a:r>
              <a:rPr lang="en-IN" b="1" dirty="0" err="1"/>
              <a:t>app.component.ts</a:t>
            </a:r>
            <a:endParaRPr lang="en-IN" dirty="0"/>
          </a:p>
          <a:p>
            <a:r>
              <a:rPr lang="en-IN" dirty="0"/>
              <a:t>You can change the name of your app here. You just have to change the title.</a:t>
            </a:r>
          </a:p>
          <a:p>
            <a:endParaRPr lang="en-IN" dirty="0"/>
          </a:p>
        </p:txBody>
      </p:sp>
      <p:pic>
        <p:nvPicPr>
          <p:cNvPr id="4" name="Picture 3" descr="Angular 7 Project Setup (Create first ap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5667" y="0"/>
            <a:ext cx="2690615" cy="1808046"/>
          </a:xfrm>
          <a:prstGeom prst="rect">
            <a:avLst/>
          </a:prstGeom>
          <a:noFill/>
          <a:ln>
            <a:noFill/>
          </a:ln>
        </p:spPr>
      </p:pic>
    </p:spTree>
    <p:extLst>
      <p:ext uri="{BB962C8B-B14F-4D97-AF65-F5344CB8AC3E}">
        <p14:creationId xmlns:p14="http://schemas.microsoft.com/office/powerpoint/2010/main" val="296920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structure</a:t>
            </a:r>
          </a:p>
        </p:txBody>
      </p:sp>
      <p:sp>
        <p:nvSpPr>
          <p:cNvPr id="3" name="Content Placeholder 2"/>
          <p:cNvSpPr>
            <a:spLocks noGrp="1"/>
          </p:cNvSpPr>
          <p:nvPr>
            <p:ph idx="1"/>
          </p:nvPr>
        </p:nvSpPr>
        <p:spPr>
          <a:xfrm>
            <a:off x="218941" y="1648496"/>
            <a:ext cx="11757341" cy="5209504"/>
          </a:xfrm>
        </p:spPr>
        <p:txBody>
          <a:bodyPr>
            <a:normAutofit fontScale="62500" lnSpcReduction="20000"/>
          </a:bodyPr>
          <a:lstStyle/>
          <a:p>
            <a:r>
              <a:rPr lang="en-IN" b="1" dirty="0"/>
              <a:t>Files used in Angular 7 App folder</a:t>
            </a:r>
          </a:p>
          <a:p>
            <a:r>
              <a:rPr lang="en-IN" dirty="0"/>
              <a:t>Angular 7 App files which are mainly used in your project are given below:</a:t>
            </a:r>
          </a:p>
          <a:p>
            <a:pPr lvl="0"/>
            <a:r>
              <a:rPr lang="en-IN" b="1" dirty="0" err="1"/>
              <a:t>src</a:t>
            </a:r>
            <a:r>
              <a:rPr lang="en-IN" b="1" dirty="0"/>
              <a:t> folder:</a:t>
            </a:r>
            <a:r>
              <a:rPr lang="en-IN" dirty="0"/>
              <a:t> This is the folder which contains the main code files related to your angular application.</a:t>
            </a:r>
          </a:p>
          <a:p>
            <a:pPr lvl="0"/>
            <a:r>
              <a:rPr lang="en-IN" b="1" dirty="0"/>
              <a:t>app folder:</a:t>
            </a:r>
            <a:r>
              <a:rPr lang="en-IN" dirty="0"/>
              <a:t> The app folder contains the files, you have created for app components.</a:t>
            </a:r>
          </a:p>
          <a:p>
            <a:pPr lvl="0"/>
            <a:r>
              <a:rPr lang="en-IN" b="1" dirty="0"/>
              <a:t>app.component.css:</a:t>
            </a:r>
            <a:r>
              <a:rPr lang="en-IN" dirty="0"/>
              <a:t> This file contains the cascading style sheets code for your app component.</a:t>
            </a:r>
          </a:p>
          <a:p>
            <a:pPr lvl="0"/>
            <a:r>
              <a:rPr lang="en-IN" b="1" dirty="0"/>
              <a:t>app.component.html:</a:t>
            </a:r>
            <a:r>
              <a:rPr lang="en-IN" dirty="0"/>
              <a:t> This file contains the html file related to app component. This is the template file which is used by angular to do the data binding.</a:t>
            </a:r>
          </a:p>
          <a:p>
            <a:pPr lvl="0"/>
            <a:r>
              <a:rPr lang="en-IN" b="1" dirty="0" err="1"/>
              <a:t>app.component.spec.ts</a:t>
            </a:r>
            <a:r>
              <a:rPr lang="en-IN" b="1" dirty="0"/>
              <a:t>:</a:t>
            </a:r>
            <a:r>
              <a:rPr lang="en-IN" dirty="0"/>
              <a:t> This file is a unit testing file related to app component. This file is used along with other unit tests. It is run from Angular CLI by the command </a:t>
            </a:r>
            <a:r>
              <a:rPr lang="en-IN" dirty="0" err="1"/>
              <a:t>ng</a:t>
            </a:r>
            <a:r>
              <a:rPr lang="en-IN" dirty="0"/>
              <a:t> test.</a:t>
            </a:r>
          </a:p>
          <a:p>
            <a:pPr lvl="0"/>
            <a:r>
              <a:rPr lang="en-IN" b="1" dirty="0" err="1"/>
              <a:t>app.component.ts</a:t>
            </a:r>
            <a:r>
              <a:rPr lang="en-IN" b="1" dirty="0"/>
              <a:t>:</a:t>
            </a:r>
            <a:r>
              <a:rPr lang="en-IN" dirty="0"/>
              <a:t> This is the most important typescript file which includes the view logic behind the component.</a:t>
            </a:r>
          </a:p>
          <a:p>
            <a:pPr lvl="0"/>
            <a:r>
              <a:rPr lang="en-IN" b="1" dirty="0" err="1"/>
              <a:t>app.module.ts</a:t>
            </a:r>
            <a:r>
              <a:rPr lang="en-IN" b="1" dirty="0"/>
              <a:t>:</a:t>
            </a:r>
            <a:r>
              <a:rPr lang="en-IN" dirty="0"/>
              <a:t> This is also a typescript file which includes all the dependencies for the website. This file is used to define the needed modules to be imported, the components to be declared and the main component to be bootstrapped.</a:t>
            </a:r>
          </a:p>
          <a:p>
            <a:pPr lvl="0"/>
            <a:endParaRPr lang="en-IN" dirty="0"/>
          </a:p>
          <a:p>
            <a:r>
              <a:rPr lang="en-IN" b="1" dirty="0" err="1"/>
              <a:t>package.json</a:t>
            </a:r>
            <a:r>
              <a:rPr lang="en-IN" b="1" dirty="0"/>
              <a:t>:</a:t>
            </a:r>
            <a:r>
              <a:rPr lang="en-IN" dirty="0"/>
              <a:t> This is </a:t>
            </a:r>
            <a:r>
              <a:rPr lang="en-IN" dirty="0" err="1"/>
              <a:t>npm</a:t>
            </a:r>
            <a:r>
              <a:rPr lang="en-IN" dirty="0"/>
              <a:t> configuration file. It includes details about your website's package dependencies along with details about your own website being a package itself.</a:t>
            </a:r>
          </a:p>
          <a:p>
            <a:r>
              <a:rPr lang="en-IN" b="1" dirty="0"/>
              <a:t>assets folder:</a:t>
            </a:r>
            <a:r>
              <a:rPr lang="en-IN" dirty="0"/>
              <a:t> This folder is a placeholder for resource files which are used in the application such as images, locales, translations etc.</a:t>
            </a:r>
          </a:p>
          <a:p>
            <a:r>
              <a:rPr lang="en-IN" b="1" dirty="0" err="1"/>
              <a:t>main.ts</a:t>
            </a:r>
            <a:r>
              <a:rPr lang="en-IN" b="1" dirty="0"/>
              <a:t>:</a:t>
            </a:r>
            <a:r>
              <a:rPr lang="en-IN" dirty="0"/>
              <a:t> As defined in </a:t>
            </a:r>
            <a:r>
              <a:rPr lang="en-IN" dirty="0" err="1"/>
              <a:t>angular.json</a:t>
            </a:r>
            <a:r>
              <a:rPr lang="en-IN" dirty="0"/>
              <a:t> file, this is the main </a:t>
            </a:r>
            <a:r>
              <a:rPr lang="en-IN" dirty="0" err="1"/>
              <a:t>ts</a:t>
            </a:r>
            <a:r>
              <a:rPr lang="en-IN" dirty="0"/>
              <a:t> file that will first run. This file bootstraps (starts) the </a:t>
            </a:r>
            <a:r>
              <a:rPr lang="en-IN" dirty="0" err="1"/>
              <a:t>AppModule</a:t>
            </a:r>
            <a:r>
              <a:rPr lang="en-IN" dirty="0"/>
              <a:t> from </a:t>
            </a:r>
            <a:r>
              <a:rPr lang="en-IN" dirty="0" err="1"/>
              <a:t>app.module.ts</a:t>
            </a:r>
            <a:r>
              <a:rPr lang="en-IN" dirty="0"/>
              <a:t> , and it can be used to define global configurations.</a:t>
            </a:r>
          </a:p>
          <a:p>
            <a:r>
              <a:rPr lang="en-IN" b="1" dirty="0"/>
              <a:t>styles.css:/</a:t>
            </a:r>
            <a:r>
              <a:rPr lang="en-IN" dirty="0"/>
              <a:t> This is a global </a:t>
            </a:r>
            <a:r>
              <a:rPr lang="en-IN" dirty="0" err="1"/>
              <a:t>css</a:t>
            </a:r>
            <a:r>
              <a:rPr lang="en-IN" dirty="0"/>
              <a:t> file which is used by the angular application.</a:t>
            </a:r>
          </a:p>
          <a:p>
            <a:pPr lvl="0"/>
            <a:endParaRPr lang="en-IN" dirty="0"/>
          </a:p>
        </p:txBody>
      </p:sp>
      <p:pic>
        <p:nvPicPr>
          <p:cNvPr id="4" name="Picture 3" descr="Angular 7 Project Setup (Create first ap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5667" y="0"/>
            <a:ext cx="2690615" cy="1808046"/>
          </a:xfrm>
          <a:prstGeom prst="rect">
            <a:avLst/>
          </a:prstGeom>
          <a:noFill/>
          <a:ln>
            <a:noFill/>
          </a:ln>
        </p:spPr>
      </p:pic>
    </p:spTree>
    <p:extLst>
      <p:ext uri="{BB962C8B-B14F-4D97-AF65-F5344CB8AC3E}">
        <p14:creationId xmlns:p14="http://schemas.microsoft.com/office/powerpoint/2010/main" val="284197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IN" dirty="0"/>
              <a:t>Angular is a JavaScript framework which makes you able to create reactive </a:t>
            </a:r>
            <a:r>
              <a:rPr lang="en-IN" b="1" dirty="0"/>
              <a:t>Single Page Applications</a:t>
            </a:r>
            <a:r>
              <a:rPr lang="en-IN" dirty="0"/>
              <a:t> (SPAs). </a:t>
            </a:r>
          </a:p>
          <a:p>
            <a:r>
              <a:rPr lang="en-IN" dirty="0"/>
              <a:t>This is a leading front-end development framework which is regularly updated by Angular team of Google. </a:t>
            </a:r>
          </a:p>
          <a:p>
            <a:r>
              <a:rPr lang="en-IN" dirty="0"/>
              <a:t>Angular 7 is completely based on components. </a:t>
            </a:r>
          </a:p>
          <a:p>
            <a:r>
              <a:rPr lang="en-IN" dirty="0"/>
              <a:t>It consists of several components forming a tree structure with parent and child components.</a:t>
            </a:r>
          </a:p>
          <a:p>
            <a:endParaRPr lang="en-IN" dirty="0"/>
          </a:p>
        </p:txBody>
      </p:sp>
    </p:spTree>
    <p:extLst>
      <p:ext uri="{BB962C8B-B14F-4D97-AF65-F5344CB8AC3E}">
        <p14:creationId xmlns:p14="http://schemas.microsoft.com/office/powerpoint/2010/main" val="2581218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3408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architecture</a:t>
            </a:r>
            <a:endParaRPr lang="en-IN" dirty="0"/>
          </a:p>
        </p:txBody>
      </p:sp>
      <p:sp>
        <p:nvSpPr>
          <p:cNvPr id="3" name="Content Placeholder 2"/>
          <p:cNvSpPr>
            <a:spLocks noGrp="1"/>
          </p:cNvSpPr>
          <p:nvPr>
            <p:ph idx="1"/>
          </p:nvPr>
        </p:nvSpPr>
        <p:spPr/>
        <p:txBody>
          <a:bodyPr/>
          <a:lstStyle/>
          <a:p>
            <a:endParaRPr lang="en-IN"/>
          </a:p>
        </p:txBody>
      </p:sp>
      <p:pic>
        <p:nvPicPr>
          <p:cNvPr id="4098"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524" y="2421541"/>
            <a:ext cx="7649022" cy="389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34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architecture</a:t>
            </a:r>
            <a:endParaRPr lang="en-IN" dirty="0"/>
          </a:p>
        </p:txBody>
      </p:sp>
      <p:sp>
        <p:nvSpPr>
          <p:cNvPr id="3" name="Content Placeholder 2"/>
          <p:cNvSpPr>
            <a:spLocks noGrp="1"/>
          </p:cNvSpPr>
          <p:nvPr>
            <p:ph idx="1"/>
          </p:nvPr>
        </p:nvSpPr>
        <p:spPr/>
        <p:txBody>
          <a:bodyPr/>
          <a:lstStyle/>
          <a:p>
            <a:r>
              <a:rPr lang="en-IN" dirty="0"/>
              <a:t>Angular has the below key components,</a:t>
            </a:r>
          </a:p>
          <a:p>
            <a:pPr lvl="1"/>
            <a:r>
              <a:rPr lang="en-IN" dirty="0"/>
              <a:t>Component: These are the basic building blocks of angular application to control HTML views.</a:t>
            </a:r>
          </a:p>
          <a:p>
            <a:pPr lvl="1"/>
            <a:r>
              <a:rPr lang="en-IN" dirty="0"/>
              <a:t>Modules: An angular module is set of angular basic building blocks like component, directives, services etc. An application is divided into logical pieces and each piece of code is called as "module" which perform a single task.</a:t>
            </a:r>
          </a:p>
          <a:p>
            <a:pPr lvl="1"/>
            <a:r>
              <a:rPr lang="en-IN" dirty="0"/>
              <a:t>Templates: This represent the views of an Angular application.</a:t>
            </a:r>
          </a:p>
          <a:p>
            <a:pPr lvl="1"/>
            <a:r>
              <a:rPr lang="en-IN" dirty="0"/>
              <a:t>Services: It is used to create components which can be shared across the entire application.</a:t>
            </a:r>
          </a:p>
          <a:p>
            <a:pPr lvl="1"/>
            <a:r>
              <a:rPr lang="en-IN" dirty="0"/>
              <a:t>Metadata: This can be used to add more data to an Angular class.</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29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architecture</a:t>
            </a:r>
            <a:endParaRPr lang="en-IN" dirty="0"/>
          </a:p>
        </p:txBody>
      </p:sp>
      <p:sp>
        <p:nvSpPr>
          <p:cNvPr id="3" name="Content Placeholder 2"/>
          <p:cNvSpPr>
            <a:spLocks noGrp="1"/>
          </p:cNvSpPr>
          <p:nvPr>
            <p:ph idx="1"/>
          </p:nvPr>
        </p:nvSpPr>
        <p:spPr>
          <a:xfrm>
            <a:off x="1024128" y="2286000"/>
            <a:ext cx="10631252" cy="4023360"/>
          </a:xfrm>
        </p:spPr>
        <p:txBody>
          <a:bodyPr>
            <a:normAutofit fontScale="92500" lnSpcReduction="10000"/>
          </a:bodyPr>
          <a:lstStyle/>
          <a:p>
            <a:r>
              <a:rPr lang="en-IN" dirty="0"/>
              <a:t>Angular 7 is a platform and framework which is used to create client applications in HTML and </a:t>
            </a:r>
            <a:r>
              <a:rPr lang="en-IN" dirty="0" err="1"/>
              <a:t>TypeScript</a:t>
            </a:r>
            <a:r>
              <a:rPr lang="en-IN" dirty="0"/>
              <a:t>. </a:t>
            </a:r>
          </a:p>
          <a:p>
            <a:r>
              <a:rPr lang="en-IN" dirty="0"/>
              <a:t>Angular 7 is written in </a:t>
            </a:r>
            <a:r>
              <a:rPr lang="en-IN" dirty="0" err="1"/>
              <a:t>TypeScript</a:t>
            </a:r>
            <a:r>
              <a:rPr lang="en-IN" dirty="0"/>
              <a:t>.</a:t>
            </a:r>
          </a:p>
          <a:p>
            <a:r>
              <a:rPr lang="en-IN" dirty="0"/>
              <a:t>Angular 7 implements core and optional functionality as a set of </a:t>
            </a:r>
            <a:r>
              <a:rPr lang="en-IN" dirty="0" err="1"/>
              <a:t>TypeScript</a:t>
            </a:r>
            <a:r>
              <a:rPr lang="en-IN" dirty="0"/>
              <a:t> libraries.</a:t>
            </a:r>
          </a:p>
          <a:p>
            <a:r>
              <a:rPr lang="en-IN" dirty="0" err="1"/>
              <a:t>NgModules</a:t>
            </a:r>
            <a:r>
              <a:rPr lang="en-IN" dirty="0"/>
              <a:t> are the basic building blocks of an Angular 7 application. They provide a compilation context for components. An Angular 7 app is defined by a set of </a:t>
            </a:r>
            <a:r>
              <a:rPr lang="en-IN" dirty="0" err="1"/>
              <a:t>NgModules</a:t>
            </a:r>
            <a:r>
              <a:rPr lang="en-IN" dirty="0"/>
              <a:t> and </a:t>
            </a:r>
            <a:r>
              <a:rPr lang="en-IN" dirty="0" err="1"/>
              <a:t>NgModules</a:t>
            </a:r>
            <a:r>
              <a:rPr lang="en-IN" dirty="0"/>
              <a:t> collect related code into functional sets.</a:t>
            </a:r>
          </a:p>
          <a:p>
            <a:r>
              <a:rPr lang="en-IN" dirty="0"/>
              <a:t>An Angular 7 app always has at least a root module and typically has many other feature modules.</a:t>
            </a:r>
          </a:p>
          <a:p>
            <a:pPr lvl="0"/>
            <a:r>
              <a:rPr lang="en-IN" dirty="0"/>
              <a:t>Components define views, which are the sets of screen elements that are chosen and modified according to your program logic and data by Angular 7.</a:t>
            </a:r>
          </a:p>
          <a:p>
            <a:pPr lvl="0"/>
            <a:r>
              <a:rPr lang="en-IN" dirty="0"/>
              <a:t>Components use services, which provide specific functionality not directly related to views. </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095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difference between constructor and </a:t>
            </a:r>
            <a:r>
              <a:rPr lang="en-IN" b="1" dirty="0" err="1"/>
              <a:t>ngOnInit</a:t>
            </a:r>
            <a:br>
              <a:rPr lang="en-IN" b="1" dirty="0"/>
            </a:br>
            <a:endParaRPr lang="en-IN" dirty="0"/>
          </a:p>
        </p:txBody>
      </p:sp>
      <p:sp>
        <p:nvSpPr>
          <p:cNvPr id="3" name="Content Placeholder 2"/>
          <p:cNvSpPr>
            <a:spLocks noGrp="1"/>
          </p:cNvSpPr>
          <p:nvPr>
            <p:ph idx="1"/>
          </p:nvPr>
        </p:nvSpPr>
        <p:spPr/>
        <p:txBody>
          <a:bodyPr/>
          <a:lstStyle/>
          <a:p>
            <a:r>
              <a:rPr lang="en-IN" dirty="0" err="1"/>
              <a:t>TypeScript</a:t>
            </a:r>
            <a:r>
              <a:rPr lang="en-IN" dirty="0"/>
              <a:t> classes has a default method called </a:t>
            </a:r>
            <a:r>
              <a:rPr lang="en-IN" b="1" dirty="0"/>
              <a:t>constructor</a:t>
            </a:r>
            <a:r>
              <a:rPr lang="en-IN" dirty="0"/>
              <a:t> which is normally used for the initialization purpose. </a:t>
            </a:r>
          </a:p>
          <a:p>
            <a:r>
              <a:rPr lang="en-IN" dirty="0"/>
              <a:t>Whereas </a:t>
            </a:r>
            <a:r>
              <a:rPr lang="en-IN" b="1" dirty="0" err="1"/>
              <a:t>ngOnInit</a:t>
            </a:r>
            <a:r>
              <a:rPr lang="en-IN" dirty="0"/>
              <a:t> method is specific to Angular, especially used to define Angular bindings. </a:t>
            </a:r>
          </a:p>
          <a:p>
            <a:r>
              <a:rPr lang="en-IN" dirty="0"/>
              <a:t>Even though constructor getting called first, it is preferred to move all of your Angular bindings to </a:t>
            </a:r>
            <a:r>
              <a:rPr lang="en-IN" dirty="0" err="1"/>
              <a:t>ngOnInit</a:t>
            </a:r>
            <a:r>
              <a:rPr lang="en-IN" dirty="0"/>
              <a:t> method. </a:t>
            </a:r>
          </a:p>
          <a:p>
            <a:r>
              <a:rPr lang="en-IN" dirty="0"/>
              <a:t>In order to use </a:t>
            </a:r>
            <a:r>
              <a:rPr lang="en-IN" dirty="0" err="1"/>
              <a:t>ngOnInit</a:t>
            </a:r>
            <a:r>
              <a:rPr lang="en-IN" dirty="0"/>
              <a:t>, you need to implement </a:t>
            </a:r>
            <a:r>
              <a:rPr lang="en-IN" dirty="0" err="1"/>
              <a:t>OnInit</a:t>
            </a:r>
            <a:r>
              <a:rPr lang="en-IN" dirty="0"/>
              <a:t> interface.</a:t>
            </a:r>
          </a:p>
        </p:txBody>
      </p:sp>
    </p:spTree>
    <p:extLst>
      <p:ext uri="{BB962C8B-B14F-4D97-AF65-F5344CB8AC3E}">
        <p14:creationId xmlns:p14="http://schemas.microsoft.com/office/powerpoint/2010/main" val="341734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difference between constructor and </a:t>
            </a:r>
            <a:r>
              <a:rPr lang="en-IN" b="1" dirty="0" err="1"/>
              <a:t>ngOnInit</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Example:</a:t>
            </a:r>
          </a:p>
          <a:p>
            <a:r>
              <a:rPr lang="en-IN" dirty="0"/>
              <a:t>export class App implements </a:t>
            </a:r>
            <a:r>
              <a:rPr lang="en-IN" dirty="0" err="1"/>
              <a:t>OnInit</a:t>
            </a:r>
            <a:r>
              <a:rPr lang="en-IN" dirty="0"/>
              <a:t>{</a:t>
            </a:r>
          </a:p>
          <a:p>
            <a:r>
              <a:rPr lang="en-IN" dirty="0"/>
              <a:t>  constructor(){</a:t>
            </a:r>
          </a:p>
          <a:p>
            <a:r>
              <a:rPr lang="en-IN" dirty="0"/>
              <a:t>     //called first time before the </a:t>
            </a:r>
            <a:r>
              <a:rPr lang="en-IN" dirty="0" err="1"/>
              <a:t>ngOnInit</a:t>
            </a:r>
            <a:r>
              <a:rPr lang="en-IN" dirty="0"/>
              <a:t>()</a:t>
            </a:r>
          </a:p>
          <a:p>
            <a:r>
              <a:rPr lang="en-IN" dirty="0"/>
              <a:t>  }</a:t>
            </a:r>
          </a:p>
          <a:p>
            <a:endParaRPr lang="en-IN" dirty="0"/>
          </a:p>
          <a:p>
            <a:r>
              <a:rPr lang="en-IN" dirty="0"/>
              <a:t>  </a:t>
            </a:r>
            <a:r>
              <a:rPr lang="en-IN" dirty="0" err="1"/>
              <a:t>ngOnInit</a:t>
            </a:r>
            <a:r>
              <a:rPr lang="en-IN" dirty="0"/>
              <a:t>(){</a:t>
            </a:r>
          </a:p>
          <a:p>
            <a:r>
              <a:rPr lang="en-IN" dirty="0"/>
              <a:t>     //called after the constructor and called  after the first </a:t>
            </a:r>
            <a:r>
              <a:rPr lang="en-IN" dirty="0" err="1"/>
              <a:t>ngOnChanges</a:t>
            </a:r>
            <a:r>
              <a:rPr lang="en-IN" dirty="0"/>
              <a:t>()</a:t>
            </a:r>
          </a:p>
          <a:p>
            <a:r>
              <a:rPr lang="en-IN" dirty="0"/>
              <a:t>  }</a:t>
            </a:r>
          </a:p>
          <a:p>
            <a:r>
              <a:rPr lang="en-IN" dirty="0"/>
              <a:t>}</a:t>
            </a:r>
          </a:p>
        </p:txBody>
      </p:sp>
    </p:spTree>
    <p:extLst>
      <p:ext uri="{BB962C8B-B14F-4D97-AF65-F5344CB8AC3E}">
        <p14:creationId xmlns:p14="http://schemas.microsoft.com/office/powerpoint/2010/main" val="83160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directives?</a:t>
            </a:r>
          </a:p>
        </p:txBody>
      </p:sp>
      <p:sp>
        <p:nvSpPr>
          <p:cNvPr id="3" name="Content Placeholder 2"/>
          <p:cNvSpPr>
            <a:spLocks noGrp="1"/>
          </p:cNvSpPr>
          <p:nvPr>
            <p:ph idx="1"/>
          </p:nvPr>
        </p:nvSpPr>
        <p:spPr/>
        <p:txBody>
          <a:bodyPr>
            <a:normAutofit fontScale="92500" lnSpcReduction="20000"/>
          </a:bodyPr>
          <a:lstStyle/>
          <a:p>
            <a:r>
              <a:rPr lang="en-IN" dirty="0"/>
              <a:t>Directives add behaviour to an existing DOM element or an existing component instance.</a:t>
            </a:r>
          </a:p>
          <a:p>
            <a:r>
              <a:rPr lang="en-IN" dirty="0"/>
              <a:t>Ex:</a:t>
            </a:r>
          </a:p>
          <a:p>
            <a:r>
              <a:rPr lang="en-IN" dirty="0"/>
              <a:t>import { Directive, </a:t>
            </a:r>
            <a:r>
              <a:rPr lang="en-IN" dirty="0" err="1"/>
              <a:t>ElementRef</a:t>
            </a:r>
            <a:r>
              <a:rPr lang="en-IN" dirty="0"/>
              <a:t>, Input } from '@angular/core';</a:t>
            </a:r>
          </a:p>
          <a:p>
            <a:endParaRPr lang="en-IN" dirty="0"/>
          </a:p>
          <a:p>
            <a:r>
              <a:rPr lang="en-IN" dirty="0"/>
              <a:t>@Directive({ selector: '[</a:t>
            </a:r>
            <a:r>
              <a:rPr lang="en-IN" dirty="0" err="1"/>
              <a:t>myHighlight</a:t>
            </a:r>
            <a:r>
              <a:rPr lang="en-IN" dirty="0"/>
              <a:t>]' })</a:t>
            </a:r>
          </a:p>
          <a:p>
            <a:r>
              <a:rPr lang="en-IN" dirty="0"/>
              <a:t>export class </a:t>
            </a:r>
            <a:r>
              <a:rPr lang="en-IN" dirty="0" err="1"/>
              <a:t>HighlightDirective</a:t>
            </a:r>
            <a:r>
              <a:rPr lang="en-IN" dirty="0"/>
              <a:t> {</a:t>
            </a:r>
          </a:p>
          <a:p>
            <a:r>
              <a:rPr lang="en-IN" dirty="0"/>
              <a:t>    constructor(el: </a:t>
            </a:r>
            <a:r>
              <a:rPr lang="en-IN" dirty="0" err="1"/>
              <a:t>ElementRef</a:t>
            </a:r>
            <a:r>
              <a:rPr lang="en-IN" dirty="0"/>
              <a:t>) {</a:t>
            </a:r>
          </a:p>
          <a:p>
            <a:r>
              <a:rPr lang="en-IN" dirty="0"/>
              <a:t>       </a:t>
            </a:r>
            <a:r>
              <a:rPr lang="en-IN" dirty="0" err="1"/>
              <a:t>el.nativeElement.style.backgroundColor</a:t>
            </a:r>
            <a:r>
              <a:rPr lang="en-IN" dirty="0"/>
              <a:t> = 'yellow';</a:t>
            </a:r>
          </a:p>
          <a:p>
            <a:r>
              <a:rPr lang="en-IN" dirty="0"/>
              <a:t>    }</a:t>
            </a:r>
          </a:p>
          <a:p>
            <a:r>
              <a:rPr lang="en-IN" dirty="0"/>
              <a:t>}</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83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directives?</a:t>
            </a:r>
          </a:p>
        </p:txBody>
      </p:sp>
      <p:sp>
        <p:nvSpPr>
          <p:cNvPr id="3" name="Content Placeholder 2"/>
          <p:cNvSpPr>
            <a:spLocks noGrp="1"/>
          </p:cNvSpPr>
          <p:nvPr>
            <p:ph idx="1"/>
          </p:nvPr>
        </p:nvSpPr>
        <p:spPr/>
        <p:txBody>
          <a:bodyPr>
            <a:normAutofit/>
          </a:bodyPr>
          <a:lstStyle/>
          <a:p>
            <a:r>
              <a:rPr lang="en-IN" dirty="0"/>
              <a:t>Now this directive extends HTML element behaviour with a yellow background as below</a:t>
            </a:r>
          </a:p>
          <a:p>
            <a:r>
              <a:rPr lang="en-IN" dirty="0"/>
              <a:t>&lt;p </a:t>
            </a:r>
            <a:r>
              <a:rPr lang="en-IN" dirty="0" err="1"/>
              <a:t>myHighlight</a:t>
            </a:r>
            <a:r>
              <a:rPr lang="en-IN" dirty="0"/>
              <a:t>&gt;Highlight me!&lt;/p&gt;</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4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components?</a:t>
            </a:r>
          </a:p>
        </p:txBody>
      </p:sp>
      <p:sp>
        <p:nvSpPr>
          <p:cNvPr id="3" name="Content Placeholder 2"/>
          <p:cNvSpPr>
            <a:spLocks noGrp="1"/>
          </p:cNvSpPr>
          <p:nvPr>
            <p:ph idx="1"/>
          </p:nvPr>
        </p:nvSpPr>
        <p:spPr/>
        <p:txBody>
          <a:bodyPr>
            <a:normAutofit/>
          </a:bodyPr>
          <a:lstStyle/>
          <a:p>
            <a:r>
              <a:rPr lang="en-IN" dirty="0"/>
              <a:t>Components are the most basic UI building block of an Angular app which formed a tree of Angular components. </a:t>
            </a:r>
          </a:p>
          <a:p>
            <a:r>
              <a:rPr lang="en-IN" dirty="0"/>
              <a:t>These components are subset of directives. </a:t>
            </a:r>
          </a:p>
          <a:p>
            <a:r>
              <a:rPr lang="en-IN" dirty="0"/>
              <a:t>Unlike directives, components always have a template and only one component can be instantiated per an element in a template. </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73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components?</a:t>
            </a:r>
          </a:p>
        </p:txBody>
      </p:sp>
      <p:sp>
        <p:nvSpPr>
          <p:cNvPr id="3" name="Content Placeholder 2"/>
          <p:cNvSpPr>
            <a:spLocks noGrp="1"/>
          </p:cNvSpPr>
          <p:nvPr>
            <p:ph idx="1"/>
          </p:nvPr>
        </p:nvSpPr>
        <p:spPr/>
        <p:txBody>
          <a:bodyPr>
            <a:normAutofit/>
          </a:bodyPr>
          <a:lstStyle/>
          <a:p>
            <a:r>
              <a:rPr lang="en-IN" dirty="0"/>
              <a:t>Components are simply classes with decorators that mark their types and provide metadata which guide Angular to do things.</a:t>
            </a:r>
          </a:p>
          <a:p>
            <a:r>
              <a:rPr lang="en-IN" dirty="0"/>
              <a:t>Every Angular application always has at least one component known as root component that connects a page hierarchy with page DOM. </a:t>
            </a:r>
          </a:p>
          <a:p>
            <a:r>
              <a:rPr lang="en-IN" dirty="0"/>
              <a:t>Each component defines a class that contains application data and logic, and is associated with an HTML template that defines a view to be displayed in a target environment.</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1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Single Page Application (SPA)</a:t>
            </a:r>
          </a:p>
        </p:txBody>
      </p:sp>
      <p:sp>
        <p:nvSpPr>
          <p:cNvPr id="3" name="Content Placeholder 2"/>
          <p:cNvSpPr>
            <a:spLocks noGrp="1"/>
          </p:cNvSpPr>
          <p:nvPr>
            <p:ph idx="1"/>
          </p:nvPr>
        </p:nvSpPr>
        <p:spPr/>
        <p:txBody>
          <a:bodyPr/>
          <a:lstStyle/>
          <a:p>
            <a:r>
              <a:rPr lang="en-IN" dirty="0"/>
              <a:t>A single page application is a web application or a website which provides users a very fluid, reactive and fast experience similar to a desktop application.</a:t>
            </a:r>
          </a:p>
          <a:p>
            <a:r>
              <a:rPr lang="en-IN" dirty="0"/>
              <a:t>It contains menu, buttons and blocks on a single page and when a user clicks on any of them; it dynamically rewrites the current page rather than loading entire new pages from a server. </a:t>
            </a:r>
          </a:p>
          <a:p>
            <a:r>
              <a:rPr lang="en-IN" dirty="0"/>
              <a:t>That's the reason behind its reactive fast speed.</a:t>
            </a:r>
          </a:p>
        </p:txBody>
      </p:sp>
    </p:spTree>
    <p:extLst>
      <p:ext uri="{BB962C8B-B14F-4D97-AF65-F5344CB8AC3E}">
        <p14:creationId xmlns:p14="http://schemas.microsoft.com/office/powerpoint/2010/main" val="1669374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components?</a:t>
            </a:r>
          </a:p>
        </p:txBody>
      </p:sp>
      <p:sp>
        <p:nvSpPr>
          <p:cNvPr id="3" name="Content Placeholder 2"/>
          <p:cNvSpPr>
            <a:spLocks noGrp="1"/>
          </p:cNvSpPr>
          <p:nvPr>
            <p:ph idx="1"/>
          </p:nvPr>
        </p:nvSpPr>
        <p:spPr>
          <a:xfrm>
            <a:off x="1024128" y="2286000"/>
            <a:ext cx="9720073" cy="4475408"/>
          </a:xfrm>
        </p:spPr>
        <p:txBody>
          <a:bodyPr>
            <a:normAutofit fontScale="55000" lnSpcReduction="20000"/>
          </a:bodyPr>
          <a:lstStyle/>
          <a:p>
            <a:r>
              <a:rPr lang="en-IN" dirty="0"/>
              <a:t>Ex:</a:t>
            </a:r>
          </a:p>
          <a:p>
            <a:r>
              <a:rPr lang="en-IN" dirty="0"/>
              <a:t>import { Component } from '@angular/core';</a:t>
            </a:r>
          </a:p>
          <a:p>
            <a:endParaRPr lang="en-IN" dirty="0"/>
          </a:p>
          <a:p>
            <a:r>
              <a:rPr lang="en-IN" dirty="0"/>
              <a:t>@Component ({</a:t>
            </a:r>
          </a:p>
          <a:p>
            <a:r>
              <a:rPr lang="en-IN" dirty="0"/>
              <a:t>   selector: 'my-app',</a:t>
            </a:r>
          </a:p>
          <a:p>
            <a:r>
              <a:rPr lang="en-IN" dirty="0"/>
              <a:t>   template: ` &lt;div&gt;</a:t>
            </a:r>
          </a:p>
          <a:p>
            <a:r>
              <a:rPr lang="en-IN" dirty="0"/>
              <a:t>      &lt;h1&gt;{{title}}&lt;/h1&gt;</a:t>
            </a:r>
          </a:p>
          <a:p>
            <a:r>
              <a:rPr lang="en-IN" dirty="0"/>
              <a:t>      &lt;div&gt;Learn Angular6 with examples&lt;/div&gt;</a:t>
            </a:r>
          </a:p>
          <a:p>
            <a:r>
              <a:rPr lang="en-IN" dirty="0"/>
              <a:t>   &lt;/div&gt; `,</a:t>
            </a:r>
          </a:p>
          <a:p>
            <a:r>
              <a:rPr lang="en-IN" dirty="0"/>
              <a:t>})</a:t>
            </a:r>
          </a:p>
          <a:p>
            <a:endParaRPr lang="en-IN" dirty="0"/>
          </a:p>
          <a:p>
            <a:r>
              <a:rPr lang="en-IN" dirty="0"/>
              <a:t>export class </a:t>
            </a:r>
            <a:r>
              <a:rPr lang="en-IN" dirty="0" err="1"/>
              <a:t>AppComponent</a:t>
            </a:r>
            <a:r>
              <a:rPr lang="en-IN" dirty="0"/>
              <a:t> {</a:t>
            </a:r>
          </a:p>
          <a:p>
            <a:r>
              <a:rPr lang="en-IN" dirty="0"/>
              <a:t>   title: string = 'Welcome to Angular world';</a:t>
            </a:r>
          </a:p>
          <a:p>
            <a:r>
              <a:rPr lang="en-IN" dirty="0"/>
              <a:t>}</a:t>
            </a:r>
          </a:p>
        </p:txBody>
      </p:sp>
      <p:pic>
        <p:nvPicPr>
          <p:cNvPr id="4098" name="Picture 2" descr="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5906" y="709915"/>
            <a:ext cx="2458294" cy="125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228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differences between Component and Directive</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3852506"/>
              </p:ext>
            </p:extLst>
          </p:nvPr>
        </p:nvGraphicFramePr>
        <p:xfrm>
          <a:off x="1184856" y="2511381"/>
          <a:ext cx="8747338" cy="2974701"/>
        </p:xfrm>
        <a:graphic>
          <a:graphicData uri="http://schemas.openxmlformats.org/drawingml/2006/table">
            <a:tbl>
              <a:tblPr/>
              <a:tblGrid>
                <a:gridCol w="4373669">
                  <a:extLst>
                    <a:ext uri="{9D8B030D-6E8A-4147-A177-3AD203B41FA5}">
                      <a16:colId xmlns:a16="http://schemas.microsoft.com/office/drawing/2014/main" val="20000"/>
                    </a:ext>
                  </a:extLst>
                </a:gridCol>
                <a:gridCol w="4373669">
                  <a:extLst>
                    <a:ext uri="{9D8B030D-6E8A-4147-A177-3AD203B41FA5}">
                      <a16:colId xmlns:a16="http://schemas.microsoft.com/office/drawing/2014/main" val="20001"/>
                    </a:ext>
                  </a:extLst>
                </a:gridCol>
              </a:tblGrid>
              <a:tr h="486249">
                <a:tc>
                  <a:txBody>
                    <a:bodyPr/>
                    <a:lstStyle/>
                    <a:p>
                      <a:r>
                        <a:rPr lang="en-IN">
                          <a:effectLst/>
                        </a:rPr>
                        <a:t>Component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Directive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29484">
                <a:tc>
                  <a:txBody>
                    <a:bodyPr/>
                    <a:lstStyle/>
                    <a:p>
                      <a:r>
                        <a:rPr lang="en-IN">
                          <a:effectLst/>
                        </a:rPr>
                        <a:t>To register a component we use @Component meta-data annotation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To register directives we use @Directive meta-data annotation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29484">
                <a:tc>
                  <a:txBody>
                    <a:bodyPr/>
                    <a:lstStyle/>
                    <a:p>
                      <a:r>
                        <a:rPr lang="en-IN">
                          <a:effectLst/>
                        </a:rPr>
                        <a:t>Components are typically used to create UI widgets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IN">
                          <a:effectLst/>
                        </a:rPr>
                        <a:t>Directive is used to add behavior to an existing DOM element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829484">
                <a:tc>
                  <a:txBody>
                    <a:bodyPr/>
                    <a:lstStyle/>
                    <a:p>
                      <a:r>
                        <a:rPr lang="en-IN">
                          <a:effectLst/>
                        </a:rPr>
                        <a:t>Component is used to break up the application into smaller components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dirty="0">
                          <a:effectLst/>
                        </a:rPr>
                        <a:t>Directive is use to design re-usable components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1461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are the various kinds of directives?</a:t>
            </a:r>
            <a:endParaRPr lang="en-IN" dirty="0"/>
          </a:p>
        </p:txBody>
      </p:sp>
      <p:sp>
        <p:nvSpPr>
          <p:cNvPr id="3" name="Content Placeholder 2"/>
          <p:cNvSpPr>
            <a:spLocks noGrp="1"/>
          </p:cNvSpPr>
          <p:nvPr>
            <p:ph idx="1"/>
          </p:nvPr>
        </p:nvSpPr>
        <p:spPr/>
        <p:txBody>
          <a:bodyPr/>
          <a:lstStyle/>
          <a:p>
            <a:r>
              <a:rPr lang="en-IN" dirty="0"/>
              <a:t>There are mainly three kinds of directives.</a:t>
            </a:r>
          </a:p>
          <a:p>
            <a:r>
              <a:rPr lang="en-IN" b="1" dirty="0"/>
              <a:t>Components</a:t>
            </a:r>
            <a:r>
              <a:rPr lang="en-IN" dirty="0"/>
              <a:t> — These are directives with a template.</a:t>
            </a:r>
          </a:p>
          <a:p>
            <a:r>
              <a:rPr lang="en-IN" b="1" dirty="0"/>
              <a:t>Structural directives</a:t>
            </a:r>
            <a:r>
              <a:rPr lang="en-IN" dirty="0"/>
              <a:t> — These directives change the DOM layout by adding and removing DOM elements.</a:t>
            </a:r>
          </a:p>
          <a:p>
            <a:r>
              <a:rPr lang="en-IN" b="1" dirty="0"/>
              <a:t>Attribute directives</a:t>
            </a:r>
            <a:r>
              <a:rPr lang="en-IN" dirty="0"/>
              <a:t> — These directives change the appearance or behaviour of an element, component, or another directive.</a:t>
            </a:r>
          </a:p>
          <a:p>
            <a:endParaRPr lang="en-IN" dirty="0"/>
          </a:p>
        </p:txBody>
      </p:sp>
    </p:spTree>
    <p:extLst>
      <p:ext uri="{BB962C8B-B14F-4D97-AF65-F5344CB8AC3E}">
        <p14:creationId xmlns:p14="http://schemas.microsoft.com/office/powerpoint/2010/main" val="579414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How do you create directives using CLI?</a:t>
            </a:r>
          </a:p>
        </p:txBody>
      </p:sp>
      <p:sp>
        <p:nvSpPr>
          <p:cNvPr id="3" name="Content Placeholder 2"/>
          <p:cNvSpPr>
            <a:spLocks noGrp="1"/>
          </p:cNvSpPr>
          <p:nvPr>
            <p:ph idx="1"/>
          </p:nvPr>
        </p:nvSpPr>
        <p:spPr/>
        <p:txBody>
          <a:bodyPr/>
          <a:lstStyle/>
          <a:p>
            <a:r>
              <a:rPr lang="en-IN" dirty="0"/>
              <a:t>You can use CLI command </a:t>
            </a:r>
            <a:r>
              <a:rPr lang="en-IN" dirty="0" err="1"/>
              <a:t>ng</a:t>
            </a:r>
            <a:r>
              <a:rPr lang="en-IN" dirty="0"/>
              <a:t> generate directive to create the directive class file. </a:t>
            </a:r>
          </a:p>
          <a:p>
            <a:r>
              <a:rPr lang="en-IN" dirty="0"/>
              <a:t>It creates the source file(</a:t>
            </a:r>
            <a:r>
              <a:rPr lang="en-IN" dirty="0" err="1"/>
              <a:t>src</a:t>
            </a:r>
            <a:r>
              <a:rPr lang="en-IN" dirty="0"/>
              <a:t>/app/components/</a:t>
            </a:r>
            <a:r>
              <a:rPr lang="en-IN" dirty="0" err="1"/>
              <a:t>directivename.directive.ts</a:t>
            </a:r>
            <a:r>
              <a:rPr lang="en-IN" dirty="0"/>
              <a:t>), the respective test file(.</a:t>
            </a:r>
            <a:r>
              <a:rPr lang="en-IN" dirty="0" err="1"/>
              <a:t>spec.ts</a:t>
            </a:r>
            <a:r>
              <a:rPr lang="en-IN" dirty="0"/>
              <a:t>) and declare the directive class file in root module.</a:t>
            </a:r>
          </a:p>
        </p:txBody>
      </p:sp>
    </p:spTree>
    <p:extLst>
      <p:ext uri="{BB962C8B-B14F-4D97-AF65-F5344CB8AC3E}">
        <p14:creationId xmlns:p14="http://schemas.microsoft.com/office/powerpoint/2010/main" val="2558440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attribute directives</a:t>
            </a:r>
          </a:p>
        </p:txBody>
      </p:sp>
      <p:sp>
        <p:nvSpPr>
          <p:cNvPr id="3" name="Content Placeholder 2"/>
          <p:cNvSpPr>
            <a:spLocks noGrp="1"/>
          </p:cNvSpPr>
          <p:nvPr>
            <p:ph idx="1"/>
          </p:nvPr>
        </p:nvSpPr>
        <p:spPr>
          <a:xfrm>
            <a:off x="1024128" y="1841679"/>
            <a:ext cx="9720073" cy="4467681"/>
          </a:xfrm>
        </p:spPr>
        <p:txBody>
          <a:bodyPr>
            <a:normAutofit fontScale="77500" lnSpcReduction="20000"/>
          </a:bodyPr>
          <a:lstStyle/>
          <a:p>
            <a:r>
              <a:rPr lang="en-IN" dirty="0"/>
              <a:t>Create </a:t>
            </a:r>
            <a:r>
              <a:rPr lang="en-IN" dirty="0" err="1"/>
              <a:t>HighlightDirective</a:t>
            </a:r>
            <a:r>
              <a:rPr lang="en-IN" dirty="0"/>
              <a:t> class with the file name </a:t>
            </a:r>
            <a:r>
              <a:rPr lang="en-IN" dirty="0" err="1"/>
              <a:t>src</a:t>
            </a:r>
            <a:r>
              <a:rPr lang="en-IN" dirty="0"/>
              <a:t>/app/</a:t>
            </a:r>
            <a:r>
              <a:rPr lang="en-IN" dirty="0" err="1"/>
              <a:t>highlight.directive.ts</a:t>
            </a:r>
            <a:r>
              <a:rPr lang="en-IN" dirty="0"/>
              <a:t>. </a:t>
            </a:r>
          </a:p>
          <a:p>
            <a:r>
              <a:rPr lang="en-IN" dirty="0"/>
              <a:t>In this file, we need to import Directive from core library to apply the metadata and </a:t>
            </a:r>
            <a:r>
              <a:rPr lang="en-IN" dirty="0" err="1"/>
              <a:t>ElementRef</a:t>
            </a:r>
            <a:r>
              <a:rPr lang="en-IN" dirty="0"/>
              <a:t> in the directive's constructor to inject a reference to the host DOM element ,</a:t>
            </a:r>
          </a:p>
          <a:p>
            <a:r>
              <a:rPr lang="en-IN" dirty="0"/>
              <a:t>import { Directive, </a:t>
            </a:r>
            <a:r>
              <a:rPr lang="en-IN" dirty="0" err="1"/>
              <a:t>ElementRef</a:t>
            </a:r>
            <a:r>
              <a:rPr lang="en-IN" dirty="0"/>
              <a:t> } from '@angular/core';</a:t>
            </a:r>
          </a:p>
          <a:p>
            <a:endParaRPr lang="en-IN" dirty="0"/>
          </a:p>
          <a:p>
            <a:r>
              <a:rPr lang="en-IN" dirty="0"/>
              <a:t>@Directive({</a:t>
            </a:r>
          </a:p>
          <a:p>
            <a:r>
              <a:rPr lang="en-IN" dirty="0"/>
              <a:t>  selector: '[</a:t>
            </a:r>
            <a:r>
              <a:rPr lang="en-IN" dirty="0" err="1"/>
              <a:t>appHighlight</a:t>
            </a:r>
            <a:r>
              <a:rPr lang="en-IN" dirty="0"/>
              <a:t>]'</a:t>
            </a:r>
          </a:p>
          <a:p>
            <a:r>
              <a:rPr lang="en-IN" dirty="0"/>
              <a:t>})</a:t>
            </a:r>
          </a:p>
          <a:p>
            <a:r>
              <a:rPr lang="en-IN" dirty="0"/>
              <a:t>export class </a:t>
            </a:r>
            <a:r>
              <a:rPr lang="en-IN" dirty="0" err="1"/>
              <a:t>HighlightDirective</a:t>
            </a:r>
            <a:r>
              <a:rPr lang="en-IN" dirty="0"/>
              <a:t> {</a:t>
            </a:r>
          </a:p>
          <a:p>
            <a:r>
              <a:rPr lang="en-IN" dirty="0"/>
              <a:t>    constructor(el: </a:t>
            </a:r>
            <a:r>
              <a:rPr lang="en-IN" dirty="0" err="1"/>
              <a:t>ElementRef</a:t>
            </a:r>
            <a:r>
              <a:rPr lang="en-IN" dirty="0"/>
              <a:t>) {</a:t>
            </a:r>
          </a:p>
          <a:p>
            <a:r>
              <a:rPr lang="en-IN" dirty="0"/>
              <a:t>       </a:t>
            </a:r>
            <a:r>
              <a:rPr lang="en-IN" dirty="0" err="1"/>
              <a:t>el.nativeElement.style.backgroundColor</a:t>
            </a:r>
            <a:r>
              <a:rPr lang="en-IN" dirty="0"/>
              <a:t> = 'red';</a:t>
            </a:r>
          </a:p>
          <a:p>
            <a:r>
              <a:rPr lang="en-IN" dirty="0"/>
              <a:t>    }</a:t>
            </a:r>
          </a:p>
          <a:p>
            <a:r>
              <a:rPr lang="en-IN" dirty="0"/>
              <a:t>}</a:t>
            </a:r>
          </a:p>
        </p:txBody>
      </p:sp>
    </p:spTree>
    <p:extLst>
      <p:ext uri="{BB962C8B-B14F-4D97-AF65-F5344CB8AC3E}">
        <p14:creationId xmlns:p14="http://schemas.microsoft.com/office/powerpoint/2010/main" val="3061899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attribute directives</a:t>
            </a:r>
          </a:p>
        </p:txBody>
      </p:sp>
      <p:sp>
        <p:nvSpPr>
          <p:cNvPr id="3" name="Content Placeholder 2"/>
          <p:cNvSpPr>
            <a:spLocks noGrp="1"/>
          </p:cNvSpPr>
          <p:nvPr>
            <p:ph idx="1"/>
          </p:nvPr>
        </p:nvSpPr>
        <p:spPr>
          <a:xfrm>
            <a:off x="1024128" y="1841679"/>
            <a:ext cx="9720073" cy="4467681"/>
          </a:xfrm>
        </p:spPr>
        <p:txBody>
          <a:bodyPr>
            <a:normAutofit/>
          </a:bodyPr>
          <a:lstStyle/>
          <a:p>
            <a:r>
              <a:rPr lang="en-IN" dirty="0"/>
              <a:t>Apply the attribute directive as an attribute to the host element(for example)</a:t>
            </a:r>
          </a:p>
          <a:p>
            <a:r>
              <a:rPr lang="en-IN" dirty="0"/>
              <a:t>&lt;p </a:t>
            </a:r>
            <a:r>
              <a:rPr lang="en-IN" dirty="0" err="1"/>
              <a:t>appHighlight</a:t>
            </a:r>
            <a:r>
              <a:rPr lang="en-IN" dirty="0"/>
              <a:t>&gt;Highlight me!&lt;/p&gt;</a:t>
            </a:r>
          </a:p>
          <a:p>
            <a:r>
              <a:rPr lang="en-IN" dirty="0"/>
              <a:t>Run the application to see the highlight behaviour on paragraph element</a:t>
            </a:r>
          </a:p>
          <a:p>
            <a:r>
              <a:rPr lang="en-IN" dirty="0" err="1"/>
              <a:t>ng</a:t>
            </a:r>
            <a:r>
              <a:rPr lang="en-IN" dirty="0"/>
              <a:t> serve</a:t>
            </a:r>
          </a:p>
        </p:txBody>
      </p:sp>
    </p:spTree>
    <p:extLst>
      <p:ext uri="{BB962C8B-B14F-4D97-AF65-F5344CB8AC3E}">
        <p14:creationId xmlns:p14="http://schemas.microsoft.com/office/powerpoint/2010/main" val="2045395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ngFor</a:t>
            </a:r>
            <a:r>
              <a:rPr lang="en-IN" b="1" dirty="0"/>
              <a:t> directive</a:t>
            </a:r>
          </a:p>
        </p:txBody>
      </p:sp>
      <p:sp>
        <p:nvSpPr>
          <p:cNvPr id="3" name="Content Placeholder 2"/>
          <p:cNvSpPr>
            <a:spLocks noGrp="1"/>
          </p:cNvSpPr>
          <p:nvPr>
            <p:ph idx="1"/>
          </p:nvPr>
        </p:nvSpPr>
        <p:spPr>
          <a:xfrm>
            <a:off x="1024128" y="1931830"/>
            <a:ext cx="9720073" cy="4926169"/>
          </a:xfrm>
        </p:spPr>
        <p:txBody>
          <a:bodyPr>
            <a:normAutofit/>
          </a:bodyPr>
          <a:lstStyle/>
          <a:p>
            <a:r>
              <a:rPr lang="en-IN" dirty="0"/>
              <a:t>We use Angular </a:t>
            </a:r>
            <a:r>
              <a:rPr lang="en-IN" dirty="0" err="1"/>
              <a:t>ngFor</a:t>
            </a:r>
            <a:r>
              <a:rPr lang="en-IN" dirty="0"/>
              <a:t> directive in the template to display each item in the list. </a:t>
            </a:r>
          </a:p>
          <a:p>
            <a:r>
              <a:rPr lang="en-IN" dirty="0"/>
              <a:t>For example, here we iterate over list of users,</a:t>
            </a:r>
          </a:p>
          <a:p>
            <a:r>
              <a:rPr lang="en-IN" dirty="0"/>
              <a:t>&lt;li *</a:t>
            </a:r>
            <a:r>
              <a:rPr lang="en-IN" dirty="0" err="1"/>
              <a:t>ngFor</a:t>
            </a:r>
            <a:r>
              <a:rPr lang="en-IN" dirty="0"/>
              <a:t>="let user of users"&gt;</a:t>
            </a:r>
          </a:p>
          <a:p>
            <a:r>
              <a:rPr lang="en-IN" dirty="0"/>
              <a:t>  {{ user }}</a:t>
            </a:r>
          </a:p>
          <a:p>
            <a:r>
              <a:rPr lang="en-IN" dirty="0"/>
              <a:t>&lt;/li&gt;</a:t>
            </a:r>
          </a:p>
          <a:p>
            <a:r>
              <a:rPr lang="en-IN" dirty="0"/>
              <a:t>The user variable in the </a:t>
            </a:r>
            <a:r>
              <a:rPr lang="en-IN" dirty="0" err="1"/>
              <a:t>ngFor</a:t>
            </a:r>
            <a:r>
              <a:rPr lang="en-IN" dirty="0"/>
              <a:t> double-quoted instruction is a template input variable</a:t>
            </a:r>
          </a:p>
        </p:txBody>
      </p:sp>
    </p:spTree>
    <p:extLst>
      <p:ext uri="{BB962C8B-B14F-4D97-AF65-F5344CB8AC3E}">
        <p14:creationId xmlns:p14="http://schemas.microsoft.com/office/powerpoint/2010/main" val="1386069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ngIf</a:t>
            </a:r>
            <a:r>
              <a:rPr lang="en-IN" b="1" dirty="0"/>
              <a:t> directive</a:t>
            </a:r>
          </a:p>
        </p:txBody>
      </p:sp>
      <p:sp>
        <p:nvSpPr>
          <p:cNvPr id="3" name="Content Placeholder 2"/>
          <p:cNvSpPr>
            <a:spLocks noGrp="1"/>
          </p:cNvSpPr>
          <p:nvPr>
            <p:ph idx="1"/>
          </p:nvPr>
        </p:nvSpPr>
        <p:spPr>
          <a:xfrm>
            <a:off x="1024128" y="1931830"/>
            <a:ext cx="9720073" cy="4456091"/>
          </a:xfrm>
        </p:spPr>
        <p:txBody>
          <a:bodyPr>
            <a:normAutofit/>
          </a:bodyPr>
          <a:lstStyle/>
          <a:p>
            <a:r>
              <a:rPr lang="en-IN" dirty="0"/>
              <a:t>Sometimes an app needs to display a view or a portion of a view only under specific circumstances. </a:t>
            </a:r>
          </a:p>
          <a:p>
            <a:r>
              <a:rPr lang="en-IN" dirty="0"/>
              <a:t>The Angular </a:t>
            </a:r>
            <a:r>
              <a:rPr lang="en-IN" dirty="0" err="1"/>
              <a:t>ngIf</a:t>
            </a:r>
            <a:r>
              <a:rPr lang="en-IN" dirty="0"/>
              <a:t> directive inserts or removes an element based on a </a:t>
            </a:r>
            <a:r>
              <a:rPr lang="en-IN" dirty="0" err="1"/>
              <a:t>truthy</a:t>
            </a:r>
            <a:r>
              <a:rPr lang="en-IN" dirty="0"/>
              <a:t>/</a:t>
            </a:r>
            <a:r>
              <a:rPr lang="en-IN" dirty="0" err="1"/>
              <a:t>falsy</a:t>
            </a:r>
            <a:r>
              <a:rPr lang="en-IN" dirty="0"/>
              <a:t> condition. </a:t>
            </a:r>
          </a:p>
          <a:p>
            <a:r>
              <a:rPr lang="en-IN" dirty="0"/>
              <a:t>Let's take an example to display a message if the user age is more than 18,</a:t>
            </a:r>
          </a:p>
          <a:p>
            <a:r>
              <a:rPr lang="en-IN" dirty="0"/>
              <a:t>&lt;p *</a:t>
            </a:r>
            <a:r>
              <a:rPr lang="en-IN" dirty="0" err="1"/>
              <a:t>ngIf</a:t>
            </a:r>
            <a:r>
              <a:rPr lang="en-IN" dirty="0"/>
              <a:t>="</a:t>
            </a:r>
            <a:r>
              <a:rPr lang="en-IN" dirty="0" err="1"/>
              <a:t>user.age</a:t>
            </a:r>
            <a:r>
              <a:rPr lang="en-IN" dirty="0"/>
              <a:t> &gt; 18"&gt;You are not eligible for student pass!&lt;/p&gt;</a:t>
            </a:r>
          </a:p>
          <a:p>
            <a:r>
              <a:rPr lang="en-IN" dirty="0"/>
              <a:t>Note: Angular isn't showing and hiding the message. It is adding and removing the paragraph element from the DOM. That improves performance, especially in the larger projects with many data bindings.</a:t>
            </a:r>
          </a:p>
        </p:txBody>
      </p:sp>
    </p:spTree>
    <p:extLst>
      <p:ext uri="{BB962C8B-B14F-4D97-AF65-F5344CB8AC3E}">
        <p14:creationId xmlns:p14="http://schemas.microsoft.com/office/powerpoint/2010/main" val="760796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27639"/>
            <a:ext cx="9720072" cy="586761"/>
          </a:xfrm>
        </p:spPr>
        <p:txBody>
          <a:bodyPr>
            <a:normAutofit fontScale="90000"/>
          </a:bodyPr>
          <a:lstStyle/>
          <a:p>
            <a:r>
              <a:rPr lang="en-IN" b="1" dirty="0" err="1"/>
              <a:t>ngstyle</a:t>
            </a:r>
            <a:r>
              <a:rPr lang="en-IN" b="1" dirty="0"/>
              <a:t> directive</a:t>
            </a:r>
          </a:p>
        </p:txBody>
      </p:sp>
      <p:sp>
        <p:nvSpPr>
          <p:cNvPr id="3" name="Content Placeholder 2"/>
          <p:cNvSpPr>
            <a:spLocks noGrp="1"/>
          </p:cNvSpPr>
          <p:nvPr>
            <p:ph idx="1"/>
          </p:nvPr>
        </p:nvSpPr>
        <p:spPr>
          <a:xfrm>
            <a:off x="1024128" y="914400"/>
            <a:ext cx="9720073" cy="5834130"/>
          </a:xfrm>
        </p:spPr>
        <p:txBody>
          <a:bodyPr>
            <a:normAutofit fontScale="62500" lnSpcReduction="20000"/>
          </a:bodyPr>
          <a:lstStyle/>
          <a:p>
            <a:r>
              <a:rPr lang="en-IN" dirty="0"/>
              <a:t>Style elements dynamically with </a:t>
            </a:r>
            <a:r>
              <a:rPr lang="en-IN" dirty="0" err="1"/>
              <a:t>ngStyle</a:t>
            </a:r>
            <a:endParaRPr lang="en-IN" dirty="0"/>
          </a:p>
          <a:p>
            <a:r>
              <a:rPr lang="en-IN" dirty="0"/>
              <a:t>The </a:t>
            </a:r>
            <a:r>
              <a:rPr lang="en-IN" dirty="0" err="1"/>
              <a:t>ngStyle</a:t>
            </a:r>
            <a:r>
              <a:rPr lang="en-IN" dirty="0"/>
              <a:t> attribute is used to change or style the multiple properties of Angular. You can change the value, </a:t>
            </a:r>
            <a:r>
              <a:rPr lang="en-IN" dirty="0" err="1"/>
              <a:t>color</a:t>
            </a:r>
            <a:r>
              <a:rPr lang="en-IN" dirty="0"/>
              <a:t>, and size etc. of the elements.</a:t>
            </a:r>
          </a:p>
          <a:p>
            <a:r>
              <a:rPr lang="en-IN" b="1" dirty="0" err="1"/>
              <a:t>component.ts</a:t>
            </a:r>
            <a:r>
              <a:rPr lang="en-IN" b="1" dirty="0"/>
              <a:t> file:</a:t>
            </a:r>
            <a:endParaRPr lang="en-IN" dirty="0"/>
          </a:p>
          <a:p>
            <a:pPr lvl="0"/>
            <a:r>
              <a:rPr lang="en-IN" dirty="0"/>
              <a:t>import {Component} from '@angular/core';  </a:t>
            </a:r>
          </a:p>
          <a:p>
            <a:pPr lvl="0"/>
            <a:r>
              <a:rPr lang="en-IN" dirty="0"/>
              <a:t>@Component(  </a:t>
            </a:r>
          </a:p>
          <a:p>
            <a:pPr lvl="0"/>
            <a:r>
              <a:rPr lang="en-IN" dirty="0"/>
              <a:t>  {  selector: 'app-server',  </a:t>
            </a:r>
          </a:p>
          <a:p>
            <a:pPr lvl="0"/>
            <a:r>
              <a:rPr lang="en-IN" dirty="0"/>
              <a:t>    </a:t>
            </a:r>
            <a:r>
              <a:rPr lang="en-IN" dirty="0" err="1"/>
              <a:t>templateUrl</a:t>
            </a:r>
            <a:r>
              <a:rPr lang="en-IN" dirty="0"/>
              <a:t>: 'server.component.html‘ } )  </a:t>
            </a:r>
          </a:p>
          <a:p>
            <a:pPr lvl="0"/>
            <a:r>
              <a:rPr lang="en-IN" dirty="0"/>
              <a:t>export class </a:t>
            </a:r>
            <a:r>
              <a:rPr lang="en-IN" dirty="0" err="1"/>
              <a:t>ServerComponent</a:t>
            </a:r>
            <a:r>
              <a:rPr lang="en-IN" dirty="0"/>
              <a:t> {  </a:t>
            </a:r>
          </a:p>
          <a:p>
            <a:pPr lvl="0"/>
            <a:r>
              <a:rPr lang="en-IN" dirty="0"/>
              <a:t>  </a:t>
            </a:r>
            <a:r>
              <a:rPr lang="en-IN" dirty="0" err="1"/>
              <a:t>serverID</a:t>
            </a:r>
            <a:r>
              <a:rPr lang="en-IN" dirty="0"/>
              <a:t>: number = 10;  </a:t>
            </a:r>
          </a:p>
          <a:p>
            <a:pPr lvl="0"/>
            <a:r>
              <a:rPr lang="en-IN" dirty="0"/>
              <a:t>  </a:t>
            </a:r>
            <a:r>
              <a:rPr lang="en-IN" dirty="0" err="1"/>
              <a:t>serverStatus</a:t>
            </a:r>
            <a:r>
              <a:rPr lang="en-IN" dirty="0"/>
              <a:t>: string = 'Offline';  </a:t>
            </a:r>
          </a:p>
          <a:p>
            <a:pPr lvl="0"/>
            <a:r>
              <a:rPr lang="en-IN" dirty="0"/>
              <a:t>  constructor () {  </a:t>
            </a:r>
          </a:p>
          <a:p>
            <a:pPr lvl="0"/>
            <a:r>
              <a:rPr lang="en-IN" dirty="0"/>
              <a:t>  </a:t>
            </a:r>
            <a:r>
              <a:rPr lang="en-IN" dirty="0" err="1"/>
              <a:t>this.serverStatus</a:t>
            </a:r>
            <a:r>
              <a:rPr lang="en-IN" dirty="0"/>
              <a:t> = </a:t>
            </a:r>
            <a:r>
              <a:rPr lang="en-IN" dirty="0" err="1"/>
              <a:t>Math.random</a:t>
            </a:r>
            <a:r>
              <a:rPr lang="en-IN" dirty="0"/>
              <a:t>() </a:t>
            </a:r>
            <a:r>
              <a:rPr lang="en-IN" b="1" dirty="0"/>
              <a:t>&gt;</a:t>
            </a:r>
            <a:r>
              <a:rPr lang="en-IN" dirty="0"/>
              <a:t> 0.5 ? 'Online' : 'Offline';  }  </a:t>
            </a:r>
          </a:p>
          <a:p>
            <a:pPr lvl="0"/>
            <a:r>
              <a:rPr lang="en-IN" dirty="0"/>
              <a:t>  </a:t>
            </a:r>
            <a:r>
              <a:rPr lang="en-IN" dirty="0" err="1"/>
              <a:t>getServerStatus</a:t>
            </a:r>
            <a:r>
              <a:rPr lang="en-IN" dirty="0"/>
              <a:t>() {  </a:t>
            </a:r>
          </a:p>
          <a:p>
            <a:pPr lvl="0"/>
            <a:r>
              <a:rPr lang="en-IN" dirty="0"/>
              <a:t>  return </a:t>
            </a:r>
            <a:r>
              <a:rPr lang="en-IN" dirty="0" err="1"/>
              <a:t>this.serverStatus</a:t>
            </a:r>
            <a:r>
              <a:rPr lang="en-IN" dirty="0"/>
              <a:t>;    }  </a:t>
            </a:r>
          </a:p>
          <a:p>
            <a:pPr lvl="0"/>
            <a:r>
              <a:rPr lang="en-IN" dirty="0"/>
              <a:t>  </a:t>
            </a:r>
            <a:r>
              <a:rPr lang="en-IN" dirty="0" err="1"/>
              <a:t>getColor</a:t>
            </a:r>
            <a:r>
              <a:rPr lang="en-IN" dirty="0"/>
              <a:t>() {  </a:t>
            </a:r>
          </a:p>
          <a:p>
            <a:pPr lvl="0"/>
            <a:r>
              <a:rPr lang="en-IN" dirty="0"/>
              <a:t>    return </a:t>
            </a:r>
            <a:r>
              <a:rPr lang="en-IN" dirty="0" err="1"/>
              <a:t>this.serverStatus</a:t>
            </a:r>
            <a:r>
              <a:rPr lang="en-IN" dirty="0"/>
              <a:t> === 'Online' ? 'green' : 'red';    }  </a:t>
            </a:r>
          </a:p>
          <a:p>
            <a:pPr lvl="0"/>
            <a:r>
              <a:rPr lang="en-IN" dirty="0"/>
              <a:t> }  </a:t>
            </a:r>
          </a:p>
          <a:p>
            <a:endParaRPr lang="en-IN" b="1" dirty="0"/>
          </a:p>
        </p:txBody>
      </p:sp>
      <p:sp>
        <p:nvSpPr>
          <p:cNvPr id="4" name="Rectangle 3"/>
          <p:cNvSpPr/>
          <p:nvPr/>
        </p:nvSpPr>
        <p:spPr>
          <a:xfrm>
            <a:off x="6538176" y="2425861"/>
            <a:ext cx="5542207" cy="1824987"/>
          </a:xfrm>
          <a:prstGeom prst="rect">
            <a:avLst/>
          </a:prstGeom>
        </p:spPr>
        <p:txBody>
          <a:bodyPr wrap="square">
            <a:spAutoFit/>
          </a:bodyPr>
          <a:lstStyle/>
          <a:p>
            <a:pPr>
              <a:lnSpc>
                <a:spcPct val="107000"/>
              </a:lnSpc>
              <a:spcAft>
                <a:spcPts val="800"/>
              </a:spcAft>
            </a:pPr>
            <a:r>
              <a:rPr lang="en-IN"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component.html file:</a:t>
            </a:r>
            <a:endParaRPr lang="en-IN" sz="2400" dirty="0">
              <a:latin typeface="Calibri" panose="020F0502020204030204" pitchFamily="34" charset="0"/>
              <a:ea typeface="Calibri" panose="020F0502020204030204" pitchFamily="34" charset="0"/>
              <a:cs typeface="Vrinda"/>
            </a:endParaRPr>
          </a:p>
          <a:p>
            <a:pPr marL="342900" lvl="0" indent="-342900">
              <a:lnSpc>
                <a:spcPts val="1575"/>
              </a:lnSpc>
              <a:spcAft>
                <a:spcPts val="600"/>
              </a:spcAft>
              <a:tabLst>
                <a:tab pos="457200" algn="l"/>
              </a:tabLst>
            </a:pPr>
            <a:r>
              <a:rPr lang="en-IN" sz="1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&lt;p&gt;</a:t>
            </a:r>
            <a:r>
              <a:rPr lang="en-IN"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Server with ID {{</a:t>
            </a:r>
            <a:r>
              <a:rPr lang="en-IN" sz="1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serverID</a:t>
            </a:r>
            <a:r>
              <a:rPr lang="en-IN"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a:t>
            </a:r>
            <a:r>
              <a:rPr lang="en-IN" sz="1400"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serverStatus</a:t>
            </a:r>
            <a:r>
              <a:rPr lang="en-IN"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p>
          <a:p>
            <a:pPr marL="342900" lvl="0" indent="-342900">
              <a:lnSpc>
                <a:spcPts val="1575"/>
              </a:lnSpc>
              <a:spcAft>
                <a:spcPts val="600"/>
              </a:spcAft>
              <a:tabLst>
                <a:tab pos="457200" algn="l"/>
              </a:tabLst>
            </a:pPr>
            <a:r>
              <a:rPr lang="en-IN" sz="1400" b="1" dirty="0">
                <a:solidFill>
                  <a:srgbClr val="006699"/>
                </a:solidFill>
                <a:latin typeface="Verdana" panose="020B0604030504040204" pitchFamily="34" charset="0"/>
                <a:ea typeface="Times New Roman" panose="02020603050405020304" pitchFamily="18" charset="0"/>
                <a:cs typeface="Times New Roman" panose="02020603050405020304" pitchFamily="18" charset="0"/>
              </a:rPr>
              <a:t>&lt;/p&gt;</a:t>
            </a:r>
            <a:r>
              <a:rPr lang="en-IN"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Vrinda"/>
            </a:endParaRPr>
          </a:p>
          <a:p>
            <a:pPr marL="342900" lvl="0" indent="-342900">
              <a:lnSpc>
                <a:spcPts val="1575"/>
              </a:lnSpc>
              <a:spcAft>
                <a:spcPts val="600"/>
              </a:spcAft>
              <a:tabLst>
                <a:tab pos="457200" algn="l"/>
              </a:tabLst>
            </a:pPr>
            <a:r>
              <a:rPr lang="en-IN" sz="1400" b="1" dirty="0">
                <a:solidFill>
                  <a:srgbClr val="006699"/>
                </a:solidFill>
                <a:latin typeface="Verdana" panose="020B0604030504040204" pitchFamily="34" charset="0"/>
                <a:ea typeface="Calibri" panose="020F0502020204030204" pitchFamily="34" charset="0"/>
                <a:cs typeface="Vrinda"/>
              </a:rPr>
              <a:t>&lt;p</a:t>
            </a:r>
            <a:r>
              <a:rPr lang="en-IN" sz="1400" dirty="0">
                <a:solidFill>
                  <a:srgbClr val="000000"/>
                </a:solidFill>
                <a:latin typeface="Verdana" panose="020B0604030504040204" pitchFamily="34" charset="0"/>
                <a:ea typeface="Calibri" panose="020F0502020204030204" pitchFamily="34" charset="0"/>
                <a:cs typeface="Vrinda"/>
              </a:rPr>
              <a:t> [</a:t>
            </a:r>
            <a:r>
              <a:rPr lang="en-IN" sz="1400" dirty="0" err="1">
                <a:solidFill>
                  <a:srgbClr val="000000"/>
                </a:solidFill>
                <a:latin typeface="Verdana" panose="020B0604030504040204" pitchFamily="34" charset="0"/>
                <a:ea typeface="Calibri" panose="020F0502020204030204" pitchFamily="34" charset="0"/>
                <a:cs typeface="Vrinda"/>
              </a:rPr>
              <a:t>ngStyle</a:t>
            </a:r>
            <a:r>
              <a:rPr lang="en-IN" sz="1400" dirty="0">
                <a:solidFill>
                  <a:srgbClr val="000000"/>
                </a:solidFill>
                <a:latin typeface="Verdana" panose="020B0604030504040204" pitchFamily="34" charset="0"/>
                <a:ea typeface="Calibri" panose="020F0502020204030204" pitchFamily="34" charset="0"/>
                <a:cs typeface="Vrinda"/>
              </a:rPr>
              <a:t>]="{</a:t>
            </a:r>
            <a:r>
              <a:rPr lang="en-IN" sz="1400" dirty="0" err="1">
                <a:solidFill>
                  <a:srgbClr val="000000"/>
                </a:solidFill>
                <a:latin typeface="Verdana" panose="020B0604030504040204" pitchFamily="34" charset="0"/>
                <a:ea typeface="Calibri" panose="020F0502020204030204" pitchFamily="34" charset="0"/>
                <a:cs typeface="Vrinda"/>
              </a:rPr>
              <a:t>backgroundColor</a:t>
            </a:r>
            <a:r>
              <a:rPr lang="en-IN" sz="1400" dirty="0">
                <a:solidFill>
                  <a:srgbClr val="000000"/>
                </a:solidFill>
                <a:latin typeface="Verdana" panose="020B0604030504040204" pitchFamily="34" charset="0"/>
                <a:ea typeface="Calibri" panose="020F0502020204030204" pitchFamily="34" charset="0"/>
                <a:cs typeface="Vrinda"/>
              </a:rPr>
              <a:t>: </a:t>
            </a:r>
            <a:r>
              <a:rPr lang="en-IN" sz="1400" dirty="0" err="1">
                <a:solidFill>
                  <a:srgbClr val="000000"/>
                </a:solidFill>
                <a:latin typeface="Verdana" panose="020B0604030504040204" pitchFamily="34" charset="0"/>
                <a:ea typeface="Calibri" panose="020F0502020204030204" pitchFamily="34" charset="0"/>
                <a:cs typeface="Vrinda"/>
              </a:rPr>
              <a:t>getColor</a:t>
            </a:r>
            <a:r>
              <a:rPr lang="en-IN" sz="1400" dirty="0">
                <a:solidFill>
                  <a:srgbClr val="000000"/>
                </a:solidFill>
                <a:latin typeface="Verdana" panose="020B0604030504040204" pitchFamily="34" charset="0"/>
                <a:ea typeface="Calibri" panose="020F0502020204030204" pitchFamily="34" charset="0"/>
                <a:cs typeface="Vrinda"/>
              </a:rPr>
              <a:t>()}"</a:t>
            </a:r>
            <a:r>
              <a:rPr lang="en-IN" sz="1400" b="1" dirty="0">
                <a:solidFill>
                  <a:srgbClr val="006699"/>
                </a:solidFill>
                <a:latin typeface="Verdana" panose="020B0604030504040204" pitchFamily="34" charset="0"/>
                <a:ea typeface="Calibri" panose="020F0502020204030204" pitchFamily="34" charset="0"/>
                <a:cs typeface="Vrinda"/>
              </a:rPr>
              <a:t>&gt;</a:t>
            </a:r>
            <a:r>
              <a:rPr lang="en-IN" sz="1400" dirty="0">
                <a:solidFill>
                  <a:srgbClr val="000000"/>
                </a:solidFill>
                <a:latin typeface="Verdana" panose="020B0604030504040204" pitchFamily="34" charset="0"/>
                <a:ea typeface="Calibri" panose="020F0502020204030204" pitchFamily="34" charset="0"/>
                <a:cs typeface="Vrinda"/>
              </a:rPr>
              <a:t> </a:t>
            </a:r>
          </a:p>
          <a:p>
            <a:pPr marL="342900" lvl="0" indent="-342900">
              <a:lnSpc>
                <a:spcPts val="1575"/>
              </a:lnSpc>
              <a:spcAft>
                <a:spcPts val="600"/>
              </a:spcAft>
              <a:tabLst>
                <a:tab pos="457200" algn="l"/>
              </a:tabLst>
            </a:pPr>
            <a:r>
              <a:rPr lang="en-IN" sz="1400" dirty="0">
                <a:solidFill>
                  <a:srgbClr val="000000"/>
                </a:solidFill>
                <a:latin typeface="Verdana" panose="020B0604030504040204" pitchFamily="34" charset="0"/>
                <a:ea typeface="Calibri" panose="020F0502020204030204" pitchFamily="34" charset="0"/>
                <a:cs typeface="Vrinda"/>
              </a:rPr>
              <a:t>Server  with ID {{</a:t>
            </a:r>
            <a:r>
              <a:rPr lang="en-IN" sz="1400" dirty="0" err="1">
                <a:solidFill>
                  <a:srgbClr val="000000"/>
                </a:solidFill>
                <a:latin typeface="Verdana" panose="020B0604030504040204" pitchFamily="34" charset="0"/>
                <a:ea typeface="Calibri" panose="020F0502020204030204" pitchFamily="34" charset="0"/>
                <a:cs typeface="Vrinda"/>
              </a:rPr>
              <a:t>serverID</a:t>
            </a:r>
            <a:r>
              <a:rPr lang="en-IN" sz="1400" dirty="0">
                <a:solidFill>
                  <a:srgbClr val="000000"/>
                </a:solidFill>
                <a:latin typeface="Verdana" panose="020B0604030504040204" pitchFamily="34" charset="0"/>
                <a:ea typeface="Calibri" panose="020F0502020204030204" pitchFamily="34" charset="0"/>
                <a:cs typeface="Vrinda"/>
              </a:rPr>
              <a:t>}} is {{</a:t>
            </a:r>
            <a:r>
              <a:rPr lang="en-IN" sz="1400" dirty="0" err="1">
                <a:solidFill>
                  <a:srgbClr val="000000"/>
                </a:solidFill>
                <a:latin typeface="Verdana" panose="020B0604030504040204" pitchFamily="34" charset="0"/>
                <a:ea typeface="Calibri" panose="020F0502020204030204" pitchFamily="34" charset="0"/>
                <a:cs typeface="Vrinda"/>
              </a:rPr>
              <a:t>serverStatus</a:t>
            </a:r>
            <a:r>
              <a:rPr lang="en-IN" sz="1400" dirty="0">
                <a:solidFill>
                  <a:srgbClr val="000000"/>
                </a:solidFill>
                <a:latin typeface="Verdana" panose="020B0604030504040204" pitchFamily="34" charset="0"/>
                <a:ea typeface="Calibri" panose="020F0502020204030204" pitchFamily="34" charset="0"/>
                <a:cs typeface="Vrinda"/>
              </a:rPr>
              <a:t>}}.</a:t>
            </a:r>
          </a:p>
          <a:p>
            <a:pPr marL="342900" lvl="0" indent="-342900">
              <a:lnSpc>
                <a:spcPts val="1575"/>
              </a:lnSpc>
              <a:spcAft>
                <a:spcPts val="600"/>
              </a:spcAft>
              <a:tabLst>
                <a:tab pos="457200" algn="l"/>
              </a:tabLst>
            </a:pPr>
            <a:r>
              <a:rPr lang="en-IN" sz="1400" b="1" dirty="0">
                <a:solidFill>
                  <a:srgbClr val="006699"/>
                </a:solidFill>
                <a:latin typeface="Verdana" panose="020B0604030504040204" pitchFamily="34" charset="0"/>
                <a:ea typeface="Calibri" panose="020F0502020204030204" pitchFamily="34" charset="0"/>
                <a:cs typeface="Vrinda"/>
              </a:rPr>
              <a:t>&lt;/p&gt;</a:t>
            </a:r>
            <a:r>
              <a:rPr lang="en-IN" dirty="0">
                <a:solidFill>
                  <a:srgbClr val="000000"/>
                </a:solidFill>
                <a:latin typeface="Verdana" panose="020B0604030504040204" pitchFamily="34" charset="0"/>
                <a:ea typeface="Calibri" panose="020F0502020204030204" pitchFamily="34" charset="0"/>
                <a:cs typeface="Vrinda"/>
              </a:rPr>
              <a:t>  </a:t>
            </a:r>
            <a:endParaRPr lang="en-IN" sz="2400" dirty="0">
              <a:effectLst/>
              <a:latin typeface="Calibri" panose="020F0502020204030204" pitchFamily="34" charset="0"/>
              <a:ea typeface="Calibri" panose="020F0502020204030204" pitchFamily="34" charset="0"/>
              <a:cs typeface="Vrinda"/>
            </a:endParaRPr>
          </a:p>
        </p:txBody>
      </p:sp>
    </p:spTree>
    <p:extLst>
      <p:ext uri="{BB962C8B-B14F-4D97-AF65-F5344CB8AC3E}">
        <p14:creationId xmlns:p14="http://schemas.microsoft.com/office/powerpoint/2010/main" val="491356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create a new component</a:t>
            </a:r>
            <a:endParaRPr lang="en-IN" dirty="0"/>
          </a:p>
        </p:txBody>
      </p:sp>
      <p:sp>
        <p:nvSpPr>
          <p:cNvPr id="3" name="Content Placeholder 2"/>
          <p:cNvSpPr>
            <a:spLocks noGrp="1"/>
          </p:cNvSpPr>
          <p:nvPr>
            <p:ph idx="1"/>
          </p:nvPr>
        </p:nvSpPr>
        <p:spPr/>
        <p:txBody>
          <a:bodyPr/>
          <a:lstStyle/>
          <a:p>
            <a:r>
              <a:rPr lang="en-IN" dirty="0"/>
              <a:t>Go to your project source folder&gt;&gt; Expand the app directory and create a new directory named "server".</a:t>
            </a:r>
          </a:p>
          <a:p>
            <a:r>
              <a:rPr lang="en-IN" dirty="0"/>
              <a:t>create the component within server directory. Right click on the server directory and create a new file named as "</a:t>
            </a:r>
            <a:r>
              <a:rPr lang="en-IN" dirty="0" err="1"/>
              <a:t>server.component.ts</a:t>
            </a:r>
            <a:r>
              <a:rPr lang="en-IN" dirty="0"/>
              <a:t>". It is the newly created component.</a:t>
            </a:r>
          </a:p>
          <a:p>
            <a:endParaRPr lang="en-IN" dirty="0"/>
          </a:p>
        </p:txBody>
      </p:sp>
    </p:spTree>
    <p:extLst>
      <p:ext uri="{BB962C8B-B14F-4D97-AF65-F5344CB8AC3E}">
        <p14:creationId xmlns:p14="http://schemas.microsoft.com/office/powerpoint/2010/main" val="285422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Angular Framework?</a:t>
            </a:r>
            <a:endParaRPr lang="en-IN" dirty="0"/>
          </a:p>
        </p:txBody>
      </p:sp>
      <p:sp>
        <p:nvSpPr>
          <p:cNvPr id="3" name="Content Placeholder 2"/>
          <p:cNvSpPr>
            <a:spLocks noGrp="1"/>
          </p:cNvSpPr>
          <p:nvPr>
            <p:ph idx="1"/>
          </p:nvPr>
        </p:nvSpPr>
        <p:spPr/>
        <p:txBody>
          <a:bodyPr/>
          <a:lstStyle/>
          <a:p>
            <a:r>
              <a:rPr lang="en-IN" dirty="0"/>
              <a:t>Angular is a </a:t>
            </a:r>
            <a:r>
              <a:rPr lang="en-IN" b="1" dirty="0" err="1"/>
              <a:t>TypeScript</a:t>
            </a:r>
            <a:r>
              <a:rPr lang="en-IN" b="1" dirty="0"/>
              <a:t>-based open-source</a:t>
            </a:r>
            <a:r>
              <a:rPr lang="en-IN" dirty="0"/>
              <a:t> front-end platform that makes it easy to build applications with in web/mobile/desktop. </a:t>
            </a:r>
          </a:p>
          <a:p>
            <a:r>
              <a:rPr lang="en-IN" dirty="0"/>
              <a:t>The major features of this framework such as declarative templates, dependency injection, end to end tooling, and many more other features are used to ease the development.</a:t>
            </a:r>
          </a:p>
          <a:p>
            <a:endParaRPr lang="en-IN" dirty="0"/>
          </a:p>
        </p:txBody>
      </p:sp>
    </p:spTree>
    <p:extLst>
      <p:ext uri="{BB962C8B-B14F-4D97-AF65-F5344CB8AC3E}">
        <p14:creationId xmlns:p14="http://schemas.microsoft.com/office/powerpoint/2010/main" val="2436367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component with CLI</a:t>
            </a:r>
          </a:p>
        </p:txBody>
      </p:sp>
      <p:sp>
        <p:nvSpPr>
          <p:cNvPr id="3" name="Content Placeholder 2"/>
          <p:cNvSpPr>
            <a:spLocks noGrp="1"/>
          </p:cNvSpPr>
          <p:nvPr>
            <p:ph idx="1"/>
          </p:nvPr>
        </p:nvSpPr>
        <p:spPr>
          <a:xfrm>
            <a:off x="437882" y="1880315"/>
            <a:ext cx="5898524" cy="4842457"/>
          </a:xfrm>
        </p:spPr>
        <p:txBody>
          <a:bodyPr>
            <a:normAutofit fontScale="70000" lnSpcReduction="20000"/>
          </a:bodyPr>
          <a:lstStyle/>
          <a:p>
            <a:r>
              <a:rPr lang="en-IN" b="1" dirty="0"/>
              <a:t>Syntax</a:t>
            </a:r>
          </a:p>
          <a:p>
            <a:r>
              <a:rPr lang="en-IN" dirty="0" err="1"/>
              <a:t>ng</a:t>
            </a:r>
            <a:r>
              <a:rPr lang="en-IN" dirty="0"/>
              <a:t> generate component </a:t>
            </a:r>
            <a:r>
              <a:rPr lang="en-IN" dirty="0" err="1"/>
              <a:t>component_name</a:t>
            </a:r>
            <a:r>
              <a:rPr lang="en-IN" dirty="0"/>
              <a:t>  </a:t>
            </a:r>
          </a:p>
          <a:p>
            <a:r>
              <a:rPr lang="en-IN" dirty="0"/>
              <a:t>Type </a:t>
            </a:r>
            <a:r>
              <a:rPr lang="en-IN" b="1" dirty="0" err="1"/>
              <a:t>ng</a:t>
            </a:r>
            <a:r>
              <a:rPr lang="en-IN" b="1" dirty="0"/>
              <a:t> generate component server2</a:t>
            </a:r>
            <a:r>
              <a:rPr lang="en-IN" dirty="0"/>
              <a:t> to create a new component named server2.</a:t>
            </a:r>
          </a:p>
          <a:p>
            <a:r>
              <a:rPr lang="en-IN" dirty="0"/>
              <a:t>You can also use a shortcut </a:t>
            </a:r>
            <a:r>
              <a:rPr lang="en-IN" b="1" dirty="0" err="1"/>
              <a:t>ng</a:t>
            </a:r>
            <a:r>
              <a:rPr lang="en-IN" b="1" dirty="0"/>
              <a:t> g c server2</a:t>
            </a:r>
            <a:r>
              <a:rPr lang="en-IN" dirty="0"/>
              <a:t> to do the same task.</a:t>
            </a:r>
          </a:p>
          <a:p>
            <a:r>
              <a:rPr lang="en-IN" dirty="0"/>
              <a:t>Note:</a:t>
            </a:r>
          </a:p>
          <a:p>
            <a:r>
              <a:rPr lang="en-IN" dirty="0"/>
              <a:t>A new component named "server2" is created. It contains the same other components which you have seen when we create a first app..</a:t>
            </a:r>
          </a:p>
          <a:p>
            <a:pPr lvl="0"/>
            <a:r>
              <a:rPr lang="en-IN" dirty="0"/>
              <a:t>server2.component.css  </a:t>
            </a:r>
          </a:p>
          <a:p>
            <a:pPr lvl="0"/>
            <a:r>
              <a:rPr lang="en-IN" dirty="0"/>
              <a:t>server2.component.html  </a:t>
            </a:r>
          </a:p>
          <a:p>
            <a:pPr lvl="0"/>
            <a:r>
              <a:rPr lang="en-IN" dirty="0"/>
              <a:t>server2.component.spec.ts  </a:t>
            </a:r>
          </a:p>
          <a:p>
            <a:pPr lvl="0"/>
            <a:r>
              <a:rPr lang="en-IN" dirty="0"/>
              <a:t>server2.component.ts  </a:t>
            </a:r>
          </a:p>
          <a:p>
            <a:r>
              <a:rPr lang="en-IN" b="1" dirty="0"/>
              <a:t> </a:t>
            </a:r>
            <a:endParaRPr lang="en-IN" dirty="0"/>
          </a:p>
          <a:p>
            <a:r>
              <a:rPr lang="en-IN" dirty="0"/>
              <a:t>Here, </a:t>
            </a:r>
            <a:r>
              <a:rPr lang="en-IN" b="1" dirty="0"/>
              <a:t>server2.component.spec.ts</a:t>
            </a:r>
            <a:r>
              <a:rPr lang="en-IN" dirty="0"/>
              <a:t> component is used for testing purpose. You can delete it by right click on that.</a:t>
            </a:r>
          </a:p>
          <a:p>
            <a:endParaRPr lang="en-IN" dirty="0"/>
          </a:p>
        </p:txBody>
      </p:sp>
      <p:pic>
        <p:nvPicPr>
          <p:cNvPr id="4" name="Picture 3" descr="Angular 7 Components"/>
          <p:cNvPicPr/>
          <p:nvPr/>
        </p:nvPicPr>
        <p:blipFill>
          <a:blip r:embed="rId2">
            <a:extLst>
              <a:ext uri="{28A0092B-C50C-407E-A947-70E740481C1C}">
                <a14:useLocalDpi xmlns:a14="http://schemas.microsoft.com/office/drawing/2010/main" val="0"/>
              </a:ext>
            </a:extLst>
          </a:blip>
          <a:srcRect/>
          <a:stretch>
            <a:fillRect/>
          </a:stretch>
        </p:blipFill>
        <p:spPr bwMode="auto">
          <a:xfrm>
            <a:off x="6437086" y="1975485"/>
            <a:ext cx="5731510" cy="4882515"/>
          </a:xfrm>
          <a:prstGeom prst="rect">
            <a:avLst/>
          </a:prstGeom>
          <a:noFill/>
          <a:ln>
            <a:noFill/>
          </a:ln>
        </p:spPr>
      </p:pic>
    </p:spTree>
    <p:extLst>
      <p:ext uri="{BB962C8B-B14F-4D97-AF65-F5344CB8AC3E}">
        <p14:creationId xmlns:p14="http://schemas.microsoft.com/office/powerpoint/2010/main" val="529913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template?</a:t>
            </a:r>
            <a:endParaRPr lang="en-IN" dirty="0"/>
          </a:p>
        </p:txBody>
      </p:sp>
      <p:sp>
        <p:nvSpPr>
          <p:cNvPr id="3" name="Content Placeholder 2"/>
          <p:cNvSpPr>
            <a:spLocks noGrp="1"/>
          </p:cNvSpPr>
          <p:nvPr>
            <p:ph idx="1"/>
          </p:nvPr>
        </p:nvSpPr>
        <p:spPr/>
        <p:txBody>
          <a:bodyPr/>
          <a:lstStyle/>
          <a:p>
            <a:r>
              <a:rPr lang="en-IN" dirty="0"/>
              <a:t>A template is a HTML view where you can display data by binding controls to properties of an Angular component. </a:t>
            </a:r>
          </a:p>
          <a:p>
            <a:r>
              <a:rPr lang="en-IN" dirty="0"/>
              <a:t>You can store your component's template in one of two places. </a:t>
            </a:r>
          </a:p>
          <a:p>
            <a:r>
              <a:rPr lang="en-IN" dirty="0"/>
              <a:t>You can define it inline using the template property, or you can define the template in a separate HTML file and link to it in the component metadata using the @Component decorator's </a:t>
            </a:r>
            <a:r>
              <a:rPr lang="en-IN" dirty="0" err="1"/>
              <a:t>templateUrl</a:t>
            </a:r>
            <a:r>
              <a:rPr lang="en-IN" dirty="0"/>
              <a:t> property. </a:t>
            </a:r>
          </a:p>
        </p:txBody>
      </p:sp>
    </p:spTree>
    <p:extLst>
      <p:ext uri="{BB962C8B-B14F-4D97-AF65-F5344CB8AC3E}">
        <p14:creationId xmlns:p14="http://schemas.microsoft.com/office/powerpoint/2010/main" val="925936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Inline template</a:t>
            </a:r>
            <a:endParaRPr lang="en-IN" dirty="0"/>
          </a:p>
        </p:txBody>
      </p:sp>
      <p:sp>
        <p:nvSpPr>
          <p:cNvPr id="3" name="Content Placeholder 2"/>
          <p:cNvSpPr>
            <a:spLocks noGrp="1"/>
          </p:cNvSpPr>
          <p:nvPr>
            <p:ph idx="1"/>
          </p:nvPr>
        </p:nvSpPr>
        <p:spPr>
          <a:xfrm>
            <a:off x="1024128" y="1738648"/>
            <a:ext cx="9720073" cy="5119352"/>
          </a:xfrm>
        </p:spPr>
        <p:txBody>
          <a:bodyPr>
            <a:normAutofit fontScale="77500" lnSpcReduction="20000"/>
          </a:bodyPr>
          <a:lstStyle/>
          <a:p>
            <a:r>
              <a:rPr lang="en-IN" dirty="0"/>
              <a:t>import { Component } from '@angular/core';</a:t>
            </a:r>
          </a:p>
          <a:p>
            <a:endParaRPr lang="en-IN" dirty="0"/>
          </a:p>
          <a:p>
            <a:r>
              <a:rPr lang="en-IN" dirty="0"/>
              <a:t>@Component ({</a:t>
            </a:r>
          </a:p>
          <a:p>
            <a:r>
              <a:rPr lang="en-IN" dirty="0"/>
              <a:t>   selector: 'my-app',</a:t>
            </a:r>
          </a:p>
          <a:p>
            <a:r>
              <a:rPr lang="en-IN" dirty="0"/>
              <a:t>   template: '</a:t>
            </a:r>
          </a:p>
          <a:p>
            <a:r>
              <a:rPr lang="en-IN" dirty="0"/>
              <a:t>      &lt;div&gt;</a:t>
            </a:r>
          </a:p>
          <a:p>
            <a:r>
              <a:rPr lang="en-IN" dirty="0"/>
              <a:t>         &lt;h1&gt;{{title}}&lt;/h1&gt;</a:t>
            </a:r>
          </a:p>
          <a:p>
            <a:r>
              <a:rPr lang="en-IN" dirty="0"/>
              <a:t>         &lt;div&gt;Learn Angular&lt;/div&gt;</a:t>
            </a:r>
          </a:p>
          <a:p>
            <a:r>
              <a:rPr lang="en-IN" dirty="0"/>
              <a:t>      &lt;/div&gt;</a:t>
            </a:r>
          </a:p>
          <a:p>
            <a:r>
              <a:rPr lang="en-IN" dirty="0"/>
              <a:t>   '</a:t>
            </a:r>
          </a:p>
          <a:p>
            <a:r>
              <a:rPr lang="en-IN" dirty="0"/>
              <a:t>})</a:t>
            </a:r>
          </a:p>
          <a:p>
            <a:r>
              <a:rPr lang="en-IN" dirty="0"/>
              <a:t>export class </a:t>
            </a:r>
            <a:r>
              <a:rPr lang="en-IN" dirty="0" err="1"/>
              <a:t>AppComponent</a:t>
            </a:r>
            <a:r>
              <a:rPr lang="en-IN" dirty="0"/>
              <a:t> {</a:t>
            </a:r>
          </a:p>
          <a:p>
            <a:r>
              <a:rPr lang="en-IN" dirty="0"/>
              <a:t>   title: string = 'Hello World';</a:t>
            </a:r>
          </a:p>
          <a:p>
            <a:r>
              <a:rPr lang="en-IN" dirty="0"/>
              <a:t>}</a:t>
            </a:r>
          </a:p>
        </p:txBody>
      </p:sp>
    </p:spTree>
    <p:extLst>
      <p:ext uri="{BB962C8B-B14F-4D97-AF65-F5344CB8AC3E}">
        <p14:creationId xmlns:p14="http://schemas.microsoft.com/office/powerpoint/2010/main" val="2244451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template</a:t>
            </a:r>
            <a:endParaRPr lang="en-IN" dirty="0"/>
          </a:p>
        </p:txBody>
      </p:sp>
      <p:sp>
        <p:nvSpPr>
          <p:cNvPr id="3" name="Content Placeholder 2"/>
          <p:cNvSpPr>
            <a:spLocks noGrp="1"/>
          </p:cNvSpPr>
          <p:nvPr>
            <p:ph idx="1"/>
          </p:nvPr>
        </p:nvSpPr>
        <p:spPr>
          <a:xfrm>
            <a:off x="1024128" y="1738648"/>
            <a:ext cx="9720073" cy="5119352"/>
          </a:xfrm>
        </p:spPr>
        <p:txBody>
          <a:bodyPr>
            <a:normAutofit lnSpcReduction="10000"/>
          </a:bodyPr>
          <a:lstStyle/>
          <a:p>
            <a:r>
              <a:rPr lang="en-IN" dirty="0"/>
              <a:t>Using separate template file such as app.component.html</a:t>
            </a:r>
          </a:p>
          <a:p>
            <a:r>
              <a:rPr lang="en-IN" dirty="0"/>
              <a:t>import { Component } from '@angular/core';</a:t>
            </a:r>
          </a:p>
          <a:p>
            <a:endParaRPr lang="en-IN" dirty="0"/>
          </a:p>
          <a:p>
            <a:r>
              <a:rPr lang="en-IN" dirty="0"/>
              <a:t>@Component ({</a:t>
            </a:r>
          </a:p>
          <a:p>
            <a:r>
              <a:rPr lang="en-IN" dirty="0"/>
              <a:t>   selector: 'my-app',</a:t>
            </a:r>
          </a:p>
          <a:p>
            <a:r>
              <a:rPr lang="en-IN" dirty="0"/>
              <a:t>   </a:t>
            </a:r>
            <a:r>
              <a:rPr lang="en-IN" dirty="0" err="1"/>
              <a:t>templateUrl</a:t>
            </a:r>
            <a:r>
              <a:rPr lang="en-IN" dirty="0"/>
              <a:t>: 'app/app.component.html'</a:t>
            </a:r>
          </a:p>
          <a:p>
            <a:r>
              <a:rPr lang="en-IN" dirty="0"/>
              <a:t>})</a:t>
            </a:r>
          </a:p>
          <a:p>
            <a:endParaRPr lang="en-IN" dirty="0"/>
          </a:p>
          <a:p>
            <a:r>
              <a:rPr lang="en-IN" dirty="0"/>
              <a:t>export class </a:t>
            </a:r>
            <a:r>
              <a:rPr lang="en-IN" dirty="0" err="1"/>
              <a:t>AppComponent</a:t>
            </a:r>
            <a:r>
              <a:rPr lang="en-IN" dirty="0"/>
              <a:t> {</a:t>
            </a:r>
          </a:p>
          <a:p>
            <a:r>
              <a:rPr lang="en-IN" dirty="0"/>
              <a:t>   title: string = 'Hello World';</a:t>
            </a:r>
          </a:p>
          <a:p>
            <a:r>
              <a:rPr lang="en-IN" dirty="0"/>
              <a:t>}</a:t>
            </a:r>
          </a:p>
        </p:txBody>
      </p:sp>
    </p:spTree>
    <p:extLst>
      <p:ext uri="{BB962C8B-B14F-4D97-AF65-F5344CB8AC3E}">
        <p14:creationId xmlns:p14="http://schemas.microsoft.com/office/powerpoint/2010/main" val="1515618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inline and external template file</a:t>
            </a:r>
          </a:p>
        </p:txBody>
      </p:sp>
      <p:sp>
        <p:nvSpPr>
          <p:cNvPr id="3" name="Content Placeholder 2"/>
          <p:cNvSpPr>
            <a:spLocks noGrp="1"/>
          </p:cNvSpPr>
          <p:nvPr>
            <p:ph idx="1"/>
          </p:nvPr>
        </p:nvSpPr>
        <p:spPr>
          <a:xfrm>
            <a:off x="1024128" y="1931830"/>
            <a:ext cx="9720073" cy="4926169"/>
          </a:xfrm>
        </p:spPr>
        <p:txBody>
          <a:bodyPr>
            <a:normAutofit/>
          </a:bodyPr>
          <a:lstStyle/>
          <a:p>
            <a:r>
              <a:rPr lang="en-IN" dirty="0"/>
              <a:t>You can store your component's template in one of two places. </a:t>
            </a:r>
          </a:p>
          <a:p>
            <a:r>
              <a:rPr lang="en-IN" dirty="0"/>
              <a:t>You can define it inline using the </a:t>
            </a:r>
            <a:r>
              <a:rPr lang="en-IN" b="1" dirty="0"/>
              <a:t>template</a:t>
            </a:r>
            <a:r>
              <a:rPr lang="en-IN" dirty="0"/>
              <a:t> property, or you can define the template in a separate HTML file and link to it in the component metadata using the </a:t>
            </a:r>
            <a:r>
              <a:rPr lang="en-IN" b="1" dirty="0"/>
              <a:t>@Component </a:t>
            </a:r>
            <a:r>
              <a:rPr lang="en-IN" dirty="0"/>
              <a:t>decorator's </a:t>
            </a:r>
            <a:r>
              <a:rPr lang="en-IN" b="1" dirty="0" err="1"/>
              <a:t>templateUrl</a:t>
            </a:r>
            <a:r>
              <a:rPr lang="en-IN" dirty="0"/>
              <a:t> property. </a:t>
            </a:r>
          </a:p>
          <a:p>
            <a:r>
              <a:rPr lang="en-IN" dirty="0"/>
              <a:t>By default, the Angular CLI generates components with a template file. </a:t>
            </a:r>
          </a:p>
          <a:p>
            <a:r>
              <a:rPr lang="en-IN" dirty="0"/>
              <a:t>But you can override that with the below command,</a:t>
            </a:r>
          </a:p>
          <a:p>
            <a:r>
              <a:rPr lang="en-IN" dirty="0" err="1"/>
              <a:t>ng</a:t>
            </a:r>
            <a:r>
              <a:rPr lang="en-IN" dirty="0"/>
              <a:t> generate component hero -it</a:t>
            </a:r>
          </a:p>
        </p:txBody>
      </p:sp>
    </p:spTree>
    <p:extLst>
      <p:ext uri="{BB962C8B-B14F-4D97-AF65-F5344CB8AC3E}">
        <p14:creationId xmlns:p14="http://schemas.microsoft.com/office/powerpoint/2010/main" val="353656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module?</a:t>
            </a:r>
          </a:p>
        </p:txBody>
      </p:sp>
      <p:sp>
        <p:nvSpPr>
          <p:cNvPr id="3" name="Content Placeholder 2"/>
          <p:cNvSpPr>
            <a:spLocks noGrp="1"/>
          </p:cNvSpPr>
          <p:nvPr>
            <p:ph idx="1"/>
          </p:nvPr>
        </p:nvSpPr>
        <p:spPr>
          <a:xfrm>
            <a:off x="1024128" y="1738648"/>
            <a:ext cx="9720073" cy="5119352"/>
          </a:xfrm>
        </p:spPr>
        <p:txBody>
          <a:bodyPr>
            <a:normAutofit fontScale="92500" lnSpcReduction="20000"/>
          </a:bodyPr>
          <a:lstStyle/>
          <a:p>
            <a:r>
              <a:rPr lang="en-IN" dirty="0"/>
              <a:t>Modules are logical boundaries in your application and the application is divided into separate modules to separate the functionality of your application.</a:t>
            </a:r>
          </a:p>
          <a:p>
            <a:r>
              <a:rPr lang="en-IN" dirty="0"/>
              <a:t>Ex:</a:t>
            </a:r>
          </a:p>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endParaRPr lang="en-IN" dirty="0"/>
          </a:p>
          <a:p>
            <a:r>
              <a:rPr lang="en-IN" dirty="0"/>
              <a:t>@</a:t>
            </a:r>
            <a:r>
              <a:rPr lang="en-IN" dirty="0" err="1"/>
              <a:t>NgModule</a:t>
            </a:r>
            <a:r>
              <a:rPr lang="en-IN" dirty="0"/>
              <a:t> ({</a:t>
            </a:r>
          </a:p>
          <a:p>
            <a:r>
              <a:rPr lang="en-IN" dirty="0"/>
              <a:t>   imports:      [ </a:t>
            </a:r>
            <a:r>
              <a:rPr lang="en-IN" dirty="0" err="1"/>
              <a:t>BrowserModule</a:t>
            </a:r>
            <a:r>
              <a:rPr lang="en-IN" dirty="0"/>
              <a:t> ],</a:t>
            </a:r>
          </a:p>
          <a:p>
            <a:r>
              <a:rPr lang="en-IN" dirty="0"/>
              <a:t>   declarations: [ </a:t>
            </a:r>
            <a:r>
              <a:rPr lang="en-IN" dirty="0" err="1"/>
              <a:t>AppComponent</a:t>
            </a:r>
            <a:r>
              <a:rPr lang="en-IN" dirty="0"/>
              <a:t> ],</a:t>
            </a:r>
          </a:p>
          <a:p>
            <a:r>
              <a:rPr lang="en-IN" dirty="0"/>
              <a:t>   bootstrap:    [ </a:t>
            </a:r>
            <a:r>
              <a:rPr lang="en-IN" dirty="0" err="1"/>
              <a:t>AppComponent</a:t>
            </a:r>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3866898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NgModule</a:t>
            </a:r>
            <a:r>
              <a:rPr lang="en-IN" dirty="0"/>
              <a:t> decorator</a:t>
            </a:r>
            <a:endParaRPr lang="en-IN" b="1" dirty="0"/>
          </a:p>
        </p:txBody>
      </p:sp>
      <p:sp>
        <p:nvSpPr>
          <p:cNvPr id="3" name="Content Placeholder 2"/>
          <p:cNvSpPr>
            <a:spLocks noGrp="1"/>
          </p:cNvSpPr>
          <p:nvPr>
            <p:ph idx="1"/>
          </p:nvPr>
        </p:nvSpPr>
        <p:spPr>
          <a:xfrm>
            <a:off x="1024128" y="2084832"/>
            <a:ext cx="9720073" cy="4773168"/>
          </a:xfrm>
        </p:spPr>
        <p:txBody>
          <a:bodyPr>
            <a:normAutofit/>
          </a:bodyPr>
          <a:lstStyle/>
          <a:p>
            <a:r>
              <a:rPr lang="en-IN" dirty="0"/>
              <a:t>The </a:t>
            </a:r>
            <a:r>
              <a:rPr lang="en-IN" dirty="0" err="1"/>
              <a:t>NgModule</a:t>
            </a:r>
            <a:r>
              <a:rPr lang="en-IN" dirty="0"/>
              <a:t> decorator has three options</a:t>
            </a:r>
          </a:p>
          <a:p>
            <a:pPr lvl="1"/>
            <a:r>
              <a:rPr lang="en-IN" dirty="0"/>
              <a:t>The imports option is used to import other dependent modules. The </a:t>
            </a:r>
            <a:r>
              <a:rPr lang="en-IN" dirty="0" err="1"/>
              <a:t>BrowserModule</a:t>
            </a:r>
            <a:r>
              <a:rPr lang="en-IN" dirty="0"/>
              <a:t> is required by default for any web based angular application</a:t>
            </a:r>
          </a:p>
          <a:p>
            <a:pPr lvl="1"/>
            <a:r>
              <a:rPr lang="en-IN" dirty="0"/>
              <a:t>The declarations option is used to define components in the respective module</a:t>
            </a:r>
          </a:p>
          <a:p>
            <a:pPr lvl="1"/>
            <a:r>
              <a:rPr lang="en-IN" dirty="0"/>
              <a:t>The bootstrap option tells Angular which Component to bootstrap in the application</a:t>
            </a:r>
          </a:p>
        </p:txBody>
      </p:sp>
    </p:spTree>
    <p:extLst>
      <p:ext uri="{BB962C8B-B14F-4D97-AF65-F5344CB8AC3E}">
        <p14:creationId xmlns:p14="http://schemas.microsoft.com/office/powerpoint/2010/main" val="1302359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0763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data binding?</a:t>
            </a:r>
          </a:p>
        </p:txBody>
      </p:sp>
      <p:sp>
        <p:nvSpPr>
          <p:cNvPr id="3" name="Content Placeholder 2"/>
          <p:cNvSpPr>
            <a:spLocks noGrp="1"/>
          </p:cNvSpPr>
          <p:nvPr>
            <p:ph idx="1"/>
          </p:nvPr>
        </p:nvSpPr>
        <p:spPr>
          <a:xfrm>
            <a:off x="1024128" y="2084832"/>
            <a:ext cx="9720073" cy="4090681"/>
          </a:xfrm>
        </p:spPr>
        <p:txBody>
          <a:bodyPr>
            <a:normAutofit/>
          </a:bodyPr>
          <a:lstStyle/>
          <a:p>
            <a:r>
              <a:rPr lang="en-IN" dirty="0"/>
              <a:t>Data binding is a core concept in Angular and allows to define communication between a component and the DOM, making it very easy to define interactive applications without worrying about pushing and pulling data. </a:t>
            </a:r>
          </a:p>
          <a:p>
            <a:r>
              <a:rPr lang="en-IN" dirty="0" err="1"/>
              <a:t>Databinding</a:t>
            </a:r>
            <a:r>
              <a:rPr lang="en-IN" dirty="0"/>
              <a:t> is necessary because when we write the code in </a:t>
            </a:r>
            <a:r>
              <a:rPr lang="en-IN" dirty="0" err="1"/>
              <a:t>TypeScript</a:t>
            </a:r>
            <a:r>
              <a:rPr lang="en-IN" dirty="0"/>
              <a:t>, it is compiled to JavaScript and the result is shown on HTML layout. Thus, to show the correct and spontaneous result to the users, a proper communication is necessary. That's why </a:t>
            </a:r>
            <a:r>
              <a:rPr lang="en-IN" dirty="0" err="1"/>
              <a:t>databinding</a:t>
            </a:r>
            <a:r>
              <a:rPr lang="en-IN" dirty="0"/>
              <a:t> is used in Angular.</a:t>
            </a:r>
          </a:p>
          <a:p>
            <a:endParaRPr lang="en-IN" dirty="0"/>
          </a:p>
        </p:txBody>
      </p:sp>
    </p:spTree>
    <p:extLst>
      <p:ext uri="{BB962C8B-B14F-4D97-AF65-F5344CB8AC3E}">
        <p14:creationId xmlns:p14="http://schemas.microsoft.com/office/powerpoint/2010/main" val="2649875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Classify :data binding</a:t>
            </a:r>
          </a:p>
        </p:txBody>
      </p:sp>
      <p:sp>
        <p:nvSpPr>
          <p:cNvPr id="3" name="Content Placeholder 2"/>
          <p:cNvSpPr>
            <a:spLocks noGrp="1"/>
          </p:cNvSpPr>
          <p:nvPr>
            <p:ph idx="1"/>
          </p:nvPr>
        </p:nvSpPr>
        <p:spPr>
          <a:xfrm>
            <a:off x="1024128" y="2084832"/>
            <a:ext cx="9720073" cy="4090681"/>
          </a:xfrm>
        </p:spPr>
        <p:txBody>
          <a:bodyPr>
            <a:normAutofit fontScale="77500" lnSpcReduction="20000"/>
          </a:bodyPr>
          <a:lstStyle/>
          <a:p>
            <a:r>
              <a:rPr lang="en-IN" b="1" dirty="0"/>
              <a:t>There is two type of </a:t>
            </a:r>
            <a:r>
              <a:rPr lang="en-IN" b="1" dirty="0" err="1"/>
              <a:t>databinding</a:t>
            </a:r>
            <a:r>
              <a:rPr lang="en-IN" b="1" dirty="0"/>
              <a:t>:</a:t>
            </a:r>
            <a:endParaRPr lang="en-IN" dirty="0"/>
          </a:p>
          <a:p>
            <a:r>
              <a:rPr lang="en-IN" b="1" dirty="0"/>
              <a:t>One-way </a:t>
            </a:r>
            <a:r>
              <a:rPr lang="en-IN" b="1" dirty="0" err="1"/>
              <a:t>databinding</a:t>
            </a:r>
            <a:endParaRPr lang="en-IN" dirty="0"/>
          </a:p>
          <a:p>
            <a:r>
              <a:rPr lang="en-IN" dirty="0"/>
              <a:t>One way </a:t>
            </a:r>
            <a:r>
              <a:rPr lang="en-IN" dirty="0" err="1"/>
              <a:t>databinding</a:t>
            </a:r>
            <a:r>
              <a:rPr lang="en-IN" dirty="0"/>
              <a:t> is a simple one way communication where HTML template is changed when we make changes in </a:t>
            </a:r>
            <a:r>
              <a:rPr lang="en-IN" dirty="0" err="1"/>
              <a:t>TypeScript</a:t>
            </a:r>
            <a:r>
              <a:rPr lang="en-IN" dirty="0"/>
              <a:t> code. </a:t>
            </a:r>
          </a:p>
          <a:p>
            <a:r>
              <a:rPr lang="en-IN" dirty="0"/>
              <a:t>In one-way </a:t>
            </a:r>
            <a:r>
              <a:rPr lang="en-IN" dirty="0" err="1"/>
              <a:t>databinding</a:t>
            </a:r>
            <a:r>
              <a:rPr lang="en-IN" dirty="0"/>
              <a:t>, the value of the Model is used in the View (HTML page) but you can't update Model from the View. </a:t>
            </a:r>
          </a:p>
          <a:p>
            <a:r>
              <a:rPr lang="en-IN" b="1" dirty="0"/>
              <a:t>Two-way </a:t>
            </a:r>
            <a:r>
              <a:rPr lang="en-IN" b="1" dirty="0" err="1"/>
              <a:t>databinding</a:t>
            </a:r>
            <a:endParaRPr lang="en-IN" dirty="0"/>
          </a:p>
          <a:p>
            <a:r>
              <a:rPr lang="en-IN" dirty="0"/>
              <a:t>In two-way </a:t>
            </a:r>
            <a:r>
              <a:rPr lang="en-IN" dirty="0" err="1"/>
              <a:t>databinding</a:t>
            </a:r>
            <a:r>
              <a:rPr lang="en-IN" dirty="0"/>
              <a:t>, automatic synchronization of data happens between the Model and the View. </a:t>
            </a:r>
          </a:p>
          <a:p>
            <a:r>
              <a:rPr lang="en-IN" dirty="0"/>
              <a:t>Here, change is reflected in both components. </a:t>
            </a:r>
          </a:p>
          <a:p>
            <a:r>
              <a:rPr lang="en-IN" dirty="0"/>
              <a:t>Whenever you make changes in the Model, it will be reflected in the View and when you make changes in View, it will be reflected in Model. </a:t>
            </a:r>
          </a:p>
          <a:p>
            <a:r>
              <a:rPr lang="en-IN" dirty="0"/>
              <a:t>This happens immediately and automatically, ensures that the HTML template and the </a:t>
            </a:r>
            <a:r>
              <a:rPr lang="en-IN" dirty="0" err="1"/>
              <a:t>TypeScript</a:t>
            </a:r>
            <a:r>
              <a:rPr lang="en-IN" dirty="0"/>
              <a:t> code are updated at all times.</a:t>
            </a:r>
          </a:p>
          <a:p>
            <a:endParaRPr lang="en-IN" dirty="0"/>
          </a:p>
          <a:p>
            <a:endParaRPr lang="en-IN" dirty="0"/>
          </a:p>
        </p:txBody>
      </p:sp>
      <p:pic>
        <p:nvPicPr>
          <p:cNvPr id="4" name="Picture 3" descr="Angular Databinding"/>
          <p:cNvPicPr/>
          <p:nvPr/>
        </p:nvPicPr>
        <p:blipFill>
          <a:blip r:embed="rId2">
            <a:extLst>
              <a:ext uri="{28A0092B-C50C-407E-A947-70E740481C1C}">
                <a14:useLocalDpi xmlns:a14="http://schemas.microsoft.com/office/drawing/2010/main" val="0"/>
              </a:ext>
            </a:extLst>
          </a:blip>
          <a:srcRect/>
          <a:stretch>
            <a:fillRect/>
          </a:stretch>
        </p:blipFill>
        <p:spPr bwMode="auto">
          <a:xfrm>
            <a:off x="6024094" y="5755166"/>
            <a:ext cx="5943600" cy="1072515"/>
          </a:xfrm>
          <a:prstGeom prst="rect">
            <a:avLst/>
          </a:prstGeom>
          <a:noFill/>
          <a:ln>
            <a:noFill/>
          </a:ln>
        </p:spPr>
      </p:pic>
    </p:spTree>
    <p:extLst>
      <p:ext uri="{BB962C8B-B14F-4D97-AF65-F5344CB8AC3E}">
        <p14:creationId xmlns:p14="http://schemas.microsoft.com/office/powerpoint/2010/main" val="360162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difference between </a:t>
            </a:r>
            <a:r>
              <a:rPr lang="en-IN" b="1" dirty="0" err="1"/>
              <a:t>AngularJS</a:t>
            </a:r>
            <a:r>
              <a:rPr lang="en-IN" b="1" dirty="0"/>
              <a:t> and Angular</a:t>
            </a:r>
          </a:p>
        </p:txBody>
      </p:sp>
      <p:graphicFrame>
        <p:nvGraphicFramePr>
          <p:cNvPr id="4" name="Table 3"/>
          <p:cNvGraphicFramePr>
            <a:graphicFrameLocks noGrp="1"/>
          </p:cNvGraphicFramePr>
          <p:nvPr>
            <p:extLst>
              <p:ext uri="{D42A27DB-BD31-4B8C-83A1-F6EECF244321}">
                <p14:modId xmlns:p14="http://schemas.microsoft.com/office/powerpoint/2010/main" val="1013812279"/>
              </p:ext>
            </p:extLst>
          </p:nvPr>
        </p:nvGraphicFramePr>
        <p:xfrm>
          <a:off x="1146220" y="2756078"/>
          <a:ext cx="8785974" cy="2649994"/>
        </p:xfrm>
        <a:graphic>
          <a:graphicData uri="http://schemas.openxmlformats.org/drawingml/2006/table">
            <a:tbl>
              <a:tblPr/>
              <a:tblGrid>
                <a:gridCol w="4392987">
                  <a:extLst>
                    <a:ext uri="{9D8B030D-6E8A-4147-A177-3AD203B41FA5}">
                      <a16:colId xmlns:a16="http://schemas.microsoft.com/office/drawing/2014/main" val="20000"/>
                    </a:ext>
                  </a:extLst>
                </a:gridCol>
                <a:gridCol w="4392987">
                  <a:extLst>
                    <a:ext uri="{9D8B030D-6E8A-4147-A177-3AD203B41FA5}">
                      <a16:colId xmlns:a16="http://schemas.microsoft.com/office/drawing/2014/main" val="20001"/>
                    </a:ext>
                  </a:extLst>
                </a:gridCol>
              </a:tblGrid>
              <a:tr h="464432">
                <a:tc>
                  <a:txBody>
                    <a:bodyPr/>
                    <a:lstStyle/>
                    <a:p>
                      <a:r>
                        <a:rPr lang="en-IN" dirty="0" err="1">
                          <a:effectLst/>
                        </a:rPr>
                        <a:t>AngularJS</a:t>
                      </a:r>
                      <a:endParaRPr lang="en-IN"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Angular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4432">
                <a:tc>
                  <a:txBody>
                    <a:bodyPr/>
                    <a:lstStyle/>
                    <a:p>
                      <a:r>
                        <a:rPr lang="en-IN" dirty="0">
                          <a:effectLst/>
                        </a:rPr>
                        <a:t>It is based on MVC architecture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This is based on Service/Controller</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92266">
                <a:tc>
                  <a:txBody>
                    <a:bodyPr/>
                    <a:lstStyle/>
                    <a:p>
                      <a:r>
                        <a:rPr lang="en-IN">
                          <a:effectLst/>
                        </a:rPr>
                        <a:t>This uses use JavaScript to build the application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IN">
                          <a:effectLst/>
                        </a:rPr>
                        <a:t>Introduced the typescript to write the application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464432">
                <a:tc>
                  <a:txBody>
                    <a:bodyPr/>
                    <a:lstStyle/>
                    <a:p>
                      <a:r>
                        <a:rPr lang="en-IN">
                          <a:effectLst/>
                        </a:rPr>
                        <a:t>Based on controllers concept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IN">
                          <a:effectLst/>
                        </a:rPr>
                        <a:t>This is a component based UI approach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4432">
                <a:tc>
                  <a:txBody>
                    <a:bodyPr/>
                    <a:lstStyle/>
                    <a:p>
                      <a:r>
                        <a:rPr lang="en-IN">
                          <a:effectLst/>
                        </a:rPr>
                        <a:t>Not a mobile friendly framework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IN" dirty="0">
                          <a:effectLst/>
                        </a:rPr>
                        <a:t>Developed considering mobile platform</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2887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interpolation?</a:t>
            </a:r>
            <a:endParaRPr lang="en-IN" dirty="0"/>
          </a:p>
        </p:txBody>
      </p:sp>
      <p:sp>
        <p:nvSpPr>
          <p:cNvPr id="3" name="Content Placeholder 2"/>
          <p:cNvSpPr>
            <a:spLocks noGrp="1"/>
          </p:cNvSpPr>
          <p:nvPr>
            <p:ph idx="1"/>
          </p:nvPr>
        </p:nvSpPr>
        <p:spPr/>
        <p:txBody>
          <a:bodyPr>
            <a:normAutofit fontScale="92500"/>
          </a:bodyPr>
          <a:lstStyle/>
          <a:p>
            <a:r>
              <a:rPr lang="en-IN" dirty="0"/>
              <a:t>Interpolation is a special syntax that Angular converts into property binding. </a:t>
            </a:r>
          </a:p>
          <a:p>
            <a:r>
              <a:rPr lang="en-IN" dirty="0"/>
              <a:t>It’s a convenient alternative to property binding. It is represented by double curly braces({{}}). </a:t>
            </a:r>
          </a:p>
          <a:p>
            <a:r>
              <a:rPr lang="en-IN" dirty="0"/>
              <a:t>The text between the braces is often the name of a component property. </a:t>
            </a:r>
          </a:p>
          <a:p>
            <a:r>
              <a:rPr lang="en-IN" dirty="0"/>
              <a:t>Angular replaces that name with the string value of the corresponding component property. </a:t>
            </a:r>
          </a:p>
          <a:p>
            <a:r>
              <a:rPr lang="en-IN" dirty="0"/>
              <a:t>Let's take an example,</a:t>
            </a:r>
          </a:p>
          <a:p>
            <a:r>
              <a:rPr lang="en-IN" dirty="0"/>
              <a:t>&lt;h3&gt;</a:t>
            </a:r>
          </a:p>
          <a:p>
            <a:r>
              <a:rPr lang="en-IN" dirty="0"/>
              <a:t>  {{title}}</a:t>
            </a:r>
          </a:p>
          <a:p>
            <a:r>
              <a:rPr lang="en-IN" dirty="0"/>
              <a:t>  &lt;</a:t>
            </a:r>
            <a:r>
              <a:rPr lang="en-IN" dirty="0" err="1"/>
              <a:t>img</a:t>
            </a:r>
            <a:r>
              <a:rPr lang="en-IN" dirty="0"/>
              <a:t> </a:t>
            </a:r>
            <a:r>
              <a:rPr lang="en-IN" dirty="0" err="1"/>
              <a:t>src</a:t>
            </a:r>
            <a:r>
              <a:rPr lang="en-IN" dirty="0"/>
              <a:t>="{{</a:t>
            </a:r>
            <a:r>
              <a:rPr lang="en-IN" dirty="0" err="1"/>
              <a:t>url</a:t>
            </a:r>
            <a:r>
              <a:rPr lang="en-IN" dirty="0"/>
              <a:t>}}" style="height:30px"&gt;</a:t>
            </a:r>
          </a:p>
          <a:p>
            <a:r>
              <a:rPr lang="en-IN" dirty="0"/>
              <a:t>&lt;/h3&gt;</a:t>
            </a:r>
          </a:p>
        </p:txBody>
      </p:sp>
    </p:spTree>
    <p:extLst>
      <p:ext uri="{BB962C8B-B14F-4D97-AF65-F5344CB8AC3E}">
        <p14:creationId xmlns:p14="http://schemas.microsoft.com/office/powerpoint/2010/main" val="2058289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template expressions?</a:t>
            </a:r>
          </a:p>
        </p:txBody>
      </p:sp>
      <p:sp>
        <p:nvSpPr>
          <p:cNvPr id="3" name="Content Placeholder 2"/>
          <p:cNvSpPr>
            <a:spLocks noGrp="1"/>
          </p:cNvSpPr>
          <p:nvPr>
            <p:ph idx="1"/>
          </p:nvPr>
        </p:nvSpPr>
        <p:spPr/>
        <p:txBody>
          <a:bodyPr>
            <a:normAutofit/>
          </a:bodyPr>
          <a:lstStyle/>
          <a:p>
            <a:r>
              <a:rPr lang="en-IN" dirty="0"/>
              <a:t>A template expression produces a value similar to any </a:t>
            </a:r>
            <a:r>
              <a:rPr lang="en-IN" dirty="0" err="1"/>
              <a:t>Javascript</a:t>
            </a:r>
            <a:r>
              <a:rPr lang="en-IN" dirty="0"/>
              <a:t> expression. </a:t>
            </a:r>
          </a:p>
          <a:p>
            <a:r>
              <a:rPr lang="en-IN" dirty="0"/>
              <a:t>Angular executes the expression and assigns it to a property of a binding target; the target might be an HTML element, a component, or a directive.</a:t>
            </a:r>
          </a:p>
          <a:p>
            <a:r>
              <a:rPr lang="en-IN" dirty="0"/>
              <a:t>In the property binding, a template expression appears in quotes to the right of the = symbol as in [property]="expression". </a:t>
            </a:r>
          </a:p>
          <a:p>
            <a:r>
              <a:rPr lang="en-IN" dirty="0"/>
              <a:t>In interpolation syntax, the template expression is surrounded by double curly braces.</a:t>
            </a:r>
          </a:p>
          <a:p>
            <a:r>
              <a:rPr lang="en-IN" dirty="0"/>
              <a:t>Ex:</a:t>
            </a:r>
          </a:p>
          <a:p>
            <a:r>
              <a:rPr lang="pt-BR" dirty="0"/>
              <a:t>&lt;h3&gt;{{username}}, welcome to Angular&lt;/h3&gt;</a:t>
            </a:r>
            <a:endParaRPr lang="en-IN" dirty="0"/>
          </a:p>
        </p:txBody>
      </p:sp>
    </p:spTree>
    <p:extLst>
      <p:ext uri="{BB962C8B-B14F-4D97-AF65-F5344CB8AC3E}">
        <p14:creationId xmlns:p14="http://schemas.microsoft.com/office/powerpoint/2010/main" val="1350463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:data binding</a:t>
            </a:r>
          </a:p>
        </p:txBody>
      </p:sp>
      <p:sp>
        <p:nvSpPr>
          <p:cNvPr id="3" name="Content Placeholder 2"/>
          <p:cNvSpPr>
            <a:spLocks noGrp="1"/>
          </p:cNvSpPr>
          <p:nvPr>
            <p:ph idx="1"/>
          </p:nvPr>
        </p:nvSpPr>
        <p:spPr>
          <a:xfrm>
            <a:off x="1024128" y="2084832"/>
            <a:ext cx="9720073" cy="4090681"/>
          </a:xfrm>
        </p:spPr>
        <p:txBody>
          <a:bodyPr>
            <a:normAutofit/>
          </a:bodyPr>
          <a:lstStyle/>
          <a:p>
            <a:r>
              <a:rPr lang="en-IN" dirty="0"/>
              <a:t>From the Component to the DOM: Interpolation: {{ value }}: </a:t>
            </a:r>
          </a:p>
          <a:p>
            <a:r>
              <a:rPr lang="en-IN" dirty="0"/>
              <a:t>Adds the value of a property from the component</a:t>
            </a:r>
          </a:p>
          <a:p>
            <a:r>
              <a:rPr lang="en-IN" dirty="0"/>
              <a:t>&lt;li&gt;Name: {{ user.name }}&lt;/li&gt;</a:t>
            </a:r>
          </a:p>
          <a:p>
            <a:r>
              <a:rPr lang="en-IN" dirty="0"/>
              <a:t>&lt;li&gt;Address: {{ </a:t>
            </a:r>
            <a:r>
              <a:rPr lang="en-IN" dirty="0" err="1"/>
              <a:t>user.address</a:t>
            </a:r>
            <a:r>
              <a:rPr lang="en-IN" dirty="0"/>
              <a:t> }}&lt;/li&gt;</a:t>
            </a:r>
          </a:p>
          <a:p>
            <a:endParaRPr lang="en-IN" dirty="0"/>
          </a:p>
          <a:p>
            <a:r>
              <a:rPr lang="en-IN" dirty="0"/>
              <a:t>Property binding: [property]=”value”: </a:t>
            </a:r>
          </a:p>
          <a:p>
            <a:r>
              <a:rPr lang="en-IN" dirty="0"/>
              <a:t>The value is passed from the component to the specified property or simple HTML attribute</a:t>
            </a:r>
          </a:p>
          <a:p>
            <a:r>
              <a:rPr lang="en-IN" dirty="0"/>
              <a:t>&lt;input type="email" [value]="</a:t>
            </a:r>
            <a:r>
              <a:rPr lang="en-IN" dirty="0" err="1"/>
              <a:t>user.email</a:t>
            </a:r>
            <a:r>
              <a:rPr lang="en-IN" dirty="0"/>
              <a:t>"&gt;</a:t>
            </a:r>
          </a:p>
        </p:txBody>
      </p:sp>
    </p:spTree>
    <p:extLst>
      <p:ext uri="{BB962C8B-B14F-4D97-AF65-F5344CB8AC3E}">
        <p14:creationId xmlns:p14="http://schemas.microsoft.com/office/powerpoint/2010/main" val="2876696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:data binding</a:t>
            </a:r>
          </a:p>
        </p:txBody>
      </p:sp>
      <p:sp>
        <p:nvSpPr>
          <p:cNvPr id="3" name="Content Placeholder 2"/>
          <p:cNvSpPr>
            <a:spLocks noGrp="1"/>
          </p:cNvSpPr>
          <p:nvPr>
            <p:ph idx="1"/>
          </p:nvPr>
        </p:nvSpPr>
        <p:spPr>
          <a:xfrm>
            <a:off x="1024128" y="2084832"/>
            <a:ext cx="9720073" cy="4090681"/>
          </a:xfrm>
        </p:spPr>
        <p:txBody>
          <a:bodyPr>
            <a:normAutofit lnSpcReduction="10000"/>
          </a:bodyPr>
          <a:lstStyle/>
          <a:p>
            <a:r>
              <a:rPr lang="en-IN" dirty="0"/>
              <a:t>From the DOM to the Component: Event binding: (event)=”function”: </a:t>
            </a:r>
          </a:p>
          <a:p>
            <a:r>
              <a:rPr lang="en-IN" dirty="0"/>
              <a:t>When a specific DOM event happens (</a:t>
            </a:r>
            <a:r>
              <a:rPr lang="en-IN" dirty="0" err="1"/>
              <a:t>eg</a:t>
            </a:r>
            <a:r>
              <a:rPr lang="en-IN" dirty="0"/>
              <a:t>.: click, change, </a:t>
            </a:r>
            <a:r>
              <a:rPr lang="en-IN" dirty="0" err="1"/>
              <a:t>keyup</a:t>
            </a:r>
            <a:r>
              <a:rPr lang="en-IN" dirty="0"/>
              <a:t>), call the specified method in the component</a:t>
            </a:r>
          </a:p>
          <a:p>
            <a:r>
              <a:rPr lang="en-IN" dirty="0"/>
              <a:t>&lt;button (click)="logout()"&gt;&lt;/button&gt;</a:t>
            </a:r>
          </a:p>
          <a:p>
            <a:endParaRPr lang="en-IN" dirty="0"/>
          </a:p>
          <a:p>
            <a:r>
              <a:rPr lang="en-IN" dirty="0"/>
              <a:t>Two-way binding: Two-way data binding: [(</a:t>
            </a:r>
            <a:r>
              <a:rPr lang="en-IN" dirty="0" err="1"/>
              <a:t>ngModel</a:t>
            </a:r>
            <a:r>
              <a:rPr lang="en-IN" dirty="0"/>
              <a:t>)]=”value”: </a:t>
            </a:r>
          </a:p>
          <a:p>
            <a:r>
              <a:rPr lang="en-IN" dirty="0"/>
              <a:t>Two-way data binding allows to have the data flow both ways.</a:t>
            </a:r>
          </a:p>
          <a:p>
            <a:r>
              <a:rPr lang="en-IN" dirty="0"/>
              <a:t>For example, in the below code snippet, both the email DOM input and component email property are in sync</a:t>
            </a:r>
          </a:p>
          <a:p>
            <a:r>
              <a:rPr lang="en-IN" dirty="0"/>
              <a:t>&lt;input type="email" [(</a:t>
            </a:r>
            <a:r>
              <a:rPr lang="en-IN" dirty="0" err="1"/>
              <a:t>ngModel</a:t>
            </a:r>
            <a:r>
              <a:rPr lang="en-IN" dirty="0"/>
              <a:t>)]="</a:t>
            </a:r>
            <a:r>
              <a:rPr lang="en-IN" dirty="0" err="1"/>
              <a:t>user.email</a:t>
            </a:r>
            <a:r>
              <a:rPr lang="en-IN" dirty="0"/>
              <a:t>"&gt;</a:t>
            </a:r>
          </a:p>
        </p:txBody>
      </p:sp>
    </p:spTree>
    <p:extLst>
      <p:ext uri="{BB962C8B-B14F-4D97-AF65-F5344CB8AC3E}">
        <p14:creationId xmlns:p14="http://schemas.microsoft.com/office/powerpoint/2010/main" val="56781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Template, Directives and Data Binding</a:t>
            </a:r>
            <a:endParaRPr lang="en-IN" dirty="0"/>
          </a:p>
        </p:txBody>
      </p:sp>
      <p:sp>
        <p:nvSpPr>
          <p:cNvPr id="3" name="Content Placeholder 2"/>
          <p:cNvSpPr>
            <a:spLocks noGrp="1"/>
          </p:cNvSpPr>
          <p:nvPr>
            <p:ph idx="1"/>
          </p:nvPr>
        </p:nvSpPr>
        <p:spPr/>
        <p:txBody>
          <a:bodyPr/>
          <a:lstStyle/>
          <a:p>
            <a:r>
              <a:rPr lang="en-IN" dirty="0"/>
              <a:t>In Angular 7, a template is used to combine HTML with Angular </a:t>
            </a:r>
            <a:r>
              <a:rPr lang="en-IN" dirty="0" err="1"/>
              <a:t>Markup</a:t>
            </a:r>
            <a:r>
              <a:rPr lang="en-IN" dirty="0"/>
              <a:t> and modify HTML elements before displaying them. Template directives provide program logic, and binding </a:t>
            </a:r>
            <a:r>
              <a:rPr lang="en-IN" dirty="0" err="1"/>
              <a:t>markup</a:t>
            </a:r>
            <a:r>
              <a:rPr lang="en-IN" dirty="0"/>
              <a:t> connects your application data and the DOM.</a:t>
            </a:r>
          </a:p>
          <a:p>
            <a:r>
              <a:rPr lang="en-IN" b="1" dirty="0"/>
              <a:t>There are two types of data binding:</a:t>
            </a:r>
            <a:endParaRPr lang="en-IN" dirty="0"/>
          </a:p>
          <a:p>
            <a:pPr lvl="0"/>
            <a:r>
              <a:rPr lang="en-IN" b="1" dirty="0"/>
              <a:t>Event Binding:</a:t>
            </a:r>
            <a:r>
              <a:rPr lang="en-IN" dirty="0"/>
              <a:t> Event binding is used to bind events to your app and respond to user input in the target environment by updating your application data. </a:t>
            </a:r>
          </a:p>
          <a:p>
            <a:pPr lvl="0"/>
            <a:r>
              <a:rPr lang="en-IN" b="1" dirty="0"/>
              <a:t> Property Binding:</a:t>
            </a:r>
            <a:r>
              <a:rPr lang="en-IN" dirty="0"/>
              <a:t> Property binding is used to pass data from component class and facilitates you to interpolate values that are computed from your application data into the HTML.</a:t>
            </a:r>
          </a:p>
          <a:p>
            <a:endParaRPr lang="en-IN" dirty="0"/>
          </a:p>
        </p:txBody>
      </p:sp>
    </p:spTree>
    <p:extLst>
      <p:ext uri="{BB962C8B-B14F-4D97-AF65-F5344CB8AC3E}">
        <p14:creationId xmlns:p14="http://schemas.microsoft.com/office/powerpoint/2010/main" val="143616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service?</a:t>
            </a:r>
            <a:endParaRPr lang="en-IN" dirty="0"/>
          </a:p>
        </p:txBody>
      </p:sp>
      <p:sp>
        <p:nvSpPr>
          <p:cNvPr id="3" name="Content Placeholder 2"/>
          <p:cNvSpPr>
            <a:spLocks noGrp="1"/>
          </p:cNvSpPr>
          <p:nvPr>
            <p:ph idx="1"/>
          </p:nvPr>
        </p:nvSpPr>
        <p:spPr/>
        <p:txBody>
          <a:bodyPr/>
          <a:lstStyle/>
          <a:p>
            <a:r>
              <a:rPr lang="en-IN" dirty="0"/>
              <a:t>A service is used when a common functionality needs to be provided to various modules. </a:t>
            </a:r>
          </a:p>
          <a:p>
            <a:r>
              <a:rPr lang="en-IN" dirty="0"/>
              <a:t>Services allow for greater separation of concerns for your application and better modularity by allowing you to extract common functionality out of components. </a:t>
            </a:r>
          </a:p>
          <a:p>
            <a:pPr marL="0" indent="0">
              <a:buNone/>
            </a:pPr>
            <a:endParaRPr lang="en-IN" dirty="0"/>
          </a:p>
        </p:txBody>
      </p:sp>
    </p:spTree>
    <p:extLst>
      <p:ext uri="{BB962C8B-B14F-4D97-AF65-F5344CB8AC3E}">
        <p14:creationId xmlns:p14="http://schemas.microsoft.com/office/powerpoint/2010/main" val="2689373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service?</a:t>
            </a:r>
            <a:endParaRPr lang="en-IN" dirty="0"/>
          </a:p>
        </p:txBody>
      </p:sp>
      <p:sp>
        <p:nvSpPr>
          <p:cNvPr id="3" name="Content Placeholder 2"/>
          <p:cNvSpPr>
            <a:spLocks noGrp="1"/>
          </p:cNvSpPr>
          <p:nvPr>
            <p:ph idx="1"/>
          </p:nvPr>
        </p:nvSpPr>
        <p:spPr>
          <a:xfrm>
            <a:off x="1024128" y="1700011"/>
            <a:ext cx="9720073" cy="5022761"/>
          </a:xfrm>
        </p:spPr>
        <p:txBody>
          <a:bodyPr>
            <a:normAutofit fontScale="55000" lnSpcReduction="20000"/>
          </a:bodyPr>
          <a:lstStyle/>
          <a:p>
            <a:r>
              <a:rPr lang="en-IN" dirty="0"/>
              <a:t>Example:</a:t>
            </a:r>
          </a:p>
          <a:p>
            <a:r>
              <a:rPr lang="en-IN" dirty="0"/>
              <a:t>import { Injectable } from '@angular/core';</a:t>
            </a:r>
          </a:p>
          <a:p>
            <a:r>
              <a:rPr lang="en-IN" dirty="0"/>
              <a:t>import { Http } from '@angular/http';</a:t>
            </a:r>
          </a:p>
          <a:p>
            <a:endParaRPr lang="en-IN" dirty="0"/>
          </a:p>
          <a:p>
            <a:r>
              <a:rPr lang="en-IN" dirty="0"/>
              <a:t>@Injectable({ // The Injectable decorator is required for dependency injection to work</a:t>
            </a:r>
          </a:p>
          <a:p>
            <a:r>
              <a:rPr lang="en-IN" dirty="0"/>
              <a:t>  // </a:t>
            </a:r>
            <a:r>
              <a:rPr lang="en-IN" dirty="0" err="1"/>
              <a:t>providedIn</a:t>
            </a:r>
            <a:r>
              <a:rPr lang="en-IN" dirty="0"/>
              <a:t> option registers the service with a specific </a:t>
            </a:r>
            <a:r>
              <a:rPr lang="en-IN" dirty="0" err="1"/>
              <a:t>NgModule</a:t>
            </a:r>
            <a:endParaRPr lang="en-IN" dirty="0"/>
          </a:p>
          <a:p>
            <a:r>
              <a:rPr lang="en-IN" dirty="0"/>
              <a:t>  </a:t>
            </a:r>
            <a:r>
              <a:rPr lang="en-IN" dirty="0" err="1"/>
              <a:t>providedIn</a:t>
            </a:r>
            <a:r>
              <a:rPr lang="en-IN" dirty="0"/>
              <a:t>: 'root',  // This declares the service with the root app (</a:t>
            </a:r>
            <a:r>
              <a:rPr lang="en-IN" dirty="0" err="1"/>
              <a:t>AppModule</a:t>
            </a:r>
            <a:r>
              <a:rPr lang="en-IN" dirty="0"/>
              <a:t>)</a:t>
            </a:r>
          </a:p>
          <a:p>
            <a:r>
              <a:rPr lang="en-IN" dirty="0"/>
              <a:t>})</a:t>
            </a:r>
          </a:p>
          <a:p>
            <a:r>
              <a:rPr lang="en-IN" dirty="0"/>
              <a:t>export class </a:t>
            </a:r>
            <a:r>
              <a:rPr lang="en-IN" dirty="0" err="1"/>
              <a:t>RepoService</a:t>
            </a:r>
            <a:r>
              <a:rPr lang="en-IN" dirty="0"/>
              <a:t>{</a:t>
            </a:r>
          </a:p>
          <a:p>
            <a:r>
              <a:rPr lang="en-IN" dirty="0"/>
              <a:t>  constructor(private http: Http){</a:t>
            </a:r>
          </a:p>
          <a:p>
            <a:r>
              <a:rPr lang="en-IN" dirty="0"/>
              <a:t>  }</a:t>
            </a:r>
          </a:p>
          <a:p>
            <a:endParaRPr lang="en-IN" dirty="0"/>
          </a:p>
          <a:p>
            <a:r>
              <a:rPr lang="en-IN" dirty="0"/>
              <a:t>  </a:t>
            </a:r>
            <a:r>
              <a:rPr lang="en-IN" dirty="0" err="1"/>
              <a:t>fetchAll</a:t>
            </a:r>
            <a:r>
              <a:rPr lang="en-IN" dirty="0"/>
              <a:t>(){</a:t>
            </a:r>
          </a:p>
          <a:p>
            <a:r>
              <a:rPr lang="en-IN" dirty="0"/>
              <a:t>    return </a:t>
            </a:r>
            <a:r>
              <a:rPr lang="en-IN" dirty="0" err="1"/>
              <a:t>this.http.get</a:t>
            </a:r>
            <a:r>
              <a:rPr lang="en-IN" dirty="0"/>
              <a:t>('https://api.github.com/repositories');</a:t>
            </a:r>
          </a:p>
          <a:p>
            <a:r>
              <a:rPr lang="en-IN" dirty="0"/>
              <a:t>  }</a:t>
            </a:r>
          </a:p>
          <a:p>
            <a:r>
              <a:rPr lang="en-IN" dirty="0"/>
              <a:t>}</a:t>
            </a:r>
          </a:p>
        </p:txBody>
      </p:sp>
    </p:spTree>
    <p:extLst>
      <p:ext uri="{BB962C8B-B14F-4D97-AF65-F5344CB8AC3E}">
        <p14:creationId xmlns:p14="http://schemas.microsoft.com/office/powerpoint/2010/main" val="3209777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dependency injection in Angular?</a:t>
            </a:r>
          </a:p>
        </p:txBody>
      </p:sp>
      <p:sp>
        <p:nvSpPr>
          <p:cNvPr id="3" name="Content Placeholder 2"/>
          <p:cNvSpPr>
            <a:spLocks noGrp="1"/>
          </p:cNvSpPr>
          <p:nvPr>
            <p:ph idx="1"/>
          </p:nvPr>
        </p:nvSpPr>
        <p:spPr>
          <a:xfrm>
            <a:off x="1037007" y="2292439"/>
            <a:ext cx="9720073" cy="4430333"/>
          </a:xfrm>
        </p:spPr>
        <p:txBody>
          <a:bodyPr>
            <a:normAutofit/>
          </a:bodyPr>
          <a:lstStyle/>
          <a:p>
            <a:r>
              <a:rPr lang="en-IN" dirty="0"/>
              <a:t>Dependency injection (DI), is an important application design pattern in which a class asks for dependencies from external sources rather than creating them itself. </a:t>
            </a:r>
          </a:p>
          <a:p>
            <a:r>
              <a:rPr lang="en-IN" dirty="0"/>
              <a:t>Angular comes with its own dependency injection framework for resolving dependencies( services or objects that a class needs to perform its function).</a:t>
            </a:r>
          </a:p>
          <a:p>
            <a:r>
              <a:rPr lang="en-IN" dirty="0"/>
              <a:t>So you can have your services depend on other services throughout your application.</a:t>
            </a:r>
          </a:p>
          <a:p>
            <a:r>
              <a:rPr lang="en-IN" dirty="0"/>
              <a:t>Like : in previous example :</a:t>
            </a:r>
          </a:p>
          <a:p>
            <a:r>
              <a:rPr lang="en-IN" dirty="0"/>
              <a:t>export class </a:t>
            </a:r>
            <a:r>
              <a:rPr lang="en-IN" dirty="0" err="1"/>
              <a:t>RepoService</a:t>
            </a:r>
            <a:r>
              <a:rPr lang="en-IN" dirty="0"/>
              <a:t>{</a:t>
            </a:r>
          </a:p>
          <a:p>
            <a:r>
              <a:rPr lang="en-IN" dirty="0"/>
              <a:t>  constructor(private http: Http){</a:t>
            </a:r>
          </a:p>
          <a:p>
            <a:r>
              <a:rPr lang="en-IN" dirty="0"/>
              <a:t>  }</a:t>
            </a:r>
          </a:p>
          <a:p>
            <a:r>
              <a:rPr lang="en-IN" dirty="0"/>
              <a:t>Note: service uses Http service as a dependency</a:t>
            </a:r>
          </a:p>
        </p:txBody>
      </p:sp>
    </p:spTree>
    <p:extLst>
      <p:ext uri="{BB962C8B-B14F-4D97-AF65-F5344CB8AC3E}">
        <p14:creationId xmlns:p14="http://schemas.microsoft.com/office/powerpoint/2010/main" val="38981427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 : using pipes</a:t>
            </a:r>
          </a:p>
        </p:txBody>
      </p:sp>
      <p:sp>
        <p:nvSpPr>
          <p:cNvPr id="3" name="Content Placeholder 2"/>
          <p:cNvSpPr>
            <a:spLocks noGrp="1"/>
          </p:cNvSpPr>
          <p:nvPr>
            <p:ph idx="1"/>
          </p:nvPr>
        </p:nvSpPr>
        <p:spPr>
          <a:xfrm>
            <a:off x="1037007" y="2292439"/>
            <a:ext cx="9720073" cy="4430333"/>
          </a:xfrm>
        </p:spPr>
        <p:txBody>
          <a:bodyPr>
            <a:normAutofit fontScale="77500" lnSpcReduction="20000"/>
          </a:bodyPr>
          <a:lstStyle/>
          <a:p>
            <a:r>
              <a:rPr lang="en-IN" dirty="0"/>
              <a:t>A pipe takes in data as input and transforms it to a desired output.</a:t>
            </a:r>
          </a:p>
          <a:p>
            <a:r>
              <a:rPr lang="en-IN" dirty="0"/>
              <a:t>For example, let us take a pipe to transform a component's birthday property into a human-friendly date using </a:t>
            </a:r>
            <a:r>
              <a:rPr lang="en-IN" b="1" dirty="0"/>
              <a:t>date</a:t>
            </a:r>
            <a:r>
              <a:rPr lang="en-IN" dirty="0"/>
              <a:t> pipe.</a:t>
            </a:r>
          </a:p>
          <a:p>
            <a:endParaRPr lang="en-IN" dirty="0"/>
          </a:p>
          <a:p>
            <a:r>
              <a:rPr lang="en-IN" dirty="0"/>
              <a:t>import { Component } from '@angular/core';</a:t>
            </a:r>
          </a:p>
          <a:p>
            <a:endParaRPr lang="en-IN" dirty="0"/>
          </a:p>
          <a:p>
            <a:r>
              <a:rPr lang="en-IN" dirty="0"/>
              <a:t>@Component({</a:t>
            </a:r>
          </a:p>
          <a:p>
            <a:r>
              <a:rPr lang="en-IN" dirty="0"/>
              <a:t>  selector: 'app-birthday',</a:t>
            </a:r>
          </a:p>
          <a:p>
            <a:r>
              <a:rPr lang="en-IN" dirty="0"/>
              <a:t>  template: `&lt;p&gt;Birthday is {{ birthday | date }}&lt;/p&gt;`</a:t>
            </a:r>
          </a:p>
          <a:p>
            <a:r>
              <a:rPr lang="en-IN" dirty="0"/>
              <a:t>})</a:t>
            </a:r>
          </a:p>
          <a:p>
            <a:r>
              <a:rPr lang="en-IN" dirty="0"/>
              <a:t>export class </a:t>
            </a:r>
            <a:r>
              <a:rPr lang="en-IN" dirty="0" err="1"/>
              <a:t>BirthdayComponent</a:t>
            </a:r>
            <a:r>
              <a:rPr lang="en-IN" dirty="0"/>
              <a:t> {</a:t>
            </a:r>
          </a:p>
          <a:p>
            <a:r>
              <a:rPr lang="en-IN" dirty="0"/>
              <a:t>  birthday = new Date(1987, 6, 18); // June 18, 1987</a:t>
            </a:r>
          </a:p>
          <a:p>
            <a:r>
              <a:rPr lang="en-IN" dirty="0"/>
              <a:t>}</a:t>
            </a:r>
          </a:p>
        </p:txBody>
      </p:sp>
    </p:spTree>
    <p:extLst>
      <p:ext uri="{BB962C8B-B14F-4D97-AF65-F5344CB8AC3E}">
        <p14:creationId xmlns:p14="http://schemas.microsoft.com/office/powerpoint/2010/main" val="2152107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 : using parameterized pipe</a:t>
            </a:r>
          </a:p>
        </p:txBody>
      </p:sp>
      <p:sp>
        <p:nvSpPr>
          <p:cNvPr id="3" name="Content Placeholder 2"/>
          <p:cNvSpPr>
            <a:spLocks noGrp="1"/>
          </p:cNvSpPr>
          <p:nvPr>
            <p:ph idx="1"/>
          </p:nvPr>
        </p:nvSpPr>
        <p:spPr>
          <a:xfrm>
            <a:off x="1037007" y="2292439"/>
            <a:ext cx="9720073" cy="4430333"/>
          </a:xfrm>
        </p:spPr>
        <p:txBody>
          <a:bodyPr>
            <a:normAutofit/>
          </a:bodyPr>
          <a:lstStyle/>
          <a:p>
            <a:r>
              <a:rPr lang="en-IN" sz="1800" dirty="0"/>
              <a:t>import { Component } from '@angular/core';</a:t>
            </a:r>
          </a:p>
          <a:p>
            <a:endParaRPr lang="en-IN" sz="1800" dirty="0"/>
          </a:p>
          <a:p>
            <a:r>
              <a:rPr lang="en-IN" sz="1800" dirty="0"/>
              <a:t>    @Component({</a:t>
            </a:r>
          </a:p>
          <a:p>
            <a:r>
              <a:rPr lang="en-IN" sz="1800" dirty="0"/>
              <a:t>      selector: 'app-birthday',</a:t>
            </a:r>
          </a:p>
          <a:p>
            <a:r>
              <a:rPr lang="en-IN" sz="1800" dirty="0"/>
              <a:t>      template: ‘&lt;p&gt;Birthday is {{ birthday | date:'</a:t>
            </a:r>
            <a:r>
              <a:rPr lang="en-IN" sz="1800" dirty="0" err="1"/>
              <a:t>dd</a:t>
            </a:r>
            <a:r>
              <a:rPr lang="en-IN" sz="1800" dirty="0"/>
              <a:t>/mm/</a:t>
            </a:r>
            <a:r>
              <a:rPr lang="en-IN" sz="1800" dirty="0" err="1"/>
              <a:t>yyyy</a:t>
            </a:r>
            <a:r>
              <a:rPr lang="en-IN" sz="1800" dirty="0"/>
              <a:t>'}}&lt;/p&gt;’ // 18/06/1987</a:t>
            </a:r>
          </a:p>
          <a:p>
            <a:r>
              <a:rPr lang="en-IN" sz="1800" dirty="0"/>
              <a:t>    })</a:t>
            </a:r>
          </a:p>
          <a:p>
            <a:r>
              <a:rPr lang="en-IN" sz="1800" dirty="0"/>
              <a:t>    export class </a:t>
            </a:r>
            <a:r>
              <a:rPr lang="en-IN" sz="1800" dirty="0" err="1"/>
              <a:t>BirthdayComponent</a:t>
            </a:r>
            <a:r>
              <a:rPr lang="en-IN" sz="1800" dirty="0"/>
              <a:t> {</a:t>
            </a:r>
          </a:p>
          <a:p>
            <a:r>
              <a:rPr lang="en-IN" sz="1800" dirty="0"/>
              <a:t>      birthday = new Date(1987, 6, 18);</a:t>
            </a:r>
          </a:p>
          <a:p>
            <a:r>
              <a:rPr lang="en-IN" sz="1800" dirty="0"/>
              <a:t>    }</a:t>
            </a:r>
          </a:p>
        </p:txBody>
      </p:sp>
    </p:spTree>
    <p:extLst>
      <p:ext uri="{BB962C8B-B14F-4D97-AF65-F5344CB8AC3E}">
        <p14:creationId xmlns:p14="http://schemas.microsoft.com/office/powerpoint/2010/main" val="3209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t>
            </a:r>
            <a:r>
              <a:rPr lang="en-IN" b="1" dirty="0" err="1"/>
              <a:t>TypeScript</a:t>
            </a:r>
            <a:r>
              <a:rPr lang="en-IN" b="1" dirty="0"/>
              <a:t>?</a:t>
            </a:r>
            <a:endParaRPr lang="en-IN" dirty="0"/>
          </a:p>
        </p:txBody>
      </p:sp>
      <p:sp>
        <p:nvSpPr>
          <p:cNvPr id="3" name="Content Placeholder 2"/>
          <p:cNvSpPr>
            <a:spLocks noGrp="1"/>
          </p:cNvSpPr>
          <p:nvPr>
            <p:ph idx="1"/>
          </p:nvPr>
        </p:nvSpPr>
        <p:spPr/>
        <p:txBody>
          <a:bodyPr/>
          <a:lstStyle/>
          <a:p>
            <a:r>
              <a:rPr lang="en-IN" dirty="0" err="1"/>
              <a:t>TypeScript</a:t>
            </a:r>
            <a:r>
              <a:rPr lang="en-IN" dirty="0"/>
              <a:t> is a typed superset of JavaScript created by Microsoft that adds optional types, classes, </a:t>
            </a:r>
            <a:r>
              <a:rPr lang="en-IN" dirty="0" err="1"/>
              <a:t>async</a:t>
            </a:r>
            <a:r>
              <a:rPr lang="en-IN" dirty="0"/>
              <a:t>/await, and many other features, and compiles to plain JavaScript. </a:t>
            </a:r>
          </a:p>
          <a:p>
            <a:r>
              <a:rPr lang="en-IN" dirty="0"/>
              <a:t>Angular built entirely in </a:t>
            </a:r>
            <a:r>
              <a:rPr lang="en-IN" dirty="0" err="1"/>
              <a:t>TypeScript</a:t>
            </a:r>
            <a:r>
              <a:rPr lang="en-IN" dirty="0"/>
              <a:t> and used as a primary language. </a:t>
            </a:r>
          </a:p>
          <a:p>
            <a:r>
              <a:rPr lang="en-IN" dirty="0"/>
              <a:t>You can install it globally as</a:t>
            </a:r>
          </a:p>
          <a:p>
            <a:r>
              <a:rPr lang="en-IN" dirty="0" err="1"/>
              <a:t>npm</a:t>
            </a:r>
            <a:r>
              <a:rPr lang="en-IN" dirty="0"/>
              <a:t> install -g typescript</a:t>
            </a:r>
          </a:p>
        </p:txBody>
      </p:sp>
    </p:spTree>
    <p:extLst>
      <p:ext uri="{BB962C8B-B14F-4D97-AF65-F5344CB8AC3E}">
        <p14:creationId xmlns:p14="http://schemas.microsoft.com/office/powerpoint/2010/main" val="9124610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 : using chain pipes</a:t>
            </a:r>
          </a:p>
        </p:txBody>
      </p:sp>
      <p:sp>
        <p:nvSpPr>
          <p:cNvPr id="3" name="Content Placeholder 2"/>
          <p:cNvSpPr>
            <a:spLocks noGrp="1"/>
          </p:cNvSpPr>
          <p:nvPr>
            <p:ph idx="1"/>
          </p:nvPr>
        </p:nvSpPr>
        <p:spPr>
          <a:xfrm>
            <a:off x="1037007" y="2292439"/>
            <a:ext cx="10991861" cy="4430333"/>
          </a:xfrm>
        </p:spPr>
        <p:txBody>
          <a:bodyPr>
            <a:normAutofit/>
          </a:bodyPr>
          <a:lstStyle/>
          <a:p>
            <a:r>
              <a:rPr lang="en-IN" sz="1800" dirty="0"/>
              <a:t>import { Component } from '@angular/core';</a:t>
            </a:r>
          </a:p>
          <a:p>
            <a:endParaRPr lang="en-IN" sz="1800" dirty="0"/>
          </a:p>
          <a:p>
            <a:r>
              <a:rPr lang="en-IN" sz="1800" dirty="0"/>
              <a:t>        @Component({</a:t>
            </a:r>
          </a:p>
          <a:p>
            <a:r>
              <a:rPr lang="en-IN" sz="1800" dirty="0"/>
              <a:t>          selector: 'app-birthday',</a:t>
            </a:r>
          </a:p>
          <a:p>
            <a:r>
              <a:rPr lang="en-IN" sz="1800" dirty="0"/>
              <a:t>          template: `&lt;p&gt;Birthday is {{  birthday | date:'</a:t>
            </a:r>
            <a:r>
              <a:rPr lang="en-IN" sz="1800" dirty="0" err="1"/>
              <a:t>fullDate</a:t>
            </a:r>
            <a:r>
              <a:rPr lang="en-IN" sz="1800" dirty="0"/>
              <a:t>' | uppercase}} &lt;/p&gt;` // THURSDAY, JUNE 18, 1987</a:t>
            </a:r>
          </a:p>
          <a:p>
            <a:r>
              <a:rPr lang="en-IN" sz="1800" dirty="0"/>
              <a:t>        })</a:t>
            </a:r>
          </a:p>
          <a:p>
            <a:r>
              <a:rPr lang="en-IN" sz="1800" dirty="0"/>
              <a:t>        export class </a:t>
            </a:r>
            <a:r>
              <a:rPr lang="en-IN" sz="1800" dirty="0" err="1"/>
              <a:t>BirthdayComponent</a:t>
            </a:r>
            <a:r>
              <a:rPr lang="en-IN" sz="1800" dirty="0"/>
              <a:t> {</a:t>
            </a:r>
          </a:p>
          <a:p>
            <a:r>
              <a:rPr lang="en-IN" sz="1800" dirty="0"/>
              <a:t>          birthday = new Date(1987, 6, 18);</a:t>
            </a:r>
          </a:p>
          <a:p>
            <a:r>
              <a:rPr lang="en-IN" sz="1800" dirty="0"/>
              <a:t>        }</a:t>
            </a:r>
          </a:p>
        </p:txBody>
      </p:sp>
    </p:spTree>
    <p:extLst>
      <p:ext uri="{BB962C8B-B14F-4D97-AF65-F5344CB8AC3E}">
        <p14:creationId xmlns:p14="http://schemas.microsoft.com/office/powerpoint/2010/main" val="2622763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7 Built-in Pipes</a:t>
            </a:r>
            <a:endParaRPr lang="en-IN" dirty="0"/>
          </a:p>
        </p:txBody>
      </p:sp>
      <p:sp>
        <p:nvSpPr>
          <p:cNvPr id="3" name="Content Placeholder 2"/>
          <p:cNvSpPr>
            <a:spLocks noGrp="1"/>
          </p:cNvSpPr>
          <p:nvPr>
            <p:ph idx="1"/>
          </p:nvPr>
        </p:nvSpPr>
        <p:spPr/>
        <p:txBody>
          <a:bodyPr>
            <a:normAutofit lnSpcReduction="10000"/>
          </a:bodyPr>
          <a:lstStyle/>
          <a:p>
            <a:r>
              <a:rPr lang="en-IN" dirty="0"/>
              <a:t>Angular 7 provides some built-in pipes:</a:t>
            </a:r>
          </a:p>
          <a:p>
            <a:pPr lvl="0"/>
            <a:r>
              <a:rPr lang="en-IN" dirty="0" err="1"/>
              <a:t>Lowercasepipe</a:t>
            </a:r>
            <a:endParaRPr lang="en-IN" dirty="0"/>
          </a:p>
          <a:p>
            <a:pPr lvl="0"/>
            <a:r>
              <a:rPr lang="en-IN" dirty="0" err="1"/>
              <a:t>Uppercasepipe</a:t>
            </a:r>
            <a:endParaRPr lang="en-IN" dirty="0"/>
          </a:p>
          <a:p>
            <a:pPr lvl="0"/>
            <a:r>
              <a:rPr lang="en-IN" dirty="0" err="1"/>
              <a:t>Datepipe</a:t>
            </a:r>
            <a:endParaRPr lang="en-IN" dirty="0"/>
          </a:p>
          <a:p>
            <a:pPr lvl="0"/>
            <a:r>
              <a:rPr lang="en-IN" dirty="0" err="1"/>
              <a:t>Currencypipe</a:t>
            </a:r>
            <a:endParaRPr lang="en-IN" dirty="0"/>
          </a:p>
          <a:p>
            <a:pPr lvl="0"/>
            <a:r>
              <a:rPr lang="en-IN" dirty="0" err="1"/>
              <a:t>Jsonpipe</a:t>
            </a:r>
            <a:endParaRPr lang="en-IN" dirty="0"/>
          </a:p>
          <a:p>
            <a:pPr lvl="0"/>
            <a:r>
              <a:rPr lang="en-IN" dirty="0" err="1"/>
              <a:t>Percentpipe</a:t>
            </a:r>
            <a:endParaRPr lang="en-IN" dirty="0"/>
          </a:p>
          <a:p>
            <a:pPr lvl="0"/>
            <a:r>
              <a:rPr lang="en-IN" dirty="0" err="1"/>
              <a:t>Decimalpipe</a:t>
            </a:r>
            <a:endParaRPr lang="en-IN" dirty="0"/>
          </a:p>
          <a:p>
            <a:pPr lvl="0"/>
            <a:r>
              <a:rPr lang="en-IN" dirty="0" err="1"/>
              <a:t>Slicepipe</a:t>
            </a:r>
            <a:endParaRPr lang="en-IN" dirty="0"/>
          </a:p>
          <a:p>
            <a:endParaRPr lang="en-IN" dirty="0"/>
          </a:p>
        </p:txBody>
      </p:sp>
    </p:spTree>
    <p:extLst>
      <p:ext uri="{BB962C8B-B14F-4D97-AF65-F5344CB8AC3E}">
        <p14:creationId xmlns:p14="http://schemas.microsoft.com/office/powerpoint/2010/main" val="3844276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7 Built-in Pipes</a:t>
            </a:r>
            <a:endParaRPr lang="en-IN" dirty="0"/>
          </a:p>
        </p:txBody>
      </p:sp>
      <p:sp>
        <p:nvSpPr>
          <p:cNvPr id="3" name="Content Placeholder 2"/>
          <p:cNvSpPr>
            <a:spLocks noGrp="1"/>
          </p:cNvSpPr>
          <p:nvPr>
            <p:ph idx="1"/>
          </p:nvPr>
        </p:nvSpPr>
        <p:spPr>
          <a:xfrm>
            <a:off x="1024128" y="1609859"/>
            <a:ext cx="9720073" cy="5112913"/>
          </a:xfrm>
        </p:spPr>
        <p:txBody>
          <a:bodyPr>
            <a:normAutofit fontScale="55000" lnSpcReduction="20000"/>
          </a:bodyPr>
          <a:lstStyle/>
          <a:p>
            <a:r>
              <a:rPr lang="en-IN" dirty="0"/>
              <a:t>Define the required variables in </a:t>
            </a:r>
            <a:r>
              <a:rPr lang="en-IN" dirty="0" err="1"/>
              <a:t>component.ts</a:t>
            </a:r>
            <a:r>
              <a:rPr lang="en-IN" dirty="0"/>
              <a:t> file.</a:t>
            </a:r>
          </a:p>
          <a:p>
            <a:r>
              <a:rPr lang="en-IN" b="1" dirty="0" err="1"/>
              <a:t>component.ts</a:t>
            </a:r>
            <a:r>
              <a:rPr lang="en-IN" b="1" dirty="0"/>
              <a:t> file:</a:t>
            </a:r>
            <a:endParaRPr lang="en-IN" dirty="0"/>
          </a:p>
          <a:p>
            <a:pPr lvl="0"/>
            <a:r>
              <a:rPr lang="en-IN" dirty="0"/>
              <a:t>import { Component } from '@angular/core';  </a:t>
            </a:r>
          </a:p>
          <a:p>
            <a:pPr lvl="0"/>
            <a:r>
              <a:rPr lang="en-IN" dirty="0"/>
              <a:t>  </a:t>
            </a:r>
          </a:p>
          <a:p>
            <a:pPr lvl="0"/>
            <a:r>
              <a:rPr lang="en-IN" dirty="0"/>
              <a:t>@Component({  </a:t>
            </a:r>
          </a:p>
          <a:p>
            <a:pPr lvl="0"/>
            <a:r>
              <a:rPr lang="en-IN" dirty="0"/>
              <a:t>  selector: 'app-root',  </a:t>
            </a:r>
          </a:p>
          <a:p>
            <a:pPr lvl="0"/>
            <a:r>
              <a:rPr lang="en-IN" dirty="0"/>
              <a:t>  </a:t>
            </a:r>
            <a:r>
              <a:rPr lang="en-IN" dirty="0" err="1"/>
              <a:t>templateUrl</a:t>
            </a:r>
            <a:r>
              <a:rPr lang="en-IN" dirty="0"/>
              <a:t>: './app.component.html',  </a:t>
            </a:r>
          </a:p>
          <a:p>
            <a:pPr lvl="0"/>
            <a:r>
              <a:rPr lang="en-IN" dirty="0"/>
              <a:t>  </a:t>
            </a:r>
            <a:r>
              <a:rPr lang="en-IN" dirty="0" err="1"/>
              <a:t>styleUrls</a:t>
            </a:r>
            <a:r>
              <a:rPr lang="en-IN" dirty="0"/>
              <a:t>: ['./app.component.css']  </a:t>
            </a:r>
          </a:p>
          <a:p>
            <a:pPr lvl="0"/>
            <a:r>
              <a:rPr lang="en-IN" dirty="0"/>
              <a:t>})  </a:t>
            </a:r>
          </a:p>
          <a:p>
            <a:pPr lvl="0"/>
            <a:r>
              <a:rPr lang="en-IN" dirty="0"/>
              <a:t>export class </a:t>
            </a:r>
            <a:r>
              <a:rPr lang="en-IN" dirty="0" err="1"/>
              <a:t>AppComponent</a:t>
            </a:r>
            <a:r>
              <a:rPr lang="en-IN" dirty="0"/>
              <a:t> {  </a:t>
            </a:r>
          </a:p>
          <a:p>
            <a:pPr lvl="0"/>
            <a:r>
              <a:rPr lang="en-IN" dirty="0"/>
              <a:t>  title = 'my-first-app';  </a:t>
            </a:r>
          </a:p>
          <a:p>
            <a:pPr lvl="0"/>
            <a:r>
              <a:rPr lang="en-IN" dirty="0"/>
              <a:t>  </a:t>
            </a:r>
            <a:r>
              <a:rPr lang="en-IN" dirty="0" err="1"/>
              <a:t>todaydate</a:t>
            </a:r>
            <a:r>
              <a:rPr lang="en-IN" dirty="0"/>
              <a:t> = new Date();  </a:t>
            </a:r>
          </a:p>
          <a:p>
            <a:pPr lvl="0"/>
            <a:r>
              <a:rPr lang="en-IN" dirty="0"/>
              <a:t>  </a:t>
            </a:r>
            <a:r>
              <a:rPr lang="en-IN" dirty="0" err="1"/>
              <a:t>jsonval</a:t>
            </a:r>
            <a:r>
              <a:rPr lang="en-IN" dirty="0"/>
              <a:t> = {name: 'Alex', age: '25', address:{a1: 'Paris', a2: 'France'}};  </a:t>
            </a:r>
          </a:p>
          <a:p>
            <a:pPr lvl="0"/>
            <a:r>
              <a:rPr lang="en-IN" dirty="0"/>
              <a:t>  months = ['Jan', 'Feb', 'Mar', 'April', 'May', 'Jun',  </a:t>
            </a:r>
          </a:p>
          <a:p>
            <a:pPr lvl="0"/>
            <a:r>
              <a:rPr lang="en-IN" dirty="0"/>
              <a:t>    'July', 'Aug', 'Sept', 'Oct', 'Nov', 'Dec'];  </a:t>
            </a:r>
          </a:p>
          <a:p>
            <a:pPr lvl="0"/>
            <a:r>
              <a:rPr lang="en-IN" dirty="0"/>
              <a:t>}  </a:t>
            </a:r>
          </a:p>
        </p:txBody>
      </p:sp>
    </p:spTree>
    <p:extLst>
      <p:ext uri="{BB962C8B-B14F-4D97-AF65-F5344CB8AC3E}">
        <p14:creationId xmlns:p14="http://schemas.microsoft.com/office/powerpoint/2010/main" val="2239157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Angular 7 Built-in Pipes</a:t>
            </a:r>
            <a:endParaRPr lang="en-IN" dirty="0"/>
          </a:p>
        </p:txBody>
      </p:sp>
      <p:sp>
        <p:nvSpPr>
          <p:cNvPr id="3" name="Content Placeholder 2"/>
          <p:cNvSpPr>
            <a:spLocks noGrp="1"/>
          </p:cNvSpPr>
          <p:nvPr>
            <p:ph idx="1"/>
          </p:nvPr>
        </p:nvSpPr>
        <p:spPr>
          <a:xfrm>
            <a:off x="1024128" y="1609859"/>
            <a:ext cx="9720073" cy="5112913"/>
          </a:xfrm>
        </p:spPr>
        <p:txBody>
          <a:bodyPr>
            <a:normAutofit fontScale="70000" lnSpcReduction="20000"/>
          </a:bodyPr>
          <a:lstStyle/>
          <a:p>
            <a:r>
              <a:rPr lang="en-IN" dirty="0"/>
              <a:t>Use the different built-in pipe symbols in component.html file:</a:t>
            </a:r>
          </a:p>
          <a:p>
            <a:r>
              <a:rPr lang="en-IN" b="1" dirty="0"/>
              <a:t>component.html file:</a:t>
            </a:r>
            <a:endParaRPr lang="en-IN" dirty="0"/>
          </a:p>
          <a:p>
            <a:pPr lvl="0"/>
            <a:r>
              <a:rPr lang="en-IN" b="1" dirty="0"/>
              <a:t>&lt;div</a:t>
            </a:r>
            <a:r>
              <a:rPr lang="en-IN" dirty="0"/>
              <a:t> style = "width:100%;"</a:t>
            </a:r>
            <a:r>
              <a:rPr lang="en-IN" b="1" dirty="0"/>
              <a:t>&gt;</a:t>
            </a:r>
            <a:r>
              <a:rPr lang="en-IN" dirty="0"/>
              <a:t>  </a:t>
            </a:r>
          </a:p>
          <a:p>
            <a:pPr lvl="0"/>
            <a:r>
              <a:rPr lang="en-IN" dirty="0"/>
              <a:t>  </a:t>
            </a:r>
            <a:r>
              <a:rPr lang="en-IN" b="1" dirty="0"/>
              <a:t>&lt;div</a:t>
            </a:r>
            <a:r>
              <a:rPr lang="en-IN" dirty="0"/>
              <a:t> style = "width:40%;</a:t>
            </a:r>
            <a:r>
              <a:rPr lang="en-IN" dirty="0" err="1"/>
              <a:t>float:left;border:solid</a:t>
            </a:r>
            <a:r>
              <a:rPr lang="en-IN" dirty="0"/>
              <a:t> 1px black;"</a:t>
            </a:r>
            <a:r>
              <a:rPr lang="en-IN" b="1" dirty="0"/>
              <a:t>&gt;</a:t>
            </a:r>
            <a:r>
              <a:rPr lang="en-IN" dirty="0"/>
              <a:t>    </a:t>
            </a:r>
          </a:p>
          <a:p>
            <a:pPr lvl="0"/>
            <a:r>
              <a:rPr lang="en-IN" dirty="0"/>
              <a:t>    </a:t>
            </a:r>
            <a:r>
              <a:rPr lang="en-IN" b="1" dirty="0"/>
              <a:t>&lt;h1&gt;</a:t>
            </a:r>
            <a:r>
              <a:rPr lang="en-IN" dirty="0"/>
              <a:t>Uppercase Pipe</a:t>
            </a:r>
            <a:r>
              <a:rPr lang="en-IN" b="1" dirty="0"/>
              <a:t>&lt;/h1&gt;</a:t>
            </a:r>
            <a:r>
              <a:rPr lang="en-IN" dirty="0"/>
              <a:t>  </a:t>
            </a:r>
          </a:p>
          <a:p>
            <a:pPr lvl="0"/>
            <a:r>
              <a:rPr lang="en-IN" dirty="0"/>
              <a:t>    </a:t>
            </a:r>
            <a:r>
              <a:rPr lang="en-IN" b="1" dirty="0"/>
              <a:t>&lt;b&gt;</a:t>
            </a:r>
            <a:r>
              <a:rPr lang="en-IN" dirty="0"/>
              <a:t>{{title | uppercase}}</a:t>
            </a:r>
            <a:r>
              <a:rPr lang="en-IN" b="1" dirty="0"/>
              <a:t>&lt;/b&gt;&lt;</a:t>
            </a:r>
            <a:r>
              <a:rPr lang="en-IN" b="1" dirty="0" err="1"/>
              <a:t>br</a:t>
            </a:r>
            <a:r>
              <a:rPr lang="en-IN" b="1" dirty="0"/>
              <a:t>/&gt;</a:t>
            </a:r>
            <a:r>
              <a:rPr lang="en-IN" dirty="0"/>
              <a:t>  </a:t>
            </a:r>
          </a:p>
          <a:p>
            <a:pPr lvl="0"/>
            <a:r>
              <a:rPr lang="en-IN" dirty="0"/>
              <a:t>    </a:t>
            </a:r>
            <a:r>
              <a:rPr lang="en-IN" b="1" dirty="0"/>
              <a:t>&lt;h1&gt;</a:t>
            </a:r>
            <a:r>
              <a:rPr lang="en-IN" dirty="0"/>
              <a:t>Lowercase Pipe</a:t>
            </a:r>
            <a:r>
              <a:rPr lang="en-IN" b="1" dirty="0"/>
              <a:t>&lt;/h1&gt;</a:t>
            </a:r>
            <a:r>
              <a:rPr lang="en-IN" dirty="0"/>
              <a:t>  </a:t>
            </a:r>
          </a:p>
          <a:p>
            <a:pPr lvl="0"/>
            <a:r>
              <a:rPr lang="en-IN" dirty="0"/>
              <a:t>    </a:t>
            </a:r>
            <a:r>
              <a:rPr lang="en-IN" b="1" dirty="0"/>
              <a:t>&lt;b&gt;</a:t>
            </a:r>
            <a:r>
              <a:rPr lang="en-IN" dirty="0"/>
              <a:t>{{title | lowercase}}</a:t>
            </a:r>
            <a:r>
              <a:rPr lang="en-IN" b="1" dirty="0"/>
              <a:t>&lt;/b&gt;</a:t>
            </a:r>
            <a:r>
              <a:rPr lang="en-IN" dirty="0"/>
              <a:t>  </a:t>
            </a:r>
          </a:p>
          <a:p>
            <a:pPr lvl="0"/>
            <a:r>
              <a:rPr lang="en-IN" dirty="0"/>
              <a:t>    </a:t>
            </a:r>
            <a:r>
              <a:rPr lang="en-IN" b="1" dirty="0"/>
              <a:t>&lt;h1&gt;</a:t>
            </a:r>
            <a:r>
              <a:rPr lang="en-IN" dirty="0"/>
              <a:t>Currency Pipe</a:t>
            </a:r>
            <a:r>
              <a:rPr lang="en-IN" b="1" dirty="0"/>
              <a:t>&lt;/h1&gt;</a:t>
            </a:r>
            <a:r>
              <a:rPr lang="en-IN" dirty="0"/>
              <a:t>  </a:t>
            </a:r>
          </a:p>
          <a:p>
            <a:pPr lvl="0"/>
            <a:r>
              <a:rPr lang="en-IN" dirty="0"/>
              <a:t>    </a:t>
            </a:r>
            <a:r>
              <a:rPr lang="en-IN" b="1" dirty="0"/>
              <a:t>&lt;b&gt;</a:t>
            </a:r>
            <a:r>
              <a:rPr lang="en-IN" dirty="0"/>
              <a:t>{{6589.23 | </a:t>
            </a:r>
            <a:r>
              <a:rPr lang="en-IN" dirty="0" err="1"/>
              <a:t>currency:"USD</a:t>
            </a:r>
            <a:r>
              <a:rPr lang="en-IN" dirty="0"/>
              <a:t>"}}</a:t>
            </a:r>
            <a:r>
              <a:rPr lang="en-IN" b="1" dirty="0"/>
              <a:t>&lt;/b&gt;&lt;</a:t>
            </a:r>
            <a:r>
              <a:rPr lang="en-IN" b="1" dirty="0" err="1"/>
              <a:t>br</a:t>
            </a:r>
            <a:r>
              <a:rPr lang="en-IN" b="1" dirty="0"/>
              <a:t>/&gt;</a:t>
            </a:r>
            <a:r>
              <a:rPr lang="en-IN" dirty="0"/>
              <a:t>  </a:t>
            </a:r>
          </a:p>
          <a:p>
            <a:pPr lvl="0"/>
            <a:r>
              <a:rPr lang="en-IN" dirty="0"/>
              <a:t>    </a:t>
            </a:r>
            <a:r>
              <a:rPr lang="en-IN" b="1" dirty="0"/>
              <a:t>&lt;b&gt;</a:t>
            </a:r>
            <a:r>
              <a:rPr lang="en-IN" dirty="0"/>
              <a:t>{{6589.23 | </a:t>
            </a:r>
            <a:r>
              <a:rPr lang="en-IN" dirty="0" err="1"/>
              <a:t>currency:"USD":true</a:t>
            </a:r>
            <a:r>
              <a:rPr lang="en-IN" dirty="0"/>
              <a:t>}}</a:t>
            </a:r>
            <a:r>
              <a:rPr lang="en-IN" b="1" dirty="0"/>
              <a:t>&lt;/b&gt;</a:t>
            </a:r>
            <a:r>
              <a:rPr lang="en-IN" dirty="0"/>
              <a:t> //Boolean true is used to get the sign of the currency.  </a:t>
            </a:r>
          </a:p>
          <a:p>
            <a:pPr lvl="0"/>
            <a:r>
              <a:rPr lang="en-IN" dirty="0"/>
              <a:t>    </a:t>
            </a:r>
            <a:r>
              <a:rPr lang="en-IN" b="1" dirty="0"/>
              <a:t>&lt;h1&gt;</a:t>
            </a:r>
            <a:r>
              <a:rPr lang="en-IN" dirty="0"/>
              <a:t>Date pipe</a:t>
            </a:r>
            <a:r>
              <a:rPr lang="en-IN" b="1" dirty="0"/>
              <a:t>&lt;/h1&gt;</a:t>
            </a:r>
            <a:r>
              <a:rPr lang="en-IN" dirty="0"/>
              <a:t>  </a:t>
            </a:r>
          </a:p>
          <a:p>
            <a:pPr lvl="0"/>
            <a:r>
              <a:rPr lang="en-IN" dirty="0"/>
              <a:t>    </a:t>
            </a:r>
            <a:r>
              <a:rPr lang="en-IN" b="1" dirty="0"/>
              <a:t>&lt;b&gt;</a:t>
            </a:r>
            <a:r>
              <a:rPr lang="en-IN" dirty="0"/>
              <a:t>{{</a:t>
            </a:r>
            <a:r>
              <a:rPr lang="en-IN" dirty="0" err="1"/>
              <a:t>todaydate</a:t>
            </a:r>
            <a:r>
              <a:rPr lang="en-IN" dirty="0"/>
              <a:t> | </a:t>
            </a:r>
            <a:r>
              <a:rPr lang="en-IN" dirty="0" err="1"/>
              <a:t>date:'d</a:t>
            </a:r>
            <a:r>
              <a:rPr lang="en-IN" dirty="0"/>
              <a:t>/M/y'}}</a:t>
            </a:r>
            <a:r>
              <a:rPr lang="en-IN" b="1" dirty="0"/>
              <a:t>&lt;/b&gt;&lt;</a:t>
            </a:r>
            <a:r>
              <a:rPr lang="en-IN" b="1" dirty="0" err="1"/>
              <a:t>br</a:t>
            </a:r>
            <a:r>
              <a:rPr lang="en-IN" b="1" dirty="0"/>
              <a:t>/&gt;</a:t>
            </a:r>
            <a:r>
              <a:rPr lang="en-IN" dirty="0"/>
              <a:t>  </a:t>
            </a:r>
          </a:p>
          <a:p>
            <a:pPr lvl="0"/>
            <a:r>
              <a:rPr lang="en-IN" dirty="0"/>
              <a:t>    </a:t>
            </a:r>
            <a:r>
              <a:rPr lang="en-IN" b="1" dirty="0"/>
              <a:t>&lt;b&gt;</a:t>
            </a:r>
            <a:r>
              <a:rPr lang="en-IN" dirty="0"/>
              <a:t>{{</a:t>
            </a:r>
            <a:r>
              <a:rPr lang="en-IN" dirty="0" err="1"/>
              <a:t>todaydate</a:t>
            </a:r>
            <a:r>
              <a:rPr lang="en-IN" dirty="0"/>
              <a:t> | date:'</a:t>
            </a:r>
            <a:r>
              <a:rPr lang="en-IN" dirty="0" err="1"/>
              <a:t>shortTime</a:t>
            </a:r>
            <a:r>
              <a:rPr lang="en-IN" dirty="0"/>
              <a:t>'}}</a:t>
            </a:r>
            <a:r>
              <a:rPr lang="en-IN" b="1" dirty="0"/>
              <a:t>&lt;/b&gt;</a:t>
            </a:r>
            <a:r>
              <a:rPr lang="en-IN" dirty="0"/>
              <a:t>  </a:t>
            </a:r>
          </a:p>
          <a:p>
            <a:pPr lvl="0"/>
            <a:r>
              <a:rPr lang="en-IN" dirty="0"/>
              <a:t>    .  </a:t>
            </a:r>
          </a:p>
        </p:txBody>
      </p:sp>
      <p:sp>
        <p:nvSpPr>
          <p:cNvPr id="4" name="Rectangle 3"/>
          <p:cNvSpPr/>
          <p:nvPr/>
        </p:nvSpPr>
        <p:spPr>
          <a:xfrm>
            <a:off x="6257652" y="1772406"/>
            <a:ext cx="6096000" cy="3170099"/>
          </a:xfrm>
          <a:prstGeom prst="rect">
            <a:avLst/>
          </a:prstGeom>
        </p:spPr>
        <p:txBody>
          <a:bodyPr>
            <a:spAutoFit/>
          </a:bodyPr>
          <a:lstStyle/>
          <a:p>
            <a:pPr lvl="0"/>
            <a:r>
              <a:rPr lang="en-IN" dirty="0"/>
              <a:t>  </a:t>
            </a:r>
            <a:r>
              <a:rPr lang="en-IN" b="1" dirty="0"/>
              <a:t> </a:t>
            </a:r>
            <a:r>
              <a:rPr lang="en-IN" sz="1400" b="1" dirty="0"/>
              <a:t>&lt;h1&gt;</a:t>
            </a:r>
            <a:r>
              <a:rPr lang="en-IN" sz="1400" dirty="0"/>
              <a:t>Decimal Pipe</a:t>
            </a:r>
            <a:r>
              <a:rPr lang="en-IN" sz="1400" b="1" dirty="0"/>
              <a:t>&lt;/h1&gt;</a:t>
            </a:r>
            <a:r>
              <a:rPr lang="en-IN" sz="1400" dirty="0"/>
              <a:t>  </a:t>
            </a:r>
          </a:p>
          <a:p>
            <a:pPr lvl="0"/>
            <a:r>
              <a:rPr lang="en-IN" sz="1400" dirty="0"/>
              <a:t>    </a:t>
            </a:r>
            <a:r>
              <a:rPr lang="en-IN" sz="1400" b="1" dirty="0"/>
              <a:t>&lt;b&gt;</a:t>
            </a:r>
            <a:r>
              <a:rPr lang="en-IN" sz="1400" dirty="0"/>
              <a:t>{{ 454.78787814 | number: '3.4-4' }}</a:t>
            </a:r>
            <a:r>
              <a:rPr lang="en-IN" sz="1400" b="1" dirty="0"/>
              <a:t>&lt;/b&gt;</a:t>
            </a:r>
            <a:r>
              <a:rPr lang="en-IN" sz="1400" dirty="0"/>
              <a:t> </a:t>
            </a:r>
          </a:p>
          <a:p>
            <a:pPr lvl="0"/>
            <a:r>
              <a:rPr lang="en-IN" sz="1400" dirty="0"/>
              <a:t>          // 3 is for main integer, 4 -4 are for integers to be displayed </a:t>
            </a:r>
          </a:p>
          <a:p>
            <a:pPr lvl="0"/>
            <a:r>
              <a:rPr lang="en-IN" sz="1400" b="1" dirty="0"/>
              <a:t>   &lt;/div&gt;</a:t>
            </a:r>
            <a:r>
              <a:rPr lang="en-IN" sz="1400" dirty="0"/>
              <a:t>  </a:t>
            </a:r>
          </a:p>
          <a:p>
            <a:pPr lvl="0"/>
            <a:r>
              <a:rPr lang="en-IN" sz="1400" dirty="0"/>
              <a:t>  </a:t>
            </a:r>
            <a:r>
              <a:rPr lang="en-IN" sz="1400" b="1" dirty="0"/>
              <a:t>&lt;div</a:t>
            </a:r>
            <a:r>
              <a:rPr lang="en-IN" sz="1400" dirty="0"/>
              <a:t> style = "width:40%;</a:t>
            </a:r>
            <a:r>
              <a:rPr lang="en-IN" sz="1400" dirty="0" err="1"/>
              <a:t>float:left;border:solid</a:t>
            </a:r>
            <a:r>
              <a:rPr lang="en-IN" sz="1400" dirty="0"/>
              <a:t> 1px black;"</a:t>
            </a:r>
            <a:r>
              <a:rPr lang="en-IN" sz="1400" b="1" dirty="0"/>
              <a:t>&gt;</a:t>
            </a:r>
            <a:r>
              <a:rPr lang="en-IN" sz="1400" dirty="0"/>
              <a:t>  </a:t>
            </a:r>
          </a:p>
          <a:p>
            <a:pPr lvl="0"/>
            <a:r>
              <a:rPr lang="en-IN" sz="1400" dirty="0"/>
              <a:t>    </a:t>
            </a:r>
            <a:r>
              <a:rPr lang="en-IN" sz="1400" b="1" dirty="0"/>
              <a:t>&lt;h1&gt;</a:t>
            </a:r>
            <a:r>
              <a:rPr lang="en-IN" sz="1400" dirty="0" err="1"/>
              <a:t>Json</a:t>
            </a:r>
            <a:r>
              <a:rPr lang="en-IN" sz="1400" dirty="0"/>
              <a:t> Pipe</a:t>
            </a:r>
            <a:r>
              <a:rPr lang="en-IN" sz="1400" b="1" dirty="0"/>
              <a:t>&lt;/h1&gt;</a:t>
            </a:r>
            <a:r>
              <a:rPr lang="en-IN" sz="1400" dirty="0"/>
              <a:t>  </a:t>
            </a:r>
          </a:p>
          <a:p>
            <a:pPr lvl="0"/>
            <a:r>
              <a:rPr lang="en-IN" sz="1400" dirty="0"/>
              <a:t>    </a:t>
            </a:r>
            <a:r>
              <a:rPr lang="en-IN" sz="1400" b="1" dirty="0"/>
              <a:t>&lt;b&gt;</a:t>
            </a:r>
            <a:r>
              <a:rPr lang="en-IN" sz="1400" dirty="0"/>
              <a:t>{{ </a:t>
            </a:r>
            <a:r>
              <a:rPr lang="en-IN" sz="1400" dirty="0" err="1"/>
              <a:t>jsonval</a:t>
            </a:r>
            <a:r>
              <a:rPr lang="en-IN" sz="1400" dirty="0"/>
              <a:t> | </a:t>
            </a:r>
            <a:r>
              <a:rPr lang="en-IN" sz="1400" dirty="0" err="1"/>
              <a:t>json</a:t>
            </a:r>
            <a:r>
              <a:rPr lang="en-IN" sz="1400" dirty="0"/>
              <a:t> }}</a:t>
            </a:r>
            <a:r>
              <a:rPr lang="en-IN" sz="1400" b="1" dirty="0"/>
              <a:t>&lt;/b&gt;</a:t>
            </a:r>
            <a:r>
              <a:rPr lang="en-IN" sz="1400" dirty="0"/>
              <a:t>  </a:t>
            </a:r>
          </a:p>
          <a:p>
            <a:pPr lvl="0"/>
            <a:r>
              <a:rPr lang="en-IN" sz="1400" dirty="0"/>
              <a:t>    </a:t>
            </a:r>
            <a:r>
              <a:rPr lang="en-IN" sz="1400" b="1" dirty="0"/>
              <a:t>&lt;h1&gt;</a:t>
            </a:r>
            <a:r>
              <a:rPr lang="en-IN" sz="1400" dirty="0"/>
              <a:t>Percent Pipe</a:t>
            </a:r>
            <a:r>
              <a:rPr lang="en-IN" sz="1400" b="1" dirty="0"/>
              <a:t>&lt;/h1&gt;</a:t>
            </a:r>
            <a:r>
              <a:rPr lang="en-IN" sz="1400" dirty="0"/>
              <a:t>  </a:t>
            </a:r>
          </a:p>
          <a:p>
            <a:pPr lvl="0"/>
            <a:r>
              <a:rPr lang="en-IN" sz="1400" dirty="0"/>
              <a:t>    </a:t>
            </a:r>
            <a:r>
              <a:rPr lang="en-IN" sz="1400" b="1" dirty="0"/>
              <a:t>&lt;b&gt;</a:t>
            </a:r>
            <a:r>
              <a:rPr lang="en-IN" sz="1400" dirty="0"/>
              <a:t>{{00.54565 | percent}}</a:t>
            </a:r>
            <a:r>
              <a:rPr lang="en-IN" sz="1400" b="1" dirty="0"/>
              <a:t>&lt;/b&gt;</a:t>
            </a:r>
            <a:r>
              <a:rPr lang="en-IN" sz="1400" dirty="0"/>
              <a:t>  </a:t>
            </a:r>
          </a:p>
          <a:p>
            <a:pPr lvl="0"/>
            <a:r>
              <a:rPr lang="en-IN" sz="1400" dirty="0"/>
              <a:t>    </a:t>
            </a:r>
            <a:r>
              <a:rPr lang="en-IN" sz="1400" b="1" dirty="0"/>
              <a:t>&lt;h1&gt;</a:t>
            </a:r>
            <a:r>
              <a:rPr lang="en-IN" sz="1400" dirty="0"/>
              <a:t>Slice Pipe</a:t>
            </a:r>
            <a:r>
              <a:rPr lang="en-IN" sz="1400" b="1" dirty="0"/>
              <a:t>&lt;/h1&gt;</a:t>
            </a:r>
            <a:r>
              <a:rPr lang="en-IN" sz="1400" dirty="0"/>
              <a:t>  </a:t>
            </a:r>
          </a:p>
          <a:p>
            <a:pPr lvl="0"/>
            <a:r>
              <a:rPr lang="en-IN" sz="1400" dirty="0"/>
              <a:t>    </a:t>
            </a:r>
            <a:r>
              <a:rPr lang="en-IN" sz="1400" b="1" dirty="0"/>
              <a:t>&lt;b&gt;</a:t>
            </a:r>
            <a:r>
              <a:rPr lang="en-IN" sz="1400" dirty="0"/>
              <a:t>{{months | slice:2:6}}</a:t>
            </a:r>
            <a:r>
              <a:rPr lang="en-IN" sz="1400" b="1" dirty="0"/>
              <a:t>&lt;/b&gt;</a:t>
            </a:r>
            <a:r>
              <a:rPr lang="en-IN" sz="1400" dirty="0"/>
              <a:t>  </a:t>
            </a:r>
          </a:p>
          <a:p>
            <a:pPr lvl="0"/>
            <a:r>
              <a:rPr lang="en-IN" sz="1400" dirty="0"/>
              <a:t>    // here 2 and 6 refers to the start and the end index  </a:t>
            </a:r>
          </a:p>
          <a:p>
            <a:pPr lvl="0"/>
            <a:r>
              <a:rPr lang="en-IN" sz="1400" dirty="0"/>
              <a:t>  </a:t>
            </a:r>
            <a:r>
              <a:rPr lang="en-IN" sz="1400" b="1" dirty="0"/>
              <a:t>&lt;/div&gt;</a:t>
            </a:r>
            <a:r>
              <a:rPr lang="en-IN" sz="1400" dirty="0"/>
              <a:t>  </a:t>
            </a:r>
          </a:p>
          <a:p>
            <a:pPr lvl="0"/>
            <a:r>
              <a:rPr lang="en-IN" sz="1400" b="1" dirty="0"/>
              <a:t>&lt;/div&gt;</a:t>
            </a:r>
            <a:r>
              <a:rPr lang="en-IN" sz="1400" dirty="0"/>
              <a:t>   </a:t>
            </a:r>
          </a:p>
        </p:txBody>
      </p:sp>
    </p:spTree>
    <p:extLst>
      <p:ext uri="{BB962C8B-B14F-4D97-AF65-F5344CB8AC3E}">
        <p14:creationId xmlns:p14="http://schemas.microsoft.com/office/powerpoint/2010/main" val="2239341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Angular Router?</a:t>
            </a:r>
            <a:endParaRPr lang="en-IN" dirty="0"/>
          </a:p>
        </p:txBody>
      </p:sp>
      <p:sp>
        <p:nvSpPr>
          <p:cNvPr id="3" name="Content Placeholder 2"/>
          <p:cNvSpPr>
            <a:spLocks noGrp="1"/>
          </p:cNvSpPr>
          <p:nvPr>
            <p:ph idx="1"/>
          </p:nvPr>
        </p:nvSpPr>
        <p:spPr/>
        <p:txBody>
          <a:bodyPr/>
          <a:lstStyle/>
          <a:p>
            <a:r>
              <a:rPr lang="en-IN" dirty="0"/>
              <a:t>Angular Router is a mechanism in which navigation happens from one view to the next as users perform application tasks. </a:t>
            </a:r>
          </a:p>
          <a:p>
            <a:r>
              <a:rPr lang="en-IN" dirty="0"/>
              <a:t>It borrows the concepts or model of browser's application navigation.</a:t>
            </a:r>
          </a:p>
          <a:p>
            <a:r>
              <a:rPr lang="en-IN" dirty="0"/>
              <a:t>The routing application should add element to the index.html as the first child in the tag in order to indicate how to compose navigation URLs. </a:t>
            </a:r>
          </a:p>
          <a:p>
            <a:r>
              <a:rPr lang="en-IN" dirty="0"/>
              <a:t>If app folder is the application root then you can set the </a:t>
            </a:r>
            <a:r>
              <a:rPr lang="en-IN" dirty="0" err="1"/>
              <a:t>href</a:t>
            </a:r>
            <a:r>
              <a:rPr lang="en-IN" dirty="0"/>
              <a:t> value as below</a:t>
            </a:r>
          </a:p>
          <a:p>
            <a:r>
              <a:rPr lang="en-IN" dirty="0"/>
              <a:t>&lt;base </a:t>
            </a:r>
            <a:r>
              <a:rPr lang="en-IN" dirty="0" err="1"/>
              <a:t>href</a:t>
            </a:r>
            <a:r>
              <a:rPr lang="en-IN" dirty="0"/>
              <a:t>="/"&gt;</a:t>
            </a:r>
          </a:p>
        </p:txBody>
      </p:sp>
    </p:spTree>
    <p:extLst>
      <p:ext uri="{BB962C8B-B14F-4D97-AF65-F5344CB8AC3E}">
        <p14:creationId xmlns:p14="http://schemas.microsoft.com/office/powerpoint/2010/main" val="1589204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the router imports?</a:t>
            </a:r>
            <a:endParaRPr lang="en-IN" dirty="0"/>
          </a:p>
        </p:txBody>
      </p:sp>
      <p:sp>
        <p:nvSpPr>
          <p:cNvPr id="3" name="Content Placeholder 2"/>
          <p:cNvSpPr>
            <a:spLocks noGrp="1"/>
          </p:cNvSpPr>
          <p:nvPr>
            <p:ph idx="1"/>
          </p:nvPr>
        </p:nvSpPr>
        <p:spPr/>
        <p:txBody>
          <a:bodyPr/>
          <a:lstStyle/>
          <a:p>
            <a:r>
              <a:rPr lang="en-IN" dirty="0"/>
              <a:t>The Angular Router which represents a particular component view for a given URL is not part of Angular Core. </a:t>
            </a:r>
          </a:p>
          <a:p>
            <a:r>
              <a:rPr lang="en-IN" dirty="0"/>
              <a:t>It is available in library named @angular/router to import required router components. </a:t>
            </a:r>
          </a:p>
          <a:p>
            <a:endParaRPr lang="en-IN" dirty="0"/>
          </a:p>
          <a:p>
            <a:r>
              <a:rPr lang="en-IN" dirty="0"/>
              <a:t>For example, we import them in app module as below,</a:t>
            </a:r>
          </a:p>
          <a:p>
            <a:r>
              <a:rPr lang="en-IN" dirty="0"/>
              <a:t>import { </a:t>
            </a:r>
            <a:r>
              <a:rPr lang="en-IN" dirty="0" err="1"/>
              <a:t>RouterModule</a:t>
            </a:r>
            <a:r>
              <a:rPr lang="en-IN" dirty="0"/>
              <a:t>, Routes } from '@angular/router';</a:t>
            </a:r>
          </a:p>
        </p:txBody>
      </p:sp>
    </p:spTree>
    <p:extLst>
      <p:ext uri="{BB962C8B-B14F-4D97-AF65-F5344CB8AC3E}">
        <p14:creationId xmlns:p14="http://schemas.microsoft.com/office/powerpoint/2010/main" val="15605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router outlet?</a:t>
            </a:r>
          </a:p>
        </p:txBody>
      </p:sp>
      <p:sp>
        <p:nvSpPr>
          <p:cNvPr id="3" name="Content Placeholder 2"/>
          <p:cNvSpPr>
            <a:spLocks noGrp="1"/>
          </p:cNvSpPr>
          <p:nvPr>
            <p:ph idx="1"/>
          </p:nvPr>
        </p:nvSpPr>
        <p:spPr/>
        <p:txBody>
          <a:bodyPr/>
          <a:lstStyle/>
          <a:p>
            <a:r>
              <a:rPr lang="en-IN" dirty="0"/>
              <a:t>The </a:t>
            </a:r>
            <a:r>
              <a:rPr lang="en-IN" dirty="0" err="1"/>
              <a:t>RouterOutlet</a:t>
            </a:r>
            <a:r>
              <a:rPr lang="en-IN" dirty="0"/>
              <a:t> is a directive from the router library and it acts as a placeholder that marks the spot in the template where the router should display the components for that outlet. </a:t>
            </a:r>
          </a:p>
          <a:p>
            <a:r>
              <a:rPr lang="en-IN" dirty="0"/>
              <a:t>Router outlet is used like a component,</a:t>
            </a:r>
          </a:p>
          <a:p>
            <a:r>
              <a:rPr lang="en-IN" dirty="0"/>
              <a:t>&lt;router-outlet&gt;&lt;/router-outlet&gt;</a:t>
            </a:r>
          </a:p>
        </p:txBody>
      </p:sp>
    </p:spTree>
    <p:extLst>
      <p:ext uri="{BB962C8B-B14F-4D97-AF65-F5344CB8AC3E}">
        <p14:creationId xmlns:p14="http://schemas.microsoft.com/office/powerpoint/2010/main" val="3574859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are router links?</a:t>
            </a:r>
            <a:endParaRPr lang="en-IN" dirty="0"/>
          </a:p>
        </p:txBody>
      </p:sp>
      <p:sp>
        <p:nvSpPr>
          <p:cNvPr id="3" name="Content Placeholder 2"/>
          <p:cNvSpPr>
            <a:spLocks noGrp="1"/>
          </p:cNvSpPr>
          <p:nvPr>
            <p:ph idx="1"/>
          </p:nvPr>
        </p:nvSpPr>
        <p:spPr/>
        <p:txBody>
          <a:bodyPr>
            <a:normAutofit lnSpcReduction="10000"/>
          </a:bodyPr>
          <a:lstStyle/>
          <a:p>
            <a:r>
              <a:rPr lang="en-IN" dirty="0"/>
              <a:t>The </a:t>
            </a:r>
            <a:r>
              <a:rPr lang="en-IN" dirty="0" err="1"/>
              <a:t>RouterLink</a:t>
            </a:r>
            <a:r>
              <a:rPr lang="en-IN" dirty="0"/>
              <a:t> is a directive on the anchor tags give the router control over those elements. </a:t>
            </a:r>
          </a:p>
          <a:p>
            <a:r>
              <a:rPr lang="en-IN" dirty="0"/>
              <a:t>Since the navigation paths are fixed, you can assign string values to router-link directive as below,</a:t>
            </a:r>
          </a:p>
          <a:p>
            <a:r>
              <a:rPr lang="en-IN" dirty="0"/>
              <a:t>&lt;h1&gt;Angular Router&lt;/h1&gt;</a:t>
            </a:r>
          </a:p>
          <a:p>
            <a:r>
              <a:rPr lang="en-IN" dirty="0"/>
              <a:t>&lt;</a:t>
            </a:r>
            <a:r>
              <a:rPr lang="en-IN" dirty="0" err="1"/>
              <a:t>nav</a:t>
            </a:r>
            <a:r>
              <a:rPr lang="en-IN" dirty="0"/>
              <a:t>&gt;</a:t>
            </a:r>
          </a:p>
          <a:p>
            <a:r>
              <a:rPr lang="en-IN" dirty="0"/>
              <a:t>  &lt;a </a:t>
            </a:r>
            <a:r>
              <a:rPr lang="en-IN" dirty="0" err="1"/>
              <a:t>routerLink</a:t>
            </a:r>
            <a:r>
              <a:rPr lang="en-IN" dirty="0"/>
              <a:t>="/</a:t>
            </a:r>
            <a:r>
              <a:rPr lang="en-IN" dirty="0" err="1"/>
              <a:t>todosList</a:t>
            </a:r>
            <a:r>
              <a:rPr lang="en-IN" dirty="0"/>
              <a:t>" &gt;List of </a:t>
            </a:r>
            <a:r>
              <a:rPr lang="en-IN" dirty="0" err="1"/>
              <a:t>todos</a:t>
            </a:r>
            <a:r>
              <a:rPr lang="en-IN" dirty="0"/>
              <a:t>&lt;/a&gt;</a:t>
            </a:r>
          </a:p>
          <a:p>
            <a:r>
              <a:rPr lang="en-IN" dirty="0"/>
              <a:t>  &lt;a </a:t>
            </a:r>
            <a:r>
              <a:rPr lang="en-IN" dirty="0" err="1"/>
              <a:t>routerLink</a:t>
            </a:r>
            <a:r>
              <a:rPr lang="en-IN" dirty="0"/>
              <a:t>="/completed" &gt;Completed </a:t>
            </a:r>
            <a:r>
              <a:rPr lang="en-IN" dirty="0" err="1"/>
              <a:t>todos</a:t>
            </a:r>
            <a:r>
              <a:rPr lang="en-IN" dirty="0"/>
              <a:t>&lt;/a&gt;</a:t>
            </a:r>
          </a:p>
          <a:p>
            <a:r>
              <a:rPr lang="en-IN" dirty="0"/>
              <a:t>&lt;/</a:t>
            </a:r>
            <a:r>
              <a:rPr lang="en-IN" dirty="0" err="1"/>
              <a:t>nav</a:t>
            </a:r>
            <a:r>
              <a:rPr lang="en-IN" dirty="0"/>
              <a:t>&gt;</a:t>
            </a:r>
          </a:p>
          <a:p>
            <a:r>
              <a:rPr lang="en-IN" dirty="0"/>
              <a:t>&lt;router-outlet&gt;&lt;/router-outlet&gt;</a:t>
            </a:r>
          </a:p>
        </p:txBody>
      </p:sp>
    </p:spTree>
    <p:extLst>
      <p:ext uri="{BB962C8B-B14F-4D97-AF65-F5344CB8AC3E}">
        <p14:creationId xmlns:p14="http://schemas.microsoft.com/office/powerpoint/2010/main" val="3791344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active router links?</a:t>
            </a:r>
          </a:p>
        </p:txBody>
      </p:sp>
      <p:sp>
        <p:nvSpPr>
          <p:cNvPr id="3" name="Content Placeholder 2"/>
          <p:cNvSpPr>
            <a:spLocks noGrp="1"/>
          </p:cNvSpPr>
          <p:nvPr>
            <p:ph idx="1"/>
          </p:nvPr>
        </p:nvSpPr>
        <p:spPr/>
        <p:txBody>
          <a:bodyPr>
            <a:normAutofit lnSpcReduction="10000"/>
          </a:bodyPr>
          <a:lstStyle/>
          <a:p>
            <a:r>
              <a:rPr lang="en-IN" dirty="0" err="1"/>
              <a:t>RouterLinkActive</a:t>
            </a:r>
            <a:r>
              <a:rPr lang="en-IN" dirty="0"/>
              <a:t> is a directive that toggles </a:t>
            </a:r>
            <a:r>
              <a:rPr lang="en-IN" dirty="0" err="1"/>
              <a:t>css</a:t>
            </a:r>
            <a:r>
              <a:rPr lang="en-IN" dirty="0"/>
              <a:t> classes for active </a:t>
            </a:r>
            <a:r>
              <a:rPr lang="en-IN" dirty="0" err="1"/>
              <a:t>RouterLink</a:t>
            </a:r>
            <a:r>
              <a:rPr lang="en-IN" dirty="0"/>
              <a:t> bindings based on the current </a:t>
            </a:r>
            <a:r>
              <a:rPr lang="en-IN" dirty="0" err="1"/>
              <a:t>RouterState</a:t>
            </a:r>
            <a:r>
              <a:rPr lang="en-IN" dirty="0"/>
              <a:t>. </a:t>
            </a:r>
            <a:r>
              <a:rPr lang="en-IN" dirty="0" err="1"/>
              <a:t>i.e</a:t>
            </a:r>
            <a:r>
              <a:rPr lang="en-IN" dirty="0"/>
              <a:t>, the Router will add CSS classes when this link is active and </a:t>
            </a:r>
            <a:r>
              <a:rPr lang="en-IN" dirty="0" err="1"/>
              <a:t>and</a:t>
            </a:r>
            <a:r>
              <a:rPr lang="en-IN" dirty="0"/>
              <a:t> remove when the link is inactive. </a:t>
            </a:r>
          </a:p>
          <a:p>
            <a:r>
              <a:rPr lang="en-IN" dirty="0"/>
              <a:t>For example, you can add them to </a:t>
            </a:r>
            <a:r>
              <a:rPr lang="en-IN" dirty="0" err="1"/>
              <a:t>RouterLinks</a:t>
            </a:r>
            <a:r>
              <a:rPr lang="en-IN" dirty="0"/>
              <a:t> as below</a:t>
            </a:r>
          </a:p>
          <a:p>
            <a:r>
              <a:rPr lang="en-IN" dirty="0"/>
              <a:t>&lt;h1&gt;Angular Router&lt;/h1&gt;</a:t>
            </a:r>
          </a:p>
          <a:p>
            <a:r>
              <a:rPr lang="en-IN" dirty="0"/>
              <a:t>&lt;</a:t>
            </a:r>
            <a:r>
              <a:rPr lang="en-IN" dirty="0" err="1"/>
              <a:t>nav</a:t>
            </a:r>
            <a:r>
              <a:rPr lang="en-IN" dirty="0"/>
              <a:t>&gt;</a:t>
            </a:r>
          </a:p>
          <a:p>
            <a:r>
              <a:rPr lang="en-IN" dirty="0"/>
              <a:t> &lt;a </a:t>
            </a:r>
            <a:r>
              <a:rPr lang="en-IN" dirty="0" err="1"/>
              <a:t>routerLink</a:t>
            </a:r>
            <a:r>
              <a:rPr lang="en-IN" dirty="0"/>
              <a:t>="/</a:t>
            </a:r>
            <a:r>
              <a:rPr lang="en-IN" dirty="0" err="1"/>
              <a:t>todosList</a:t>
            </a:r>
            <a:r>
              <a:rPr lang="en-IN" dirty="0"/>
              <a:t>" </a:t>
            </a:r>
            <a:r>
              <a:rPr lang="en-IN" dirty="0" err="1"/>
              <a:t>routerLinkActive</a:t>
            </a:r>
            <a:r>
              <a:rPr lang="en-IN" dirty="0"/>
              <a:t>="active"&gt;List of </a:t>
            </a:r>
            <a:r>
              <a:rPr lang="en-IN" dirty="0" err="1"/>
              <a:t>todos</a:t>
            </a:r>
            <a:r>
              <a:rPr lang="en-IN" dirty="0"/>
              <a:t>&lt;/a&gt;</a:t>
            </a:r>
          </a:p>
          <a:p>
            <a:r>
              <a:rPr lang="en-IN" dirty="0"/>
              <a:t> &lt;a </a:t>
            </a:r>
            <a:r>
              <a:rPr lang="en-IN" dirty="0" err="1"/>
              <a:t>routerLink</a:t>
            </a:r>
            <a:r>
              <a:rPr lang="en-IN" dirty="0"/>
              <a:t>="/completed" </a:t>
            </a:r>
            <a:r>
              <a:rPr lang="en-IN" dirty="0" err="1"/>
              <a:t>routerLinkActive</a:t>
            </a:r>
            <a:r>
              <a:rPr lang="en-IN" dirty="0"/>
              <a:t>="active"&gt;Completed </a:t>
            </a:r>
            <a:r>
              <a:rPr lang="en-IN" dirty="0" err="1"/>
              <a:t>todos</a:t>
            </a:r>
            <a:r>
              <a:rPr lang="en-IN" dirty="0"/>
              <a:t>&lt;/a&gt;</a:t>
            </a:r>
          </a:p>
          <a:p>
            <a:r>
              <a:rPr lang="en-IN" dirty="0"/>
              <a:t>&lt;/</a:t>
            </a:r>
            <a:r>
              <a:rPr lang="en-IN" dirty="0" err="1"/>
              <a:t>nav</a:t>
            </a:r>
            <a:r>
              <a:rPr lang="en-IN" dirty="0"/>
              <a:t>&gt;</a:t>
            </a:r>
          </a:p>
          <a:p>
            <a:r>
              <a:rPr lang="en-IN" dirty="0"/>
              <a:t>&lt;router-outlet&gt;&lt;/router-outlet&gt;</a:t>
            </a:r>
          </a:p>
        </p:txBody>
      </p:sp>
    </p:spTree>
    <p:extLst>
      <p:ext uri="{BB962C8B-B14F-4D97-AF65-F5344CB8AC3E}">
        <p14:creationId xmlns:p14="http://schemas.microsoft.com/office/powerpoint/2010/main" val="23210289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3743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 </a:t>
            </a:r>
            <a:r>
              <a:rPr lang="en-IN" b="1" dirty="0"/>
              <a:t>Types</a:t>
            </a:r>
            <a:r>
              <a:rPr lang="en-IN" dirty="0"/>
              <a:t> </a:t>
            </a:r>
          </a:p>
        </p:txBody>
      </p:sp>
      <p:sp>
        <p:nvSpPr>
          <p:cNvPr id="3" name="Content Placeholder 2"/>
          <p:cNvSpPr>
            <a:spLocks noGrp="1"/>
          </p:cNvSpPr>
          <p:nvPr>
            <p:ph idx="1"/>
          </p:nvPr>
        </p:nvSpPr>
        <p:spPr/>
        <p:txBody>
          <a:bodyPr>
            <a:normAutofit fontScale="92500" lnSpcReduction="20000"/>
          </a:bodyPr>
          <a:lstStyle/>
          <a:p>
            <a:r>
              <a:rPr lang="en-IN" dirty="0"/>
              <a:t>One of the most controversial features of this language are its </a:t>
            </a:r>
            <a:r>
              <a:rPr lang="en-IN" b="1" dirty="0"/>
              <a:t>types.</a:t>
            </a:r>
          </a:p>
          <a:p>
            <a:r>
              <a:rPr lang="en-IN" dirty="0"/>
              <a:t>JavaScript counts with </a:t>
            </a:r>
            <a:r>
              <a:rPr lang="en-IN" b="1" dirty="0"/>
              <a:t>dynamic types</a:t>
            </a:r>
            <a:r>
              <a:rPr lang="en-IN" dirty="0"/>
              <a:t>. This means that when you declare a variable, you don’t define the type.</a:t>
            </a:r>
          </a:p>
          <a:p>
            <a:r>
              <a:rPr lang="en-IN" dirty="0"/>
              <a:t>This apparently simple and convenient feature, can make the programming and debugging activities way more complex in the long run.</a:t>
            </a:r>
          </a:p>
          <a:p>
            <a:endParaRPr lang="en-IN" dirty="0"/>
          </a:p>
          <a:p>
            <a:r>
              <a:rPr lang="en-IN" b="1" dirty="0"/>
              <a:t>Static Types</a:t>
            </a:r>
          </a:p>
          <a:p>
            <a:r>
              <a:rPr lang="en-IN" dirty="0"/>
              <a:t>This is what makes the whole difference, </a:t>
            </a:r>
            <a:r>
              <a:rPr lang="en-IN" dirty="0" err="1"/>
              <a:t>TypeScript</a:t>
            </a:r>
            <a:r>
              <a:rPr lang="en-IN" dirty="0"/>
              <a:t> adds optional </a:t>
            </a:r>
            <a:r>
              <a:rPr lang="en-IN" b="1" dirty="0"/>
              <a:t>static types</a:t>
            </a:r>
            <a:r>
              <a:rPr lang="en-IN" dirty="0"/>
              <a:t> to JavaScript.</a:t>
            </a:r>
          </a:p>
          <a:p>
            <a:r>
              <a:rPr lang="en-IN" dirty="0"/>
              <a:t>It means that you can declare a typed variable And the type of this variable will be the same in your development process.</a:t>
            </a:r>
          </a:p>
          <a:p>
            <a:r>
              <a:rPr lang="en-IN" dirty="0"/>
              <a:t>It will do to the type checking at compile time.</a:t>
            </a:r>
          </a:p>
          <a:p>
            <a:endParaRPr lang="en-IN" dirty="0"/>
          </a:p>
        </p:txBody>
      </p:sp>
    </p:spTree>
    <p:extLst>
      <p:ext uri="{BB962C8B-B14F-4D97-AF65-F5344CB8AC3E}">
        <p14:creationId xmlns:p14="http://schemas.microsoft.com/office/powerpoint/2010/main" val="331114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 </a:t>
            </a:r>
            <a:r>
              <a:rPr lang="en-IN" b="1" dirty="0"/>
              <a:t>advantage</a:t>
            </a:r>
            <a:endParaRPr lang="en-IN" dirty="0"/>
          </a:p>
        </p:txBody>
      </p:sp>
      <p:sp>
        <p:nvSpPr>
          <p:cNvPr id="3" name="Content Placeholder 2"/>
          <p:cNvSpPr>
            <a:spLocks noGrp="1"/>
          </p:cNvSpPr>
          <p:nvPr>
            <p:ph idx="1"/>
          </p:nvPr>
        </p:nvSpPr>
        <p:spPr/>
        <p:txBody>
          <a:bodyPr>
            <a:normAutofit/>
          </a:bodyPr>
          <a:lstStyle/>
          <a:p>
            <a:r>
              <a:rPr lang="en-IN" dirty="0"/>
              <a:t>Self-documenting: Instead of adding comments to your code, with a type system you are annotating your code and it will always be in sync with the actual code</a:t>
            </a:r>
          </a:p>
          <a:p>
            <a:r>
              <a:rPr lang="en-IN" dirty="0"/>
              <a:t>Avoid common pitfalls: </a:t>
            </a:r>
            <a:r>
              <a:rPr lang="en-IN" dirty="0" err="1"/>
              <a:t>TypeScript</a:t>
            </a:r>
            <a:r>
              <a:rPr lang="en-IN" dirty="0"/>
              <a:t> is going to spit out any compilation error unlike JavaScript which is an interpreted language. </a:t>
            </a:r>
          </a:p>
          <a:p>
            <a:r>
              <a:rPr lang="en-IN" dirty="0"/>
              <a:t>You can catch errors at the early stage during development, and less bugs = Win</a:t>
            </a:r>
          </a:p>
        </p:txBody>
      </p:sp>
    </p:spTree>
    <p:extLst>
      <p:ext uri="{BB962C8B-B14F-4D97-AF65-F5344CB8AC3E}">
        <p14:creationId xmlns:p14="http://schemas.microsoft.com/office/powerpoint/2010/main" val="139355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TypeScript</a:t>
            </a:r>
            <a:r>
              <a:rPr lang="en-IN" dirty="0"/>
              <a:t> : Basic types</a:t>
            </a:r>
          </a:p>
        </p:txBody>
      </p:sp>
      <p:sp>
        <p:nvSpPr>
          <p:cNvPr id="3" name="Content Placeholder 2"/>
          <p:cNvSpPr>
            <a:spLocks noGrp="1"/>
          </p:cNvSpPr>
          <p:nvPr>
            <p:ph idx="1"/>
          </p:nvPr>
        </p:nvSpPr>
        <p:spPr/>
        <p:txBody>
          <a:bodyPr>
            <a:normAutofit/>
          </a:bodyPr>
          <a:lstStyle/>
          <a:p>
            <a:r>
              <a:rPr lang="en-IN" dirty="0" err="1"/>
              <a:t>const</a:t>
            </a:r>
            <a:r>
              <a:rPr lang="en-IN" dirty="0"/>
              <a:t> name: string = "Jane";</a:t>
            </a:r>
          </a:p>
          <a:p>
            <a:r>
              <a:rPr lang="en-IN" dirty="0" err="1"/>
              <a:t>const</a:t>
            </a:r>
            <a:r>
              <a:rPr lang="en-IN" dirty="0"/>
              <a:t> age: number = 40;</a:t>
            </a:r>
          </a:p>
          <a:p>
            <a:r>
              <a:rPr lang="en-IN" dirty="0" err="1"/>
              <a:t>const</a:t>
            </a:r>
            <a:r>
              <a:rPr lang="en-IN" dirty="0"/>
              <a:t> </a:t>
            </a:r>
            <a:r>
              <a:rPr lang="en-IN" dirty="0" err="1"/>
              <a:t>isAlive</a:t>
            </a:r>
            <a:r>
              <a:rPr lang="en-IN" dirty="0"/>
              <a:t>: </a:t>
            </a:r>
            <a:r>
              <a:rPr lang="en-IN" dirty="0" err="1"/>
              <a:t>boolean</a:t>
            </a:r>
            <a:r>
              <a:rPr lang="en-IN" dirty="0"/>
              <a:t> = true;</a:t>
            </a:r>
          </a:p>
          <a:p>
            <a:endParaRPr lang="en-IN" dirty="0"/>
          </a:p>
          <a:p>
            <a:r>
              <a:rPr lang="en-IN" dirty="0"/>
              <a:t>Alternatively....</a:t>
            </a:r>
          </a:p>
          <a:p>
            <a:r>
              <a:rPr lang="en-IN" dirty="0" err="1"/>
              <a:t>const</a:t>
            </a:r>
            <a:r>
              <a:rPr lang="en-IN" dirty="0"/>
              <a:t> name = "Jane";</a:t>
            </a:r>
          </a:p>
          <a:p>
            <a:r>
              <a:rPr lang="en-IN" dirty="0" err="1"/>
              <a:t>const</a:t>
            </a:r>
            <a:r>
              <a:rPr lang="en-IN" dirty="0"/>
              <a:t> age = 40;</a:t>
            </a:r>
          </a:p>
          <a:p>
            <a:r>
              <a:rPr lang="en-IN" dirty="0" err="1"/>
              <a:t>const</a:t>
            </a:r>
            <a:r>
              <a:rPr lang="en-IN" dirty="0"/>
              <a:t> </a:t>
            </a:r>
            <a:r>
              <a:rPr lang="en-IN" dirty="0" err="1"/>
              <a:t>isAlive</a:t>
            </a:r>
            <a:r>
              <a:rPr lang="en-IN" dirty="0"/>
              <a:t> = true;</a:t>
            </a:r>
          </a:p>
        </p:txBody>
      </p:sp>
    </p:spTree>
    <p:extLst>
      <p:ext uri="{BB962C8B-B14F-4D97-AF65-F5344CB8AC3E}">
        <p14:creationId xmlns:p14="http://schemas.microsoft.com/office/powerpoint/2010/main" val="1390574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1453</TotalTime>
  <Words>4036</Words>
  <Application>Microsoft Office PowerPoint</Application>
  <PresentationFormat>Widescreen</PresentationFormat>
  <Paragraphs>569</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Calibri</vt:lpstr>
      <vt:lpstr>Tw Cen MT</vt:lpstr>
      <vt:lpstr>Tw Cen MT Condensed</vt:lpstr>
      <vt:lpstr>Verdana</vt:lpstr>
      <vt:lpstr>Wingdings 3</vt:lpstr>
      <vt:lpstr>Integral</vt:lpstr>
      <vt:lpstr>Angular 7</vt:lpstr>
      <vt:lpstr>Introduction</vt:lpstr>
      <vt:lpstr>Single Page Application (SPA)</vt:lpstr>
      <vt:lpstr>What is Angular Framework?</vt:lpstr>
      <vt:lpstr>difference between AngularJS and Angular</vt:lpstr>
      <vt:lpstr>What is TypeScript?</vt:lpstr>
      <vt:lpstr>TypeScript : Types </vt:lpstr>
      <vt:lpstr>TypeScript : advantage</vt:lpstr>
      <vt:lpstr>TypeScript : Basic types</vt:lpstr>
      <vt:lpstr>TypeScript : Aliases</vt:lpstr>
      <vt:lpstr>Example:  TypeScript</vt:lpstr>
      <vt:lpstr>Building your first TypeScript file</vt:lpstr>
      <vt:lpstr>What is angular CLI?</vt:lpstr>
      <vt:lpstr>Commands :angular CLI</vt:lpstr>
      <vt:lpstr>Angular 7 Environment Setup</vt:lpstr>
      <vt:lpstr>Create first app</vt:lpstr>
      <vt:lpstr>Project structure</vt:lpstr>
      <vt:lpstr>Project structure</vt:lpstr>
      <vt:lpstr>Project structure</vt:lpstr>
      <vt:lpstr>PowerPoint Presentation</vt:lpstr>
      <vt:lpstr>Angular architecture</vt:lpstr>
      <vt:lpstr>Angular architecture</vt:lpstr>
      <vt:lpstr>Angular architecture</vt:lpstr>
      <vt:lpstr>difference between constructor and ngOnInit </vt:lpstr>
      <vt:lpstr>difference between constructor and ngOnInit </vt:lpstr>
      <vt:lpstr>What are directives?</vt:lpstr>
      <vt:lpstr>What are directives?</vt:lpstr>
      <vt:lpstr>What are components?</vt:lpstr>
      <vt:lpstr>What are components?</vt:lpstr>
      <vt:lpstr>What are components?</vt:lpstr>
      <vt:lpstr>differences between Component and Directive </vt:lpstr>
      <vt:lpstr>What are the various kinds of directives?</vt:lpstr>
      <vt:lpstr>How do you create directives using CLI?</vt:lpstr>
      <vt:lpstr>attribute directives</vt:lpstr>
      <vt:lpstr>attribute directives</vt:lpstr>
      <vt:lpstr>ngFor directive</vt:lpstr>
      <vt:lpstr>ngIf directive</vt:lpstr>
      <vt:lpstr>ngstyle directive</vt:lpstr>
      <vt:lpstr>create a new component</vt:lpstr>
      <vt:lpstr>Creating component with CLI</vt:lpstr>
      <vt:lpstr>What is a template?</vt:lpstr>
      <vt:lpstr>Inline template</vt:lpstr>
      <vt:lpstr>External  template</vt:lpstr>
      <vt:lpstr>inline and external template file</vt:lpstr>
      <vt:lpstr>What is a module?</vt:lpstr>
      <vt:lpstr>NgModule decorator</vt:lpstr>
      <vt:lpstr>PowerPoint Presentation</vt:lpstr>
      <vt:lpstr>What is a data binding?</vt:lpstr>
      <vt:lpstr>Classify :data binding</vt:lpstr>
      <vt:lpstr>What is interpolation?</vt:lpstr>
      <vt:lpstr>What are template expressions?</vt:lpstr>
      <vt:lpstr>Types :data binding</vt:lpstr>
      <vt:lpstr>Types :data binding</vt:lpstr>
      <vt:lpstr>Template, Directives and Data Binding</vt:lpstr>
      <vt:lpstr>What is a service?</vt:lpstr>
      <vt:lpstr>What is a service?</vt:lpstr>
      <vt:lpstr>What is dependency injection in Angular?</vt:lpstr>
      <vt:lpstr>Filter : using pipes</vt:lpstr>
      <vt:lpstr>Filter : using parameterized pipe</vt:lpstr>
      <vt:lpstr>Filter : using chain pipes</vt:lpstr>
      <vt:lpstr>Angular 7 Built-in Pipes</vt:lpstr>
      <vt:lpstr>Angular 7 Built-in Pipes</vt:lpstr>
      <vt:lpstr>Angular 7 Built-in Pipes</vt:lpstr>
      <vt:lpstr>What is Angular Router?</vt:lpstr>
      <vt:lpstr>What are the router imports?</vt:lpstr>
      <vt:lpstr>What is router outlet?</vt:lpstr>
      <vt:lpstr>What are router links?</vt:lpstr>
      <vt:lpstr>What are active router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Dibakar</dc:creator>
  <cp:lastModifiedBy>Simant Setu</cp:lastModifiedBy>
  <cp:revision>30</cp:revision>
  <dcterms:created xsi:type="dcterms:W3CDTF">2019-10-16T15:16:09Z</dcterms:created>
  <dcterms:modified xsi:type="dcterms:W3CDTF">2019-10-24T12:51:41Z</dcterms:modified>
</cp:coreProperties>
</file>