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1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5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76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9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5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9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5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4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6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AED0BD-44E2-48DC-B458-2CED746AF42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1DD4BD-6781-49A9-A1C1-FC5A58EFBA6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0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0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367" y="2140624"/>
            <a:ext cx="9720073" cy="402336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Now make change as:</a:t>
            </a:r>
          </a:p>
          <a:p>
            <a:r>
              <a:rPr lang="en-IN" dirty="0"/>
              <a:t>function count(){</a:t>
            </a:r>
          </a:p>
          <a:p>
            <a:r>
              <a:rPr lang="en-IN" dirty="0"/>
              <a:t>    for (let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9; 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r>
              <a:rPr lang="en-IN" dirty="0"/>
              <a:t>      console.log(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console.log('Counted: ' 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count();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490434" y="4409658"/>
            <a:ext cx="73710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error TS2304: Cannot find name '</a:t>
            </a:r>
            <a:r>
              <a:rPr lang="en-IN" dirty="0" err="1"/>
              <a:t>i</a:t>
            </a:r>
            <a:r>
              <a:rPr lang="en-IN" dirty="0"/>
              <a:t>'.</a:t>
            </a:r>
          </a:p>
          <a:p>
            <a:endParaRPr lang="en-IN" dirty="0"/>
          </a:p>
          <a:p>
            <a:r>
              <a:rPr lang="en-IN" dirty="0"/>
              <a:t>6       console.log('Counted: ' 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    ~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Found 1 error.</a:t>
            </a:r>
          </a:p>
        </p:txBody>
      </p:sp>
    </p:spTree>
    <p:extLst>
      <p:ext uri="{BB962C8B-B14F-4D97-AF65-F5344CB8AC3E}">
        <p14:creationId xmlns:p14="http://schemas.microsoft.com/office/powerpoint/2010/main" val="655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01881"/>
            <a:ext cx="10618373" cy="612519"/>
          </a:xfrm>
        </p:spPr>
        <p:txBody>
          <a:bodyPr>
            <a:normAutofit fontScale="90000"/>
          </a:bodyPr>
          <a:lstStyle/>
          <a:p>
            <a:r>
              <a:rPr lang="en-IN" dirty="0"/>
              <a:t>Default methods for variables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9403"/>
            <a:ext cx="9720073" cy="496995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let a: number;                    //numeric type</a:t>
            </a:r>
          </a:p>
          <a:p>
            <a:endParaRPr lang="en-IN" dirty="0"/>
          </a:p>
          <a:p>
            <a:r>
              <a:rPr lang="en-IN" dirty="0"/>
              <a:t>1	a = 5.56789;	Basic assignment	5.56789</a:t>
            </a:r>
          </a:p>
          <a:p>
            <a:r>
              <a:rPr lang="en-IN" dirty="0"/>
              <a:t>2	</a:t>
            </a:r>
            <a:r>
              <a:rPr lang="en-IN" dirty="0" err="1"/>
              <a:t>a.toExponential</a:t>
            </a:r>
            <a:r>
              <a:rPr lang="en-IN" dirty="0"/>
              <a:t>()	Convert a number into an exponential notation:	5.56789e+0</a:t>
            </a:r>
          </a:p>
          <a:p>
            <a:r>
              <a:rPr lang="en-IN" dirty="0"/>
              <a:t>3a	</a:t>
            </a:r>
            <a:r>
              <a:rPr lang="en-IN" dirty="0" err="1"/>
              <a:t>a.toFixed</a:t>
            </a:r>
            <a:r>
              <a:rPr lang="en-IN" dirty="0"/>
              <a:t>()	Converts a number to a string keeping a specified number of decimals.	6</a:t>
            </a:r>
          </a:p>
          <a:p>
            <a:r>
              <a:rPr lang="en-IN" dirty="0"/>
              <a:t>3b	</a:t>
            </a:r>
            <a:r>
              <a:rPr lang="en-IN" dirty="0" err="1"/>
              <a:t>a.toFixed</a:t>
            </a:r>
            <a:r>
              <a:rPr lang="en-IN" dirty="0"/>
              <a:t>(2)	5.57</a:t>
            </a:r>
          </a:p>
          <a:p>
            <a:r>
              <a:rPr lang="en-IN" dirty="0"/>
              <a:t>4	</a:t>
            </a:r>
            <a:r>
              <a:rPr lang="en-IN" dirty="0" err="1"/>
              <a:t>a.toPrecision</a:t>
            </a:r>
            <a:r>
              <a:rPr lang="en-IN" dirty="0"/>
              <a:t>(2)	Returns a string representing the Number object to a specified precision.</a:t>
            </a:r>
          </a:p>
          <a:p>
            <a:r>
              <a:rPr lang="en-IN" dirty="0"/>
              <a:t>While </a:t>
            </a:r>
            <a:r>
              <a:rPr lang="en-IN" dirty="0" err="1"/>
              <a:t>toFixed</a:t>
            </a:r>
            <a:r>
              <a:rPr lang="en-IN" dirty="0"/>
              <a:t>(n) provides n length after the decimal point; </a:t>
            </a:r>
            <a:r>
              <a:rPr lang="en-IN" dirty="0" err="1"/>
              <a:t>toPrecision</a:t>
            </a:r>
            <a:r>
              <a:rPr lang="en-IN" dirty="0"/>
              <a:t>(x) provides x total length.	5.6</a:t>
            </a:r>
          </a:p>
          <a:p>
            <a:r>
              <a:rPr lang="en-IN" dirty="0"/>
              <a:t>5	</a:t>
            </a:r>
            <a:r>
              <a:rPr lang="en-IN" dirty="0" err="1"/>
              <a:t>a.toString</a:t>
            </a:r>
            <a:r>
              <a:rPr lang="en-IN" dirty="0"/>
              <a:t>()	Returns a string representing the Number object.	5.56789</a:t>
            </a:r>
          </a:p>
          <a:p>
            <a:r>
              <a:rPr lang="en-IN" dirty="0"/>
              <a:t>6	</a:t>
            </a:r>
            <a:r>
              <a:rPr lang="en-IN" dirty="0" err="1"/>
              <a:t>a.valueOf</a:t>
            </a:r>
            <a:r>
              <a:rPr lang="en-IN" dirty="0"/>
              <a:t>()	The </a:t>
            </a:r>
            <a:r>
              <a:rPr lang="en-IN" dirty="0" err="1"/>
              <a:t>valueOf</a:t>
            </a:r>
            <a:r>
              <a:rPr lang="en-IN" dirty="0"/>
              <a:t>() method returns the wrapped primitive value of a Number object.	5.56789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80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01881"/>
            <a:ext cx="10618373" cy="612519"/>
          </a:xfrm>
        </p:spPr>
        <p:txBody>
          <a:bodyPr>
            <a:normAutofit fontScale="90000"/>
          </a:bodyPr>
          <a:lstStyle/>
          <a:p>
            <a:r>
              <a:rPr lang="en-IN" dirty="0"/>
              <a:t>Default methods for variables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1" y="914401"/>
            <a:ext cx="11191741" cy="580837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let b: string;                    //string</a:t>
            </a:r>
          </a:p>
          <a:p>
            <a:endParaRPr lang="en-IN" dirty="0"/>
          </a:p>
          <a:p>
            <a:r>
              <a:rPr lang="en-IN" dirty="0"/>
              <a:t>1	b = 'Hello MDB World';	Basic assignment	Hello MDB World</a:t>
            </a:r>
          </a:p>
          <a:p>
            <a:r>
              <a:rPr lang="en-IN" dirty="0"/>
              <a:t>2	</a:t>
            </a:r>
            <a:r>
              <a:rPr lang="en-IN" dirty="0" err="1"/>
              <a:t>b.charAt</a:t>
            </a:r>
            <a:r>
              <a:rPr lang="en-IN" dirty="0"/>
              <a:t>(6)	The String object's </a:t>
            </a:r>
            <a:r>
              <a:rPr lang="en-IN" dirty="0" err="1"/>
              <a:t>charAt</a:t>
            </a:r>
            <a:r>
              <a:rPr lang="en-IN" dirty="0"/>
              <a:t>() method returns a new string consisting of the single UTF-16 code unit located at the specified offset into the string.	M</a:t>
            </a:r>
          </a:p>
          <a:p>
            <a:r>
              <a:rPr lang="en-IN" dirty="0"/>
              <a:t>3a	</a:t>
            </a:r>
            <a:r>
              <a:rPr lang="en-IN" dirty="0" err="1"/>
              <a:t>b.charCodeAt</a:t>
            </a:r>
            <a:r>
              <a:rPr lang="en-IN" dirty="0"/>
              <a:t>(6)	The </a:t>
            </a:r>
            <a:r>
              <a:rPr lang="en-IN" dirty="0" err="1"/>
              <a:t>charCodeAt</a:t>
            </a:r>
            <a:r>
              <a:rPr lang="en-IN" dirty="0"/>
              <a:t>() method returns an integer between 0 and 65535 representing the UTF-16 code unit at the given index.	77</a:t>
            </a:r>
          </a:p>
          <a:p>
            <a:r>
              <a:rPr lang="en-IN" dirty="0"/>
              <a:t>3b	</a:t>
            </a:r>
            <a:r>
              <a:rPr lang="en-IN" dirty="0" err="1"/>
              <a:t>b.concat</a:t>
            </a:r>
            <a:r>
              <a:rPr lang="en-IN" dirty="0"/>
              <a:t>('. It is nice to meet you.');	The </a:t>
            </a:r>
            <a:r>
              <a:rPr lang="en-IN" dirty="0" err="1"/>
              <a:t>concat</a:t>
            </a:r>
            <a:r>
              <a:rPr lang="en-IN" dirty="0"/>
              <a:t>() method combines the text of one or more strings and returns a new string.	Hello MDB </a:t>
            </a:r>
            <a:r>
              <a:rPr lang="en-IN" dirty="0" err="1"/>
              <a:t>Wolrd</a:t>
            </a:r>
            <a:r>
              <a:rPr lang="en-IN" dirty="0"/>
              <a:t>. It is nice to meet you.</a:t>
            </a:r>
          </a:p>
          <a:p>
            <a:r>
              <a:rPr lang="en-IN" dirty="0"/>
              <a:t>4	</a:t>
            </a:r>
            <a:r>
              <a:rPr lang="en-IN" dirty="0" err="1"/>
              <a:t>b.endsWith</a:t>
            </a:r>
            <a:r>
              <a:rPr lang="en-IN" dirty="0"/>
              <a:t>('d')	The </a:t>
            </a:r>
            <a:r>
              <a:rPr lang="en-IN" dirty="0" err="1"/>
              <a:t>endsWith</a:t>
            </a:r>
            <a:r>
              <a:rPr lang="en-IN" dirty="0"/>
              <a:t>() method determines whether a string ends with the characters of a specified string, returning true or false as appropriate.	true</a:t>
            </a:r>
          </a:p>
          <a:p>
            <a:r>
              <a:rPr lang="en-IN" dirty="0"/>
              <a:t>5.1	</a:t>
            </a:r>
            <a:r>
              <a:rPr lang="en-IN" dirty="0" err="1"/>
              <a:t>b.includes</a:t>
            </a:r>
            <a:r>
              <a:rPr lang="en-IN" dirty="0"/>
              <a:t>('B');	The includes() method determines whether one string may be found within another string, returning true or false as appropriate.	true</a:t>
            </a:r>
          </a:p>
          <a:p>
            <a:r>
              <a:rPr lang="en-IN" dirty="0"/>
              <a:t>5.2	</a:t>
            </a:r>
            <a:r>
              <a:rPr lang="en-IN" dirty="0" err="1"/>
              <a:t>b.includes</a:t>
            </a:r>
            <a:r>
              <a:rPr lang="en-IN" dirty="0"/>
              <a:t>('b');	false</a:t>
            </a:r>
          </a:p>
          <a:p>
            <a:r>
              <a:rPr lang="en-IN" dirty="0"/>
              <a:t>6	</a:t>
            </a:r>
            <a:r>
              <a:rPr lang="en-IN" dirty="0" err="1"/>
              <a:t>a.indexOf</a:t>
            </a:r>
            <a:r>
              <a:rPr lang="en-IN" dirty="0"/>
              <a:t>('M')	The </a:t>
            </a:r>
            <a:r>
              <a:rPr lang="en-IN" dirty="0" err="1"/>
              <a:t>indexOf</a:t>
            </a:r>
            <a:r>
              <a:rPr lang="en-IN" dirty="0"/>
              <a:t>() method returns the index within the calling String object of the first occurrence of the specified value, starting the search at </a:t>
            </a:r>
            <a:r>
              <a:rPr lang="en-IN" dirty="0" err="1"/>
              <a:t>fromIndex</a:t>
            </a:r>
            <a:r>
              <a:rPr lang="en-IN" dirty="0"/>
              <a:t>. Returns -1 if the value is not found.	6</a:t>
            </a:r>
          </a:p>
          <a:p>
            <a:r>
              <a:rPr lang="en-IN" dirty="0"/>
              <a:t>7	</a:t>
            </a:r>
            <a:r>
              <a:rPr lang="en-IN" dirty="0" err="1"/>
              <a:t>a.lastIndexOf</a:t>
            </a:r>
            <a:r>
              <a:rPr lang="en-IN" dirty="0"/>
              <a:t>('l')	The </a:t>
            </a:r>
            <a:r>
              <a:rPr lang="en-IN" dirty="0" err="1"/>
              <a:t>lastIndexOf</a:t>
            </a:r>
            <a:r>
              <a:rPr lang="en-IN" dirty="0"/>
              <a:t>() method returns the index within the calling String object of the last occurrence of the specified value, searching backwards from </a:t>
            </a:r>
            <a:r>
              <a:rPr lang="en-IN" dirty="0" err="1"/>
              <a:t>fromIndex</a:t>
            </a:r>
            <a:r>
              <a:rPr lang="en-IN" dirty="0"/>
              <a:t>. Returns -1 if the value is not found.	12</a:t>
            </a:r>
          </a:p>
        </p:txBody>
      </p:sp>
    </p:spTree>
    <p:extLst>
      <p:ext uri="{BB962C8B-B14F-4D97-AF65-F5344CB8AC3E}">
        <p14:creationId xmlns:p14="http://schemas.microsoft.com/office/powerpoint/2010/main" val="172466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01881"/>
            <a:ext cx="10618373" cy="612519"/>
          </a:xfrm>
        </p:spPr>
        <p:txBody>
          <a:bodyPr>
            <a:normAutofit fontScale="90000"/>
          </a:bodyPr>
          <a:lstStyle/>
          <a:p>
            <a:r>
              <a:rPr lang="en-IN" dirty="0"/>
              <a:t>Default methods for variables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87" y="1338469"/>
            <a:ext cx="9952383" cy="4903305"/>
          </a:xfrm>
        </p:spPr>
        <p:txBody>
          <a:bodyPr>
            <a:normAutofit/>
          </a:bodyPr>
          <a:lstStyle/>
          <a:p>
            <a:r>
              <a:rPr lang="en-IN" dirty="0"/>
              <a:t>Any and </a:t>
            </a:r>
            <a:r>
              <a:rPr lang="en-IN" dirty="0" err="1"/>
              <a:t>boolean</a:t>
            </a:r>
            <a:endParaRPr lang="en-IN" dirty="0"/>
          </a:p>
          <a:p>
            <a:r>
              <a:rPr lang="en-IN" dirty="0"/>
              <a:t>The any type doesn't offer any predefined methods. Boolean offers two basic methods — </a:t>
            </a:r>
            <a:r>
              <a:rPr lang="en-IN" dirty="0" err="1"/>
              <a:t>toString</a:t>
            </a:r>
            <a:r>
              <a:rPr lang="en-IN" dirty="0"/>
              <a:t> which returns a string of either 'true' or 'false, as well as </a:t>
            </a:r>
            <a:r>
              <a:rPr lang="en-IN" dirty="0" err="1"/>
              <a:t>valueOf</a:t>
            </a:r>
            <a:r>
              <a:rPr lang="en-IN" dirty="0"/>
              <a:t> which returns the primitive value of the Boolean object.</a:t>
            </a:r>
          </a:p>
        </p:txBody>
      </p:sp>
    </p:spTree>
    <p:extLst>
      <p:ext uri="{BB962C8B-B14F-4D97-AF65-F5344CB8AC3E}">
        <p14:creationId xmlns:p14="http://schemas.microsoft.com/office/powerpoint/2010/main" val="329914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with named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 JavaScript you can define functions.</a:t>
            </a:r>
          </a:p>
          <a:p>
            <a:endParaRPr lang="en-IN" dirty="0"/>
          </a:p>
          <a:p>
            <a:r>
              <a:rPr lang="en-IN" dirty="0"/>
              <a:t>// Named function</a:t>
            </a:r>
          </a:p>
          <a:p>
            <a:r>
              <a:rPr lang="en-IN" dirty="0"/>
              <a:t>function add(x, y) {</a:t>
            </a:r>
          </a:p>
          <a:p>
            <a:r>
              <a:rPr lang="en-IN" dirty="0"/>
              <a:t>    return x + y;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Call named function</a:t>
            </a:r>
          </a:p>
          <a:p>
            <a:r>
              <a:rPr lang="en-IN" dirty="0"/>
              <a:t>console.log(add(5,10));</a:t>
            </a:r>
          </a:p>
          <a:p>
            <a:endParaRPr lang="en-IN" dirty="0"/>
          </a:p>
          <a:p>
            <a:r>
              <a:rPr lang="en-IN" dirty="0"/>
              <a:t>This is called Named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01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with anonymous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83026"/>
            <a:ext cx="10730550" cy="41479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You can also use Anonymous functions. An anonymous function is a function that was declared without any named identifier to refer to it. As such, an anonymous function is usually not accessible after its initial creation.</a:t>
            </a:r>
          </a:p>
          <a:p>
            <a:r>
              <a:rPr lang="en-IN" dirty="0"/>
              <a:t>One common use for Anonymous functions is as arguments to other functions. </a:t>
            </a:r>
          </a:p>
          <a:p>
            <a:endParaRPr lang="en-IN" dirty="0"/>
          </a:p>
          <a:p>
            <a:r>
              <a:rPr lang="en-IN" dirty="0"/>
              <a:t>// Anonymous function</a:t>
            </a:r>
          </a:p>
          <a:p>
            <a:r>
              <a:rPr lang="en-IN" dirty="0"/>
              <a:t>let </a:t>
            </a:r>
            <a:r>
              <a:rPr lang="en-IN" dirty="0" err="1"/>
              <a:t>myAdd</a:t>
            </a:r>
            <a:r>
              <a:rPr lang="en-IN" dirty="0"/>
              <a:t> = function(x, y) { return x + y; };</a:t>
            </a:r>
          </a:p>
          <a:p>
            <a:endParaRPr lang="en-IN" dirty="0"/>
          </a:p>
          <a:p>
            <a:r>
              <a:rPr lang="en-IN" dirty="0"/>
              <a:t>// You can call it like this</a:t>
            </a:r>
          </a:p>
          <a:p>
            <a:r>
              <a:rPr lang="en-IN" dirty="0"/>
              <a:t>console.log(</a:t>
            </a:r>
            <a:r>
              <a:rPr lang="en-IN" dirty="0" err="1"/>
              <a:t>myAdd</a:t>
            </a:r>
            <a:r>
              <a:rPr lang="en-IN" dirty="0"/>
              <a:t>(5,10));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983895" y="4074540"/>
            <a:ext cx="46117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Another use :</a:t>
            </a:r>
          </a:p>
          <a:p>
            <a:r>
              <a:rPr lang="en-IN" dirty="0"/>
              <a:t>// But definitely more common</a:t>
            </a:r>
          </a:p>
          <a:p>
            <a:r>
              <a:rPr lang="en-IN" dirty="0"/>
              <a:t>console.log ((function(x , y) {</a:t>
            </a:r>
          </a:p>
          <a:p>
            <a:r>
              <a:rPr lang="en-IN" dirty="0"/>
              <a:t>  return x + y;</a:t>
            </a:r>
          </a:p>
          <a:p>
            <a:r>
              <a:rPr lang="en-IN" dirty="0"/>
              <a:t>})(5,10));</a:t>
            </a:r>
          </a:p>
        </p:txBody>
      </p:sp>
    </p:spTree>
    <p:extLst>
      <p:ext uri="{BB962C8B-B14F-4D97-AF65-F5344CB8AC3E}">
        <p14:creationId xmlns:p14="http://schemas.microsoft.com/office/powerpoint/2010/main" val="385976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7335"/>
            <a:ext cx="9720072" cy="728429"/>
          </a:xfrm>
        </p:spPr>
        <p:txBody>
          <a:bodyPr/>
          <a:lstStyle/>
          <a:p>
            <a:r>
              <a:rPr lang="en-IN" dirty="0"/>
              <a:t>Typescript 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56068"/>
            <a:ext cx="9720073" cy="569246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You can write the same using arrow functions (sometimes also called fat arrow functions):</a:t>
            </a:r>
          </a:p>
          <a:p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add = (</a:t>
            </a:r>
            <a:r>
              <a:rPr lang="en-IN" dirty="0" err="1"/>
              <a:t>x,y</a:t>
            </a:r>
            <a:r>
              <a:rPr lang="en-IN" dirty="0"/>
              <a:t>) =&gt; </a:t>
            </a:r>
            <a:r>
              <a:rPr lang="en-IN" dirty="0" err="1"/>
              <a:t>x+y</a:t>
            </a:r>
            <a:r>
              <a:rPr lang="en-IN" dirty="0"/>
              <a:t>;</a:t>
            </a:r>
          </a:p>
          <a:p>
            <a:r>
              <a:rPr lang="en-IN" dirty="0"/>
              <a:t>console.log(add(5,10));</a:t>
            </a:r>
          </a:p>
          <a:p>
            <a:endParaRPr lang="en-IN" dirty="0"/>
          </a:p>
          <a:p>
            <a:r>
              <a:rPr lang="en-IN" dirty="0"/>
              <a:t>Arrow functions are always anonymous and turn: (parameters) { expression }</a:t>
            </a:r>
          </a:p>
          <a:p>
            <a:r>
              <a:rPr lang="en-IN" dirty="0"/>
              <a:t>// Example:</a:t>
            </a:r>
          </a:p>
          <a:p>
            <a:r>
              <a:rPr lang="en-IN" dirty="0"/>
              <a:t>function add(x, y) {</a:t>
            </a:r>
          </a:p>
          <a:p>
            <a:r>
              <a:rPr lang="en-IN" dirty="0"/>
              <a:t>    return x + y;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written into this format:</a:t>
            </a:r>
          </a:p>
          <a:p>
            <a:r>
              <a:rPr lang="en-IN" dirty="0"/>
              <a:t>(parameters) =&gt; {expression}</a:t>
            </a:r>
          </a:p>
          <a:p>
            <a:endParaRPr lang="en-IN" dirty="0"/>
          </a:p>
          <a:p>
            <a:r>
              <a:rPr lang="en-IN" dirty="0"/>
              <a:t>// Example:</a:t>
            </a:r>
          </a:p>
          <a:p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 =&gt; {</a:t>
            </a:r>
            <a:r>
              <a:rPr lang="en-IN" dirty="0" err="1"/>
              <a:t>x+y</a:t>
            </a:r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696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as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let employee:{</a:t>
            </a:r>
          </a:p>
          <a:p>
            <a:r>
              <a:rPr lang="en-IN" dirty="0"/>
              <a:t>    </a:t>
            </a:r>
            <a:r>
              <a:rPr lang="en-IN" dirty="0" err="1"/>
              <a:t>id:number</a:t>
            </a:r>
            <a:endParaRPr lang="en-IN" dirty="0"/>
          </a:p>
          <a:p>
            <a:r>
              <a:rPr lang="en-IN" dirty="0"/>
              <a:t>    </a:t>
            </a:r>
            <a:r>
              <a:rPr lang="en-IN" dirty="0" err="1"/>
              <a:t>name:string</a:t>
            </a:r>
            <a:endParaRPr lang="en-IN" dirty="0"/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employee={</a:t>
            </a:r>
          </a:p>
          <a:p>
            <a:r>
              <a:rPr lang="en-IN" dirty="0"/>
              <a:t>    id:100,</a:t>
            </a:r>
          </a:p>
          <a:p>
            <a:r>
              <a:rPr lang="en-IN" dirty="0"/>
              <a:t>    </a:t>
            </a:r>
            <a:r>
              <a:rPr lang="en-IN" dirty="0" err="1"/>
              <a:t>name:"Tom</a:t>
            </a:r>
            <a:r>
              <a:rPr lang="en-IN" dirty="0"/>
              <a:t>"</a:t>
            </a:r>
          </a:p>
          <a:p>
            <a:r>
              <a:rPr lang="en-IN" dirty="0"/>
              <a:t>}</a:t>
            </a:r>
          </a:p>
          <a:p>
            <a:br>
              <a:rPr lang="en-IN" dirty="0"/>
            </a:br>
            <a:r>
              <a:rPr lang="en-IN" dirty="0"/>
              <a:t>console.log(employee);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57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87516"/>
          </a:xfrm>
        </p:spPr>
        <p:txBody>
          <a:bodyPr>
            <a:normAutofit fontScale="90000"/>
          </a:bodyPr>
          <a:lstStyle/>
          <a:p>
            <a:r>
              <a:rPr lang="en-IN" dirty="0"/>
              <a:t>Typescript as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04552"/>
            <a:ext cx="9720073" cy="5756855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//as class</a:t>
            </a:r>
          </a:p>
          <a:p>
            <a:r>
              <a:rPr lang="en-IN" dirty="0"/>
              <a:t>class Employee {</a:t>
            </a:r>
          </a:p>
          <a:p>
            <a:r>
              <a:rPr lang="en-IN" dirty="0"/>
              <a:t>    </a:t>
            </a:r>
            <a:r>
              <a:rPr lang="en-IN" dirty="0" err="1"/>
              <a:t>eCode:number</a:t>
            </a:r>
            <a:r>
              <a:rPr lang="en-IN" dirty="0"/>
              <a:t>;</a:t>
            </a:r>
          </a:p>
          <a:p>
            <a:r>
              <a:rPr lang="en-IN" dirty="0"/>
              <a:t>    </a:t>
            </a:r>
            <a:r>
              <a:rPr lang="en-IN" dirty="0" err="1"/>
              <a:t>eName:string</a:t>
            </a:r>
            <a:r>
              <a:rPr lang="en-IN" dirty="0"/>
              <a:t>;</a:t>
            </a:r>
          </a:p>
          <a:p>
            <a:r>
              <a:rPr lang="en-IN" dirty="0"/>
              <a:t>    </a:t>
            </a:r>
            <a:r>
              <a:rPr lang="en-IN" dirty="0" err="1"/>
              <a:t>eSal:number</a:t>
            </a:r>
            <a:r>
              <a:rPr lang="en-IN" dirty="0"/>
              <a:t>;</a:t>
            </a:r>
          </a:p>
          <a:p>
            <a:br>
              <a:rPr lang="en-IN" dirty="0"/>
            </a:br>
            <a:r>
              <a:rPr lang="en-IN" dirty="0"/>
              <a:t>    constructor(</a:t>
            </a:r>
            <a:r>
              <a:rPr lang="en-IN" dirty="0" err="1"/>
              <a:t>code:number,name:string</a:t>
            </a:r>
            <a:r>
              <a:rPr lang="en-IN" dirty="0"/>
              <a:t>, </a:t>
            </a:r>
            <a:r>
              <a:rPr lang="en-IN" dirty="0" err="1"/>
              <a:t>eSal:number</a:t>
            </a:r>
            <a:r>
              <a:rPr lang="en-IN" dirty="0"/>
              <a:t>)     {</a:t>
            </a:r>
          </a:p>
          <a:p>
            <a:r>
              <a:rPr lang="en-IN" dirty="0"/>
              <a:t>        </a:t>
            </a:r>
            <a:r>
              <a:rPr lang="en-IN" dirty="0" err="1"/>
              <a:t>this.eCode</a:t>
            </a:r>
            <a:r>
              <a:rPr lang="en-IN" dirty="0"/>
              <a:t>=code;</a:t>
            </a:r>
          </a:p>
          <a:p>
            <a:r>
              <a:rPr lang="en-IN" dirty="0"/>
              <a:t>        </a:t>
            </a:r>
            <a:r>
              <a:rPr lang="en-IN" dirty="0" err="1"/>
              <a:t>this.eName</a:t>
            </a:r>
            <a:r>
              <a:rPr lang="en-IN" dirty="0"/>
              <a:t>=name;</a:t>
            </a:r>
          </a:p>
          <a:p>
            <a:r>
              <a:rPr lang="en-IN" dirty="0"/>
              <a:t>        </a:t>
            </a:r>
            <a:r>
              <a:rPr lang="en-IN" dirty="0" err="1"/>
              <a:t>this.eSal</a:t>
            </a:r>
            <a:r>
              <a:rPr lang="en-IN" dirty="0"/>
              <a:t>=</a:t>
            </a:r>
            <a:r>
              <a:rPr lang="en-IN" dirty="0" err="1"/>
              <a:t>eSal</a:t>
            </a:r>
            <a:r>
              <a:rPr lang="en-IN" dirty="0"/>
              <a:t>;</a:t>
            </a:r>
          </a:p>
          <a:p>
            <a:r>
              <a:rPr lang="en-IN" dirty="0"/>
              <a:t>    }</a:t>
            </a:r>
          </a:p>
          <a:p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getSalary</a:t>
            </a:r>
            <a:r>
              <a:rPr lang="en-IN" dirty="0"/>
              <a:t>():number {</a:t>
            </a:r>
          </a:p>
          <a:p>
            <a:r>
              <a:rPr lang="en-IN" dirty="0"/>
              <a:t>        return </a:t>
            </a:r>
            <a:r>
              <a:rPr lang="en-IN" dirty="0" err="1"/>
              <a:t>this.eSal</a:t>
            </a:r>
            <a:r>
              <a:rPr lang="en-IN" dirty="0"/>
              <a:t>;</a:t>
            </a:r>
          </a:p>
          <a:p>
            <a:r>
              <a:rPr lang="en-IN" dirty="0"/>
              <a:t>    }</a:t>
            </a:r>
          </a:p>
          <a:p>
            <a:r>
              <a:rPr lang="en-IN" dirty="0"/>
              <a:t>}</a:t>
            </a:r>
          </a:p>
          <a:p>
            <a:br>
              <a:rPr lang="en-IN" dirty="0"/>
            </a:br>
            <a:r>
              <a:rPr lang="en-IN" dirty="0"/>
              <a:t>let </a:t>
            </a:r>
            <a:r>
              <a:rPr lang="en-IN" dirty="0" err="1"/>
              <a:t>emp</a:t>
            </a:r>
            <a:r>
              <a:rPr lang="en-IN" dirty="0"/>
              <a:t>=new Employee(1,'abc',23456.78);</a:t>
            </a:r>
          </a:p>
          <a:p>
            <a:r>
              <a:rPr lang="en-IN" dirty="0"/>
              <a:t>console.log(</a:t>
            </a:r>
            <a:r>
              <a:rPr lang="en-IN" dirty="0" err="1"/>
              <a:t>emp.eCode</a:t>
            </a:r>
            <a:r>
              <a:rPr lang="en-IN" dirty="0"/>
              <a:t>+"-"+</a:t>
            </a:r>
            <a:r>
              <a:rPr lang="en-IN" dirty="0" err="1"/>
              <a:t>emp.eName</a:t>
            </a:r>
            <a:r>
              <a:rPr lang="en-IN" dirty="0"/>
              <a:t>);</a:t>
            </a:r>
          </a:p>
          <a:p>
            <a:r>
              <a:rPr lang="en-IN" dirty="0"/>
              <a:t>console.log(</a:t>
            </a:r>
            <a:r>
              <a:rPr lang="en-IN" dirty="0" err="1"/>
              <a:t>emp.getSalary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17951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87516"/>
          </a:xfrm>
        </p:spPr>
        <p:txBody>
          <a:bodyPr>
            <a:normAutofit fontScale="90000"/>
          </a:bodyPr>
          <a:lstStyle/>
          <a:p>
            <a:r>
              <a:rPr lang="en-IN" dirty="0"/>
              <a:t>Typescript as </a:t>
            </a:r>
            <a:r>
              <a:rPr lang="en-IN" dirty="0" err="1"/>
              <a:t>inheritence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04552"/>
            <a:ext cx="9720073" cy="5756855"/>
          </a:xfrm>
        </p:spPr>
        <p:txBody>
          <a:bodyPr>
            <a:normAutofit/>
          </a:bodyPr>
          <a:lstStyle/>
          <a:p>
            <a:r>
              <a:rPr lang="en-IN" dirty="0"/>
              <a:t>// </a:t>
            </a:r>
            <a:r>
              <a:rPr lang="en-IN" dirty="0" err="1"/>
              <a:t>Inheritence</a:t>
            </a:r>
            <a:endParaRPr lang="en-IN" dirty="0"/>
          </a:p>
          <a:p>
            <a:r>
              <a:rPr lang="en-IN" dirty="0"/>
              <a:t>class Person {</a:t>
            </a:r>
          </a:p>
          <a:p>
            <a:r>
              <a:rPr lang="en-IN" dirty="0"/>
              <a:t> </a:t>
            </a:r>
            <a:r>
              <a:rPr lang="en-IN" dirty="0" err="1"/>
              <a:t>name:string</a:t>
            </a:r>
            <a:r>
              <a:rPr lang="en-IN" dirty="0"/>
              <a:t>;</a:t>
            </a:r>
          </a:p>
          <a:p>
            <a:r>
              <a:rPr lang="en-IN" dirty="0"/>
              <a:t> constructor(</a:t>
            </a:r>
            <a:r>
              <a:rPr lang="en-IN" dirty="0" err="1"/>
              <a:t>name:string</a:t>
            </a:r>
            <a:r>
              <a:rPr lang="en-IN" dirty="0"/>
              <a:t>)  {</a:t>
            </a:r>
          </a:p>
          <a:p>
            <a:r>
              <a:rPr lang="en-IN" dirty="0"/>
              <a:t>     this.name=name;</a:t>
            </a:r>
          </a:p>
          <a:p>
            <a:r>
              <a:rPr lang="en-IN" dirty="0"/>
              <a:t>     console.log("Name: "+name);</a:t>
            </a:r>
          </a:p>
          <a:p>
            <a:r>
              <a:rPr lang="en-IN" dirty="0"/>
              <a:t> }</a:t>
            </a:r>
          </a:p>
          <a:p>
            <a:br>
              <a:rPr lang="en-IN" dirty="0"/>
            </a:br>
            <a:r>
              <a:rPr lang="en-IN" dirty="0"/>
              <a:t>}</a:t>
            </a:r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84164" y="90152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 Student extends Person {</a:t>
            </a:r>
          </a:p>
          <a:p>
            <a:r>
              <a:rPr lang="en-IN" dirty="0"/>
              <a:t>    </a:t>
            </a:r>
            <a:r>
              <a:rPr lang="en-IN" dirty="0" err="1"/>
              <a:t>sid:number</a:t>
            </a:r>
            <a:r>
              <a:rPr lang="en-IN" dirty="0"/>
              <a:t>;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  constructor(</a:t>
            </a:r>
            <a:r>
              <a:rPr lang="en-IN" dirty="0" err="1"/>
              <a:t>code:number,name:string</a:t>
            </a:r>
            <a:r>
              <a:rPr lang="en-IN" dirty="0"/>
              <a:t>) {</a:t>
            </a:r>
          </a:p>
          <a:p>
            <a:r>
              <a:rPr lang="en-IN" dirty="0"/>
              <a:t>        super(name);</a:t>
            </a:r>
          </a:p>
          <a:p>
            <a:r>
              <a:rPr lang="en-IN" dirty="0"/>
              <a:t>        </a:t>
            </a:r>
            <a:r>
              <a:rPr lang="en-IN" dirty="0" err="1"/>
              <a:t>this.sid</a:t>
            </a:r>
            <a:r>
              <a:rPr lang="en-IN" dirty="0"/>
              <a:t>=code;</a:t>
            </a:r>
          </a:p>
          <a:p>
            <a:r>
              <a:rPr lang="en-IN" dirty="0"/>
              <a:t>    }</a:t>
            </a:r>
          </a:p>
          <a:p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getTotal</a:t>
            </a:r>
            <a:r>
              <a:rPr lang="en-IN" dirty="0"/>
              <a:t>():number{</a:t>
            </a:r>
          </a:p>
          <a:p>
            <a:r>
              <a:rPr lang="en-IN" dirty="0"/>
              <a:t>        return 789;</a:t>
            </a:r>
          </a:p>
          <a:p>
            <a:r>
              <a:rPr lang="en-IN" dirty="0"/>
              <a:t>    }</a:t>
            </a:r>
          </a:p>
          <a:p>
            <a:r>
              <a:rPr lang="en-IN" dirty="0"/>
              <a:t>}</a:t>
            </a:r>
          </a:p>
          <a:p>
            <a:br>
              <a:rPr lang="en-IN" dirty="0"/>
            </a:br>
            <a:br>
              <a:rPr lang="en-IN" dirty="0"/>
            </a:br>
            <a:r>
              <a:rPr lang="en-IN" dirty="0"/>
              <a:t>let s=new Student(1,'Ram');</a:t>
            </a:r>
          </a:p>
          <a:p>
            <a:br>
              <a:rPr lang="en-IN" dirty="0"/>
            </a:br>
            <a:r>
              <a:rPr lang="en-IN" dirty="0"/>
              <a:t>console.log(</a:t>
            </a:r>
            <a:r>
              <a:rPr lang="en-IN" dirty="0" err="1"/>
              <a:t>s.sid</a:t>
            </a:r>
            <a:r>
              <a:rPr lang="en-IN" dirty="0"/>
              <a:t>+"-"+s.name);</a:t>
            </a:r>
          </a:p>
          <a:p>
            <a:r>
              <a:rPr lang="en-IN" dirty="0"/>
              <a:t>console.log(</a:t>
            </a:r>
            <a:r>
              <a:rPr lang="en-IN" dirty="0" err="1"/>
              <a:t>s.getTotal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0891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TypeScript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794377" cy="4023360"/>
          </a:xfrm>
        </p:spPr>
        <p:txBody>
          <a:bodyPr/>
          <a:lstStyle/>
          <a:p>
            <a:r>
              <a:rPr lang="en-IN" dirty="0" err="1"/>
              <a:t>TypeScript</a:t>
            </a:r>
            <a:r>
              <a:rPr lang="en-IN" dirty="0"/>
              <a:t> is a superset of JavaScript.</a:t>
            </a:r>
          </a:p>
          <a:p>
            <a:r>
              <a:rPr lang="en-IN" dirty="0"/>
              <a:t>That means that </a:t>
            </a:r>
            <a:r>
              <a:rPr lang="en-IN" b="1" dirty="0" err="1"/>
              <a:t>TypeScript</a:t>
            </a:r>
            <a:r>
              <a:rPr lang="en-IN" b="1" dirty="0"/>
              <a:t> extends JavaScript with extra functionality</a:t>
            </a:r>
            <a:r>
              <a:rPr lang="en-IN" dirty="0"/>
              <a:t> which is not present in the current version of JavaScript supported by most browsers. </a:t>
            </a:r>
          </a:p>
        </p:txBody>
      </p:sp>
      <p:pic>
        <p:nvPicPr>
          <p:cNvPr id="1026" name="Picture 2" descr="TS superset of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05" y="270052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00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Strong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In each language, each variable requires a type and this type has to be declared upfront</a:t>
            </a:r>
            <a:r>
              <a:rPr lang="en-IN" dirty="0"/>
              <a:t>. </a:t>
            </a:r>
          </a:p>
          <a:p>
            <a:r>
              <a:rPr lang="en-IN" dirty="0"/>
              <a:t>JavaScript is a loosely typed or a dynamically typed language. </a:t>
            </a:r>
          </a:p>
          <a:p>
            <a:r>
              <a:rPr lang="en-IN" dirty="0"/>
              <a:t>Variables in JavaScript are not directly associated with any particular value type, and any variable can be assigned (and re-assigned) values of all types.</a:t>
            </a:r>
          </a:p>
          <a:p>
            <a:r>
              <a:rPr lang="en-IN" dirty="0" err="1"/>
              <a:t>var</a:t>
            </a:r>
            <a:r>
              <a:rPr lang="en-IN" dirty="0"/>
              <a:t> foo = 42;    // foo is now a Number</a:t>
            </a:r>
          </a:p>
          <a:p>
            <a:r>
              <a:rPr lang="en-IN" dirty="0" err="1"/>
              <a:t>var</a:t>
            </a:r>
            <a:r>
              <a:rPr lang="en-IN" dirty="0"/>
              <a:t> foo = 'bar'; // foo is now a String</a:t>
            </a:r>
          </a:p>
          <a:p>
            <a:r>
              <a:rPr lang="en-IN" dirty="0" err="1"/>
              <a:t>var</a:t>
            </a:r>
            <a:r>
              <a:rPr lang="en-IN" dirty="0"/>
              <a:t> foo = true;  // foo is now a Boolean</a:t>
            </a:r>
          </a:p>
          <a:p>
            <a:r>
              <a:rPr lang="en-IN" dirty="0"/>
              <a:t>In a weakly typed language, the type of a </a:t>
            </a:r>
            <a:r>
              <a:rPr lang="en-IN" b="1" dirty="0"/>
              <a:t>value depends on how it is used</a:t>
            </a:r>
            <a:r>
              <a:rPr lang="en-IN" dirty="0"/>
              <a:t>. </a:t>
            </a:r>
          </a:p>
          <a:p>
            <a:r>
              <a:rPr lang="en-IN" dirty="0"/>
              <a:t>In a strongly typed language, </a:t>
            </a:r>
            <a:r>
              <a:rPr lang="en-IN" b="1" dirty="0"/>
              <a:t>a variable has a type and that type cannot change</a:t>
            </a:r>
            <a:r>
              <a:rPr lang="en-IN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387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&amp;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JavaScript itself is not an object-oriented language</a:t>
            </a:r>
            <a:r>
              <a:rPr lang="en-IN" dirty="0"/>
              <a:t> in the way that C++, C#, or Java are.</a:t>
            </a:r>
          </a:p>
          <a:p>
            <a:r>
              <a:rPr lang="en-IN" b="1" dirty="0" err="1"/>
              <a:t>TypeScript</a:t>
            </a:r>
            <a:r>
              <a:rPr lang="en-IN" b="1" dirty="0"/>
              <a:t>, on the other hand, can be treated as an object-oriented language</a:t>
            </a:r>
            <a:r>
              <a:rPr lang="en-IN" dirty="0"/>
              <a:t> because of the language constructs it introduces on top of JavaScript closures.</a:t>
            </a:r>
          </a:p>
          <a:p>
            <a:r>
              <a:rPr lang="en-IN" dirty="0" err="1"/>
              <a:t>TypeScript</a:t>
            </a:r>
            <a:r>
              <a:rPr lang="en-IN" dirty="0"/>
              <a:t> brings many object-oriented features which we missed in JavaScript for a very long time. </a:t>
            </a:r>
          </a:p>
          <a:p>
            <a:r>
              <a:rPr lang="en-IN" dirty="0"/>
              <a:t>We have explicit concepts of:</a:t>
            </a:r>
          </a:p>
          <a:p>
            <a:pPr lvl="1"/>
            <a:r>
              <a:rPr lang="en-IN" dirty="0"/>
              <a:t>Classes</a:t>
            </a:r>
          </a:p>
          <a:p>
            <a:pPr lvl="1"/>
            <a:r>
              <a:rPr lang="en-IN" dirty="0"/>
              <a:t>Interfaces</a:t>
            </a:r>
          </a:p>
          <a:p>
            <a:pPr lvl="1"/>
            <a:r>
              <a:rPr lang="en-IN" dirty="0"/>
              <a:t>Constructors</a:t>
            </a:r>
          </a:p>
          <a:p>
            <a:pPr lvl="1"/>
            <a:r>
              <a:rPr lang="en-IN" dirty="0"/>
              <a:t>Access modifiers (public and private)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3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</a:t>
            </a:r>
            <a:r>
              <a:rPr lang="en-IN" dirty="0" err="1"/>
              <a:t>TypeScript</a:t>
            </a:r>
            <a:r>
              <a:rPr lang="en-IN" dirty="0"/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0011"/>
            <a:ext cx="9720073" cy="5157989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Install typescript compiler:</a:t>
            </a:r>
          </a:p>
          <a:p>
            <a:r>
              <a:rPr lang="en-IN" dirty="0" err="1"/>
              <a:t>npm</a:t>
            </a:r>
            <a:r>
              <a:rPr lang="en-IN" dirty="0"/>
              <a:t> install -g typescript </a:t>
            </a:r>
          </a:p>
          <a:p>
            <a:r>
              <a:rPr lang="en-IN" dirty="0" err="1"/>
              <a:t>tsc</a:t>
            </a:r>
            <a:r>
              <a:rPr lang="en-IN" dirty="0"/>
              <a:t> -version</a:t>
            </a:r>
          </a:p>
          <a:p>
            <a:endParaRPr lang="en-IN" dirty="0"/>
          </a:p>
          <a:p>
            <a:r>
              <a:rPr lang="en-IN" dirty="0"/>
              <a:t>Open a terminal and create a file </a:t>
            </a:r>
            <a:r>
              <a:rPr lang="en-IN" dirty="0" err="1"/>
              <a:t>main.ts</a:t>
            </a:r>
            <a:r>
              <a:rPr lang="en-IN" dirty="0"/>
              <a:t>:</a:t>
            </a:r>
          </a:p>
          <a:p>
            <a:r>
              <a:rPr lang="en-IN" dirty="0"/>
              <a:t>console.log("Hello TS World");</a:t>
            </a:r>
          </a:p>
          <a:p>
            <a:endParaRPr lang="en-IN" dirty="0"/>
          </a:p>
          <a:p>
            <a:r>
              <a:rPr lang="en-IN" dirty="0"/>
              <a:t>Now run following command:</a:t>
            </a:r>
          </a:p>
          <a:p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main.ts</a:t>
            </a:r>
            <a:endParaRPr lang="en-IN" dirty="0"/>
          </a:p>
          <a:p>
            <a:endParaRPr lang="en-IN" dirty="0"/>
          </a:p>
          <a:p>
            <a:r>
              <a:rPr lang="en-IN" dirty="0"/>
              <a:t>You should see 2 files:</a:t>
            </a:r>
          </a:p>
          <a:p>
            <a:endParaRPr lang="en-IN" dirty="0"/>
          </a:p>
          <a:p>
            <a:r>
              <a:rPr lang="en-IN" dirty="0"/>
              <a:t>Our </a:t>
            </a:r>
            <a:r>
              <a:rPr lang="en-IN" dirty="0" err="1"/>
              <a:t>TypeScript</a:t>
            </a:r>
            <a:r>
              <a:rPr lang="en-IN" dirty="0"/>
              <a:t> code (</a:t>
            </a:r>
            <a:r>
              <a:rPr lang="en-IN" dirty="0" err="1"/>
              <a:t>main.ts</a:t>
            </a:r>
            <a:r>
              <a:rPr lang="en-IN" dirty="0"/>
              <a:t>) was compiled to JavaScript (main.js).</a:t>
            </a:r>
          </a:p>
          <a:p>
            <a:endParaRPr lang="en-IN" dirty="0"/>
          </a:p>
          <a:p>
            <a:r>
              <a:rPr lang="en-IN" dirty="0"/>
              <a:t>Let's run our </a:t>
            </a:r>
            <a:r>
              <a:rPr lang="en-IN" dirty="0" err="1"/>
              <a:t>js</a:t>
            </a:r>
            <a:r>
              <a:rPr lang="en-IN" dirty="0"/>
              <a:t> code using node:</a:t>
            </a:r>
          </a:p>
          <a:p>
            <a:r>
              <a:rPr lang="en-IN" dirty="0"/>
              <a:t>node main.js</a:t>
            </a:r>
          </a:p>
        </p:txBody>
      </p:sp>
    </p:spTree>
    <p:extLst>
      <p:ext uri="{BB962C8B-B14F-4D97-AF65-F5344CB8AC3E}">
        <p14:creationId xmlns:p14="http://schemas.microsoft.com/office/powerpoint/2010/main" val="40225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3244"/>
            <a:ext cx="9720072" cy="612519"/>
          </a:xfrm>
        </p:spPr>
        <p:txBody>
          <a:bodyPr>
            <a:normAutofit fontScale="90000"/>
          </a:bodyPr>
          <a:lstStyle/>
          <a:p>
            <a:r>
              <a:rPr lang="en-IN" dirty="0"/>
              <a:t>Visual Studio Code with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65915"/>
            <a:ext cx="9720073" cy="571822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Open our recent project /my-app (if you missed that check previous tutorial where we set up our project).</a:t>
            </a:r>
          </a:p>
          <a:p>
            <a:r>
              <a:rPr lang="en-IN" dirty="0"/>
              <a:t>Replace the content of /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app.component.ts</a:t>
            </a:r>
            <a:r>
              <a:rPr lang="en-IN" dirty="0"/>
              <a:t> file with the following:</a:t>
            </a:r>
          </a:p>
          <a:p>
            <a:r>
              <a:rPr lang="en-IN" dirty="0"/>
              <a:t>import { Component } from '@angular/core';</a:t>
            </a:r>
          </a:p>
          <a:p>
            <a:endParaRPr lang="en-IN" dirty="0"/>
          </a:p>
          <a:p>
            <a:r>
              <a:rPr lang="en-IN" dirty="0"/>
              <a:t>  @Component({</a:t>
            </a:r>
          </a:p>
          <a:p>
            <a:r>
              <a:rPr lang="en-IN" dirty="0"/>
              <a:t>    selector: 'app-root',</a:t>
            </a:r>
          </a:p>
          <a:p>
            <a:r>
              <a:rPr lang="en-IN" dirty="0"/>
              <a:t>    </a:t>
            </a:r>
            <a:r>
              <a:rPr lang="en-IN" dirty="0" err="1"/>
              <a:t>templateUrl</a:t>
            </a:r>
            <a:r>
              <a:rPr lang="en-IN" dirty="0"/>
              <a:t>: 'app.component.html',</a:t>
            </a:r>
          </a:p>
          <a:p>
            <a:r>
              <a:rPr lang="en-IN" dirty="0"/>
              <a:t>    </a:t>
            </a:r>
            <a:r>
              <a:rPr lang="en-IN" dirty="0" err="1"/>
              <a:t>styleUrls</a:t>
            </a:r>
            <a:r>
              <a:rPr lang="en-IN" dirty="0"/>
              <a:t>: ['app.component.css']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  export class </a:t>
            </a:r>
            <a:r>
              <a:rPr lang="en-IN" dirty="0" err="1"/>
              <a:t>AppComponent</a:t>
            </a:r>
            <a:r>
              <a:rPr lang="en-IN" dirty="0"/>
              <a:t> {</a:t>
            </a:r>
          </a:p>
          <a:p>
            <a:r>
              <a:rPr lang="en-IN" dirty="0"/>
              <a:t>    constructor(){</a:t>
            </a:r>
          </a:p>
          <a:p>
            <a:r>
              <a:rPr lang="en-IN" dirty="0"/>
              <a:t>      </a:t>
            </a:r>
            <a:r>
              <a:rPr lang="en-IN" dirty="0" err="1"/>
              <a:t>this.onStartup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</a:t>
            </a:r>
            <a:r>
              <a:rPr lang="en-IN" dirty="0" err="1"/>
              <a:t>onStartup</a:t>
            </a:r>
            <a:r>
              <a:rPr lang="en-IN" dirty="0"/>
              <a:t>(){</a:t>
            </a:r>
          </a:p>
          <a:p>
            <a:r>
              <a:rPr lang="en-IN" dirty="0"/>
              <a:t>    console.log('Hello TS World');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Save the file, then run </a:t>
            </a:r>
            <a:r>
              <a:rPr lang="en-IN" dirty="0" err="1"/>
              <a:t>ng</a:t>
            </a:r>
            <a:r>
              <a:rPr lang="en-IN" dirty="0"/>
              <a:t> serve -o. </a:t>
            </a:r>
          </a:p>
        </p:txBody>
      </p:sp>
    </p:spTree>
    <p:extLst>
      <p:ext uri="{BB962C8B-B14F-4D97-AF65-F5344CB8AC3E}">
        <p14:creationId xmlns:p14="http://schemas.microsoft.com/office/powerpoint/2010/main" val="6927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Type: any</a:t>
            </a:r>
          </a:p>
          <a:p>
            <a:endParaRPr lang="en-IN" dirty="0"/>
          </a:p>
          <a:p>
            <a:r>
              <a:rPr lang="en-IN" dirty="0"/>
              <a:t>let </a:t>
            </a:r>
            <a:r>
              <a:rPr lang="en-IN" dirty="0" err="1"/>
              <a:t>myVar</a:t>
            </a:r>
            <a:r>
              <a:rPr lang="en-IN" dirty="0"/>
              <a:t>;</a:t>
            </a:r>
          </a:p>
          <a:p>
            <a:r>
              <a:rPr lang="en-IN" dirty="0" err="1"/>
              <a:t>myVar</a:t>
            </a:r>
            <a:r>
              <a:rPr lang="en-IN" dirty="0"/>
              <a:t> = 1;      //number</a:t>
            </a:r>
          </a:p>
          <a:p>
            <a:r>
              <a:rPr lang="en-IN" dirty="0" err="1"/>
              <a:t>myVar</a:t>
            </a:r>
            <a:r>
              <a:rPr lang="en-IN" dirty="0"/>
              <a:t> = true;   //</a:t>
            </a:r>
            <a:r>
              <a:rPr lang="en-IN" dirty="0" err="1"/>
              <a:t>boolean</a:t>
            </a:r>
            <a:endParaRPr lang="en-IN" dirty="0"/>
          </a:p>
          <a:p>
            <a:r>
              <a:rPr lang="en-IN" dirty="0" err="1"/>
              <a:t>myVar</a:t>
            </a:r>
            <a:r>
              <a:rPr lang="en-IN" dirty="0"/>
              <a:t> = '</a:t>
            </a:r>
            <a:r>
              <a:rPr lang="en-IN" dirty="0" err="1"/>
              <a:t>mdb</a:t>
            </a:r>
            <a:r>
              <a:rPr lang="en-IN" dirty="0"/>
              <a:t>';  //string</a:t>
            </a:r>
          </a:p>
          <a:p>
            <a:endParaRPr lang="en-IN" dirty="0"/>
          </a:p>
          <a:p>
            <a:r>
              <a:rPr lang="en-IN" dirty="0" err="1"/>
              <a:t>TypeScript</a:t>
            </a:r>
            <a:r>
              <a:rPr lang="en-IN" dirty="0"/>
              <a:t> compiler doesn't complain. </a:t>
            </a:r>
          </a:p>
          <a:p>
            <a:endParaRPr lang="en-IN" dirty="0"/>
          </a:p>
          <a:p>
            <a:r>
              <a:rPr lang="en-IN" dirty="0" err="1"/>
              <a:t>TypeScript</a:t>
            </a:r>
            <a:r>
              <a:rPr lang="en-IN" dirty="0"/>
              <a:t> allows you to use a special type any. It allows you to use dynamic typing but importantly — it requires you to use it consciously.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2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Four different types of variables (number, string, </a:t>
            </a:r>
            <a:r>
              <a:rPr lang="en-IN" dirty="0" err="1"/>
              <a:t>boolean</a:t>
            </a:r>
            <a:r>
              <a:rPr lang="en-IN" dirty="0"/>
              <a:t> and any).</a:t>
            </a:r>
          </a:p>
          <a:p>
            <a:r>
              <a:rPr lang="en-IN" dirty="0"/>
              <a:t>let a: number;                    //numeric type</a:t>
            </a:r>
          </a:p>
          <a:p>
            <a:r>
              <a:rPr lang="en-IN" dirty="0"/>
              <a:t>let b: string;                    //string</a:t>
            </a:r>
          </a:p>
          <a:p>
            <a:r>
              <a:rPr lang="en-IN" dirty="0"/>
              <a:t>let c: </a:t>
            </a:r>
            <a:r>
              <a:rPr lang="en-IN" dirty="0" err="1"/>
              <a:t>boolean</a:t>
            </a:r>
            <a:r>
              <a:rPr lang="en-IN" dirty="0"/>
              <a:t>;                   //true or false</a:t>
            </a:r>
          </a:p>
          <a:p>
            <a:r>
              <a:rPr lang="en-IN" dirty="0"/>
              <a:t>let d: any;                       //any (dynamic)</a:t>
            </a:r>
          </a:p>
          <a:p>
            <a:r>
              <a:rPr lang="en-IN" dirty="0"/>
              <a:t>let e: number[] = [1,2,3];        //array of numbers</a:t>
            </a:r>
          </a:p>
          <a:p>
            <a:r>
              <a:rPr lang="en-IN" dirty="0"/>
              <a:t>let f: string[] = ['</a:t>
            </a:r>
            <a:r>
              <a:rPr lang="en-IN" dirty="0" err="1"/>
              <a:t>a','b','c</a:t>
            </a:r>
            <a:r>
              <a:rPr lang="en-IN" dirty="0"/>
              <a:t>'];  //array of strings</a:t>
            </a:r>
          </a:p>
          <a:p>
            <a:r>
              <a:rPr lang="en-IN" dirty="0"/>
              <a:t>let g: any[] = [true, 1, 'a'];    //array of any</a:t>
            </a:r>
          </a:p>
        </p:txBody>
      </p:sp>
    </p:spTree>
    <p:extLst>
      <p:ext uri="{BB962C8B-B14F-4D97-AF65-F5344CB8AC3E}">
        <p14:creationId xmlns:p14="http://schemas.microsoft.com/office/powerpoint/2010/main" val="189749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367" y="2140624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 count(){</a:t>
            </a:r>
          </a:p>
          <a:p>
            <a:r>
              <a:rPr lang="en-IN" dirty="0"/>
              <a:t>    for (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9; 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r>
              <a:rPr lang="en-IN" dirty="0"/>
              <a:t>      console.log(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console.log('Counted: ' 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count();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52585" y="911309"/>
            <a:ext cx="25285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0</a:t>
            </a:r>
          </a:p>
          <a:p>
            <a:r>
              <a:rPr lang="en-IN" dirty="0"/>
              <a:t>1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6</a:t>
            </a:r>
          </a:p>
          <a:p>
            <a:r>
              <a:rPr lang="en-IN" dirty="0"/>
              <a:t>7</a:t>
            </a:r>
          </a:p>
          <a:p>
            <a:r>
              <a:rPr lang="en-IN" dirty="0"/>
              <a:t>8</a:t>
            </a:r>
          </a:p>
          <a:p>
            <a:r>
              <a:rPr lang="en-IN" dirty="0"/>
              <a:t>Counted:  9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0434" y="4409658"/>
            <a:ext cx="7371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Note that although variable-</a:t>
            </a:r>
            <a:r>
              <a:rPr lang="en-IN" dirty="0" err="1"/>
              <a:t>i</a:t>
            </a:r>
            <a:r>
              <a:rPr lang="en-IN" dirty="0"/>
              <a:t> was declared inside a for loop, it is accessible to the console.log() function which is outside of our code block. Why?</a:t>
            </a:r>
          </a:p>
          <a:p>
            <a:endParaRPr lang="en-IN" dirty="0"/>
          </a:p>
          <a:p>
            <a:r>
              <a:rPr lang="en-IN" dirty="0"/>
              <a:t>This is because we have declared our variable as var. </a:t>
            </a:r>
          </a:p>
          <a:p>
            <a:r>
              <a:rPr lang="en-IN" dirty="0"/>
              <a:t>In JavaScript, all variables declared like that have scope to the nearest function, which in our case is count().</a:t>
            </a:r>
          </a:p>
        </p:txBody>
      </p:sp>
    </p:spTree>
    <p:extLst>
      <p:ext uri="{BB962C8B-B14F-4D97-AF65-F5344CB8AC3E}">
        <p14:creationId xmlns:p14="http://schemas.microsoft.com/office/powerpoint/2010/main" val="27063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</TotalTime>
  <Words>1016</Words>
  <Application>Microsoft Office PowerPoint</Application>
  <PresentationFormat>Widescreen</PresentationFormat>
  <Paragraphs>243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Tw Cen MT</vt:lpstr>
      <vt:lpstr>Tw Cen MT Condensed</vt:lpstr>
      <vt:lpstr>Wingdings 3</vt:lpstr>
      <vt:lpstr>Integral</vt:lpstr>
      <vt:lpstr>typescript</vt:lpstr>
      <vt:lpstr>What is TypeScript?</vt:lpstr>
      <vt:lpstr>Strong typing</vt:lpstr>
      <vt:lpstr>Object-oriented &amp; typescript</vt:lpstr>
      <vt:lpstr>first TypeScript code</vt:lpstr>
      <vt:lpstr>Visual Studio Code with typescript</vt:lpstr>
      <vt:lpstr>Typescript variable types</vt:lpstr>
      <vt:lpstr>Other types</vt:lpstr>
      <vt:lpstr>Typescript variable scope</vt:lpstr>
      <vt:lpstr>Typescript variable scope</vt:lpstr>
      <vt:lpstr>Default methods for variables in typescript</vt:lpstr>
      <vt:lpstr>Default methods for variables in typescript</vt:lpstr>
      <vt:lpstr>Default methods for variables in typescript</vt:lpstr>
      <vt:lpstr>Typescript with named functions</vt:lpstr>
      <vt:lpstr>Typescript with anonymous functions</vt:lpstr>
      <vt:lpstr>Typescript arrow functions</vt:lpstr>
      <vt:lpstr>Typescript as object</vt:lpstr>
      <vt:lpstr>Typescript as class</vt:lpstr>
      <vt:lpstr>Typescript as inheritence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Simant Setu</cp:lastModifiedBy>
  <cp:revision>15</cp:revision>
  <dcterms:created xsi:type="dcterms:W3CDTF">2019-10-23T14:26:28Z</dcterms:created>
  <dcterms:modified xsi:type="dcterms:W3CDTF">2019-10-24T04:03:46Z</dcterms:modified>
</cp:coreProperties>
</file>