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307" r:id="rId2"/>
    <p:sldId id="299" r:id="rId3"/>
    <p:sldId id="305" r:id="rId4"/>
    <p:sldId id="290" r:id="rId5"/>
    <p:sldId id="281" r:id="rId6"/>
    <p:sldId id="310" r:id="rId7"/>
    <p:sldId id="304" r:id="rId8"/>
    <p:sldId id="294" r:id="rId9"/>
    <p:sldId id="296" r:id="rId10"/>
    <p:sldId id="311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21DDA-3D7C-4080-9570-1600DFC93FB7}" v="1" dt="2025-01-24T04:53:2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78" y="62"/>
      </p:cViewPr>
      <p:guideLst>
        <p:guide orient="horz" pos="2159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anchor="t" anchorCtr="0"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1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8180" y="833755"/>
            <a:ext cx="728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5" indent="457200" algn="ctr"/>
            <a:r>
              <a:rPr lang="en-US" sz="3600" b="1">
                <a:solidFill>
                  <a:srgbClr val="00B0F0"/>
                </a:solidFill>
              </a:rPr>
              <a:t> IDEA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017D6-CFBD-5534-0DE0-AE0DC47E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" y="635317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F3D6F-25D4-8009-489A-D85529E56E58}"/>
              </a:ext>
            </a:extLst>
          </p:cNvPr>
          <p:cNvSpPr txBox="1"/>
          <p:nvPr/>
        </p:nvSpPr>
        <p:spPr>
          <a:xfrm>
            <a:off x="195944" y="1600200"/>
            <a:ext cx="88500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smart AI based solution for traffic management on routes with heavy traffic from different directions, with real-time monitoring and adaptation of traffic light timings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645481-E735-63D8-A250-942808D0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2985195"/>
            <a:ext cx="3727048" cy="31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5832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89A9-C374-A1E2-E6B3-FFC280F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60944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3DC0-D17C-4CB8-BA29-AAE4C43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560" y="6046839"/>
            <a:ext cx="1474839" cy="7932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A6CE-10E6-EB28-BCBC-DE2E4439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9A8E5-46F5-205F-5DF5-35EE6552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66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59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82">
        <p159:morph option="byObject"/>
      </p:transition>
    </mc:Choice>
    <mc:Fallback xmlns="">
      <p:transition spd="slow" advTm="358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2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8920" y="1969770"/>
            <a:ext cx="10938510" cy="472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b="1" dirty="0"/>
              <a:t>Challenge:</a:t>
            </a:r>
            <a:r>
              <a:rPr lang="en-US" sz="2400" dirty="0"/>
              <a:t> Urban traffic congestion at intersections with multiple converging routes often results from static traffic light timings, leading to inefficiencies such as increased wait times, fuel consumption, and emissions.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Objective: </a:t>
            </a:r>
            <a:r>
              <a:rPr lang="en-US" sz="2400" dirty="0" err="1"/>
              <a:t>Developng</a:t>
            </a:r>
            <a:r>
              <a:rPr lang="en-US" sz="2400" dirty="0"/>
              <a:t> an AI-driven traffic management system that dynamically adjusts traffic light timings in real-time to better handle heavy traffic from various directions.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Real-Time Data Integration:</a:t>
            </a:r>
            <a:r>
              <a:rPr lang="en-US" sz="2400" dirty="0"/>
              <a:t> This system will utilize sensors, cameras, and IoT devices to continuously collect and analyze real-time traffic data, including vehicle flow, speed, and congestion levels.</a:t>
            </a:r>
          </a:p>
          <a:p>
            <a:pPr algn="just"/>
            <a:endParaRPr lang="en-US" sz="24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7" name="Text Box 6"/>
          <p:cNvSpPr txBox="1"/>
          <p:nvPr/>
        </p:nvSpPr>
        <p:spPr>
          <a:xfrm>
            <a:off x="376555" y="933450"/>
            <a:ext cx="4064000" cy="5276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F89C8-CE2B-17D3-A484-55F3F7DF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3787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843">
        <p:circle/>
      </p:transition>
    </mc:Choice>
    <mc:Fallback xmlns="">
      <p:transition spd="slow" advTm="4843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3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08940" y="1651635"/>
            <a:ext cx="11374120" cy="3812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b="1">
                <a:sym typeface="+mn-ea"/>
              </a:rPr>
              <a:t>Adaptive Algorithms: </a:t>
            </a:r>
            <a:r>
              <a:rPr lang="en-US" sz="2400">
                <a:sym typeface="+mn-ea"/>
              </a:rPr>
              <a:t>It employ’s advanced machine learning algorithms to process the real-time data, predict traffic patterns, and optimize traffic signal timings to alleviate congestion and improve traffic flow.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 b="1">
                <a:sym typeface="+mn-ea"/>
              </a:rPr>
              <a:t>Efficiency Improvements:</a:t>
            </a:r>
            <a:r>
              <a:rPr lang="en-US" sz="2400">
                <a:sym typeface="+mn-ea"/>
              </a:rPr>
              <a:t> By adjusting signal timings dynamically, the system aims to reduce delays, enhance road safety, and lower fuel consumption and emissions, thereby contributing to a more efficient and environmentally friendly traffic management solution.</a:t>
            </a:r>
            <a:endParaRPr lang="en-US" sz="2400"/>
          </a:p>
          <a:p>
            <a:pPr algn="just"/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08940" y="100393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Abstract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089616-84F9-6251-B671-5080FF56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224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 advTm="5203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1970" y="1125855"/>
            <a:ext cx="9699625" cy="739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Objectives: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9121" y="1982804"/>
            <a:ext cx="7273080" cy="44021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 b="1" dirty="0"/>
              <a:t>The main objectives are as follows:</a:t>
            </a:r>
          </a:p>
          <a:p>
            <a:pPr lvl="1">
              <a:lnSpc>
                <a:spcPct val="150000"/>
              </a:lnSpc>
            </a:pPr>
            <a:r>
              <a:rPr lang="en-IN" altLang="en-US" sz="2400" dirty="0"/>
              <a:t>1. Real-Time Traffic Monitoring</a:t>
            </a:r>
          </a:p>
          <a:p>
            <a:pPr lvl="1">
              <a:lnSpc>
                <a:spcPct val="150000"/>
              </a:lnSpc>
            </a:pPr>
            <a:r>
              <a:rPr lang="en-IN" altLang="en-US" sz="2400" dirty="0"/>
              <a:t>2. Incident Detection and Response</a:t>
            </a:r>
          </a:p>
          <a:p>
            <a:pPr lvl="1">
              <a:lnSpc>
                <a:spcPct val="150000"/>
              </a:lnSpc>
            </a:pPr>
            <a:r>
              <a:rPr lang="en-US" altLang="en-IN" sz="2400" dirty="0"/>
              <a:t>3.Dynamic Traffic Light Adjustment</a:t>
            </a:r>
          </a:p>
          <a:p>
            <a:pPr lvl="1">
              <a:lnSpc>
                <a:spcPct val="150000"/>
              </a:lnSpc>
            </a:pPr>
            <a:r>
              <a:rPr lang="en-US" altLang="en-IN" sz="2400" dirty="0"/>
              <a:t>4. Emergency Vehicle Detection and Prioritization</a:t>
            </a:r>
          </a:p>
          <a:p>
            <a:pPr lvl="1">
              <a:lnSpc>
                <a:spcPct val="150000"/>
              </a:lnSpc>
            </a:pPr>
            <a:r>
              <a:rPr lang="en-US" altLang="en-IN" sz="2400" dirty="0"/>
              <a:t>5. Ve</a:t>
            </a:r>
            <a:r>
              <a:rPr lang="en-IN" altLang="en-US" sz="2400" dirty="0"/>
              <a:t>h</a:t>
            </a:r>
            <a:r>
              <a:rPr lang="en-US" altLang="en-IN" sz="2400" dirty="0" err="1"/>
              <a:t>icle</a:t>
            </a:r>
            <a:r>
              <a:rPr lang="en-US" altLang="en-IN" sz="2400" dirty="0"/>
              <a:t> number plate identification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B3455-6F54-330C-CC3C-C392C72C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" y="638492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1D65F-7826-0F25-DFB1-5F94E15D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87" y="1328286"/>
            <a:ext cx="4154905" cy="4129238"/>
          </a:xfrm>
          <a:prstGeom prst="rect">
            <a:avLst/>
          </a:prstGeom>
        </p:spPr>
      </p:pic>
    </p:spTree>
  </p:cSld>
  <p:clrMapOvr>
    <a:masterClrMapping/>
  </p:clrMapOvr>
  <p:transition spd="slow" advTm="5077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535" y="363855"/>
            <a:ext cx="11390630" cy="6584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Collect</a:t>
            </a:r>
            <a:r>
              <a:rPr lang="en-IN" altLang="en-US" sz="2400" b="1" dirty="0" err="1"/>
              <a:t>ing</a:t>
            </a:r>
            <a:r>
              <a:rPr lang="en-US" sz="2400" b="1" dirty="0"/>
              <a:t> Data:</a:t>
            </a:r>
            <a:r>
              <a:rPr lang="en-US" sz="2400" dirty="0"/>
              <a:t> Gather</a:t>
            </a:r>
            <a:r>
              <a:rPr lang="en-IN" altLang="en-US" sz="2400" dirty="0" err="1"/>
              <a:t>ing</a:t>
            </a:r>
            <a:r>
              <a:rPr lang="en-US" sz="2400" dirty="0"/>
              <a:t> information about traffic from sensors, cameras, and GPS. This includes things like how many cars are on the road, how fast they’re going, and where traffic jams are happening.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Build</a:t>
            </a:r>
            <a:r>
              <a:rPr lang="en-IN" altLang="en-US" sz="2400" b="1" dirty="0" err="1"/>
              <a:t>ing</a:t>
            </a:r>
            <a:r>
              <a:rPr lang="en-US" sz="2400" b="1" dirty="0"/>
              <a:t> Models:</a:t>
            </a:r>
            <a:r>
              <a:rPr lang="en-US" sz="2400" dirty="0"/>
              <a:t> </a:t>
            </a:r>
            <a:r>
              <a:rPr lang="en-IN" altLang="en-US" sz="2400" dirty="0"/>
              <a:t>By c</a:t>
            </a:r>
            <a:r>
              <a:rPr lang="en-US" sz="2400" dirty="0" err="1"/>
              <a:t>reat</a:t>
            </a:r>
            <a:r>
              <a:rPr lang="en-IN" altLang="en-US" sz="2400" dirty="0" err="1"/>
              <a:t>ing</a:t>
            </a:r>
            <a:r>
              <a:rPr lang="en-US" sz="2400" dirty="0"/>
              <a:t> AI models that can predict traffic conditions and suggest how to improve traffic flow. This could involve predicting rush hours or finding the best traffic light timings.</a:t>
            </a:r>
          </a:p>
          <a:p>
            <a:pPr algn="just"/>
            <a:endParaRPr lang="en-US" sz="2800" b="1" dirty="0"/>
          </a:p>
          <a:p>
            <a:pPr algn="just"/>
            <a:r>
              <a:rPr lang="en-IN" altLang="en-US" sz="2400" b="1" dirty="0"/>
              <a:t>programming languages:</a:t>
            </a:r>
          </a:p>
          <a:p>
            <a:pPr algn="just"/>
            <a:r>
              <a:rPr lang="en-I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python:</a:t>
            </a:r>
            <a:r>
              <a:rPr lang="en-IN" altLang="en-US" sz="2400" dirty="0"/>
              <a:t> It is suitable for developing the machine learning </a:t>
            </a:r>
            <a:r>
              <a:rPr lang="en-IN" altLang="en-US" sz="2400" dirty="0" err="1"/>
              <a:t>models,data</a:t>
            </a:r>
            <a:r>
              <a:rPr lang="en-IN" altLang="en-US" sz="2400" dirty="0"/>
              <a:t> processing </a:t>
            </a:r>
            <a:r>
              <a:rPr lang="en-IN" altLang="en-US" sz="2400" dirty="0" err="1"/>
              <a:t>pipelines,and</a:t>
            </a:r>
            <a:r>
              <a:rPr lang="en-IN" altLang="en-US" sz="2400" dirty="0"/>
              <a:t> integrating various APIs.</a:t>
            </a:r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3813810" y="363855"/>
            <a:ext cx="4418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/>
              <a:t>TECHNICAL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A79090-B94E-570E-2EEA-49BE0F7D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668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Tm="5044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963DA-C6AB-F890-0B19-E01A149F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79EFCFC-1DD3-B286-C3BE-D5F1555F7316}"/>
              </a:ext>
            </a:extLst>
          </p:cNvPr>
          <p:cNvSpPr txBox="1"/>
          <p:nvPr/>
        </p:nvSpPr>
        <p:spPr>
          <a:xfrm>
            <a:off x="230899" y="0"/>
            <a:ext cx="6980129" cy="547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9pPr>
          </a:lstStyle>
          <a:p>
            <a:r>
              <a:rPr lang="en-I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Frameworks and Libraries:</a:t>
            </a:r>
          </a:p>
          <a:p>
            <a:endParaRPr lang="en-IN" altLang="en-US" sz="2400" b="1" dirty="0"/>
          </a:p>
          <a:p>
            <a:pPr>
              <a:lnSpc>
                <a:spcPct val="110000"/>
              </a:lnSpc>
            </a:pPr>
            <a:r>
              <a:rPr lang="en-IN" altLang="en-US" sz="2400" b="1" dirty="0"/>
              <a:t>OpenCV: </a:t>
            </a:r>
          </a:p>
          <a:p>
            <a:pPr>
              <a:lnSpc>
                <a:spcPct val="110000"/>
              </a:lnSpc>
            </a:pPr>
            <a:r>
              <a:rPr lang="en-IN" altLang="en-US" sz="2400" dirty="0"/>
              <a:t>An Open-source computer vision library used for real-time image and video </a:t>
            </a:r>
            <a:r>
              <a:rPr lang="en-IN" altLang="en-US" sz="2400" dirty="0" err="1"/>
              <a:t>processing,crucial</a:t>
            </a:r>
            <a:r>
              <a:rPr lang="en-IN" altLang="en-US" sz="2400" dirty="0"/>
              <a:t> for </a:t>
            </a:r>
            <a:r>
              <a:rPr lang="en-IN" altLang="en-US" sz="2400" dirty="0" err="1"/>
              <a:t>analyzing</a:t>
            </a:r>
            <a:r>
              <a:rPr lang="en-IN" altLang="en-US" sz="2400" dirty="0"/>
              <a:t> traffic camera feeds.</a:t>
            </a:r>
            <a:endParaRPr lang="en-IN" altLang="en-US" sz="2400" b="1" dirty="0"/>
          </a:p>
          <a:p>
            <a:endParaRPr lang="en-IN" altLang="en-US" sz="2400" b="1" dirty="0"/>
          </a:p>
          <a:p>
            <a:pPr>
              <a:lnSpc>
                <a:spcPct val="110000"/>
              </a:lnSpc>
            </a:pPr>
            <a:r>
              <a:rPr lang="en-IN" altLang="en-US" sz="2400" b="1" dirty="0"/>
              <a:t>YOLO(You only look once):</a:t>
            </a:r>
          </a:p>
          <a:p>
            <a:pPr>
              <a:lnSpc>
                <a:spcPct val="110000"/>
              </a:lnSpc>
            </a:pPr>
            <a:r>
              <a:rPr lang="en-IN" altLang="en-US" sz="2400" dirty="0"/>
              <a:t>A state-of-the-</a:t>
            </a:r>
            <a:r>
              <a:rPr lang="en-IN" altLang="en-US" sz="2400" dirty="0" err="1"/>
              <a:t>art,real</a:t>
            </a:r>
            <a:r>
              <a:rPr lang="en-IN" altLang="en-US" sz="2400" dirty="0"/>
              <a:t>-time object detection </a:t>
            </a:r>
            <a:r>
              <a:rPr lang="en-IN" altLang="en-US" sz="2400" dirty="0" err="1"/>
              <a:t>system,useful</a:t>
            </a:r>
            <a:r>
              <a:rPr lang="en-IN" altLang="en-US" sz="2400" dirty="0"/>
              <a:t> for vehicle detection ,</a:t>
            </a:r>
            <a:r>
              <a:rPr lang="en-IN" altLang="en-US" sz="2400" dirty="0" err="1"/>
              <a:t>counting,and</a:t>
            </a:r>
            <a:r>
              <a:rPr lang="en-IN" altLang="en-US" sz="2400" dirty="0"/>
              <a:t> tracking from video feeds.</a:t>
            </a:r>
          </a:p>
          <a:p>
            <a:r>
              <a:rPr lang="en-I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Components: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/>
              <a:t>High-resolutions cameras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/>
              <a:t>IoT sensors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/>
              <a:t>Traffic signal controllers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/>
              <a:t>Lidars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3888-231F-0F41-AAC3-A773E8B1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28" y="625033"/>
            <a:ext cx="4750073" cy="515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51">
        <p159:morph option="byObject"/>
      </p:transition>
    </mc:Choice>
    <mc:Fallback xmlns="">
      <p:transition spd="slow" advTm="495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7</a:t>
            </a:fld>
            <a:endParaRPr lang="en-US"/>
          </a:p>
        </p:txBody>
      </p:sp>
      <p:pic>
        <p:nvPicPr>
          <p:cNvPr id="6" name="Picture 5" descr="Screenshot 2024-08-25 110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" y="1163589"/>
            <a:ext cx="11466830" cy="47828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7360" y="233362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 diagram</a:t>
            </a:r>
            <a:r>
              <a:rPr lang="en-I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14DD5-C6A2-1E55-C052-B84F84D7B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" y="635466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43">
        <p:split orient="vert"/>
      </p:transition>
    </mc:Choice>
    <mc:Fallback xmlns="">
      <p:transition spd="slow" advTm="5043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-575310" y="25971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09550" y="1149350"/>
            <a:ext cx="11372850" cy="52563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Smart Traffic Lights: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 AI adjusts traffic light timings based on real-time traffic, helping to keep things moving smoothly.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Lower Emissions: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 By reducing traffic idling, AI helps cut down on pollution from vehicles.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Less Manual Work: 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Reduces the need for manual traffic control, saving on labor costs and maintenance.</a:t>
            </a:r>
            <a:r>
              <a:rPr lang="en-IN" alt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There is no need of traffic police officer standing alone in the junction roads.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cs typeface="Calibri" panose="020F0502020204030204" pitchFamily="34" charset="0"/>
              </a:rPr>
              <a:t>Adaptive Control: </a:t>
            </a: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AI can continuously adjust traffic signals and manage traffic flow in real-time based on current conditions.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altLang="en-US" sz="2000" b="1" dirty="0">
                <a:solidFill>
                  <a:prstClr val="black"/>
                </a:solidFill>
                <a:cs typeface="Calibri" panose="020F0502020204030204" pitchFamily="34" charset="0"/>
                <a:sym typeface="+mn-ea"/>
              </a:rPr>
              <a:t>Detects emergency vehicle:</a:t>
            </a:r>
            <a:r>
              <a:rPr lang="en-IN" altLang="en-US" sz="2000" dirty="0">
                <a:solidFill>
                  <a:prstClr val="black"/>
                </a:solidFill>
                <a:cs typeface="Calibri" panose="020F0502020204030204" pitchFamily="34" charset="0"/>
                <a:sym typeface="+mn-ea"/>
              </a:rPr>
              <a:t> Immediately detects the emergency vehicles like ambulance and fire control vehicles and immediately allows the lane in which the vehicle is situated.</a:t>
            </a:r>
            <a:endParaRPr lang="en-IN" altLang="en-US" sz="20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altLang="en-US" sz="2000" b="1" dirty="0">
                <a:solidFill>
                  <a:prstClr val="black"/>
                </a:solidFill>
                <a:cs typeface="Calibri" panose="020F0502020204030204" pitchFamily="34" charset="0"/>
                <a:sym typeface="+mn-ea"/>
              </a:rPr>
              <a:t>Preventive Measures:</a:t>
            </a:r>
            <a:r>
              <a:rPr lang="en-IN" altLang="en-US" sz="2000" dirty="0">
                <a:solidFill>
                  <a:prstClr val="black"/>
                </a:solidFill>
                <a:cs typeface="Calibri" panose="020F0502020204030204" pitchFamily="34" charset="0"/>
                <a:sym typeface="+mn-ea"/>
              </a:rPr>
              <a:t> By managing traffic flow and emergency vehicle movements more effectively, AI can help reduce the likelihood of accidents, particularly those that occur when drivers are unaware of approaching emergency vehicles.</a:t>
            </a:r>
            <a:endParaRPr lang="en-IN" altLang="en-US" sz="20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07894-F406-FCCB-6CEB-3A01112E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" y="640572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Tm="550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42290" y="-10541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9860" y="1150858"/>
            <a:ext cx="11612880" cy="47091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World meter- Real time world statistics, 2020 (website) worldometers.info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(Accessed May 1, 2022).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G.S. </a:t>
            </a:r>
            <a:r>
              <a:rPr lang="en-US" sz="2000" dirty="0" err="1">
                <a:solidFill>
                  <a:schemeClr val="tx1"/>
                </a:solidFill>
              </a:rPr>
              <a:t>Khekare</a:t>
            </a:r>
            <a:r>
              <a:rPr lang="en-US" sz="2000" dirty="0">
                <a:solidFill>
                  <a:schemeClr val="tx1"/>
                </a:solidFill>
              </a:rPr>
              <a:t>, A.V. </a:t>
            </a:r>
            <a:r>
              <a:rPr lang="en-US" sz="2000" dirty="0" err="1">
                <a:solidFill>
                  <a:schemeClr val="tx1"/>
                </a:solidFill>
              </a:rPr>
              <a:t>Sakhare</a:t>
            </a:r>
            <a:r>
              <a:rPr lang="en-US" sz="2000" dirty="0">
                <a:solidFill>
                  <a:schemeClr val="tx1"/>
                </a:solidFill>
              </a:rPr>
              <a:t>, "A smart city framework for intelligent traffic system 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 VANET," automation, computing, communication, control and compressed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sensing (iMac4s), 2013, Int. Multi Conf. (2013) 302. vol., no.305, 22-23 March.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M.F. Hashmi, AG. </a:t>
            </a:r>
            <a:r>
              <a:rPr lang="en-US" sz="2000" dirty="0" err="1">
                <a:solidFill>
                  <a:schemeClr val="tx1"/>
                </a:solidFill>
              </a:rPr>
              <a:t>Keskar</a:t>
            </a:r>
            <a:r>
              <a:rPr lang="en-US" sz="2000" dirty="0">
                <a:solidFill>
                  <a:schemeClr val="tx1"/>
                </a:solidFill>
              </a:rPr>
              <a:t>, Analysis and monitoring of a high-density traffic flow at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T-intersection using statistical computer vision-based approach, in: Proceedings of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Intelligent Systems Design and Applications (ISDA), 2012 12th International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Conference on, IEEE, 2012.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R. </a:t>
            </a:r>
            <a:r>
              <a:rPr lang="en-US" sz="2000" dirty="0" err="1">
                <a:solidFill>
                  <a:schemeClr val="tx1"/>
                </a:solidFill>
              </a:rPr>
              <a:t>Kaviani</a:t>
            </a:r>
            <a:r>
              <a:rPr lang="en-US" sz="2000" dirty="0">
                <a:solidFill>
                  <a:schemeClr val="tx1"/>
                </a:solidFill>
              </a:rPr>
              <a:t>, P. Ahmadi, I. </a:t>
            </a:r>
            <a:r>
              <a:rPr lang="en-US" sz="2000" dirty="0" err="1">
                <a:solidFill>
                  <a:schemeClr val="tx1"/>
                </a:solidFill>
              </a:rPr>
              <a:t>Gholampour</a:t>
            </a:r>
            <a:r>
              <a:rPr lang="en-US" sz="2000" dirty="0">
                <a:solidFill>
                  <a:schemeClr val="tx1"/>
                </a:solidFill>
              </a:rPr>
              <a:t>, A new method for traffic density estimation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based on a topic model, in: Proceedings of the Signal Processing and Intelligent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Systems Conference (SPIS), 2015, IEEE, 2015.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EC489-D736-952A-739F-F30C6AA4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66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Tm="5625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785</Words>
  <Application>Microsoft Office PowerPoint</Application>
  <PresentationFormat>Widescreen</PresentationFormat>
  <Paragraphs>96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TradeGothic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AND BENEFITS</vt:lpstr>
      <vt:lpstr>RESEARCH  AND REFERENCES</vt:lpstr>
      <vt:lpstr>THANK YOU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pushpa g</cp:lastModifiedBy>
  <cp:revision>160</cp:revision>
  <dcterms:created xsi:type="dcterms:W3CDTF">2013-12-12T18:46:00Z</dcterms:created>
  <dcterms:modified xsi:type="dcterms:W3CDTF">2025-04-23T18:31:21Z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F68862B7CB944E4ABF0F440466F0408F_12</vt:lpwstr>
  </property>
  <property fmtid="{D5CDD505-2E9C-101B-9397-08002B2CF9AE}" pid="3" name="KSOProductBuildVer">
    <vt:lpwstr>1033-12.2.0.17562</vt:lpwstr>
  </property>
</Properties>
</file>