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63" r:id="rId6"/>
    <p:sldId id="262" r:id="rId7"/>
    <p:sldId id="261" r:id="rId8"/>
    <p:sldId id="265" r:id="rId9"/>
    <p:sldId id="266" r:id="rId10"/>
    <p:sldId id="275" r:id="rId11"/>
    <p:sldId id="268" r:id="rId12"/>
    <p:sldId id="269" r:id="rId13"/>
    <p:sldId id="270" r:id="rId14"/>
    <p:sldId id="267" r:id="rId15"/>
    <p:sldId id="274"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FC27-6820-43FC-71A9-E540DA6F0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EC05B7-BC4E-1DEF-8A51-3F7FC7142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17E7C4-E9BE-098D-7B23-A72E63B25316}"/>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55543B3D-F752-210C-CEC3-162BBCCEF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75939-A9CF-9946-B822-EB9F7BDEE3F4}"/>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363392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0F80-3888-1745-A263-0E4D01DE07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D8600B-85D4-4DF5-AEE4-CE3A5113B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15713-EF38-DC0D-6BD1-FE737D3F99CF}"/>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A8ADD997-65DE-FA94-6B6C-CEDFA46AC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E27A0-67BE-7053-6E15-4F91D132891F}"/>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80724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C2188-3D02-9433-3D5F-CEBE0B0C04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BCAEC-9F90-E416-2F3B-7804038E3E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3589C-9CB9-53AC-1C7A-F291DDB70559}"/>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2C0D9241-2B92-14A4-514C-A17EE095E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45ECF-DE74-DF57-C350-67EDB14AB896}"/>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54137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ED16-C660-1E02-D336-0A359C157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BBB189-AE1D-FE4D-8DA2-C1BC6BE07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B6F21-2071-52BF-13F4-852016298F8D}"/>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50E5C320-F357-0CB2-3EE4-728C60EAE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5EC4C-799C-73E5-1D14-60BD2F964211}"/>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83659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D6ED-0868-763B-4226-E0FC923DC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455C34-3F3C-B375-9063-E3415E9C4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037486-4D35-9ADF-1644-53E275B21A6D}"/>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27714C94-BD6F-011D-CD6B-A705C3CD1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757A6-DD57-6A2F-6953-7DEC4C579978}"/>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255950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30FF-99E7-3868-B5E3-E8D618B59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85FE49-C527-C77E-3E57-9E2CBF25D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958008-DDA3-AD77-17BD-9071F827A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12681A-9FE4-6771-1D7D-E632605693B1}"/>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6" name="Footer Placeholder 5">
            <a:extLst>
              <a:ext uri="{FF2B5EF4-FFF2-40B4-BE49-F238E27FC236}">
                <a16:creationId xmlns:a16="http://schemas.microsoft.com/office/drawing/2014/main" id="{CFE2B095-207E-3D26-0555-AA4E05601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66D80D-B652-4065-F87D-D5F83A680547}"/>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253102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11A9-865A-1857-A076-0151966C24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EFA57-F2F0-A3B4-B735-D36EB60B7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AD739-9B8B-4D60-FFA5-5567B0890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C23B28-B7BC-45B8-CD80-D259837AD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01DB2-4E1C-3CC1-3B8E-C4157D364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A91288-FE1F-E2B4-36AE-B1E9AE006D97}"/>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8" name="Footer Placeholder 7">
            <a:extLst>
              <a:ext uri="{FF2B5EF4-FFF2-40B4-BE49-F238E27FC236}">
                <a16:creationId xmlns:a16="http://schemas.microsoft.com/office/drawing/2014/main" id="{6A20FBD9-B718-8B13-552B-143B9EC908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31F42-415A-5DE8-6559-E7C5CBE6ADC6}"/>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308650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42D4-7B4C-101E-36C2-8E115AB73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78972D-3993-89D9-CBE9-F821A0BB5D8C}"/>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4" name="Footer Placeholder 3">
            <a:extLst>
              <a:ext uri="{FF2B5EF4-FFF2-40B4-BE49-F238E27FC236}">
                <a16:creationId xmlns:a16="http://schemas.microsoft.com/office/drawing/2014/main" id="{EB47E5CC-1237-7526-5D3A-01888766A7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E25329-8FF4-6C95-E14D-5A5755FDF643}"/>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137847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75022-3EC7-1294-D6EE-AC39834126C5}"/>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3" name="Footer Placeholder 2">
            <a:extLst>
              <a:ext uri="{FF2B5EF4-FFF2-40B4-BE49-F238E27FC236}">
                <a16:creationId xmlns:a16="http://schemas.microsoft.com/office/drawing/2014/main" id="{DC241C26-AC34-3468-FDB6-B3C0FA3F7E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48D06F-137F-195C-FD6A-AEBA4DE4FA08}"/>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298633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D9ED-891D-B91E-A18E-B15FCF799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AA2FFA-B2F3-4D78-14AD-E8CDB53FB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FE61F6-16CF-2C48-7415-2BBB9B8B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1A5C9-C319-002A-1537-22BF337391DB}"/>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6" name="Footer Placeholder 5">
            <a:extLst>
              <a:ext uri="{FF2B5EF4-FFF2-40B4-BE49-F238E27FC236}">
                <a16:creationId xmlns:a16="http://schemas.microsoft.com/office/drawing/2014/main" id="{98A20DA6-8197-D81C-B7BB-7D7E3686C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229A7-2974-4D86-36C3-6D6A1FE32E35}"/>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190389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AB28-2CAF-DD8C-A89E-37263A73B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99D5C1-7406-3508-84FD-1BD4B1E06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C18110-3889-6392-9124-CC5F75545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15767-DD7B-EBEF-07BE-89D52F374512}"/>
              </a:ext>
            </a:extLst>
          </p:cNvPr>
          <p:cNvSpPr>
            <a:spLocks noGrp="1"/>
          </p:cNvSpPr>
          <p:nvPr>
            <p:ph type="dt" sz="half" idx="10"/>
          </p:nvPr>
        </p:nvSpPr>
        <p:spPr/>
        <p:txBody>
          <a:bodyPr/>
          <a:lstStyle/>
          <a:p>
            <a:fld id="{2689E059-15B9-4C90-9231-511B4E366647}" type="datetimeFigureOut">
              <a:rPr lang="en-IN" smtClean="0"/>
              <a:t>11-03-2023</a:t>
            </a:fld>
            <a:endParaRPr lang="en-IN"/>
          </a:p>
        </p:txBody>
      </p:sp>
      <p:sp>
        <p:nvSpPr>
          <p:cNvPr id="6" name="Footer Placeholder 5">
            <a:extLst>
              <a:ext uri="{FF2B5EF4-FFF2-40B4-BE49-F238E27FC236}">
                <a16:creationId xmlns:a16="http://schemas.microsoft.com/office/drawing/2014/main" id="{B9B1AFF2-7DCE-F7C3-6B56-18F271FBD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D9D27-9003-6F5A-AF0D-569256C23523}"/>
              </a:ext>
            </a:extLst>
          </p:cNvPr>
          <p:cNvSpPr>
            <a:spLocks noGrp="1"/>
          </p:cNvSpPr>
          <p:nvPr>
            <p:ph type="sldNum" sz="quarter" idx="12"/>
          </p:nvPr>
        </p:nvSpPr>
        <p:spPr/>
        <p:txBody>
          <a:bodyPr/>
          <a:lstStyle/>
          <a:p>
            <a:fld id="{1D4C0111-A9CA-4A61-A149-A5A2822C3A4F}" type="slidenum">
              <a:rPr lang="en-IN" smtClean="0"/>
              <a:t>‹#›</a:t>
            </a:fld>
            <a:endParaRPr lang="en-IN"/>
          </a:p>
        </p:txBody>
      </p:sp>
    </p:spTree>
    <p:extLst>
      <p:ext uri="{BB962C8B-B14F-4D97-AF65-F5344CB8AC3E}">
        <p14:creationId xmlns:p14="http://schemas.microsoft.com/office/powerpoint/2010/main" val="298041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D506C-8162-DF4A-C98D-258BFF54E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FF92D-F1F5-3E7C-80BF-4CB5CA586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8EC9A-7ACE-C797-3A97-F8D3355C3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9E059-15B9-4C90-9231-511B4E366647}" type="datetimeFigureOut">
              <a:rPr lang="en-IN" smtClean="0"/>
              <a:t>11-03-2023</a:t>
            </a:fld>
            <a:endParaRPr lang="en-IN"/>
          </a:p>
        </p:txBody>
      </p:sp>
      <p:sp>
        <p:nvSpPr>
          <p:cNvPr id="5" name="Footer Placeholder 4">
            <a:extLst>
              <a:ext uri="{FF2B5EF4-FFF2-40B4-BE49-F238E27FC236}">
                <a16:creationId xmlns:a16="http://schemas.microsoft.com/office/drawing/2014/main" id="{E3EF5856-C7C7-64F3-58E4-C44C2D493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F9D82C-50AB-F2E3-1BD9-44B629938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C0111-A9CA-4A61-A149-A5A2822C3A4F}" type="slidenum">
              <a:rPr lang="en-IN" smtClean="0"/>
              <a:t>‹#›</a:t>
            </a:fld>
            <a:endParaRPr lang="en-IN"/>
          </a:p>
        </p:txBody>
      </p:sp>
    </p:spTree>
    <p:extLst>
      <p:ext uri="{BB962C8B-B14F-4D97-AF65-F5344CB8AC3E}">
        <p14:creationId xmlns:p14="http://schemas.microsoft.com/office/powerpoint/2010/main" val="85788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599" b="6496"/>
          <a:stretch/>
        </p:blipFill>
        <p:spPr>
          <a:xfrm>
            <a:off x="20" y="-1"/>
            <a:ext cx="12191980" cy="6857999"/>
          </a:xfrm>
          <a:prstGeom prst="rect">
            <a:avLst/>
          </a:prstGeom>
        </p:spPr>
      </p:pic>
      <p:sp>
        <p:nvSpPr>
          <p:cNvPr id="11" name="Title 1">
            <a:extLst>
              <a:ext uri="{FF2B5EF4-FFF2-40B4-BE49-F238E27FC236}">
                <a16:creationId xmlns:a16="http://schemas.microsoft.com/office/drawing/2014/main" id="{051BA0A1-D252-6268-07C6-2E9C2B8E1B50}"/>
              </a:ext>
            </a:extLst>
          </p:cNvPr>
          <p:cNvSpPr txBox="1">
            <a:spLocks/>
          </p:cNvSpPr>
          <p:nvPr/>
        </p:nvSpPr>
        <p:spPr>
          <a:xfrm>
            <a:off x="1988007" y="-158828"/>
            <a:ext cx="8215983" cy="14953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Yu Gothic UI Semibold" panose="020B0700000000000000" pitchFamily="34" charset="-128"/>
                <a:ea typeface="Yu Gothic UI Semibold" panose="020B0700000000000000" pitchFamily="34" charset="-128"/>
              </a:rPr>
              <a:t>An Intelligent Approach to Flight Delay Prediction &amp; Analysis</a:t>
            </a:r>
          </a:p>
        </p:txBody>
      </p:sp>
      <p:pic>
        <p:nvPicPr>
          <p:cNvPr id="15" name="Picture 14">
            <a:extLst>
              <a:ext uri="{FF2B5EF4-FFF2-40B4-BE49-F238E27FC236}">
                <a16:creationId xmlns:a16="http://schemas.microsoft.com/office/drawing/2014/main" id="{FF1F9731-8792-819D-CCB8-8997F3F2D7ED}"/>
              </a:ext>
            </a:extLst>
          </p:cNvPr>
          <p:cNvPicPr/>
          <p:nvPr/>
        </p:nvPicPr>
        <p:blipFill>
          <a:blip r:embed="rId3"/>
          <a:stretch/>
        </p:blipFill>
        <p:spPr>
          <a:xfrm>
            <a:off x="5247215" y="1889210"/>
            <a:ext cx="1697569" cy="592732"/>
          </a:xfrm>
          <a:prstGeom prst="rect">
            <a:avLst/>
          </a:prstGeom>
          <a:ln w="9360">
            <a:noFill/>
          </a:ln>
        </p:spPr>
      </p:pic>
      <p:sp>
        <p:nvSpPr>
          <p:cNvPr id="27" name="Subtitle 2">
            <a:extLst>
              <a:ext uri="{FF2B5EF4-FFF2-40B4-BE49-F238E27FC236}">
                <a16:creationId xmlns:a16="http://schemas.microsoft.com/office/drawing/2014/main" id="{60A11834-F354-8C5E-FC6B-F39E8FE949DE}"/>
              </a:ext>
            </a:extLst>
          </p:cNvPr>
          <p:cNvSpPr txBox="1">
            <a:spLocks/>
          </p:cNvSpPr>
          <p:nvPr/>
        </p:nvSpPr>
        <p:spPr>
          <a:xfrm>
            <a:off x="934236" y="4579625"/>
            <a:ext cx="1911601" cy="159553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dirty="0">
                <a:solidFill>
                  <a:schemeClr val="tx1"/>
                </a:solidFill>
              </a:rPr>
              <a:t>Guided By:</a:t>
            </a:r>
          </a:p>
          <a:p>
            <a:pPr algn="l"/>
            <a:r>
              <a:rPr lang="en-IN" sz="2000" dirty="0">
                <a:solidFill>
                  <a:schemeClr val="tx1"/>
                </a:solidFill>
              </a:rPr>
              <a:t>Mr. Tushar </a:t>
            </a:r>
            <a:r>
              <a:rPr lang="en-IN" sz="2000" dirty="0" err="1">
                <a:solidFill>
                  <a:schemeClr val="tx1"/>
                </a:solidFill>
              </a:rPr>
              <a:t>Kute</a:t>
            </a:r>
            <a:endParaRPr lang="en-IN" sz="2000" dirty="0">
              <a:solidFill>
                <a:schemeClr val="tx1"/>
              </a:solidFill>
            </a:endParaRPr>
          </a:p>
          <a:p>
            <a:pPr algn="l"/>
            <a:r>
              <a:rPr lang="en-IN" sz="2000" dirty="0">
                <a:solidFill>
                  <a:schemeClr val="tx1"/>
                </a:solidFill>
              </a:rPr>
              <a:t>Mrs. Trupti Joshi</a:t>
            </a:r>
          </a:p>
        </p:txBody>
      </p:sp>
      <p:sp>
        <p:nvSpPr>
          <p:cNvPr id="46" name="TextBox 45">
            <a:extLst>
              <a:ext uri="{FF2B5EF4-FFF2-40B4-BE49-F238E27FC236}">
                <a16:creationId xmlns:a16="http://schemas.microsoft.com/office/drawing/2014/main" id="{16492E61-E829-3378-270D-727A7B51E33B}"/>
              </a:ext>
            </a:extLst>
          </p:cNvPr>
          <p:cNvSpPr txBox="1"/>
          <p:nvPr/>
        </p:nvSpPr>
        <p:spPr>
          <a:xfrm>
            <a:off x="8091282" y="4579625"/>
            <a:ext cx="3533775" cy="2126864"/>
          </a:xfrm>
          <a:prstGeom prst="rect">
            <a:avLst/>
          </a:prstGeom>
          <a:noFill/>
        </p:spPr>
        <p:txBody>
          <a:bodyPr wrap="square">
            <a:spAutoFit/>
          </a:bodyPr>
          <a:lstStyle/>
          <a:p>
            <a:pPr algn="just">
              <a:lnSpc>
                <a:spcPct val="150000"/>
              </a:lnSpc>
            </a:pPr>
            <a:r>
              <a:rPr lang="en-IN" sz="1800" dirty="0"/>
              <a:t>Submitted By:</a:t>
            </a:r>
          </a:p>
          <a:p>
            <a:pPr algn="just">
              <a:lnSpc>
                <a:spcPct val="150000"/>
              </a:lnSpc>
            </a:pPr>
            <a:r>
              <a:rPr lang="en-IN" sz="1800" dirty="0"/>
              <a:t>Chaitanya </a:t>
            </a:r>
            <a:r>
              <a:rPr lang="en-IN" sz="1800" dirty="0" err="1"/>
              <a:t>Larokar</a:t>
            </a:r>
            <a:r>
              <a:rPr lang="en-IN" sz="1800" dirty="0"/>
              <a:t> (220943025010)</a:t>
            </a:r>
          </a:p>
          <a:p>
            <a:pPr algn="just">
              <a:lnSpc>
                <a:spcPct val="150000"/>
              </a:lnSpc>
            </a:pPr>
            <a:r>
              <a:rPr lang="en-IN" sz="1800" dirty="0"/>
              <a:t>Vaibhav </a:t>
            </a:r>
            <a:r>
              <a:rPr lang="en-IN" sz="1800" dirty="0" err="1"/>
              <a:t>Gavli</a:t>
            </a:r>
            <a:r>
              <a:rPr lang="en-IN" sz="1800" dirty="0"/>
              <a:t> (220943025052)</a:t>
            </a:r>
          </a:p>
          <a:p>
            <a:pPr algn="just">
              <a:lnSpc>
                <a:spcPct val="150000"/>
              </a:lnSpc>
            </a:pPr>
            <a:r>
              <a:rPr lang="en-IN" sz="1800" dirty="0"/>
              <a:t>Pushpak Paunikar (220943025029)</a:t>
            </a:r>
          </a:p>
          <a:p>
            <a:pPr algn="just">
              <a:lnSpc>
                <a:spcPct val="150000"/>
              </a:lnSpc>
            </a:pPr>
            <a:r>
              <a:rPr lang="en-IN" sz="1800" dirty="0"/>
              <a:t>Akash </a:t>
            </a:r>
            <a:r>
              <a:rPr lang="en-IN" sz="1800" dirty="0" err="1"/>
              <a:t>Kunjir</a:t>
            </a:r>
            <a:r>
              <a:rPr lang="en-IN" sz="1800" dirty="0"/>
              <a:t> (220943025016)</a:t>
            </a:r>
          </a:p>
        </p:txBody>
      </p:sp>
    </p:spTree>
    <p:extLst>
      <p:ext uri="{BB962C8B-B14F-4D97-AF65-F5344CB8AC3E}">
        <p14:creationId xmlns:p14="http://schemas.microsoft.com/office/powerpoint/2010/main" val="3798121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20" y="-1"/>
            <a:ext cx="12191980" cy="6857999"/>
          </a:xfrm>
          <a:prstGeom prst="rect">
            <a:avLst/>
          </a:prstGeom>
          <a:noFill/>
        </p:spPr>
      </p:pic>
      <p:sp>
        <p:nvSpPr>
          <p:cNvPr id="3" name="Title 1">
            <a:extLst>
              <a:ext uri="{FF2B5EF4-FFF2-40B4-BE49-F238E27FC236}">
                <a16:creationId xmlns:a16="http://schemas.microsoft.com/office/drawing/2014/main" id="{1A08AA3E-5654-5119-1F5B-E62681BA1206}"/>
              </a:ext>
            </a:extLst>
          </p:cNvPr>
          <p:cNvSpPr txBox="1">
            <a:spLocks/>
          </p:cNvSpPr>
          <p:nvPr/>
        </p:nvSpPr>
        <p:spPr>
          <a:xfrm>
            <a:off x="838190" y="2696547"/>
            <a:ext cx="10515600" cy="966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Analysis</a:t>
            </a:r>
            <a:endParaRPr lang="en-IN" dirty="0"/>
          </a:p>
        </p:txBody>
      </p:sp>
      <p:sp>
        <p:nvSpPr>
          <p:cNvPr id="7" name="Content Placeholder 2">
            <a:extLst>
              <a:ext uri="{FF2B5EF4-FFF2-40B4-BE49-F238E27FC236}">
                <a16:creationId xmlns:a16="http://schemas.microsoft.com/office/drawing/2014/main" id="{3C165B3F-E674-AD15-3869-4DF84B2CF7CB}"/>
              </a:ext>
            </a:extLst>
          </p:cNvPr>
          <p:cNvSpPr txBox="1">
            <a:spLocks/>
          </p:cNvSpPr>
          <p:nvPr/>
        </p:nvSpPr>
        <p:spPr>
          <a:xfrm>
            <a:off x="838150" y="356985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Analysis using Tableau</a:t>
            </a:r>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37888219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B2437E40-98E3-1732-7BFB-355731CA9140}"/>
              </a:ext>
            </a:extLst>
          </p:cNvPr>
          <p:cNvSpPr txBox="1">
            <a:spLocks/>
          </p:cNvSpPr>
          <p:nvPr/>
        </p:nvSpPr>
        <p:spPr>
          <a:xfrm>
            <a:off x="838199" y="197167"/>
            <a:ext cx="10515600" cy="530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800" b="1" dirty="0"/>
              <a:t>Preliminary Findings - </a:t>
            </a:r>
            <a:r>
              <a:rPr lang="en-US" sz="2800" b="1" dirty="0"/>
              <a:t>Year Wise Weather Delay &amp; Weather Ct Vs Month</a:t>
            </a:r>
            <a:endParaRPr lang="en-IN" sz="2800" b="1" dirty="0"/>
          </a:p>
        </p:txBody>
      </p:sp>
      <p:pic>
        <p:nvPicPr>
          <p:cNvPr id="3" name="Content Placeholder 8" descr="Chart, line chart&#10;&#10;Description automatically generated">
            <a:extLst>
              <a:ext uri="{FF2B5EF4-FFF2-40B4-BE49-F238E27FC236}">
                <a16:creationId xmlns:a16="http://schemas.microsoft.com/office/drawing/2014/main" id="{878DCA04-0BBE-6C20-A5F6-B429E4927A45}"/>
              </a:ext>
            </a:extLst>
          </p:cNvPr>
          <p:cNvPicPr>
            <a:picLocks noChangeAspect="1"/>
          </p:cNvPicPr>
          <p:nvPr/>
        </p:nvPicPr>
        <p:blipFill rotWithShape="1">
          <a:blip r:embed="rId4">
            <a:extLst>
              <a:ext uri="{28A0092B-C50C-407E-A947-70E740481C1C}">
                <a14:useLocalDpi xmlns:a14="http://schemas.microsoft.com/office/drawing/2010/main" val="0"/>
              </a:ext>
            </a:extLst>
          </a:blip>
          <a:srcRect r="10722" b="3456"/>
          <a:stretch/>
        </p:blipFill>
        <p:spPr>
          <a:xfrm>
            <a:off x="957248" y="858027"/>
            <a:ext cx="10569946" cy="4619042"/>
          </a:xfrm>
          <a:prstGeom prst="rect">
            <a:avLst/>
          </a:prstGeom>
        </p:spPr>
      </p:pic>
      <p:sp>
        <p:nvSpPr>
          <p:cNvPr id="4" name="Content Placeholder 2">
            <a:extLst>
              <a:ext uri="{FF2B5EF4-FFF2-40B4-BE49-F238E27FC236}">
                <a16:creationId xmlns:a16="http://schemas.microsoft.com/office/drawing/2014/main" id="{E7137CFC-83F4-DA4E-2F41-B65403B35B30}"/>
              </a:ext>
            </a:extLst>
          </p:cNvPr>
          <p:cNvSpPr txBox="1">
            <a:spLocks/>
          </p:cNvSpPr>
          <p:nvPr/>
        </p:nvSpPr>
        <p:spPr>
          <a:xfrm>
            <a:off x="874725" y="5757189"/>
            <a:ext cx="10442530" cy="1630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dirty="0"/>
              <a:t>It is observed from this chart that maximum delay due to weather is in July and minimum delay is in November.</a:t>
            </a:r>
          </a:p>
        </p:txBody>
      </p:sp>
    </p:spTree>
    <p:extLst>
      <p:ext uri="{BB962C8B-B14F-4D97-AF65-F5344CB8AC3E}">
        <p14:creationId xmlns:p14="http://schemas.microsoft.com/office/powerpoint/2010/main" val="39130353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10" y="1"/>
            <a:ext cx="12191980" cy="6857999"/>
          </a:xfrm>
          <a:prstGeom prst="rect">
            <a:avLst/>
          </a:prstGeom>
          <a:noFill/>
        </p:spPr>
      </p:pic>
      <p:sp>
        <p:nvSpPr>
          <p:cNvPr id="4" name="Title 1">
            <a:extLst>
              <a:ext uri="{FF2B5EF4-FFF2-40B4-BE49-F238E27FC236}">
                <a16:creationId xmlns:a16="http://schemas.microsoft.com/office/drawing/2014/main" id="{43A69CB4-F82C-8B87-7767-EBA4AE0408EE}"/>
              </a:ext>
            </a:extLst>
          </p:cNvPr>
          <p:cNvSpPr txBox="1">
            <a:spLocks/>
          </p:cNvSpPr>
          <p:nvPr/>
        </p:nvSpPr>
        <p:spPr>
          <a:xfrm>
            <a:off x="838200" y="365125"/>
            <a:ext cx="10515600" cy="58659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800" dirty="0"/>
              <a:t>Month Wise Cancelled Flight</a:t>
            </a:r>
          </a:p>
        </p:txBody>
      </p:sp>
      <p:sp>
        <p:nvSpPr>
          <p:cNvPr id="2" name="Content Placeholder 2">
            <a:extLst>
              <a:ext uri="{FF2B5EF4-FFF2-40B4-BE49-F238E27FC236}">
                <a16:creationId xmlns:a16="http://schemas.microsoft.com/office/drawing/2014/main" id="{28DEF84B-D9F7-CE2C-77AE-9F1A8446DDE8}"/>
              </a:ext>
            </a:extLst>
          </p:cNvPr>
          <p:cNvSpPr txBox="1">
            <a:spLocks/>
          </p:cNvSpPr>
          <p:nvPr/>
        </p:nvSpPr>
        <p:spPr>
          <a:xfrm>
            <a:off x="962070" y="5831633"/>
            <a:ext cx="10442530" cy="1630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dirty="0"/>
              <a:t>From the above chart it is observed that maximum number of cancelled flight is in April and minimum number of cancelled flight is in November.</a:t>
            </a:r>
          </a:p>
        </p:txBody>
      </p:sp>
      <p:pic>
        <p:nvPicPr>
          <p:cNvPr id="6" name="Picture 5">
            <a:extLst>
              <a:ext uri="{FF2B5EF4-FFF2-40B4-BE49-F238E27FC236}">
                <a16:creationId xmlns:a16="http://schemas.microsoft.com/office/drawing/2014/main" id="{E6EF4BBB-E866-385C-7803-ED52B78A4A01}"/>
              </a:ext>
            </a:extLst>
          </p:cNvPr>
          <p:cNvPicPr>
            <a:picLocks noChangeAspect="1"/>
          </p:cNvPicPr>
          <p:nvPr/>
        </p:nvPicPr>
        <p:blipFill rotWithShape="1">
          <a:blip r:embed="rId4">
            <a:extLst>
              <a:ext uri="{28A0092B-C50C-407E-A947-70E740481C1C}">
                <a14:useLocalDpi xmlns:a14="http://schemas.microsoft.com/office/drawing/2010/main" val="0"/>
              </a:ext>
            </a:extLst>
          </a:blip>
          <a:srcRect t="4866" r="10775" b="4165"/>
          <a:stretch/>
        </p:blipFill>
        <p:spPr>
          <a:xfrm>
            <a:off x="1906488" y="989044"/>
            <a:ext cx="8379024" cy="4805266"/>
          </a:xfrm>
          <a:prstGeom prst="rect">
            <a:avLst/>
          </a:prstGeom>
        </p:spPr>
      </p:pic>
    </p:spTree>
    <p:extLst>
      <p:ext uri="{BB962C8B-B14F-4D97-AF65-F5344CB8AC3E}">
        <p14:creationId xmlns:p14="http://schemas.microsoft.com/office/powerpoint/2010/main" val="8484865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0DBA00EF-7665-3F3B-A7A8-AC1E0A416B12}"/>
              </a:ext>
            </a:extLst>
          </p:cNvPr>
          <p:cNvSpPr txBox="1">
            <a:spLocks/>
          </p:cNvSpPr>
          <p:nvPr/>
        </p:nvSpPr>
        <p:spPr>
          <a:xfrm>
            <a:off x="838200" y="365125"/>
            <a:ext cx="10515600" cy="6826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800" b="1" dirty="0"/>
              <a:t>Carrier Performance </a:t>
            </a:r>
          </a:p>
        </p:txBody>
      </p:sp>
      <p:pic>
        <p:nvPicPr>
          <p:cNvPr id="3" name="Content Placeholder 4" descr="Chart, bubble chart&#10;&#10;Description automatically generated">
            <a:extLst>
              <a:ext uri="{FF2B5EF4-FFF2-40B4-BE49-F238E27FC236}">
                <a16:creationId xmlns:a16="http://schemas.microsoft.com/office/drawing/2014/main" id="{4D21BC41-529F-76BA-3D54-3C9B405202B8}"/>
              </a:ext>
            </a:extLst>
          </p:cNvPr>
          <p:cNvPicPr>
            <a:picLocks noChangeAspect="1"/>
          </p:cNvPicPr>
          <p:nvPr/>
        </p:nvPicPr>
        <p:blipFill rotWithShape="1">
          <a:blip r:embed="rId4">
            <a:extLst>
              <a:ext uri="{28A0092B-C50C-407E-A947-70E740481C1C}">
                <a14:useLocalDpi xmlns:a14="http://schemas.microsoft.com/office/drawing/2010/main" val="0"/>
              </a:ext>
            </a:extLst>
          </a:blip>
          <a:srcRect l="12287" r="22814" b="3618"/>
          <a:stretch/>
        </p:blipFill>
        <p:spPr>
          <a:xfrm>
            <a:off x="5858077" y="1047750"/>
            <a:ext cx="5766320" cy="4991701"/>
          </a:xfrm>
          <a:prstGeom prst="rect">
            <a:avLst/>
          </a:prstGeom>
        </p:spPr>
      </p:pic>
      <p:sp>
        <p:nvSpPr>
          <p:cNvPr id="4" name="Content Placeholder 2">
            <a:extLst>
              <a:ext uri="{FF2B5EF4-FFF2-40B4-BE49-F238E27FC236}">
                <a16:creationId xmlns:a16="http://schemas.microsoft.com/office/drawing/2014/main" id="{DD590F4C-629C-D86F-F63C-C0CBDB256D35}"/>
              </a:ext>
            </a:extLst>
          </p:cNvPr>
          <p:cNvSpPr txBox="1">
            <a:spLocks/>
          </p:cNvSpPr>
          <p:nvPr/>
        </p:nvSpPr>
        <p:spPr>
          <a:xfrm>
            <a:off x="296228" y="1412874"/>
            <a:ext cx="4994266" cy="4521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dirty="0"/>
              <a:t>Bubble chart shows the air carrier wise performance.</a:t>
            </a:r>
          </a:p>
          <a:p>
            <a:pPr marL="342900" indent="-342900" algn="just">
              <a:buFont typeface="Arial" panose="020B0604020202020204" pitchFamily="34" charset="0"/>
              <a:buChar char="•"/>
            </a:pPr>
            <a:r>
              <a:rPr lang="en-IN" dirty="0" err="1"/>
              <a:t>Arr</a:t>
            </a:r>
            <a:r>
              <a:rPr lang="en-IN" dirty="0"/>
              <a:t> delay (delayed flight in minutes) with  respect to Air carrier </a:t>
            </a:r>
          </a:p>
          <a:p>
            <a:pPr marL="342900" indent="-342900" algn="just">
              <a:buFont typeface="Arial" panose="020B0604020202020204" pitchFamily="34" charset="0"/>
              <a:buChar char="•"/>
            </a:pPr>
            <a:r>
              <a:rPr lang="en-IN" dirty="0"/>
              <a:t>From above chart it is observed that ExpressJet Airline has minimum delay hence it has good performance.</a:t>
            </a:r>
          </a:p>
          <a:p>
            <a:pPr marL="342900" indent="-342900" algn="just">
              <a:buFont typeface="Arial" panose="020B0604020202020204" pitchFamily="34" charset="0"/>
              <a:buChar char="•"/>
            </a:pPr>
            <a:r>
              <a:rPr lang="en-IN" dirty="0"/>
              <a:t>On other hand Southwest Airlines has maximum delay hence it has poor  performance.</a:t>
            </a:r>
          </a:p>
        </p:txBody>
      </p:sp>
    </p:spTree>
    <p:extLst>
      <p:ext uri="{BB962C8B-B14F-4D97-AF65-F5344CB8AC3E}">
        <p14:creationId xmlns:p14="http://schemas.microsoft.com/office/powerpoint/2010/main" val="184852109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Rectangle 1">
            <a:extLst>
              <a:ext uri="{FF2B5EF4-FFF2-40B4-BE49-F238E27FC236}">
                <a16:creationId xmlns:a16="http://schemas.microsoft.com/office/drawing/2014/main" id="{3E94F8F9-D04D-BEAA-FD7F-86F3A1432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4608C711-BCAB-66FA-427B-30002E3415D9}"/>
              </a:ext>
            </a:extLst>
          </p:cNvPr>
          <p:cNvPicPr>
            <a:picLocks noChangeAspect="1"/>
          </p:cNvPicPr>
          <p:nvPr/>
        </p:nvPicPr>
        <p:blipFill rotWithShape="1">
          <a:blip r:embed="rId4">
            <a:extLst>
              <a:ext uri="{28A0092B-C50C-407E-A947-70E740481C1C}">
                <a14:useLocalDpi xmlns:a14="http://schemas.microsoft.com/office/drawing/2010/main" val="0"/>
              </a:ext>
            </a:extLst>
          </a:blip>
          <a:srcRect b="3538"/>
          <a:stretch/>
        </p:blipFill>
        <p:spPr>
          <a:xfrm>
            <a:off x="0" y="0"/>
            <a:ext cx="12192000" cy="6857998"/>
          </a:xfrm>
          <a:prstGeom prst="rect">
            <a:avLst/>
          </a:prstGeom>
        </p:spPr>
      </p:pic>
    </p:spTree>
    <p:extLst>
      <p:ext uri="{BB962C8B-B14F-4D97-AF65-F5344CB8AC3E}">
        <p14:creationId xmlns:p14="http://schemas.microsoft.com/office/powerpoint/2010/main" val="382487641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9331" y="1"/>
            <a:ext cx="12191980" cy="6857999"/>
          </a:xfrm>
          <a:prstGeom prst="rect">
            <a:avLst/>
          </a:prstGeom>
          <a:noFill/>
        </p:spPr>
      </p:pic>
      <p:sp>
        <p:nvSpPr>
          <p:cNvPr id="2" name="Rectangle 1">
            <a:extLst>
              <a:ext uri="{FF2B5EF4-FFF2-40B4-BE49-F238E27FC236}">
                <a16:creationId xmlns:a16="http://schemas.microsoft.com/office/drawing/2014/main" id="{3E94F8F9-D04D-BEAA-FD7F-86F3A1432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itle 1">
            <a:extLst>
              <a:ext uri="{FF2B5EF4-FFF2-40B4-BE49-F238E27FC236}">
                <a16:creationId xmlns:a16="http://schemas.microsoft.com/office/drawing/2014/main" id="{52C3E868-326A-019A-AEEA-737A23C8269B}"/>
              </a:ext>
            </a:extLst>
          </p:cNvPr>
          <p:cNvSpPr txBox="1">
            <a:spLocks/>
          </p:cNvSpPr>
          <p:nvPr/>
        </p:nvSpPr>
        <p:spPr>
          <a:xfrm>
            <a:off x="838200" y="31847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dirty="0"/>
              <a:t>Analysis</a:t>
            </a:r>
          </a:p>
        </p:txBody>
      </p:sp>
      <p:sp>
        <p:nvSpPr>
          <p:cNvPr id="10" name="Content Placeholder 2">
            <a:extLst>
              <a:ext uri="{FF2B5EF4-FFF2-40B4-BE49-F238E27FC236}">
                <a16:creationId xmlns:a16="http://schemas.microsoft.com/office/drawing/2014/main" id="{485722AC-3679-B6BD-E2CB-4F4A8823F5A4}"/>
              </a:ext>
            </a:extLst>
          </p:cNvPr>
          <p:cNvSpPr txBox="1">
            <a:spLocks/>
          </p:cNvSpPr>
          <p:nvPr/>
        </p:nvSpPr>
        <p:spPr>
          <a:xfrm>
            <a:off x="838200" y="1645882"/>
            <a:ext cx="10515620" cy="4486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p>
        </p:txBody>
      </p:sp>
      <p:sp>
        <p:nvSpPr>
          <p:cNvPr id="11" name="Content Placeholder 2">
            <a:extLst>
              <a:ext uri="{FF2B5EF4-FFF2-40B4-BE49-F238E27FC236}">
                <a16:creationId xmlns:a16="http://schemas.microsoft.com/office/drawing/2014/main" id="{C6987C6D-D32E-14B4-8BE3-2850E6DA2924}"/>
              </a:ext>
            </a:extLst>
          </p:cNvPr>
          <p:cNvSpPr txBox="1">
            <a:spLocks/>
          </p:cNvSpPr>
          <p:nvPr/>
        </p:nvSpPr>
        <p:spPr>
          <a:xfrm>
            <a:off x="990600" y="1798282"/>
            <a:ext cx="10515620" cy="4486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p>
          <a:p>
            <a:pPr marL="342900" indent="-342900" algn="just">
              <a:buFont typeface="Arial" panose="020B0604020202020204" pitchFamily="34" charset="0"/>
              <a:buChar char="•"/>
            </a:pPr>
            <a:r>
              <a:rPr lang="en-US" dirty="0"/>
              <a:t>Among all the factors affecting flight delay, carrier delay, delay due to National Aviation System, Aircraft Arriving late are the major factors.</a:t>
            </a:r>
          </a:p>
          <a:p>
            <a:pPr marL="342900" indent="-342900" algn="just">
              <a:buFont typeface="Arial" panose="020B0604020202020204" pitchFamily="34" charset="0"/>
              <a:buChar char="•"/>
            </a:pPr>
            <a:r>
              <a:rPr lang="en-US" dirty="0"/>
              <a:t>In month of February maximum number of flights were delayed due to heavy air traffic which is controlled by NAS.</a:t>
            </a:r>
          </a:p>
          <a:p>
            <a:pPr marL="342900" indent="-342900" algn="just">
              <a:buFont typeface="Arial" panose="020B0604020202020204" pitchFamily="34" charset="0"/>
              <a:buChar char="•"/>
            </a:pPr>
            <a:r>
              <a:rPr lang="en-US" dirty="0"/>
              <a:t>The numbers of flights delayed and the total time of delay due to Weather  is maximum from June to august.</a:t>
            </a:r>
          </a:p>
          <a:p>
            <a:pPr marL="342900" indent="-342900" algn="just">
              <a:buFont typeface="Arial" panose="020B0604020202020204" pitchFamily="34" charset="0"/>
              <a:buChar char="•"/>
            </a:pPr>
            <a:r>
              <a:rPr lang="en-US" dirty="0"/>
              <a:t>SkyWest Airline has maximum numbers of flights delay due to Air Carrier (performance of crew members). </a:t>
            </a:r>
            <a:endParaRPr lang="en-IN" dirty="0"/>
          </a:p>
        </p:txBody>
      </p:sp>
    </p:spTree>
    <p:extLst>
      <p:ext uri="{BB962C8B-B14F-4D97-AF65-F5344CB8AC3E}">
        <p14:creationId xmlns:p14="http://schemas.microsoft.com/office/powerpoint/2010/main" val="32933701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CD8AA3E7-5D4B-2460-63E3-36B92130E71F}"/>
              </a:ext>
            </a:extLst>
          </p:cNvPr>
          <p:cNvSpPr txBox="1">
            <a:spLocks/>
          </p:cNvSpPr>
          <p:nvPr/>
        </p:nvSpPr>
        <p:spPr>
          <a:xfrm>
            <a:off x="838200" y="31847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dirty="0"/>
              <a:t>Conclusion</a:t>
            </a:r>
          </a:p>
        </p:txBody>
      </p:sp>
      <p:sp>
        <p:nvSpPr>
          <p:cNvPr id="3" name="Content Placeholder 2">
            <a:extLst>
              <a:ext uri="{FF2B5EF4-FFF2-40B4-BE49-F238E27FC236}">
                <a16:creationId xmlns:a16="http://schemas.microsoft.com/office/drawing/2014/main" id="{EF378E36-0B9E-0955-7663-C8B00206FE7B}"/>
              </a:ext>
            </a:extLst>
          </p:cNvPr>
          <p:cNvSpPr txBox="1">
            <a:spLocks/>
          </p:cNvSpPr>
          <p:nvPr/>
        </p:nvSpPr>
        <p:spPr>
          <a:xfrm>
            <a:off x="838200" y="1645882"/>
            <a:ext cx="10515620" cy="4486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t>Overall, the flight delay prediction and analysis project has provided valuable insights into the potential of data analytics and machine learning in the aviation industry. By developing accurate and efficient prediction models, this technology has the potential to transform the way airlines and airport authorities manage air travel disruptions, thereby improving the overall customer experience</a:t>
            </a:r>
            <a:endParaRPr lang="en-IN" dirty="0"/>
          </a:p>
          <a:p>
            <a:pPr algn="just"/>
            <a:r>
              <a:rPr lang="en-IN" dirty="0"/>
              <a:t>Hence two stage, classification and regression, machine learning engine was designed and built to classify whether if a flight will arrive late or on time and predict the number of minutes by which a flight arrive late.</a:t>
            </a:r>
          </a:p>
        </p:txBody>
      </p:sp>
    </p:spTree>
    <p:extLst>
      <p:ext uri="{BB962C8B-B14F-4D97-AF65-F5344CB8AC3E}">
        <p14:creationId xmlns:p14="http://schemas.microsoft.com/office/powerpoint/2010/main" val="13561369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1BAA7675-0A6B-438F-A1E7-06059CABDA7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195" b="11535"/>
          <a:stretch/>
        </p:blipFill>
        <p:spPr>
          <a:xfrm>
            <a:off x="20" y="1"/>
            <a:ext cx="12191980" cy="6857999"/>
          </a:xfrm>
          <a:prstGeom prst="rect">
            <a:avLst/>
          </a:prstGeom>
        </p:spPr>
      </p:pic>
      <p:sp>
        <p:nvSpPr>
          <p:cNvPr id="2" name="Title 1">
            <a:extLst>
              <a:ext uri="{FF2B5EF4-FFF2-40B4-BE49-F238E27FC236}">
                <a16:creationId xmlns:a16="http://schemas.microsoft.com/office/drawing/2014/main" id="{9660DF78-4541-0AA6-C6BC-8A8516FD881C}"/>
              </a:ext>
            </a:extLst>
          </p:cNvPr>
          <p:cNvSpPr>
            <a:spLocks noGrp="1"/>
          </p:cNvSpPr>
          <p:nvPr>
            <p:ph type="title"/>
          </p:nvPr>
        </p:nvSpPr>
        <p:spPr>
          <a:xfrm>
            <a:off x="1524000" y="2917746"/>
            <a:ext cx="9144000" cy="1022505"/>
          </a:xfrm>
        </p:spPr>
        <p:txBody>
          <a:bodyPr vert="horz" lIns="91440" tIns="45720" rIns="91440" bIns="45720" rtlCol="0" anchor="b">
            <a:normAutofit/>
          </a:bodyPr>
          <a:lstStyle/>
          <a:p>
            <a:pPr algn="ctr"/>
            <a:r>
              <a:rPr lang="en-US" sz="6000" dirty="0">
                <a:solidFill>
                  <a:srgbClr val="FFFFFF"/>
                </a:solidFill>
              </a:rPr>
              <a:t>Thank You</a:t>
            </a:r>
          </a:p>
        </p:txBody>
      </p:sp>
    </p:spTree>
    <p:extLst>
      <p:ext uri="{BB962C8B-B14F-4D97-AF65-F5344CB8AC3E}">
        <p14:creationId xmlns:p14="http://schemas.microsoft.com/office/powerpoint/2010/main" val="3507248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6" name="Title 1">
            <a:extLst>
              <a:ext uri="{FF2B5EF4-FFF2-40B4-BE49-F238E27FC236}">
                <a16:creationId xmlns:a16="http://schemas.microsoft.com/office/drawing/2014/main" id="{493ECB4E-BB3D-1909-1440-EF613C37CBA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dirty="0"/>
              <a:t>Introduction</a:t>
            </a:r>
          </a:p>
        </p:txBody>
      </p:sp>
      <p:sp>
        <p:nvSpPr>
          <p:cNvPr id="7" name="Content Placeholder 2">
            <a:extLst>
              <a:ext uri="{FF2B5EF4-FFF2-40B4-BE49-F238E27FC236}">
                <a16:creationId xmlns:a16="http://schemas.microsoft.com/office/drawing/2014/main" id="{7F162A54-9BF2-8FB7-FBEE-5E64A4819B7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t>In the last few years, air travel has become a common, easy and affordable mode of transport.</a:t>
            </a:r>
          </a:p>
          <a:p>
            <a:pPr marL="285750" indent="-285750" algn="just">
              <a:buFont typeface="Arial" panose="020B0604020202020204" pitchFamily="34" charset="0"/>
              <a:buChar char="•"/>
            </a:pPr>
            <a:r>
              <a:rPr lang="en-US" dirty="0"/>
              <a:t>Over 100,000 commercial flights operate on a daily basis, a</a:t>
            </a:r>
            <a:r>
              <a:rPr lang="en-US" dirty="0">
                <a:sym typeface="+mn-ea"/>
              </a:rPr>
              <a:t>round 200,000 flights arrive delayed each year which causes huge losses for airlines as well as their customers.</a:t>
            </a:r>
          </a:p>
          <a:p>
            <a:pPr marL="285750" indent="-285750" algn="just">
              <a:buFont typeface="Arial" panose="020B0604020202020204" pitchFamily="34" charset="0"/>
              <a:buChar char="•"/>
            </a:pPr>
            <a:r>
              <a:rPr lang="en-US" dirty="0">
                <a:sym typeface="+mn-ea"/>
              </a:rPr>
              <a:t>Flights can be delayed due to various reasons, some of them being, extreme weather conditions, heavy air traffic, due to air carrier, etc.</a:t>
            </a:r>
          </a:p>
          <a:p>
            <a:pPr marL="285750" indent="-285750" algn="just">
              <a:buFont typeface="Arial" panose="020B0604020202020204" pitchFamily="34" charset="0"/>
              <a:buChar char="•"/>
            </a:pPr>
            <a:r>
              <a:rPr lang="en-US" dirty="0">
                <a:sym typeface="+mn-ea"/>
              </a:rPr>
              <a:t>Predictive machine learning model of a classifier &amp; regression using flight delay information.</a:t>
            </a:r>
          </a:p>
          <a:p>
            <a:pPr algn="just"/>
            <a:endParaRPr lang="en-IN" dirty="0"/>
          </a:p>
        </p:txBody>
      </p:sp>
    </p:spTree>
    <p:extLst>
      <p:ext uri="{BB962C8B-B14F-4D97-AF65-F5344CB8AC3E}">
        <p14:creationId xmlns:p14="http://schemas.microsoft.com/office/powerpoint/2010/main" val="28198696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F6930E03-3CA2-7F63-3A72-78AE3850D87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dirty="0"/>
              <a:t>Objective of Project	</a:t>
            </a:r>
          </a:p>
        </p:txBody>
      </p:sp>
      <p:sp>
        <p:nvSpPr>
          <p:cNvPr id="3" name="Content Placeholder 2">
            <a:extLst>
              <a:ext uri="{FF2B5EF4-FFF2-40B4-BE49-F238E27FC236}">
                <a16:creationId xmlns:a16="http://schemas.microsoft.com/office/drawing/2014/main" id="{71FFBABA-55D7-0C3A-0246-BEA7E494D4BD}"/>
              </a:ext>
            </a:extLst>
          </p:cNvPr>
          <p:cNvSpPr txBox="1">
            <a:spLocks/>
          </p:cNvSpPr>
          <p:nvPr/>
        </p:nvSpPr>
        <p:spPr>
          <a:xfrm>
            <a:off x="838190" y="18418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t>The objective is to examine the impact of various factors on the arrival delay for domestic flights in the United States.</a:t>
            </a:r>
          </a:p>
          <a:p>
            <a:pPr marL="285750" indent="-285750" algn="just">
              <a:buFont typeface="Arial" panose="020B0604020202020204" pitchFamily="34" charset="0"/>
              <a:buChar char="•"/>
            </a:pPr>
            <a:r>
              <a:rPr lang="en-US" dirty="0"/>
              <a:t>It uses a machine learning model to classify and predict the arrival delays of various flights in different airports &amp; predict the delay time of flight using regression, during the years 2019 - 2021.</a:t>
            </a:r>
          </a:p>
          <a:p>
            <a:pPr marL="285750" indent="-285750" algn="just">
              <a:buFont typeface="Arial" panose="020B0604020202020204" pitchFamily="34" charset="0"/>
              <a:buChar char="•"/>
            </a:pPr>
            <a:r>
              <a:rPr lang="en-US" dirty="0"/>
              <a:t>The machine learning classification &amp; regression algorithms are then evaluated with standard metrics and hence compared.</a:t>
            </a:r>
          </a:p>
          <a:p>
            <a:pPr algn="just"/>
            <a:endParaRPr lang="en-IN" dirty="0"/>
          </a:p>
        </p:txBody>
      </p:sp>
    </p:spTree>
    <p:extLst>
      <p:ext uri="{BB962C8B-B14F-4D97-AF65-F5344CB8AC3E}">
        <p14:creationId xmlns:p14="http://schemas.microsoft.com/office/powerpoint/2010/main" val="25018575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46261574-8608-1CE3-F301-C53DAB9D4FA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a:t>Overview of Tools Used</a:t>
            </a:r>
            <a:endParaRPr lang="en-IN" dirty="0"/>
          </a:p>
        </p:txBody>
      </p:sp>
      <p:sp>
        <p:nvSpPr>
          <p:cNvPr id="3" name="Content Placeholder 2">
            <a:extLst>
              <a:ext uri="{FF2B5EF4-FFF2-40B4-BE49-F238E27FC236}">
                <a16:creationId xmlns:a16="http://schemas.microsoft.com/office/drawing/2014/main" id="{862E1C77-D496-A374-DF68-3F565BE40A7C}"/>
              </a:ext>
            </a:extLst>
          </p:cNvPr>
          <p:cNvSpPr txBox="1">
            <a:spLocks/>
          </p:cNvSpPr>
          <p:nvPr/>
        </p:nvSpPr>
        <p:spPr>
          <a:xfrm>
            <a:off x="838190" y="1843980"/>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dirty="0"/>
              <a:t>Python</a:t>
            </a:r>
          </a:p>
          <a:p>
            <a:pPr marL="342900" indent="-342900" algn="just">
              <a:buFont typeface="Arial" panose="020B0604020202020204" pitchFamily="34" charset="0"/>
              <a:buChar char="•"/>
            </a:pPr>
            <a:r>
              <a:rPr lang="en-IN" dirty="0"/>
              <a:t>Spark</a:t>
            </a:r>
          </a:p>
          <a:p>
            <a:pPr marL="342900" indent="-342900" algn="just">
              <a:buFont typeface="Arial" panose="020B0604020202020204" pitchFamily="34" charset="0"/>
              <a:buChar char="•"/>
            </a:pPr>
            <a:r>
              <a:rPr lang="en-IN" dirty="0"/>
              <a:t>Machine Learning</a:t>
            </a:r>
          </a:p>
          <a:p>
            <a:pPr marL="342900" indent="-342900" algn="just">
              <a:buFont typeface="Arial" panose="020B0604020202020204" pitchFamily="34" charset="0"/>
              <a:buChar char="•"/>
            </a:pPr>
            <a:r>
              <a:rPr lang="en-IN" dirty="0"/>
              <a:t>Tableau</a:t>
            </a:r>
          </a:p>
          <a:p>
            <a:pPr marL="342900" indent="-342900" algn="just">
              <a:buFont typeface="Arial" panose="020B0604020202020204" pitchFamily="34" charset="0"/>
              <a:buChar char="•"/>
            </a:pPr>
            <a:endParaRPr lang="en-IN" dirty="0"/>
          </a:p>
        </p:txBody>
      </p:sp>
      <p:pic>
        <p:nvPicPr>
          <p:cNvPr id="5" name="Picture 4" descr="Logo, icon&#10;&#10;Description automatically generated">
            <a:extLst>
              <a:ext uri="{FF2B5EF4-FFF2-40B4-BE49-F238E27FC236}">
                <a16:creationId xmlns:a16="http://schemas.microsoft.com/office/drawing/2014/main" id="{5D26DEA3-36CE-F363-A571-3E11FD5B1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529" y="2465306"/>
            <a:ext cx="1208313" cy="1208313"/>
          </a:xfrm>
          <a:prstGeom prst="rect">
            <a:avLst/>
          </a:prstGeom>
        </p:spPr>
      </p:pic>
      <p:pic>
        <p:nvPicPr>
          <p:cNvPr id="7" name="Picture 6" descr="Logo&#10;&#10;Description automatically generated">
            <a:extLst>
              <a:ext uri="{FF2B5EF4-FFF2-40B4-BE49-F238E27FC236}">
                <a16:creationId xmlns:a16="http://schemas.microsoft.com/office/drawing/2014/main" id="{BFFE0AB3-4138-1C08-7E58-50D21EF9E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3831" y="2124207"/>
            <a:ext cx="2623446" cy="936945"/>
          </a:xfrm>
          <a:prstGeom prst="rect">
            <a:avLst/>
          </a:prstGeom>
        </p:spPr>
      </p:pic>
      <p:pic>
        <p:nvPicPr>
          <p:cNvPr id="10" name="Picture 9" descr="Icon&#10;&#10;Description automatically generated">
            <a:extLst>
              <a:ext uri="{FF2B5EF4-FFF2-40B4-BE49-F238E27FC236}">
                <a16:creationId xmlns:a16="http://schemas.microsoft.com/office/drawing/2014/main" id="{013B10D4-3042-1D86-A486-F6C70686B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2958" y="3199791"/>
            <a:ext cx="1639717" cy="1639717"/>
          </a:xfrm>
          <a:prstGeom prst="rect">
            <a:avLst/>
          </a:prstGeom>
        </p:spPr>
      </p:pic>
      <p:pic>
        <p:nvPicPr>
          <p:cNvPr id="12" name="Picture 11" descr="A picture containing text, clock, gauge&#10;&#10;Description automatically generated">
            <a:extLst>
              <a:ext uri="{FF2B5EF4-FFF2-40B4-BE49-F238E27FC236}">
                <a16:creationId xmlns:a16="http://schemas.microsoft.com/office/drawing/2014/main" id="{FB1EE715-1815-620D-F7EF-A8C242DEA2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531" y="4956089"/>
            <a:ext cx="3783932" cy="739389"/>
          </a:xfrm>
          <a:prstGeom prst="rect">
            <a:avLst/>
          </a:prstGeom>
        </p:spPr>
      </p:pic>
    </p:spTree>
    <p:extLst>
      <p:ext uri="{BB962C8B-B14F-4D97-AF65-F5344CB8AC3E}">
        <p14:creationId xmlns:p14="http://schemas.microsoft.com/office/powerpoint/2010/main" val="30774210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5A2E99D6-A2BC-69A0-F613-F843404FAEBA}"/>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a:t>Project Summary</a:t>
            </a:r>
            <a:endParaRPr lang="en-IN" dirty="0"/>
          </a:p>
        </p:txBody>
      </p:sp>
      <p:sp>
        <p:nvSpPr>
          <p:cNvPr id="3" name="Content Placeholder 2">
            <a:extLst>
              <a:ext uri="{FF2B5EF4-FFF2-40B4-BE49-F238E27FC236}">
                <a16:creationId xmlns:a16="http://schemas.microsoft.com/office/drawing/2014/main" id="{ADE9009C-4FC1-E163-6200-ACE2589E5901}"/>
              </a:ext>
            </a:extLst>
          </p:cNvPr>
          <p:cNvSpPr txBox="1">
            <a:spLocks/>
          </p:cNvSpPr>
          <p:nvPr/>
        </p:nvSpPr>
        <p:spPr>
          <a:xfrm>
            <a:off x="838190" y="1859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t>Understanding of business need</a:t>
            </a:r>
          </a:p>
          <a:p>
            <a:pPr marL="285750" indent="-285750" algn="just">
              <a:buFont typeface="Arial" panose="020B0604020202020204" pitchFamily="34" charset="0"/>
              <a:buChar char="•"/>
            </a:pPr>
            <a:r>
              <a:rPr lang="en-US" dirty="0"/>
              <a:t>Collection of data</a:t>
            </a:r>
          </a:p>
          <a:p>
            <a:pPr marL="285750" indent="-285750" algn="just">
              <a:buFont typeface="Arial" panose="020B0604020202020204" pitchFamily="34" charset="0"/>
              <a:buChar char="•"/>
            </a:pPr>
            <a:r>
              <a:rPr lang="en-US" dirty="0"/>
              <a:t>Understanding of flight data</a:t>
            </a:r>
          </a:p>
          <a:p>
            <a:pPr marL="285750" indent="-285750" algn="just">
              <a:buFont typeface="Arial" panose="020B0604020202020204" pitchFamily="34" charset="0"/>
              <a:buChar char="•"/>
            </a:pPr>
            <a:r>
              <a:rPr lang="en-US" dirty="0"/>
              <a:t>Preparing data for modeling</a:t>
            </a:r>
          </a:p>
          <a:p>
            <a:pPr marL="285750" indent="-285750" algn="just">
              <a:buFont typeface="Arial" panose="020B0604020202020204" pitchFamily="34" charset="0"/>
              <a:buChar char="•"/>
            </a:pPr>
            <a:r>
              <a:rPr lang="en-US" dirty="0"/>
              <a:t>Creating predictive models</a:t>
            </a:r>
          </a:p>
          <a:p>
            <a:pPr algn="just"/>
            <a:endParaRPr lang="en-US" dirty="0"/>
          </a:p>
          <a:p>
            <a:pPr algn="just"/>
            <a:endParaRPr lang="en-IN" dirty="0"/>
          </a:p>
        </p:txBody>
      </p:sp>
    </p:spTree>
    <p:extLst>
      <p:ext uri="{BB962C8B-B14F-4D97-AF65-F5344CB8AC3E}">
        <p14:creationId xmlns:p14="http://schemas.microsoft.com/office/powerpoint/2010/main" val="31225467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EBD4E249-AE75-292B-108A-CA68BB3EBA0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a:t>Dataset</a:t>
            </a:r>
            <a:endParaRPr lang="en-IN" dirty="0"/>
          </a:p>
        </p:txBody>
      </p:sp>
      <p:sp>
        <p:nvSpPr>
          <p:cNvPr id="3" name="Content Placeholder 2">
            <a:extLst>
              <a:ext uri="{FF2B5EF4-FFF2-40B4-BE49-F238E27FC236}">
                <a16:creationId xmlns:a16="http://schemas.microsoft.com/office/drawing/2014/main" id="{7326E381-6399-EF5E-8BC7-9D912C0114B1}"/>
              </a:ext>
            </a:extLst>
          </p:cNvPr>
          <p:cNvSpPr txBox="1">
            <a:spLocks/>
          </p:cNvSpPr>
          <p:nvPr/>
        </p:nvSpPr>
        <p:spPr>
          <a:xfrm>
            <a:off x="838200" y="1918931"/>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t>Data source :</a:t>
            </a:r>
          </a:p>
          <a:p>
            <a:pPr algn="just"/>
            <a:r>
              <a:rPr lang="en-US" dirty="0"/>
              <a:t>	Bureau of Transportation Statistic (BTS) (https://www.bts.gov/)</a:t>
            </a:r>
          </a:p>
          <a:p>
            <a:pPr algn="just"/>
            <a:endParaRPr lang="en-US" dirty="0"/>
          </a:p>
          <a:p>
            <a:pPr marL="285750" indent="-285750" algn="just">
              <a:buFont typeface="Arial" panose="020B0604020202020204" pitchFamily="34" charset="0"/>
              <a:buChar char="•"/>
            </a:pPr>
            <a:r>
              <a:rPr lang="en-US" dirty="0">
                <a:sym typeface="+mn-ea"/>
              </a:rPr>
              <a:t>Data content:</a:t>
            </a:r>
            <a:endParaRPr lang="en-US" dirty="0"/>
          </a:p>
          <a:p>
            <a:pPr algn="just"/>
            <a:r>
              <a:rPr lang="en-US" dirty="0">
                <a:sym typeface="+mn-ea"/>
              </a:rPr>
              <a:t>	Flight delay features of different airports for year 2019 and 2021</a:t>
            </a:r>
            <a:endParaRPr lang="en-US" dirty="0"/>
          </a:p>
          <a:p>
            <a:pPr algn="just"/>
            <a:endParaRPr lang="en-US" dirty="0"/>
          </a:p>
          <a:p>
            <a:pPr marL="285750" indent="-285750" algn="just">
              <a:buFont typeface="Arial" panose="020B0604020202020204" pitchFamily="34" charset="0"/>
              <a:buChar char="•"/>
            </a:pPr>
            <a:r>
              <a:rPr lang="en-US" dirty="0">
                <a:sym typeface="+mn-ea"/>
              </a:rPr>
              <a:t>Data understanding :</a:t>
            </a:r>
            <a:endParaRPr lang="en-US" dirty="0"/>
          </a:p>
          <a:p>
            <a:pPr algn="just"/>
            <a:r>
              <a:rPr lang="en-US" dirty="0">
                <a:sym typeface="+mn-ea"/>
              </a:rPr>
              <a:t>	Available variables</a:t>
            </a:r>
            <a:endParaRPr lang="en-US" dirty="0"/>
          </a:p>
          <a:p>
            <a:pPr algn="just"/>
            <a:r>
              <a:rPr lang="en-US" dirty="0">
                <a:sym typeface="+mn-ea"/>
              </a:rPr>
              <a:t>	Relationships</a:t>
            </a:r>
          </a:p>
          <a:p>
            <a:pPr algn="just"/>
            <a:endParaRPr lang="en-US" dirty="0"/>
          </a:p>
          <a:p>
            <a:pPr marL="285750" indent="-285750" algn="just">
              <a:buFont typeface="Arial" panose="020B0604020202020204" pitchFamily="34" charset="0"/>
              <a:buChar char="•"/>
            </a:pPr>
            <a:r>
              <a:rPr lang="en-US" dirty="0">
                <a:sym typeface="+mn-ea"/>
              </a:rPr>
              <a:t>Data Preparation :</a:t>
            </a:r>
            <a:endParaRPr lang="en-US" dirty="0"/>
          </a:p>
          <a:p>
            <a:pPr algn="just"/>
            <a:r>
              <a:rPr lang="en-US" dirty="0">
                <a:sym typeface="+mn-ea"/>
              </a:rPr>
              <a:t>	Missing values</a:t>
            </a:r>
            <a:endParaRPr lang="en-US" dirty="0"/>
          </a:p>
          <a:p>
            <a:pPr algn="just"/>
            <a:r>
              <a:rPr lang="en-US" dirty="0">
                <a:sym typeface="+mn-ea"/>
              </a:rPr>
              <a:t>	Redundant variables</a:t>
            </a:r>
            <a:endParaRPr lang="en-US" dirty="0"/>
          </a:p>
          <a:p>
            <a:pPr algn="just"/>
            <a:endParaRPr lang="en-US" dirty="0"/>
          </a:p>
        </p:txBody>
      </p:sp>
      <p:pic>
        <p:nvPicPr>
          <p:cNvPr id="7" name="Picture 6" descr="Icon&#10;&#10;Description automatically generated">
            <a:extLst>
              <a:ext uri="{FF2B5EF4-FFF2-40B4-BE49-F238E27FC236}">
                <a16:creationId xmlns:a16="http://schemas.microsoft.com/office/drawing/2014/main" id="{52BD903E-8176-04EF-FC8A-CC5CAF7102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9642" y="3903160"/>
            <a:ext cx="2109496" cy="2109496"/>
          </a:xfrm>
          <a:prstGeom prst="rect">
            <a:avLst/>
          </a:prstGeom>
        </p:spPr>
      </p:pic>
    </p:spTree>
    <p:extLst>
      <p:ext uri="{BB962C8B-B14F-4D97-AF65-F5344CB8AC3E}">
        <p14:creationId xmlns:p14="http://schemas.microsoft.com/office/powerpoint/2010/main" val="4749165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01EC3964-D32E-3DCD-7629-C3F8EBB57B9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a:t>Data Cleaning Operation</a:t>
            </a:r>
            <a:endParaRPr lang="en-IN" dirty="0"/>
          </a:p>
        </p:txBody>
      </p:sp>
      <p:sp>
        <p:nvSpPr>
          <p:cNvPr id="3" name="Content Placeholder 2">
            <a:extLst>
              <a:ext uri="{FF2B5EF4-FFF2-40B4-BE49-F238E27FC236}">
                <a16:creationId xmlns:a16="http://schemas.microsoft.com/office/drawing/2014/main" id="{A154BDA8-C21B-9708-FEA6-E6E8BD8DC6D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dirty="0"/>
              <a:t>Define the problem</a:t>
            </a:r>
          </a:p>
          <a:p>
            <a:pPr marL="342900" indent="-342900" algn="just">
              <a:buFont typeface="Arial" panose="020B0604020202020204" pitchFamily="34" charset="0"/>
              <a:buChar char="•"/>
            </a:pPr>
            <a:r>
              <a:rPr lang="en-US" dirty="0"/>
              <a:t>Collect the data</a:t>
            </a:r>
          </a:p>
          <a:p>
            <a:pPr marL="342900" indent="-342900" algn="just">
              <a:buFont typeface="Arial" panose="020B0604020202020204" pitchFamily="34" charset="0"/>
              <a:buChar char="•"/>
            </a:pPr>
            <a:r>
              <a:rPr lang="en-US" dirty="0"/>
              <a:t>Check for duplicates</a:t>
            </a:r>
          </a:p>
          <a:p>
            <a:pPr marL="342900" indent="-342900" algn="just">
              <a:buFont typeface="Arial" panose="020B0604020202020204" pitchFamily="34" charset="0"/>
              <a:buChar char="•"/>
            </a:pPr>
            <a:r>
              <a:rPr lang="en-US" dirty="0"/>
              <a:t>Handle missing vales</a:t>
            </a:r>
          </a:p>
          <a:p>
            <a:pPr marL="342900" indent="-342900" algn="just">
              <a:buFont typeface="Arial" panose="020B0604020202020204" pitchFamily="34" charset="0"/>
              <a:buChar char="•"/>
            </a:pPr>
            <a:r>
              <a:rPr lang="en-US" dirty="0"/>
              <a:t>Standardize the data</a:t>
            </a:r>
          </a:p>
          <a:p>
            <a:pPr marL="342900" indent="-342900" algn="just">
              <a:buFont typeface="Arial" panose="020B0604020202020204" pitchFamily="34" charset="0"/>
              <a:buChar char="•"/>
            </a:pPr>
            <a:r>
              <a:rPr lang="en-US" dirty="0"/>
              <a:t>Validate the data</a:t>
            </a:r>
          </a:p>
          <a:p>
            <a:pPr marL="342900" indent="-342900" algn="just">
              <a:buFont typeface="Arial" panose="020B0604020202020204" pitchFamily="34" charset="0"/>
              <a:buChar char="•"/>
            </a:pPr>
            <a:endParaRPr lang="en-IN" dirty="0"/>
          </a:p>
        </p:txBody>
      </p:sp>
      <p:pic>
        <p:nvPicPr>
          <p:cNvPr id="5" name="Picture 4" descr="Chart&#10;&#10;Description automatically generated with low confidence">
            <a:extLst>
              <a:ext uri="{FF2B5EF4-FFF2-40B4-BE49-F238E27FC236}">
                <a16:creationId xmlns:a16="http://schemas.microsoft.com/office/drawing/2014/main" id="{DF629DE4-5429-0477-EAE6-45394AB91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942" y="2323323"/>
            <a:ext cx="3095269" cy="2927413"/>
          </a:xfrm>
          <a:prstGeom prst="rect">
            <a:avLst/>
          </a:prstGeom>
        </p:spPr>
      </p:pic>
    </p:spTree>
    <p:extLst>
      <p:ext uri="{BB962C8B-B14F-4D97-AF65-F5344CB8AC3E}">
        <p14:creationId xmlns:p14="http://schemas.microsoft.com/office/powerpoint/2010/main" val="262610016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09632C8B-D602-EA67-35F9-1E96B773EE2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dirty="0"/>
              <a:t>Models</a:t>
            </a:r>
            <a:endParaRPr lang="en-IN" dirty="0"/>
          </a:p>
        </p:txBody>
      </p:sp>
      <p:sp>
        <p:nvSpPr>
          <p:cNvPr id="3" name="Content Placeholder 2">
            <a:extLst>
              <a:ext uri="{FF2B5EF4-FFF2-40B4-BE49-F238E27FC236}">
                <a16:creationId xmlns:a16="http://schemas.microsoft.com/office/drawing/2014/main" id="{1056739E-A203-0B18-43C7-18675586A1C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t>Classification:</a:t>
            </a:r>
          </a:p>
          <a:p>
            <a:pPr marL="342900" indent="-342900" algn="just">
              <a:buFont typeface="Arial" panose="020B0604020202020204" pitchFamily="34" charset="0"/>
              <a:buChar char="•"/>
            </a:pPr>
            <a:r>
              <a:rPr lang="en-IN" dirty="0"/>
              <a:t>Logistic Regression</a:t>
            </a:r>
          </a:p>
          <a:p>
            <a:pPr marL="342900" indent="-342900" algn="just">
              <a:buFont typeface="Arial" panose="020B0604020202020204" pitchFamily="34" charset="0"/>
              <a:buChar char="•"/>
            </a:pPr>
            <a:r>
              <a:rPr lang="en-IN" dirty="0"/>
              <a:t>Decision Tree Classifier</a:t>
            </a:r>
          </a:p>
          <a:p>
            <a:pPr marL="342900" indent="-342900" algn="just">
              <a:buFont typeface="Arial" panose="020B0604020202020204" pitchFamily="34" charset="0"/>
              <a:buChar char="•"/>
            </a:pPr>
            <a:r>
              <a:rPr lang="en-IN" dirty="0"/>
              <a:t>Random Forest Classifier</a:t>
            </a:r>
          </a:p>
          <a:p>
            <a:pPr algn="just"/>
            <a:endParaRPr lang="en-IN" dirty="0"/>
          </a:p>
          <a:p>
            <a:pPr algn="just"/>
            <a:r>
              <a:rPr lang="en-IN" dirty="0"/>
              <a:t>Regression:</a:t>
            </a:r>
          </a:p>
          <a:p>
            <a:pPr marL="342900" indent="-342900" algn="just">
              <a:buFont typeface="Arial" panose="020B0604020202020204" pitchFamily="34" charset="0"/>
              <a:buChar char="•"/>
            </a:pPr>
            <a:r>
              <a:rPr lang="en-IN" dirty="0"/>
              <a:t>Linear Regression</a:t>
            </a:r>
          </a:p>
          <a:p>
            <a:pPr marL="342900" indent="-342900" algn="just">
              <a:buFont typeface="Arial" panose="020B0604020202020204" pitchFamily="34" charset="0"/>
              <a:buChar char="•"/>
            </a:pPr>
            <a:r>
              <a:rPr lang="en-IN" dirty="0"/>
              <a:t>Decision Tree Regressor</a:t>
            </a:r>
          </a:p>
          <a:p>
            <a:pPr marL="342900" indent="-342900" algn="just">
              <a:buFont typeface="Arial" panose="020B0604020202020204" pitchFamily="34" charset="0"/>
              <a:buChar char="•"/>
            </a:pPr>
            <a:r>
              <a:rPr lang="en-IN" dirty="0"/>
              <a:t>Random Forest Regressor</a:t>
            </a:r>
          </a:p>
        </p:txBody>
      </p:sp>
      <p:pic>
        <p:nvPicPr>
          <p:cNvPr id="10" name="Picture 9" descr="Diagram&#10;&#10;Description automatically generated">
            <a:extLst>
              <a:ext uri="{FF2B5EF4-FFF2-40B4-BE49-F238E27FC236}">
                <a16:creationId xmlns:a16="http://schemas.microsoft.com/office/drawing/2014/main" id="{F4C20B6D-CAB5-8729-0CE6-C2FD03046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065" y="1100766"/>
            <a:ext cx="2476212" cy="1802132"/>
          </a:xfrm>
          <a:prstGeom prst="rect">
            <a:avLst/>
          </a:prstGeom>
        </p:spPr>
      </p:pic>
      <p:pic>
        <p:nvPicPr>
          <p:cNvPr id="13" name="Picture 12" descr="Background pattern&#10;&#10;Description automatically generated">
            <a:extLst>
              <a:ext uri="{FF2B5EF4-FFF2-40B4-BE49-F238E27FC236}">
                <a16:creationId xmlns:a16="http://schemas.microsoft.com/office/drawing/2014/main" id="{183BC682-A968-94A9-DC03-D85DBF79F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9674" y="981060"/>
            <a:ext cx="2041544" cy="2041544"/>
          </a:xfrm>
          <a:prstGeom prst="rect">
            <a:avLst/>
          </a:prstGeom>
        </p:spPr>
      </p:pic>
      <p:pic>
        <p:nvPicPr>
          <p:cNvPr id="17" name="Picture 16" descr="Background pattern&#10;&#10;Description automatically generated">
            <a:extLst>
              <a:ext uri="{FF2B5EF4-FFF2-40B4-BE49-F238E27FC236}">
                <a16:creationId xmlns:a16="http://schemas.microsoft.com/office/drawing/2014/main" id="{683A50E8-CAC5-7F03-B04A-AEA53CEB91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038" y="3544456"/>
            <a:ext cx="1846266" cy="1846266"/>
          </a:xfrm>
          <a:prstGeom prst="rect">
            <a:avLst/>
          </a:prstGeom>
        </p:spPr>
      </p:pic>
      <p:pic>
        <p:nvPicPr>
          <p:cNvPr id="21" name="Picture 20" descr="Chart, scatter chart&#10;&#10;Description automatically generated">
            <a:extLst>
              <a:ext uri="{FF2B5EF4-FFF2-40B4-BE49-F238E27FC236}">
                <a16:creationId xmlns:a16="http://schemas.microsoft.com/office/drawing/2014/main" id="{0B86A7B8-7A88-EE0A-6E11-D94646CCEA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9333" y="3544456"/>
            <a:ext cx="2562225" cy="1973714"/>
          </a:xfrm>
          <a:prstGeom prst="rect">
            <a:avLst/>
          </a:prstGeom>
        </p:spPr>
      </p:pic>
    </p:spTree>
    <p:extLst>
      <p:ext uri="{BB962C8B-B14F-4D97-AF65-F5344CB8AC3E}">
        <p14:creationId xmlns:p14="http://schemas.microsoft.com/office/powerpoint/2010/main" val="31058014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andscape and plane wing">
            <a:extLst>
              <a:ext uri="{FF2B5EF4-FFF2-40B4-BE49-F238E27FC236}">
                <a16:creationId xmlns:a16="http://schemas.microsoft.com/office/drawing/2014/main" id="{E350E316-6A55-6991-D54B-BA69F3B65A95}"/>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8599" b="6496"/>
          <a:stretch/>
        </p:blipFill>
        <p:spPr>
          <a:xfrm>
            <a:off x="0" y="1"/>
            <a:ext cx="12191980" cy="6857999"/>
          </a:xfrm>
          <a:prstGeom prst="rect">
            <a:avLst/>
          </a:prstGeom>
          <a:noFill/>
        </p:spPr>
      </p:pic>
      <p:sp>
        <p:nvSpPr>
          <p:cNvPr id="2" name="Title 1">
            <a:extLst>
              <a:ext uri="{FF2B5EF4-FFF2-40B4-BE49-F238E27FC236}">
                <a16:creationId xmlns:a16="http://schemas.microsoft.com/office/drawing/2014/main" id="{F54F15BC-60FC-5925-DF22-7A0E9F03EF73}"/>
              </a:ext>
            </a:extLst>
          </p:cNvPr>
          <p:cNvSpPr txBox="1">
            <a:spLocks/>
          </p:cNvSpPr>
          <p:nvPr/>
        </p:nvSpPr>
        <p:spPr>
          <a:xfrm>
            <a:off x="838200" y="728914"/>
            <a:ext cx="10346094" cy="7286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3600" dirty="0"/>
              <a:t>Classification </a:t>
            </a:r>
          </a:p>
        </p:txBody>
      </p:sp>
      <p:sp>
        <p:nvSpPr>
          <p:cNvPr id="4" name="Title 1">
            <a:extLst>
              <a:ext uri="{FF2B5EF4-FFF2-40B4-BE49-F238E27FC236}">
                <a16:creationId xmlns:a16="http://schemas.microsoft.com/office/drawing/2014/main" id="{26053526-021B-43FF-833A-F3D859198361}"/>
              </a:ext>
            </a:extLst>
          </p:cNvPr>
          <p:cNvSpPr txBox="1">
            <a:spLocks/>
          </p:cNvSpPr>
          <p:nvPr/>
        </p:nvSpPr>
        <p:spPr>
          <a:xfrm>
            <a:off x="838200" y="3312701"/>
            <a:ext cx="10346094" cy="728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600" dirty="0"/>
              <a:t>Regression</a:t>
            </a:r>
          </a:p>
        </p:txBody>
      </p:sp>
      <p:graphicFrame>
        <p:nvGraphicFramePr>
          <p:cNvPr id="5" name="Table 17">
            <a:extLst>
              <a:ext uri="{FF2B5EF4-FFF2-40B4-BE49-F238E27FC236}">
                <a16:creationId xmlns:a16="http://schemas.microsoft.com/office/drawing/2014/main" id="{AD71EE4A-585A-CB0F-B10D-8105C410F856}"/>
              </a:ext>
            </a:extLst>
          </p:cNvPr>
          <p:cNvGraphicFramePr>
            <a:graphicFrameLocks noGrp="1"/>
          </p:cNvGraphicFramePr>
          <p:nvPr>
            <p:extLst>
              <p:ext uri="{D42A27DB-BD31-4B8C-83A1-F6EECF244321}">
                <p14:modId xmlns:p14="http://schemas.microsoft.com/office/powerpoint/2010/main" val="3034110951"/>
              </p:ext>
            </p:extLst>
          </p:nvPr>
        </p:nvGraphicFramePr>
        <p:xfrm>
          <a:off x="838198" y="4041364"/>
          <a:ext cx="10515600" cy="20218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772019671"/>
                    </a:ext>
                  </a:extLst>
                </a:gridCol>
                <a:gridCol w="2103120">
                  <a:extLst>
                    <a:ext uri="{9D8B030D-6E8A-4147-A177-3AD203B41FA5}">
                      <a16:colId xmlns:a16="http://schemas.microsoft.com/office/drawing/2014/main" val="3449164217"/>
                    </a:ext>
                  </a:extLst>
                </a:gridCol>
                <a:gridCol w="2103120">
                  <a:extLst>
                    <a:ext uri="{9D8B030D-6E8A-4147-A177-3AD203B41FA5}">
                      <a16:colId xmlns:a16="http://schemas.microsoft.com/office/drawing/2014/main" val="1834975951"/>
                    </a:ext>
                  </a:extLst>
                </a:gridCol>
                <a:gridCol w="2103120">
                  <a:extLst>
                    <a:ext uri="{9D8B030D-6E8A-4147-A177-3AD203B41FA5}">
                      <a16:colId xmlns:a16="http://schemas.microsoft.com/office/drawing/2014/main" val="3756508205"/>
                    </a:ext>
                  </a:extLst>
                </a:gridCol>
                <a:gridCol w="2103120">
                  <a:extLst>
                    <a:ext uri="{9D8B030D-6E8A-4147-A177-3AD203B41FA5}">
                      <a16:colId xmlns:a16="http://schemas.microsoft.com/office/drawing/2014/main" val="2064040686"/>
                    </a:ext>
                  </a:extLst>
                </a:gridCol>
              </a:tblGrid>
              <a:tr h="370840">
                <a:tc>
                  <a:txBody>
                    <a:bodyPr/>
                    <a:lstStyle/>
                    <a:p>
                      <a:pPr algn="ctr"/>
                      <a:r>
                        <a:rPr lang="en-IN" dirty="0"/>
                        <a:t>Algorithm </a:t>
                      </a:r>
                    </a:p>
                  </a:txBody>
                  <a:tcPr/>
                </a:tc>
                <a:tc>
                  <a:txBody>
                    <a:bodyPr/>
                    <a:lstStyle/>
                    <a:p>
                      <a:pPr algn="ctr"/>
                      <a:r>
                        <a:rPr lang="en-IN" dirty="0"/>
                        <a:t>Train R Squared</a:t>
                      </a:r>
                    </a:p>
                  </a:txBody>
                  <a:tcPr/>
                </a:tc>
                <a:tc>
                  <a:txBody>
                    <a:bodyPr/>
                    <a:lstStyle/>
                    <a:p>
                      <a:pPr algn="ctr"/>
                      <a:r>
                        <a:rPr lang="en-IN" dirty="0"/>
                        <a:t>Test R Squared</a:t>
                      </a:r>
                    </a:p>
                  </a:txBody>
                  <a:tcPr/>
                </a:tc>
                <a:tc>
                  <a:txBody>
                    <a:bodyPr/>
                    <a:lstStyle/>
                    <a:p>
                      <a:pPr algn="ctr"/>
                      <a:r>
                        <a:rPr lang="en-IN" dirty="0"/>
                        <a:t>MSE</a:t>
                      </a:r>
                    </a:p>
                  </a:txBody>
                  <a:tcPr/>
                </a:tc>
                <a:tc>
                  <a:txBody>
                    <a:bodyPr/>
                    <a:lstStyle/>
                    <a:p>
                      <a:pPr algn="ctr"/>
                      <a:r>
                        <a:rPr lang="en-IN" dirty="0"/>
                        <a:t>MAE</a:t>
                      </a:r>
                    </a:p>
                  </a:txBody>
                  <a:tcPr/>
                </a:tc>
                <a:extLst>
                  <a:ext uri="{0D108BD9-81ED-4DB2-BD59-A6C34878D82A}">
                    <a16:rowId xmlns:a16="http://schemas.microsoft.com/office/drawing/2014/main" val="1674785132"/>
                  </a:ext>
                </a:extLst>
              </a:tr>
              <a:tr h="370840">
                <a:tc>
                  <a:txBody>
                    <a:bodyPr/>
                    <a:lstStyle/>
                    <a:p>
                      <a:r>
                        <a:rPr lang="en-IN" dirty="0"/>
                        <a:t>Linear Regression</a:t>
                      </a:r>
                    </a:p>
                  </a:txBody>
                  <a:tcPr/>
                </a:tc>
                <a:tc>
                  <a:txBody>
                    <a:bodyPr/>
                    <a:lstStyle/>
                    <a:p>
                      <a:pPr algn="ctr"/>
                      <a:r>
                        <a:rPr lang="en-IN" dirty="0"/>
                        <a:t>0.99</a:t>
                      </a:r>
                    </a:p>
                  </a:txBody>
                  <a:tcPr/>
                </a:tc>
                <a:tc>
                  <a:txBody>
                    <a:bodyPr/>
                    <a:lstStyle/>
                    <a:p>
                      <a:pPr algn="ctr"/>
                      <a:r>
                        <a:rPr lang="en-IN" dirty="0"/>
                        <a:t>0.99</a:t>
                      </a:r>
                    </a:p>
                  </a:txBody>
                  <a:tcPr/>
                </a:tc>
                <a:tc>
                  <a:txBody>
                    <a:bodyPr/>
                    <a:lstStyle/>
                    <a:p>
                      <a:pPr algn="ctr"/>
                      <a:r>
                        <a:rPr lang="en-IN" dirty="0"/>
                        <a:t>1.08e-07</a:t>
                      </a:r>
                    </a:p>
                  </a:txBody>
                  <a:tcPr/>
                </a:tc>
                <a:tc>
                  <a:txBody>
                    <a:bodyPr/>
                    <a:lstStyle/>
                    <a:p>
                      <a:pPr algn="ctr"/>
                      <a:r>
                        <a:rPr lang="en-IN" dirty="0"/>
                        <a:t>2.39e-06</a:t>
                      </a:r>
                    </a:p>
                  </a:txBody>
                  <a:tcPr/>
                </a:tc>
                <a:extLst>
                  <a:ext uri="{0D108BD9-81ED-4DB2-BD59-A6C34878D82A}">
                    <a16:rowId xmlns:a16="http://schemas.microsoft.com/office/drawing/2014/main" val="3304582333"/>
                  </a:ext>
                </a:extLst>
              </a:tr>
              <a:tr h="370840">
                <a:tc>
                  <a:txBody>
                    <a:bodyPr/>
                    <a:lstStyle/>
                    <a:p>
                      <a:r>
                        <a:rPr lang="en-IN" dirty="0"/>
                        <a:t>Decision Tree Regressor</a:t>
                      </a:r>
                    </a:p>
                  </a:txBody>
                  <a:tcPr/>
                </a:tc>
                <a:tc>
                  <a:txBody>
                    <a:bodyPr/>
                    <a:lstStyle/>
                    <a:p>
                      <a:pPr algn="ctr"/>
                      <a:r>
                        <a:rPr lang="en-IN" dirty="0"/>
                        <a:t>0.92</a:t>
                      </a:r>
                    </a:p>
                  </a:txBody>
                  <a:tcPr/>
                </a:tc>
                <a:tc>
                  <a:txBody>
                    <a:bodyPr/>
                    <a:lstStyle/>
                    <a:p>
                      <a:pPr algn="ctr"/>
                      <a:r>
                        <a:rPr lang="en-IN" dirty="0"/>
                        <a:t>0.92</a:t>
                      </a:r>
                    </a:p>
                  </a:txBody>
                  <a:tcPr/>
                </a:tc>
                <a:tc>
                  <a:txBody>
                    <a:bodyPr/>
                    <a:lstStyle/>
                    <a:p>
                      <a:pPr algn="ctr"/>
                      <a:r>
                        <a:rPr lang="en-IN" dirty="0"/>
                        <a:t>0.07096</a:t>
                      </a:r>
                    </a:p>
                  </a:txBody>
                  <a:tcPr/>
                </a:tc>
                <a:tc>
                  <a:txBody>
                    <a:bodyPr/>
                    <a:lstStyle/>
                    <a:p>
                      <a:pPr algn="ctr"/>
                      <a:r>
                        <a:rPr lang="en-IN" dirty="0"/>
                        <a:t>0.07411</a:t>
                      </a:r>
                    </a:p>
                  </a:txBody>
                  <a:tcPr/>
                </a:tc>
                <a:extLst>
                  <a:ext uri="{0D108BD9-81ED-4DB2-BD59-A6C34878D82A}">
                    <a16:rowId xmlns:a16="http://schemas.microsoft.com/office/drawing/2014/main" val="3147867470"/>
                  </a:ext>
                </a:extLst>
              </a:tr>
              <a:tr h="370840">
                <a:tc>
                  <a:txBody>
                    <a:bodyPr/>
                    <a:lstStyle/>
                    <a:p>
                      <a:r>
                        <a:rPr lang="en-IN" dirty="0"/>
                        <a:t>Random Forest Regressor</a:t>
                      </a:r>
                    </a:p>
                  </a:txBody>
                  <a:tcPr/>
                </a:tc>
                <a:tc>
                  <a:txBody>
                    <a:bodyPr/>
                    <a:lstStyle/>
                    <a:p>
                      <a:pPr algn="ctr"/>
                      <a:r>
                        <a:rPr lang="en-IN" dirty="0"/>
                        <a:t>0.93</a:t>
                      </a:r>
                    </a:p>
                  </a:txBody>
                  <a:tcPr/>
                </a:tc>
                <a:tc>
                  <a:txBody>
                    <a:bodyPr/>
                    <a:lstStyle/>
                    <a:p>
                      <a:pPr algn="ctr"/>
                      <a:r>
                        <a:rPr lang="en-IN" dirty="0"/>
                        <a:t>0.90</a:t>
                      </a:r>
                    </a:p>
                  </a:txBody>
                  <a:tcPr/>
                </a:tc>
                <a:tc>
                  <a:txBody>
                    <a:bodyPr/>
                    <a:lstStyle/>
                    <a:p>
                      <a:pPr algn="ctr"/>
                      <a:r>
                        <a:rPr lang="en-IN" dirty="0"/>
                        <a:t>0.083091</a:t>
                      </a:r>
                    </a:p>
                  </a:txBody>
                  <a:tcPr/>
                </a:tc>
                <a:tc>
                  <a:txBody>
                    <a:bodyPr/>
                    <a:lstStyle/>
                    <a:p>
                      <a:pPr algn="ctr"/>
                      <a:r>
                        <a:rPr lang="en-IN" dirty="0"/>
                        <a:t>0.04552</a:t>
                      </a:r>
                    </a:p>
                  </a:txBody>
                  <a:tcPr/>
                </a:tc>
                <a:extLst>
                  <a:ext uri="{0D108BD9-81ED-4DB2-BD59-A6C34878D82A}">
                    <a16:rowId xmlns:a16="http://schemas.microsoft.com/office/drawing/2014/main" val="651926286"/>
                  </a:ext>
                </a:extLst>
              </a:tr>
            </a:tbl>
          </a:graphicData>
        </a:graphic>
      </p:graphicFrame>
      <p:graphicFrame>
        <p:nvGraphicFramePr>
          <p:cNvPr id="6" name="Table 5">
            <a:extLst>
              <a:ext uri="{FF2B5EF4-FFF2-40B4-BE49-F238E27FC236}">
                <a16:creationId xmlns:a16="http://schemas.microsoft.com/office/drawing/2014/main" id="{FFC0BCB1-95A1-44DA-EBDB-500E8E8280BD}"/>
              </a:ext>
            </a:extLst>
          </p:cNvPr>
          <p:cNvGraphicFramePr>
            <a:graphicFrameLocks noGrp="1"/>
          </p:cNvGraphicFramePr>
          <p:nvPr>
            <p:extLst>
              <p:ext uri="{D42A27DB-BD31-4B8C-83A1-F6EECF244321}">
                <p14:modId xmlns:p14="http://schemas.microsoft.com/office/powerpoint/2010/main" val="642106074"/>
              </p:ext>
            </p:extLst>
          </p:nvPr>
        </p:nvGraphicFramePr>
        <p:xfrm>
          <a:off x="838201" y="1465010"/>
          <a:ext cx="10515597" cy="14833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93109060"/>
                    </a:ext>
                  </a:extLst>
                </a:gridCol>
                <a:gridCol w="3505199">
                  <a:extLst>
                    <a:ext uri="{9D8B030D-6E8A-4147-A177-3AD203B41FA5}">
                      <a16:colId xmlns:a16="http://schemas.microsoft.com/office/drawing/2014/main" val="2061417103"/>
                    </a:ext>
                  </a:extLst>
                </a:gridCol>
                <a:gridCol w="3505199">
                  <a:extLst>
                    <a:ext uri="{9D8B030D-6E8A-4147-A177-3AD203B41FA5}">
                      <a16:colId xmlns:a16="http://schemas.microsoft.com/office/drawing/2014/main" val="81141990"/>
                    </a:ext>
                  </a:extLst>
                </a:gridCol>
              </a:tblGrid>
              <a:tr h="370840">
                <a:tc>
                  <a:txBody>
                    <a:bodyPr/>
                    <a:lstStyle/>
                    <a:p>
                      <a:pPr algn="ctr"/>
                      <a:r>
                        <a:rPr lang="en-IN" dirty="0"/>
                        <a:t>Algorithm</a:t>
                      </a:r>
                    </a:p>
                  </a:txBody>
                  <a:tcPr/>
                </a:tc>
                <a:tc>
                  <a:txBody>
                    <a:bodyPr/>
                    <a:lstStyle/>
                    <a:p>
                      <a:pPr algn="ctr"/>
                      <a:r>
                        <a:rPr lang="en-IN" dirty="0"/>
                        <a:t>Train Accuracy</a:t>
                      </a:r>
                    </a:p>
                  </a:txBody>
                  <a:tcPr/>
                </a:tc>
                <a:tc>
                  <a:txBody>
                    <a:bodyPr/>
                    <a:lstStyle/>
                    <a:p>
                      <a:pPr algn="ctr"/>
                      <a:r>
                        <a:rPr lang="en-IN" dirty="0"/>
                        <a:t>Test Accuracy</a:t>
                      </a:r>
                    </a:p>
                  </a:txBody>
                  <a:tcPr/>
                </a:tc>
                <a:extLst>
                  <a:ext uri="{0D108BD9-81ED-4DB2-BD59-A6C34878D82A}">
                    <a16:rowId xmlns:a16="http://schemas.microsoft.com/office/drawing/2014/main" val="3862828657"/>
                  </a:ext>
                </a:extLst>
              </a:tr>
              <a:tr h="370840">
                <a:tc>
                  <a:txBody>
                    <a:bodyPr/>
                    <a:lstStyle/>
                    <a:p>
                      <a:r>
                        <a:rPr lang="en-IN" dirty="0"/>
                        <a:t>Logistic Regression</a:t>
                      </a:r>
                    </a:p>
                  </a:txBody>
                  <a:tcPr/>
                </a:tc>
                <a:tc>
                  <a:txBody>
                    <a:bodyPr/>
                    <a:lstStyle/>
                    <a:p>
                      <a:pPr algn="ctr"/>
                      <a:r>
                        <a:rPr lang="en-IN" dirty="0"/>
                        <a:t>1.0</a:t>
                      </a:r>
                    </a:p>
                  </a:txBody>
                  <a:tcPr/>
                </a:tc>
                <a:tc>
                  <a:txBody>
                    <a:bodyPr/>
                    <a:lstStyle/>
                    <a:p>
                      <a:pPr algn="ctr"/>
                      <a:r>
                        <a:rPr lang="en-IN" dirty="0"/>
                        <a:t>1.0</a:t>
                      </a:r>
                    </a:p>
                  </a:txBody>
                  <a:tcPr/>
                </a:tc>
                <a:extLst>
                  <a:ext uri="{0D108BD9-81ED-4DB2-BD59-A6C34878D82A}">
                    <a16:rowId xmlns:a16="http://schemas.microsoft.com/office/drawing/2014/main" val="3933506490"/>
                  </a:ext>
                </a:extLst>
              </a:tr>
              <a:tr h="370840">
                <a:tc>
                  <a:txBody>
                    <a:bodyPr/>
                    <a:lstStyle/>
                    <a:p>
                      <a:r>
                        <a:rPr lang="en-IN" dirty="0"/>
                        <a:t>Decision Tree Classifier</a:t>
                      </a:r>
                    </a:p>
                  </a:txBody>
                  <a:tcPr/>
                </a:tc>
                <a:tc>
                  <a:txBody>
                    <a:bodyPr/>
                    <a:lstStyle/>
                    <a:p>
                      <a:pPr algn="ctr"/>
                      <a:r>
                        <a:rPr lang="en-IN" dirty="0"/>
                        <a:t>1.0</a:t>
                      </a:r>
                    </a:p>
                  </a:txBody>
                  <a:tcPr/>
                </a:tc>
                <a:tc>
                  <a:txBody>
                    <a:bodyPr/>
                    <a:lstStyle/>
                    <a:p>
                      <a:pPr algn="ctr"/>
                      <a:r>
                        <a:rPr lang="en-IN" dirty="0"/>
                        <a:t>1.0</a:t>
                      </a:r>
                    </a:p>
                  </a:txBody>
                  <a:tcPr/>
                </a:tc>
                <a:extLst>
                  <a:ext uri="{0D108BD9-81ED-4DB2-BD59-A6C34878D82A}">
                    <a16:rowId xmlns:a16="http://schemas.microsoft.com/office/drawing/2014/main" val="132235952"/>
                  </a:ext>
                </a:extLst>
              </a:tr>
              <a:tr h="370840">
                <a:tc>
                  <a:txBody>
                    <a:bodyPr/>
                    <a:lstStyle/>
                    <a:p>
                      <a:r>
                        <a:rPr lang="en-IN" dirty="0"/>
                        <a:t>Random Forest Classifier</a:t>
                      </a:r>
                    </a:p>
                  </a:txBody>
                  <a:tcPr/>
                </a:tc>
                <a:tc>
                  <a:txBody>
                    <a:bodyPr/>
                    <a:lstStyle/>
                    <a:p>
                      <a:pPr algn="ctr"/>
                      <a:r>
                        <a:rPr lang="en-IN" dirty="0"/>
                        <a:t>1.0</a:t>
                      </a:r>
                    </a:p>
                  </a:txBody>
                  <a:tcPr/>
                </a:tc>
                <a:tc>
                  <a:txBody>
                    <a:bodyPr/>
                    <a:lstStyle/>
                    <a:p>
                      <a:pPr algn="ctr"/>
                      <a:r>
                        <a:rPr lang="en-IN" dirty="0"/>
                        <a:t>1.0</a:t>
                      </a:r>
                    </a:p>
                  </a:txBody>
                  <a:tcPr/>
                </a:tc>
                <a:extLst>
                  <a:ext uri="{0D108BD9-81ED-4DB2-BD59-A6C34878D82A}">
                    <a16:rowId xmlns:a16="http://schemas.microsoft.com/office/drawing/2014/main" val="890741296"/>
                  </a:ext>
                </a:extLst>
              </a:tr>
            </a:tbl>
          </a:graphicData>
        </a:graphic>
      </p:graphicFrame>
    </p:spTree>
    <p:extLst>
      <p:ext uri="{BB962C8B-B14F-4D97-AF65-F5344CB8AC3E}">
        <p14:creationId xmlns:p14="http://schemas.microsoft.com/office/powerpoint/2010/main" val="26290029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559</TotalTime>
  <Words>702</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Yu Gothic UI Semibold</vt:lpstr>
      <vt:lpstr>Arial</vt:lpstr>
      <vt:lpstr>Calibri</vt:lpstr>
      <vt:lpstr>Calibri Light</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Pushpak Paunikar</dc:creator>
  <cp:lastModifiedBy>Pushpak Paunikar</cp:lastModifiedBy>
  <cp:revision>5</cp:revision>
  <dcterms:created xsi:type="dcterms:W3CDTF">2023-03-10T18:09:49Z</dcterms:created>
  <dcterms:modified xsi:type="dcterms:W3CDTF">2023-03-11T14:57:23Z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2023-03-10T19:46:18Z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58d6bc21-a4e3-4df5-8499-6e9486f0142c</vt:lpwstr>
  </property>
  <property fmtid="{D5CDD505-2E9C-101B-9397-08002B2CF9AE}" pid="7" name="MSIP_Label_defa4170-0d19-0005-0004-bc88714345d2_ActionId">
    <vt:lpwstr>85bc1d12-be8c-4ec2-87e2-974bfeb40448</vt:lpwstr>
  </property>
  <property fmtid="{D5CDD505-2E9C-101B-9397-08002B2CF9AE}" pid="8" name="MSIP_Label_defa4170-0d19-0005-0004-bc88714345d2_ContentBits">
    <vt:lpwstr>0</vt:lpwstr>
  </property>
</Properties>
</file>