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sldIdLst>
    <p:sldId id="256" r:id="rId2"/>
    <p:sldId id="271" r:id="rId3"/>
    <p:sldId id="262" r:id="rId4"/>
    <p:sldId id="273" r:id="rId5"/>
    <p:sldId id="287" r:id="rId6"/>
    <p:sldId id="274" r:id="rId7"/>
    <p:sldId id="288" r:id="rId8"/>
    <p:sldId id="289" r:id="rId9"/>
    <p:sldId id="290" r:id="rId10"/>
    <p:sldId id="291" r:id="rId11"/>
    <p:sldId id="292" r:id="rId12"/>
    <p:sldId id="294" r:id="rId13"/>
    <p:sldId id="295" r:id="rId14"/>
    <p:sldId id="281" r:id="rId15"/>
    <p:sldId id="285"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7" autoAdjust="0"/>
    <p:restoredTop sz="94660"/>
  </p:normalViewPr>
  <p:slideViewPr>
    <p:cSldViewPr snapToGrid="0">
      <p:cViewPr>
        <p:scale>
          <a:sx n="69" d="100"/>
          <a:sy n="69"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346587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259000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794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266474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232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231924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3843727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38195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123054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D7A34-4567-43EA-B234-B170448E7D0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310357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D7A34-4567-43EA-B234-B170448E7D0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357102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D7A34-4567-43EA-B234-B170448E7D0C}"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2510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D7A34-4567-43EA-B234-B170448E7D0C}"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192823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D7A34-4567-43EA-B234-B170448E7D0C}"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15770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D7A34-4567-43EA-B234-B170448E7D0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41081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D7A34-4567-43EA-B234-B170448E7D0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46F1C-3047-412D-8B92-984FDB14D740}" type="slidenum">
              <a:rPr lang="en-IN" smtClean="0"/>
              <a:t>‹#›</a:t>
            </a:fld>
            <a:endParaRPr lang="en-IN"/>
          </a:p>
        </p:txBody>
      </p:sp>
    </p:spTree>
    <p:extLst>
      <p:ext uri="{BB962C8B-B14F-4D97-AF65-F5344CB8AC3E}">
        <p14:creationId xmlns:p14="http://schemas.microsoft.com/office/powerpoint/2010/main" val="12496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5D7A34-4567-43EA-B234-B170448E7D0C}" type="datetimeFigureOut">
              <a:rPr lang="en-IN" smtClean="0"/>
              <a:t>20-02-2024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946F1C-3047-412D-8B92-984FDB14D740}" type="slidenum">
              <a:rPr lang="en-IN" smtClean="0"/>
              <a:t>‹#›</a:t>
            </a:fld>
            <a:endParaRPr lang="en-IN"/>
          </a:p>
        </p:txBody>
      </p:sp>
    </p:spTree>
    <p:extLst>
      <p:ext uri="{BB962C8B-B14F-4D97-AF65-F5344CB8AC3E}">
        <p14:creationId xmlns:p14="http://schemas.microsoft.com/office/powerpoint/2010/main" val="771197595"/>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1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snort.org/" TargetMode="External"/><Relationship Id="rId2" Type="http://schemas.openxmlformats.org/officeDocument/2006/relationships/hyperlink" Target="https://docs.netgate.com/pfsense/en/latest/" TargetMode="External"/><Relationship Id="rId1" Type="http://schemas.openxmlformats.org/officeDocument/2006/relationships/slideLayout" Target="../slideLayouts/slideLayout1.xml"/><Relationship Id="rId4" Type="http://schemas.openxmlformats.org/officeDocument/2006/relationships/hyperlink" Target="https://docs.netgate.com/pfsense/en/latest/packages/cache-proxy/squidguar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image" Target="../media/image13.svg"/><Relationship Id="rId12"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8005-FAC0-1D65-2DFB-00737C243983}"/>
              </a:ext>
            </a:extLst>
          </p:cNvPr>
          <p:cNvSpPr>
            <a:spLocks noGrp="1"/>
          </p:cNvSpPr>
          <p:nvPr>
            <p:ph type="ctrTitle"/>
          </p:nvPr>
        </p:nvSpPr>
        <p:spPr>
          <a:xfrm>
            <a:off x="1595269" y="363893"/>
            <a:ext cx="9001462" cy="1105309"/>
          </a:xfrm>
        </p:spPr>
        <p:txBody>
          <a:bodyPr/>
          <a:lstStyle/>
          <a:p>
            <a:pPr algn="ctr"/>
            <a:r>
              <a:rPr lang="en-IN" dirty="0">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B6299414-F536-C4DD-4D0A-F67542B9F97A}"/>
              </a:ext>
            </a:extLst>
          </p:cNvPr>
          <p:cNvSpPr>
            <a:spLocks noGrp="1"/>
          </p:cNvSpPr>
          <p:nvPr>
            <p:ph type="subTitle" idx="1"/>
          </p:nvPr>
        </p:nvSpPr>
        <p:spPr>
          <a:xfrm>
            <a:off x="1057913" y="2121639"/>
            <a:ext cx="10076174" cy="729570"/>
          </a:xfrm>
        </p:spPr>
        <p:txBody>
          <a:bodyPr>
            <a:normAutofit fontScale="62500" lnSpcReduction="20000"/>
          </a:bodyPr>
          <a:lstStyle/>
          <a:p>
            <a:pPr algn="ctr"/>
            <a:r>
              <a:rPr lang="en-US" sz="4000" b="1" dirty="0" smtClean="0">
                <a:solidFill>
                  <a:srgbClr val="002060"/>
                </a:solidFill>
                <a:latin typeface="Times New Roman" panose="02020603050405020304" pitchFamily="18" charset="0"/>
                <a:cs typeface="Times New Roman" panose="02020603050405020304" pitchFamily="18" charset="0"/>
              </a:rPr>
              <a:t>Securing Networks with </a:t>
            </a:r>
            <a:r>
              <a:rPr lang="en-US" sz="4000" b="1" dirty="0" err="1" smtClean="0">
                <a:solidFill>
                  <a:srgbClr val="002060"/>
                </a:solidFill>
                <a:latin typeface="Times New Roman" panose="02020603050405020304" pitchFamily="18" charset="0"/>
                <a:cs typeface="Times New Roman" panose="02020603050405020304" pitchFamily="18" charset="0"/>
              </a:rPr>
              <a:t>Pfsense</a:t>
            </a:r>
            <a:r>
              <a:rPr lang="en-US" sz="4000" b="1" dirty="0" smtClean="0">
                <a:solidFill>
                  <a:srgbClr val="002060"/>
                </a:solidFill>
                <a:latin typeface="Times New Roman" panose="02020603050405020304" pitchFamily="18" charset="0"/>
                <a:cs typeface="Times New Roman" panose="02020603050405020304" pitchFamily="18" charset="0"/>
              </a:rPr>
              <a:t> : A comprehensive Firewall Implementation</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557F95-FE32-1808-8752-2AFECCCF418A}"/>
              </a:ext>
            </a:extLst>
          </p:cNvPr>
          <p:cNvSpPr txBox="1"/>
          <p:nvPr/>
        </p:nvSpPr>
        <p:spPr>
          <a:xfrm>
            <a:off x="3047144" y="3447119"/>
            <a:ext cx="6097712" cy="2308324"/>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Presented  by:</a:t>
            </a:r>
          </a:p>
          <a:p>
            <a:pPr algn="ctr"/>
            <a:r>
              <a:rPr lang="en-IN" dirty="0">
                <a:latin typeface="Times New Roman" panose="02020603050405020304" pitchFamily="18" charset="0"/>
                <a:cs typeface="Times New Roman" panose="02020603050405020304" pitchFamily="18" charset="0"/>
              </a:rPr>
              <a:t>		</a:t>
            </a:r>
            <a:r>
              <a:rPr lang="en-IN" sz="2400" dirty="0" smtClean="0">
                <a:effectLst/>
                <a:latin typeface="Times New Roman" panose="02020603050405020304" pitchFamily="18" charset="0"/>
                <a:cs typeface="Times New Roman" panose="02020603050405020304" pitchFamily="18" charset="0"/>
              </a:rPr>
              <a:t>1.Mahesh </a:t>
            </a:r>
            <a:r>
              <a:rPr lang="en-IN" sz="2400" dirty="0" err="1" smtClean="0">
                <a:effectLst/>
                <a:latin typeface="Times New Roman" panose="02020603050405020304" pitchFamily="18" charset="0"/>
                <a:cs typeface="Times New Roman" panose="02020603050405020304" pitchFamily="18" charset="0"/>
              </a:rPr>
              <a:t>Birajdar</a:t>
            </a:r>
            <a:endParaRPr lang="en-IN" sz="2400" dirty="0" smtClean="0">
              <a:effectLst/>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2.Pushpak Kulkarni</a:t>
            </a:r>
            <a:endParaRPr lang="en-IN" sz="2400" dirty="0">
              <a:effectLst/>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effectLst/>
              <a:latin typeface="Times New Roman" panose="02020603050405020304" pitchFamily="18" charset="0"/>
              <a:cs typeface="Times New Roman" panose="02020603050405020304" pitchFamily="18" charset="0"/>
            </a:endParaRPr>
          </a:p>
          <a:p>
            <a:pPr algn="ctr"/>
            <a:r>
              <a:rPr lang="en-IN" sz="3000" b="1" dirty="0">
                <a:latin typeface="Times New Roman" panose="02020603050405020304" pitchFamily="18" charset="0"/>
                <a:cs typeface="Times New Roman" panose="02020603050405020304" pitchFamily="18" charset="0"/>
              </a:rPr>
              <a:t>G</a:t>
            </a:r>
            <a:r>
              <a:rPr lang="en-IN" sz="3000" b="1" dirty="0">
                <a:effectLst/>
                <a:latin typeface="Times New Roman" panose="02020603050405020304" pitchFamily="18" charset="0"/>
                <a:cs typeface="Times New Roman" panose="02020603050405020304" pitchFamily="18" charset="0"/>
              </a:rPr>
              <a:t>uide</a:t>
            </a:r>
            <a:r>
              <a:rPr lang="en-IN" sz="3000" b="1" dirty="0" smtClean="0">
                <a:effectLst/>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Sushma</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Hattarki</a:t>
            </a:r>
            <a:endParaRPr lang="en-IN" sz="24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1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E0D1F2-083B-4609-461F-B423093A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11" y="799822"/>
            <a:ext cx="9348186" cy="5258355"/>
          </a:xfrm>
          <a:prstGeom prst="rect">
            <a:avLst/>
          </a:prstGeom>
        </p:spPr>
      </p:pic>
    </p:spTree>
    <p:extLst>
      <p:ext uri="{BB962C8B-B14F-4D97-AF65-F5344CB8AC3E}">
        <p14:creationId xmlns:p14="http://schemas.microsoft.com/office/powerpoint/2010/main" val="164583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FAB6-829A-1377-C6CF-BB31B82CCECB}"/>
              </a:ext>
            </a:extLst>
          </p:cNvPr>
          <p:cNvSpPr>
            <a:spLocks noGrp="1"/>
          </p:cNvSpPr>
          <p:nvPr>
            <p:ph type="ctrTitle"/>
          </p:nvPr>
        </p:nvSpPr>
        <p:spPr>
          <a:xfrm>
            <a:off x="1524000" y="297543"/>
            <a:ext cx="9144000" cy="791028"/>
          </a:xfrm>
        </p:spPr>
        <p:txBody>
          <a:bodyPr>
            <a:noAutofit/>
          </a:bodyPr>
          <a:lstStyle/>
          <a:p>
            <a:pPr algn="ctr"/>
            <a:r>
              <a:rPr lang="en-IN" dirty="0">
                <a:solidFill>
                  <a:srgbClr val="92D050"/>
                </a:solidFill>
                <a:latin typeface="Times New Roman" panose="02020603050405020304" pitchFamily="18" charset="0"/>
                <a:cs typeface="Times New Roman" panose="02020603050405020304" pitchFamily="18" charset="0"/>
              </a:rPr>
              <a:t>Snort (IDS/IPS)</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EC9454-44F0-F758-7845-293FD4FCED89}"/>
              </a:ext>
            </a:extLst>
          </p:cNvPr>
          <p:cNvSpPr>
            <a:spLocks noGrp="1"/>
          </p:cNvSpPr>
          <p:nvPr>
            <p:ph type="subTitle" idx="1"/>
          </p:nvPr>
        </p:nvSpPr>
        <p:spPr>
          <a:xfrm>
            <a:off x="1524000" y="1342571"/>
            <a:ext cx="9144000" cy="4259943"/>
          </a:xfrm>
        </p:spPr>
        <p:txBody>
          <a:bodyPr/>
          <a:lstStyle/>
          <a:p>
            <a:pPr marL="342900" indent="-342900" algn="just">
              <a:buFont typeface="Arial" panose="020B0604020202020204" pitchFamily="34" charset="0"/>
              <a:buChar char="•"/>
            </a:pPr>
            <a:r>
              <a:rPr lang="en-GB" b="0" i="0" dirty="0">
                <a:solidFill>
                  <a:srgbClr val="374151"/>
                </a:solidFill>
                <a:effectLst/>
                <a:latin typeface="Söhne"/>
              </a:rPr>
              <a:t>Securing web traffic at the WAN interface 192.168.80.128 is crucial for organizations to prevent cyber attacks and protect sensitive data. One way to achieve this is by configuring snort using </a:t>
            </a:r>
            <a:r>
              <a:rPr lang="en-GB" dirty="0">
                <a:solidFill>
                  <a:srgbClr val="374151"/>
                </a:solidFill>
                <a:latin typeface="Söhne"/>
              </a:rPr>
              <a:t>p</a:t>
            </a:r>
            <a:r>
              <a:rPr lang="en-GB" b="0" i="0" dirty="0">
                <a:solidFill>
                  <a:srgbClr val="374151"/>
                </a:solidFill>
                <a:effectLst/>
                <a:latin typeface="Söhne"/>
              </a:rPr>
              <a:t>fSense, an open-source firewall software. Snort is an intrusion detection system that monitors network traffic for potential security threats and alerts system administrators in real-time. By configuring snort on the WAN interface, organizations can detect and block potential security threats at the network perimeter, enhancing their overall security posture. In this way, </a:t>
            </a:r>
            <a:r>
              <a:rPr lang="en-GB" dirty="0">
                <a:solidFill>
                  <a:srgbClr val="374151"/>
                </a:solidFill>
                <a:latin typeface="Söhne"/>
              </a:rPr>
              <a:t>p</a:t>
            </a:r>
            <a:r>
              <a:rPr lang="en-GB" b="0" i="0" dirty="0">
                <a:solidFill>
                  <a:srgbClr val="374151"/>
                </a:solidFill>
                <a:effectLst/>
                <a:latin typeface="Söhne"/>
              </a:rPr>
              <a:t>fSense provides a powerful and effective solution for securing web traffic at the WAN interface and protecting organizations against cyber threats.</a:t>
            </a:r>
            <a:endParaRPr lang="en-IN" dirty="0"/>
          </a:p>
          <a:p>
            <a:endParaRPr lang="en-US" dirty="0"/>
          </a:p>
        </p:txBody>
      </p:sp>
    </p:spTree>
    <p:extLst>
      <p:ext uri="{BB962C8B-B14F-4D97-AF65-F5344CB8AC3E}">
        <p14:creationId xmlns:p14="http://schemas.microsoft.com/office/powerpoint/2010/main" val="171662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0131-4BC0-68F2-6E56-96F5ED3B4777}"/>
              </a:ext>
            </a:extLst>
          </p:cNvPr>
          <p:cNvSpPr>
            <a:spLocks noGrp="1"/>
          </p:cNvSpPr>
          <p:nvPr>
            <p:ph type="ctrTitle"/>
          </p:nvPr>
        </p:nvSpPr>
        <p:spPr>
          <a:xfrm>
            <a:off x="1524000" y="246743"/>
            <a:ext cx="9144000" cy="812800"/>
          </a:xfrm>
        </p:spPr>
        <p:txBody>
          <a:bodyPr>
            <a:noAutofit/>
          </a:bodyPr>
          <a:lstStyle/>
          <a:p>
            <a:pPr algn="ctr"/>
            <a:r>
              <a:rPr lang="en-IN" dirty="0">
                <a:solidFill>
                  <a:srgbClr val="92D050"/>
                </a:solidFill>
                <a:latin typeface="Times New Roman" panose="02020603050405020304" pitchFamily="18" charset="0"/>
                <a:cs typeface="Times New Roman" panose="02020603050405020304" pitchFamily="18" charset="0"/>
              </a:rPr>
              <a:t>Squid</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D73806-920B-B1BC-F4F1-0D89B1E3A1C3}"/>
              </a:ext>
            </a:extLst>
          </p:cNvPr>
          <p:cNvSpPr>
            <a:spLocks noGrp="1"/>
          </p:cNvSpPr>
          <p:nvPr>
            <p:ph type="subTitle" idx="1"/>
          </p:nvPr>
        </p:nvSpPr>
        <p:spPr>
          <a:xfrm>
            <a:off x="1524000" y="1901371"/>
            <a:ext cx="9144000" cy="3780972"/>
          </a:xfrm>
        </p:spPr>
        <p:txBody>
          <a:bodyPr/>
          <a:lstStyle/>
          <a:p>
            <a:pPr algn="just"/>
            <a:r>
              <a:rPr lang="en-GB" b="0" i="0" dirty="0">
                <a:solidFill>
                  <a:srgbClr val="374151"/>
                </a:solidFill>
                <a:effectLst/>
                <a:latin typeface="Times New Roman" panose="02020603050405020304" pitchFamily="18" charset="0"/>
                <a:cs typeface="Times New Roman" panose="02020603050405020304" pitchFamily="18" charset="0"/>
              </a:rPr>
              <a:t>Squid is designed to improve the speed and efficiency of web browsing by caching frequently accessed web pages and serving them from memory instead of fetching them from the internet every time a user requests them.</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405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F78F-0F49-6E11-10B8-B251AAA76340}"/>
              </a:ext>
            </a:extLst>
          </p:cNvPr>
          <p:cNvSpPr>
            <a:spLocks noGrp="1"/>
          </p:cNvSpPr>
          <p:nvPr>
            <p:ph type="ctrTitle"/>
          </p:nvPr>
        </p:nvSpPr>
        <p:spPr>
          <a:xfrm>
            <a:off x="1524000" y="297543"/>
            <a:ext cx="9144000" cy="1248228"/>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Squid-Guard</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95F7C0-37E8-723D-9209-BB6AB2D2708F}"/>
              </a:ext>
            </a:extLst>
          </p:cNvPr>
          <p:cNvSpPr>
            <a:spLocks noGrp="1"/>
          </p:cNvSpPr>
          <p:nvPr>
            <p:ph type="subTitle" idx="1"/>
          </p:nvPr>
        </p:nvSpPr>
        <p:spPr>
          <a:xfrm>
            <a:off x="1524000" y="2184400"/>
            <a:ext cx="9144000" cy="3116943"/>
          </a:xfrm>
        </p:spPr>
        <p:txBody>
          <a:bodyPr>
            <a:normAutofit/>
          </a:bodyPr>
          <a:lstStyle/>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Squid-Guard is highly configurable, enabling administrators to define policies based on a wide range of criteria, including website URLs, domains, IP addresses, and keywords.</a:t>
            </a:r>
          </a:p>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In addition to content filtering, Squid-Guard can also be used to authenticate users and restrict access to certain parts of the internet based on their identity, location, or device. This makes it a powerful tool for protecting the organization's network from external threats and enforcing internal policies.</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295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A72A-96D5-B667-1A27-78E53608C290}"/>
              </a:ext>
            </a:extLst>
          </p:cNvPr>
          <p:cNvSpPr>
            <a:spLocks noGrp="1"/>
          </p:cNvSpPr>
          <p:nvPr>
            <p:ph type="ctrTitle"/>
          </p:nvPr>
        </p:nvSpPr>
        <p:spPr>
          <a:xfrm>
            <a:off x="1524000" y="400692"/>
            <a:ext cx="9144000" cy="1171254"/>
          </a:xfrm>
        </p:spPr>
        <p:txBody>
          <a:bodyPr>
            <a:normAutofit/>
          </a:bodyPr>
          <a:lstStyle/>
          <a:p>
            <a:pPr algn="ctr"/>
            <a:r>
              <a:rPr lang="en-IN"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0CC22ED6-3998-FAE2-B903-4AB0A14341FD}"/>
              </a:ext>
            </a:extLst>
          </p:cNvPr>
          <p:cNvSpPr>
            <a:spLocks noGrp="1"/>
          </p:cNvSpPr>
          <p:nvPr>
            <p:ph type="subTitle" idx="1"/>
          </p:nvPr>
        </p:nvSpPr>
        <p:spPr>
          <a:xfrm>
            <a:off x="1524000" y="1828800"/>
            <a:ext cx="9144000" cy="4232828"/>
          </a:xfrm>
        </p:spPr>
        <p:txBody>
          <a:bodyPr>
            <a:normAutofit fontScale="25000" lnSpcReduction="20000"/>
          </a:bodyPr>
          <a:lstStyle/>
          <a:p>
            <a:pPr algn="just"/>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96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9600" b="1" i="0" dirty="0">
                <a:solidFill>
                  <a:srgbClr val="374151"/>
                </a:solidFill>
                <a:effectLst/>
                <a:latin typeface="Times New Roman" panose="02020603050405020304" pitchFamily="18" charset="0"/>
                <a:cs typeface="Times New Roman" panose="02020603050405020304" pitchFamily="18" charset="0"/>
              </a:rPr>
              <a:t>Network security: </a:t>
            </a:r>
            <a:r>
              <a:rPr lang="en-GB" sz="9600" dirty="0">
                <a:solidFill>
                  <a:srgbClr val="374151"/>
                </a:solidFill>
                <a:latin typeface="Times New Roman" panose="02020603050405020304" pitchFamily="18" charset="0"/>
                <a:cs typeface="Times New Roman" panose="02020603050405020304" pitchFamily="18" charset="0"/>
              </a:rPr>
              <a:t>p</a:t>
            </a:r>
            <a:r>
              <a:rPr lang="en-GB" sz="9600" b="0" i="0" dirty="0">
                <a:solidFill>
                  <a:srgbClr val="374151"/>
                </a:solidFill>
                <a:effectLst/>
                <a:latin typeface="Times New Roman" panose="02020603050405020304" pitchFamily="18" charset="0"/>
                <a:cs typeface="Times New Roman" panose="02020603050405020304" pitchFamily="18" charset="0"/>
              </a:rPr>
              <a:t>fSense's snort feature can detect and block potential security threats, ensuring that the organization's network is secure.</a:t>
            </a:r>
          </a:p>
          <a:p>
            <a:pPr marL="342900" indent="-342900" algn="l">
              <a:buFont typeface="Arial" panose="020B0604020202020204" pitchFamily="34" charset="0"/>
              <a:buChar char="•"/>
            </a:pPr>
            <a:r>
              <a:rPr lang="en-GB" sz="9600" b="1" i="0" dirty="0">
                <a:solidFill>
                  <a:srgbClr val="374151"/>
                </a:solidFill>
                <a:effectLst/>
                <a:latin typeface="Times New Roman" panose="02020603050405020304" pitchFamily="18" charset="0"/>
                <a:cs typeface="Times New Roman" panose="02020603050405020304" pitchFamily="18" charset="0"/>
              </a:rPr>
              <a:t>User access control: </a:t>
            </a:r>
            <a:r>
              <a:rPr lang="en-GB" sz="9600" dirty="0">
                <a:solidFill>
                  <a:srgbClr val="374151"/>
                </a:solidFill>
                <a:latin typeface="Times New Roman" panose="02020603050405020304" pitchFamily="18" charset="0"/>
                <a:cs typeface="Times New Roman" panose="02020603050405020304" pitchFamily="18" charset="0"/>
              </a:rPr>
              <a:t>p</a:t>
            </a:r>
            <a:r>
              <a:rPr lang="en-GB" sz="9600" b="0" i="0" dirty="0">
                <a:solidFill>
                  <a:srgbClr val="374151"/>
                </a:solidFill>
                <a:effectLst/>
                <a:latin typeface="Times New Roman" panose="02020603050405020304" pitchFamily="18" charset="0"/>
                <a:cs typeface="Times New Roman" panose="02020603050405020304" pitchFamily="18" charset="0"/>
              </a:rPr>
              <a:t>fSense's captive portal feature allows organizations to control user access to the internet, ensuring that only authorized users can access the network.</a:t>
            </a:r>
          </a:p>
          <a:p>
            <a:pPr marL="342900" indent="-342900" algn="l">
              <a:buFont typeface="Arial" panose="020B0604020202020204" pitchFamily="34" charset="0"/>
              <a:buChar char="•"/>
            </a:pPr>
            <a:r>
              <a:rPr lang="en-GB" sz="9600" b="1" i="0" dirty="0">
                <a:solidFill>
                  <a:srgbClr val="374151"/>
                </a:solidFill>
                <a:effectLst/>
                <a:latin typeface="Times New Roman" panose="02020603050405020304" pitchFamily="18" charset="0"/>
                <a:cs typeface="Times New Roman" panose="02020603050405020304" pitchFamily="18" charset="0"/>
              </a:rPr>
              <a:t>Web content filtering:</a:t>
            </a:r>
            <a:r>
              <a:rPr lang="en-GB" sz="9600" dirty="0">
                <a:solidFill>
                  <a:srgbClr val="374151"/>
                </a:solidFill>
                <a:latin typeface="Times New Roman" panose="02020603050405020304" pitchFamily="18" charset="0"/>
                <a:cs typeface="Times New Roman" panose="02020603050405020304" pitchFamily="18" charset="0"/>
              </a:rPr>
              <a:t> p</a:t>
            </a:r>
            <a:r>
              <a:rPr lang="en-GB" sz="9600" b="0" i="0" dirty="0">
                <a:solidFill>
                  <a:srgbClr val="374151"/>
                </a:solidFill>
                <a:effectLst/>
                <a:latin typeface="Times New Roman" panose="02020603050405020304" pitchFamily="18" charset="0"/>
                <a:cs typeface="Times New Roman" panose="02020603050405020304" pitchFamily="18" charset="0"/>
              </a:rPr>
              <a:t>fSense's Squid and Squid Guard features allow organizations to filter web content, preventing access to harmful or inappropriate websites.</a:t>
            </a:r>
          </a:p>
          <a:p>
            <a:pPr marL="342900" indent="-342900" algn="l">
              <a:buFont typeface="Arial" panose="020B0604020202020204" pitchFamily="34" charset="0"/>
              <a:buChar char="•"/>
            </a:pPr>
            <a:r>
              <a:rPr lang="en-GB" sz="9600" b="1" i="0" dirty="0">
                <a:solidFill>
                  <a:srgbClr val="374151"/>
                </a:solidFill>
                <a:effectLst/>
                <a:latin typeface="Times New Roman" panose="02020603050405020304" pitchFamily="18" charset="0"/>
                <a:cs typeface="Times New Roman" panose="02020603050405020304" pitchFamily="18" charset="0"/>
              </a:rPr>
              <a:t>Improved network performance: </a:t>
            </a:r>
            <a:r>
              <a:rPr lang="en-GB" sz="9600" dirty="0">
                <a:solidFill>
                  <a:srgbClr val="374151"/>
                </a:solidFill>
                <a:latin typeface="Times New Roman" panose="02020603050405020304" pitchFamily="18" charset="0"/>
                <a:cs typeface="Times New Roman" panose="02020603050405020304" pitchFamily="18" charset="0"/>
              </a:rPr>
              <a:t>p</a:t>
            </a:r>
            <a:r>
              <a:rPr lang="en-GB" sz="9600" b="0" i="0" dirty="0">
                <a:solidFill>
                  <a:srgbClr val="374151"/>
                </a:solidFill>
                <a:effectLst/>
                <a:latin typeface="Times New Roman" panose="02020603050405020304" pitchFamily="18" charset="0"/>
                <a:cs typeface="Times New Roman" panose="02020603050405020304" pitchFamily="18" charset="0"/>
              </a:rPr>
              <a:t>fSense's DHCP service feature can improve network performance by ensuring that IP addresses are allocated efficiently.</a:t>
            </a:r>
          </a:p>
          <a:p>
            <a:pPr algn="just"/>
            <a:endParaRPr lang="en-US" b="0" i="0" dirty="0">
              <a:effectLst/>
              <a:latin typeface="Söhne"/>
            </a:endParaRPr>
          </a:p>
          <a:p>
            <a:pPr algn="just"/>
            <a:endParaRPr lang="en-US" b="0" i="0" dirty="0">
              <a:effectLst/>
              <a:latin typeface="Söhne"/>
            </a:endParaRPr>
          </a:p>
          <a:p>
            <a:pPr algn="l"/>
            <a:endParaRPr lang="en-IN" dirty="0"/>
          </a:p>
        </p:txBody>
      </p:sp>
    </p:spTree>
    <p:extLst>
      <p:ext uri="{BB962C8B-B14F-4D97-AF65-F5344CB8AC3E}">
        <p14:creationId xmlns:p14="http://schemas.microsoft.com/office/powerpoint/2010/main" val="365754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8088-25CE-0811-1C12-30B199F7A4CC}"/>
              </a:ext>
            </a:extLst>
          </p:cNvPr>
          <p:cNvSpPr>
            <a:spLocks noGrp="1"/>
          </p:cNvSpPr>
          <p:nvPr>
            <p:ph type="ctrTitle"/>
          </p:nvPr>
        </p:nvSpPr>
        <p:spPr>
          <a:xfrm>
            <a:off x="1524000" y="469901"/>
            <a:ext cx="9144000" cy="1270000"/>
          </a:xfrm>
        </p:spPr>
        <p:txBody>
          <a:bodyPr>
            <a:normAutofit/>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BE9E6C30-2145-49AA-FDE1-2DBD96D7197B}"/>
              </a:ext>
            </a:extLst>
          </p:cNvPr>
          <p:cNvSpPr>
            <a:spLocks noGrp="1"/>
          </p:cNvSpPr>
          <p:nvPr>
            <p:ph type="subTitle" idx="1"/>
          </p:nvPr>
        </p:nvSpPr>
        <p:spPr>
          <a:xfrm>
            <a:off x="1524000" y="2059355"/>
            <a:ext cx="9616068" cy="4519865"/>
          </a:xfrm>
        </p:spPr>
        <p:txBody>
          <a:bodyPr>
            <a:norm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https://docs.netgate.com/pfsense/en/latest/</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https://www.snort.org/</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4"/>
              </a:rPr>
              <a:t>https://docs.netgate.com/pfsense/en/latest/packages/cache-proxy/squidguard.html</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https://docs.netgate.com/pfsense/en/latest/packages/snort/setup.html</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https://dsi.ut-capitole.fr/blacklists/download/blacklists_for_pfsense.tar.gz</a:t>
            </a:r>
          </a:p>
        </p:txBody>
      </p:sp>
    </p:spTree>
    <p:extLst>
      <p:ext uri="{BB962C8B-B14F-4D97-AF65-F5344CB8AC3E}">
        <p14:creationId xmlns:p14="http://schemas.microsoft.com/office/powerpoint/2010/main" val="19994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E974-00C9-853E-9278-4BE70E632536}"/>
              </a:ext>
            </a:extLst>
          </p:cNvPr>
          <p:cNvSpPr>
            <a:spLocks noGrp="1"/>
          </p:cNvSpPr>
          <p:nvPr>
            <p:ph type="title"/>
          </p:nvPr>
        </p:nvSpPr>
        <p:spPr>
          <a:xfrm>
            <a:off x="838200" y="1587500"/>
            <a:ext cx="10515600" cy="3746500"/>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18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F492-A019-BF37-7F86-5884D2837C3C}"/>
              </a:ext>
            </a:extLst>
          </p:cNvPr>
          <p:cNvSpPr>
            <a:spLocks noGrp="1"/>
          </p:cNvSpPr>
          <p:nvPr>
            <p:ph type="ctrTitle"/>
          </p:nvPr>
        </p:nvSpPr>
        <p:spPr>
          <a:xfrm>
            <a:off x="1595269" y="401443"/>
            <a:ext cx="9001462" cy="1109857"/>
          </a:xfrm>
        </p:spPr>
        <p:txBody>
          <a:bodyPr/>
          <a:lstStyle/>
          <a:p>
            <a:pPr algn="ctr"/>
            <a:r>
              <a:rPr lang="en-IN" dirty="0">
                <a:latin typeface="Times New Roman" panose="02020603050405020304" pitchFamily="18" charset="0"/>
                <a:cs typeface="Times New Roman" panose="02020603050405020304" pitchFamily="18" charset="0"/>
              </a:rPr>
              <a:t>Abstract </a:t>
            </a:r>
          </a:p>
        </p:txBody>
      </p:sp>
      <p:sp>
        <p:nvSpPr>
          <p:cNvPr id="3" name="Subtitle 2">
            <a:extLst>
              <a:ext uri="{FF2B5EF4-FFF2-40B4-BE49-F238E27FC236}">
                <a16:creationId xmlns:a16="http://schemas.microsoft.com/office/drawing/2014/main" id="{5C25ECFA-B1E9-4F91-FEBC-DB4DC5805863}"/>
              </a:ext>
            </a:extLst>
          </p:cNvPr>
          <p:cNvSpPr>
            <a:spLocks noGrp="1"/>
          </p:cNvSpPr>
          <p:nvPr>
            <p:ph type="subTitle" idx="1"/>
          </p:nvPr>
        </p:nvSpPr>
        <p:spPr>
          <a:xfrm>
            <a:off x="1081668" y="2163336"/>
            <a:ext cx="9913434" cy="3579542"/>
          </a:xfrm>
        </p:spPr>
        <p:txBody>
          <a:bodyPr>
            <a:normAutofit/>
          </a:bodyPr>
          <a:lstStyle/>
          <a:p>
            <a:pPr algn="just">
              <a:spcAft>
                <a:spcPts val="1500"/>
              </a:spcAft>
            </a:pPr>
            <a:r>
              <a:rPr lang="en-IN" sz="2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 today's digital age, web security has become a critical aspect for organizations to safeguard their sensitive data and systems from cyber threats. One popular solution for securing web traffic is using </a:t>
            </a:r>
            <a:r>
              <a:rPr lang="en-IN"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fSense, an open-source firewall software that offers a range of features such as snort, captive portal, DHCP service, Squid and Squid Guard.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99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8B0-7DF3-C707-4892-5AEAA0DDE3A2}"/>
              </a:ext>
            </a:extLst>
          </p:cNvPr>
          <p:cNvSpPr>
            <a:spLocks noGrp="1"/>
          </p:cNvSpPr>
          <p:nvPr>
            <p:ph type="title"/>
          </p:nvPr>
        </p:nvSpPr>
        <p:spPr/>
        <p:txBody>
          <a:bodyPr/>
          <a:lstStyle/>
          <a:p>
            <a:pPr algn="ctr"/>
            <a:r>
              <a:rPr lang="en-IN" dirty="0"/>
              <a:t> </a:t>
            </a:r>
            <a:r>
              <a:rPr lang="en-IN" sz="60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C7EBC-0034-07B1-4040-F4E4D1D237BC}"/>
              </a:ext>
            </a:extLst>
          </p:cNvPr>
          <p:cNvSpPr>
            <a:spLocks noGrp="1"/>
          </p:cNvSpPr>
          <p:nvPr>
            <p:ph idx="1"/>
          </p:nvPr>
        </p:nvSpPr>
        <p:spPr>
          <a:xfrm>
            <a:off x="913795" y="2096063"/>
            <a:ext cx="10353762" cy="4244351"/>
          </a:xfrm>
        </p:spPr>
        <p:txBody>
          <a:bodyPr>
            <a:normAutofit/>
          </a:bodyPr>
          <a:lstStyle/>
          <a:p>
            <a:pPr marL="0" indent="0" algn="just">
              <a:buNone/>
            </a:pPr>
            <a:r>
              <a:rPr lang="en-GB" sz="2400" b="0" i="0" dirty="0">
                <a:solidFill>
                  <a:srgbClr val="374151"/>
                </a:solidFill>
                <a:effectLst/>
                <a:latin typeface="Times New Roman" panose="02020603050405020304" pitchFamily="18" charset="0"/>
                <a:cs typeface="Times New Roman" panose="02020603050405020304" pitchFamily="18" charset="0"/>
              </a:rPr>
              <a:t>In today's interconnected world, web security is of most importance for organizations to protect their sensitive data and prevent cyber attacks. One popular solution for securing web traffic is using </a:t>
            </a:r>
            <a:r>
              <a:rPr lang="en-GB" sz="2400" dirty="0">
                <a:solidFill>
                  <a:srgbClr val="374151"/>
                </a:solidFill>
                <a:latin typeface="Times New Roman" panose="02020603050405020304" pitchFamily="18" charset="0"/>
                <a:cs typeface="Times New Roman" panose="02020603050405020304" pitchFamily="18" charset="0"/>
              </a:rPr>
              <a:t>p</a:t>
            </a:r>
            <a:r>
              <a:rPr lang="en-GB" sz="2400" b="0" i="0" dirty="0">
                <a:solidFill>
                  <a:srgbClr val="374151"/>
                </a:solidFill>
                <a:effectLst/>
                <a:latin typeface="Times New Roman" panose="02020603050405020304" pitchFamily="18" charset="0"/>
                <a:cs typeface="Times New Roman" panose="02020603050405020304" pitchFamily="18" charset="0"/>
              </a:rPr>
              <a:t>fSense, an open-source firewall software that offers a range of features such as snort, captive portal, DHCP service, Squid and Squid Guard. These features can help organizations detect and block potential security threats, control user access to the internet, filter web content, and improve network performance. In this way, </a:t>
            </a:r>
            <a:r>
              <a:rPr lang="en-GB" sz="2400" dirty="0">
                <a:solidFill>
                  <a:srgbClr val="374151"/>
                </a:solidFill>
                <a:latin typeface="Times New Roman" panose="02020603050405020304" pitchFamily="18" charset="0"/>
                <a:cs typeface="Times New Roman" panose="02020603050405020304" pitchFamily="18" charset="0"/>
              </a:rPr>
              <a:t>p</a:t>
            </a:r>
            <a:r>
              <a:rPr lang="en-GB" sz="2400" b="0" i="0" dirty="0">
                <a:solidFill>
                  <a:srgbClr val="374151"/>
                </a:solidFill>
                <a:effectLst/>
                <a:latin typeface="Times New Roman" panose="02020603050405020304" pitchFamily="18" charset="0"/>
                <a:cs typeface="Times New Roman" panose="02020603050405020304" pitchFamily="18" charset="0"/>
              </a:rPr>
              <a:t>fSense provides a comprehensive approach to securing web traffic and creating a safer web environment for organizations.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11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2B1C-673C-8C9E-11F4-C813B69652E5}"/>
              </a:ext>
            </a:extLst>
          </p:cNvPr>
          <p:cNvSpPr>
            <a:spLocks noGrp="1"/>
          </p:cNvSpPr>
          <p:nvPr>
            <p:ph type="title"/>
          </p:nvPr>
        </p:nvSpPr>
        <p:spPr>
          <a:xfrm>
            <a:off x="838200" y="365125"/>
            <a:ext cx="10515600" cy="1235075"/>
          </a:xfrm>
        </p:spPr>
        <p:txBody>
          <a:bodyPr>
            <a:normAutofit/>
          </a:bodyPr>
          <a:lstStyle/>
          <a:p>
            <a:pPr algn="ctr"/>
            <a:r>
              <a:rPr lang="en-IN" sz="6000" dirty="0">
                <a:solidFill>
                  <a:srgbClr val="92D050"/>
                </a:solidFill>
                <a:latin typeface="Times New Roman" panose="02020603050405020304" pitchFamily="18" charset="0"/>
                <a:cs typeface="Times New Roman" panose="02020603050405020304" pitchFamily="18" charset="0"/>
              </a:rPr>
              <a:t>Requirements</a:t>
            </a:r>
            <a:r>
              <a:rPr lang="en-IN" sz="6000" b="1" dirty="0">
                <a:solidFill>
                  <a:schemeClr val="accent4">
                    <a:lumMod val="75000"/>
                  </a:schemeClr>
                </a:solidFill>
              </a:rPr>
              <a:t>  </a:t>
            </a:r>
            <a:endParaRPr lang="en-IN" sz="6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3FC0C8C-933C-38E6-F5D0-5F2981E335ED}"/>
              </a:ext>
            </a:extLst>
          </p:cNvPr>
          <p:cNvSpPr>
            <a:spLocks noGrp="1"/>
          </p:cNvSpPr>
          <p:nvPr>
            <p:ph idx="1"/>
          </p:nvPr>
        </p:nvSpPr>
        <p:spPr>
          <a:xfrm>
            <a:off x="838200" y="1825625"/>
            <a:ext cx="10515600" cy="4720318"/>
          </a:xfrm>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Hardware:</a:t>
            </a:r>
          </a:p>
          <a:p>
            <a:r>
              <a:rPr lang="en-IN" sz="2400" b="1" dirty="0">
                <a:latin typeface="Times New Roman" panose="02020603050405020304" pitchFamily="18" charset="0"/>
                <a:cs typeface="Times New Roman" panose="02020603050405020304" pitchFamily="18" charset="0"/>
              </a:rPr>
              <a:t>Machine With Minimum Requirement:</a:t>
            </a:r>
          </a:p>
          <a:p>
            <a:pPr lvl="1"/>
            <a:r>
              <a:rPr lang="en-GB" b="1" i="0" dirty="0">
                <a:solidFill>
                  <a:srgbClr val="374151"/>
                </a:solidFill>
                <a:effectLst/>
                <a:latin typeface="Times New Roman" panose="02020603050405020304" pitchFamily="18" charset="0"/>
                <a:cs typeface="Times New Roman" panose="02020603050405020304" pitchFamily="18" charset="0"/>
              </a:rPr>
              <a:t>Processor: </a:t>
            </a:r>
            <a:r>
              <a:rPr lang="en-GB" b="0" i="0" dirty="0">
                <a:solidFill>
                  <a:srgbClr val="374151"/>
                </a:solidFill>
                <a:effectLst/>
                <a:latin typeface="Times New Roman" panose="02020603050405020304" pitchFamily="18" charset="0"/>
                <a:cs typeface="Times New Roman" panose="02020603050405020304" pitchFamily="18" charset="0"/>
              </a:rPr>
              <a:t>Intel Core i3 or equivalent processor with at least 2 cores</a:t>
            </a:r>
          </a:p>
          <a:p>
            <a:pPr lvl="1"/>
            <a:r>
              <a:rPr lang="en-GB" b="1" i="0" dirty="0">
                <a:solidFill>
                  <a:srgbClr val="374151"/>
                </a:solidFill>
                <a:effectLst/>
                <a:latin typeface="Times New Roman" panose="02020603050405020304" pitchFamily="18" charset="0"/>
                <a:cs typeface="Times New Roman" panose="02020603050405020304" pitchFamily="18" charset="0"/>
              </a:rPr>
              <a:t>Memory: </a:t>
            </a:r>
            <a:r>
              <a:rPr lang="en-GB" b="0" i="0" dirty="0">
                <a:solidFill>
                  <a:srgbClr val="374151"/>
                </a:solidFill>
                <a:effectLst/>
                <a:latin typeface="Times New Roman" panose="02020603050405020304" pitchFamily="18" charset="0"/>
                <a:cs typeface="Times New Roman" panose="02020603050405020304" pitchFamily="18" charset="0"/>
              </a:rPr>
              <a:t>At least 4GB RAM for small to medium-sized organizations, and 8GB or more for larger organizations.</a:t>
            </a:r>
          </a:p>
          <a:p>
            <a:pPr lvl="1"/>
            <a:r>
              <a:rPr lang="en-GB" b="1" i="0" dirty="0">
                <a:solidFill>
                  <a:srgbClr val="374151"/>
                </a:solidFill>
                <a:effectLst/>
                <a:latin typeface="Times New Roman" panose="02020603050405020304" pitchFamily="18" charset="0"/>
                <a:cs typeface="Times New Roman" panose="02020603050405020304" pitchFamily="18" charset="0"/>
              </a:rPr>
              <a:t>Storage: </a:t>
            </a:r>
            <a:r>
              <a:rPr lang="en-GB" b="0" i="0" dirty="0">
                <a:solidFill>
                  <a:srgbClr val="374151"/>
                </a:solidFill>
                <a:effectLst/>
                <a:latin typeface="Times New Roman" panose="02020603050405020304" pitchFamily="18" charset="0"/>
                <a:cs typeface="Times New Roman" panose="02020603050405020304" pitchFamily="18" charset="0"/>
              </a:rPr>
              <a:t>At least 20GB of free disk space on the hard drive or SSD.</a:t>
            </a:r>
          </a:p>
          <a:p>
            <a:pPr lvl="1"/>
            <a:r>
              <a:rPr lang="en-GB" b="0" i="0" dirty="0">
                <a:solidFill>
                  <a:srgbClr val="374151"/>
                </a:solidFill>
                <a:effectLst/>
                <a:latin typeface="Times New Roman" panose="02020603050405020304" pitchFamily="18" charset="0"/>
                <a:cs typeface="Times New Roman" panose="02020603050405020304" pitchFamily="18" charset="0"/>
              </a:rPr>
              <a:t>Network Interface Cards (NICs): At least two NICs, one for the WAN and one for the LAN.</a:t>
            </a:r>
          </a:p>
          <a:p>
            <a:pPr lvl="1"/>
            <a:r>
              <a:rPr lang="en-GB" b="1" i="0" dirty="0">
                <a:solidFill>
                  <a:srgbClr val="374151"/>
                </a:solidFill>
                <a:effectLst/>
                <a:latin typeface="Times New Roman" panose="02020603050405020304" pitchFamily="18" charset="0"/>
                <a:cs typeface="Times New Roman" panose="02020603050405020304" pitchFamily="18" charset="0"/>
              </a:rPr>
              <a:t>Virtualization Platform: </a:t>
            </a:r>
            <a:r>
              <a:rPr lang="en-GB" b="0" i="0" dirty="0">
                <a:solidFill>
                  <a:srgbClr val="374151"/>
                </a:solidFill>
                <a:effectLst/>
                <a:latin typeface="Times New Roman" panose="02020603050405020304" pitchFamily="18" charset="0"/>
                <a:cs typeface="Times New Roman" panose="02020603050405020304" pitchFamily="18" charset="0"/>
              </a:rPr>
              <a:t>VMware vSphere or VMware Workstation, with the appropriate licenses for the number of virtual machines required.</a:t>
            </a:r>
          </a:p>
          <a:p>
            <a:pPr marL="0" indent="0">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16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1C7AF1-7450-CDD7-6A53-D9316772C6B0}"/>
              </a:ext>
            </a:extLst>
          </p:cNvPr>
          <p:cNvSpPr>
            <a:spLocks noGrp="1"/>
          </p:cNvSpPr>
          <p:nvPr>
            <p:ph type="subTitle" idx="1"/>
          </p:nvPr>
        </p:nvSpPr>
        <p:spPr>
          <a:xfrm>
            <a:off x="928914" y="1640113"/>
            <a:ext cx="9739086" cy="4434115"/>
          </a:xfrm>
        </p:spPr>
        <p:txBody>
          <a:bodyPr>
            <a:normAutofit/>
          </a:bodyPr>
          <a:lstStyle/>
          <a:p>
            <a:pPr algn="l"/>
            <a:r>
              <a:rPr lang="en-US" sz="4000" b="1" dirty="0">
                <a:latin typeface="Times New Roman" panose="02020603050405020304" pitchFamily="18" charset="0"/>
                <a:cs typeface="Times New Roman" panose="02020603050405020304" pitchFamily="18" charset="0"/>
              </a:rPr>
              <a:t>Software:</a:t>
            </a:r>
          </a:p>
          <a:p>
            <a:pPr marL="1028700" lvl="1" indent="-571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VM-ware Workstation</a:t>
            </a:r>
          </a:p>
          <a:p>
            <a:pPr marL="1028700" lvl="1" indent="-571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pfSense OS </a:t>
            </a:r>
          </a:p>
          <a:p>
            <a:pPr marL="1028700" lvl="1" indent="-571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Windows OS 10 or Latest</a:t>
            </a:r>
          </a:p>
          <a:p>
            <a:pPr marL="1028700" lvl="1" indent="-571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7-zip File Extractor</a:t>
            </a:r>
          </a:p>
          <a:p>
            <a:pPr algn="l"/>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3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9183-89E2-8311-ADF2-BA33E3801765}"/>
              </a:ext>
            </a:extLst>
          </p:cNvPr>
          <p:cNvSpPr>
            <a:spLocks noGrp="1"/>
          </p:cNvSpPr>
          <p:nvPr>
            <p:ph type="title"/>
          </p:nvPr>
        </p:nvSpPr>
        <p:spPr/>
        <p:txBody>
          <a:bodyPr>
            <a:normAutofit/>
          </a:bodyPr>
          <a:lstStyle/>
          <a:p>
            <a:pPr algn="ctr"/>
            <a:r>
              <a:rPr lang="en-IN" sz="6000" dirty="0">
                <a:solidFill>
                  <a:srgbClr val="92D050"/>
                </a:solidFill>
                <a:latin typeface="Times New Roman" panose="02020603050405020304" pitchFamily="18" charset="0"/>
                <a:cs typeface="Times New Roman" panose="02020603050405020304" pitchFamily="18" charset="0"/>
              </a:rPr>
              <a:t>Why PfSense ?</a:t>
            </a:r>
          </a:p>
        </p:txBody>
      </p:sp>
      <p:sp>
        <p:nvSpPr>
          <p:cNvPr id="4" name="TextBox 3">
            <a:extLst>
              <a:ext uri="{FF2B5EF4-FFF2-40B4-BE49-F238E27FC236}">
                <a16:creationId xmlns:a16="http://schemas.microsoft.com/office/drawing/2014/main" id="{61B1741F-D04D-3CD1-FD96-01AFE21F7291}"/>
              </a:ext>
            </a:extLst>
          </p:cNvPr>
          <p:cNvSpPr txBox="1"/>
          <p:nvPr/>
        </p:nvSpPr>
        <p:spPr>
          <a:xfrm>
            <a:off x="528604" y="2455524"/>
            <a:ext cx="9036310" cy="1938992"/>
          </a:xfrm>
          <a:prstGeom prst="rect">
            <a:avLst/>
          </a:prstGeom>
          <a:noFill/>
        </p:spPr>
        <p:txBody>
          <a:bodyPr wrap="square" rtlCol="0">
            <a:spAutoFit/>
          </a:bodyPr>
          <a:lstStyle/>
          <a:p>
            <a:pPr marL="457200" indent="-457200">
              <a:buFont typeface="Arial" panose="020B0604020202020204" pitchFamily="34" charset="0"/>
              <a:buChar char="•"/>
            </a:pPr>
            <a:r>
              <a:rPr lang="en-GB" sz="2400" b="1" i="0" dirty="0">
                <a:solidFill>
                  <a:srgbClr val="374151"/>
                </a:solidFill>
                <a:effectLst/>
                <a:latin typeface="Times New Roman" panose="02020603050405020304" pitchFamily="18" charset="0"/>
                <a:cs typeface="Times New Roman" panose="02020603050405020304" pitchFamily="18" charset="0"/>
              </a:rPr>
              <a:t>Open-source: </a:t>
            </a:r>
            <a:r>
              <a:rPr lang="en-GB" sz="2400" dirty="0">
                <a:solidFill>
                  <a:srgbClr val="374151"/>
                </a:solidFill>
                <a:latin typeface="Times New Roman" panose="02020603050405020304" pitchFamily="18" charset="0"/>
                <a:cs typeface="Times New Roman" panose="02020603050405020304" pitchFamily="18" charset="0"/>
              </a:rPr>
              <a:t>p</a:t>
            </a:r>
            <a:r>
              <a:rPr lang="en-GB" sz="2400" b="0" i="0" dirty="0">
                <a:solidFill>
                  <a:srgbClr val="374151"/>
                </a:solidFill>
                <a:effectLst/>
                <a:latin typeface="Times New Roman" panose="02020603050405020304" pitchFamily="18" charset="0"/>
                <a:cs typeface="Times New Roman" panose="02020603050405020304" pitchFamily="18" charset="0"/>
              </a:rPr>
              <a:t>fSense is an open-source software</a:t>
            </a:r>
          </a:p>
          <a:p>
            <a:pPr marL="457200" indent="-457200">
              <a:buFont typeface="Arial" panose="020B0604020202020204" pitchFamily="34" charset="0"/>
              <a:buChar char="•"/>
            </a:pPr>
            <a:r>
              <a:rPr lang="en-IN" sz="2400" b="0" i="0" dirty="0">
                <a:solidFill>
                  <a:srgbClr val="374151"/>
                </a:solidFill>
                <a:effectLst/>
                <a:latin typeface="Times New Roman" panose="02020603050405020304" pitchFamily="18" charset="0"/>
                <a:cs typeface="Times New Roman" panose="02020603050405020304" pitchFamily="18" charset="0"/>
              </a:rPr>
              <a:t>Comprehensive security features</a:t>
            </a:r>
          </a:p>
          <a:p>
            <a:pPr marL="457200" indent="-457200">
              <a:buFont typeface="Arial" panose="020B0604020202020204" pitchFamily="34" charset="0"/>
              <a:buChar char="•"/>
            </a:pPr>
            <a:r>
              <a:rPr lang="en-IN" sz="2400" b="0" i="0" dirty="0">
                <a:solidFill>
                  <a:srgbClr val="374151"/>
                </a:solidFill>
                <a:effectLst/>
                <a:latin typeface="Times New Roman" panose="02020603050405020304" pitchFamily="18" charset="0"/>
                <a:cs typeface="Times New Roman" panose="02020603050405020304" pitchFamily="18" charset="0"/>
              </a:rPr>
              <a:t>Easy to use</a:t>
            </a:r>
            <a:endParaRPr lang="en-IN" sz="2400" dirty="0">
              <a:solidFill>
                <a:srgbClr val="37415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b="0" i="0" dirty="0">
                <a:solidFill>
                  <a:srgbClr val="374151"/>
                </a:solidFill>
                <a:effectLst/>
                <a:latin typeface="Times New Roman" panose="02020603050405020304" pitchFamily="18" charset="0"/>
                <a:cs typeface="Times New Roman" panose="02020603050405020304" pitchFamily="18" charset="0"/>
              </a:rPr>
              <a:t>High performance</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69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414C-191D-700A-D0B7-7DD41963F96B}"/>
              </a:ext>
            </a:extLst>
          </p:cNvPr>
          <p:cNvSpPr>
            <a:spLocks noGrp="1"/>
          </p:cNvSpPr>
          <p:nvPr>
            <p:ph type="ctrTitle"/>
          </p:nvPr>
        </p:nvSpPr>
        <p:spPr>
          <a:xfrm>
            <a:off x="1524000" y="290286"/>
            <a:ext cx="9144000" cy="936171"/>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Block Diagram</a:t>
            </a:r>
            <a:endParaRPr lang="en-US" dirty="0">
              <a:solidFill>
                <a:srgbClr val="92D050"/>
              </a:solidFill>
              <a:latin typeface="Times New Roman" panose="02020603050405020304" pitchFamily="18" charset="0"/>
              <a:cs typeface="Times New Roman" panose="02020603050405020304" pitchFamily="18" charset="0"/>
            </a:endParaRPr>
          </a:p>
        </p:txBody>
      </p:sp>
      <p:pic>
        <p:nvPicPr>
          <p:cNvPr id="4" name="Content Placeholder 4" descr="Monitor">
            <a:extLst>
              <a:ext uri="{FF2B5EF4-FFF2-40B4-BE49-F238E27FC236}">
                <a16:creationId xmlns:a16="http://schemas.microsoft.com/office/drawing/2014/main" id="{D816E97A-9DDB-7384-C066-648641E4D9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52043" y="2633103"/>
            <a:ext cx="967722" cy="972488"/>
          </a:xfrm>
          <a:prstGeom prst="rect">
            <a:avLst/>
          </a:prstGeom>
        </p:spPr>
      </p:pic>
      <p:pic>
        <p:nvPicPr>
          <p:cNvPr id="5" name="Picture 4">
            <a:extLst>
              <a:ext uri="{FF2B5EF4-FFF2-40B4-BE49-F238E27FC236}">
                <a16:creationId xmlns:a16="http://schemas.microsoft.com/office/drawing/2014/main" id="{5944D036-B657-811A-266B-CDB6CF0739AA}"/>
              </a:ext>
            </a:extLst>
          </p:cNvPr>
          <p:cNvPicPr>
            <a:picLocks noChangeAspect="1"/>
          </p:cNvPicPr>
          <p:nvPr/>
        </p:nvPicPr>
        <p:blipFill>
          <a:blip r:embed="rId4"/>
          <a:stretch>
            <a:fillRect/>
          </a:stretch>
        </p:blipFill>
        <p:spPr>
          <a:xfrm>
            <a:off x="9254396" y="3942694"/>
            <a:ext cx="1038443" cy="1005864"/>
          </a:xfrm>
          <a:prstGeom prst="rect">
            <a:avLst/>
          </a:prstGeom>
        </p:spPr>
      </p:pic>
      <p:pic>
        <p:nvPicPr>
          <p:cNvPr id="6" name="Graphic 5" descr="Wireless router">
            <a:extLst>
              <a:ext uri="{FF2B5EF4-FFF2-40B4-BE49-F238E27FC236}">
                <a16:creationId xmlns:a16="http://schemas.microsoft.com/office/drawing/2014/main" id="{C107CA11-5466-EE75-CD70-BC6E08479A8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44920" y="3964687"/>
            <a:ext cx="804539" cy="804539"/>
          </a:xfrm>
          <a:prstGeom prst="rect">
            <a:avLst/>
          </a:prstGeom>
        </p:spPr>
      </p:pic>
      <p:pic>
        <p:nvPicPr>
          <p:cNvPr id="7" name="Graphic 6" descr="Server">
            <a:extLst>
              <a:ext uri="{FF2B5EF4-FFF2-40B4-BE49-F238E27FC236}">
                <a16:creationId xmlns:a16="http://schemas.microsoft.com/office/drawing/2014/main" id="{C83025B9-246D-ADAE-E130-DD6E2317BA0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154170" y="4019617"/>
            <a:ext cx="804539" cy="804539"/>
          </a:xfrm>
          <a:prstGeom prst="rect">
            <a:avLst/>
          </a:prstGeom>
        </p:spPr>
      </p:pic>
      <p:pic>
        <p:nvPicPr>
          <p:cNvPr id="8" name="Graphic 7" descr="Internet">
            <a:extLst>
              <a:ext uri="{FF2B5EF4-FFF2-40B4-BE49-F238E27FC236}">
                <a16:creationId xmlns:a16="http://schemas.microsoft.com/office/drawing/2014/main" id="{3B3DF2BF-199B-3E50-BDB2-A7FDC553FE3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944614" y="3922149"/>
            <a:ext cx="914400" cy="914400"/>
          </a:xfrm>
          <a:prstGeom prst="rect">
            <a:avLst/>
          </a:prstGeom>
        </p:spPr>
      </p:pic>
      <p:sp>
        <p:nvSpPr>
          <p:cNvPr id="9" name="Arrow: Down 8">
            <a:extLst>
              <a:ext uri="{FF2B5EF4-FFF2-40B4-BE49-F238E27FC236}">
                <a16:creationId xmlns:a16="http://schemas.microsoft.com/office/drawing/2014/main" id="{812E0EE1-EED5-22F0-BFAA-2F0C9C252891}"/>
              </a:ext>
            </a:extLst>
          </p:cNvPr>
          <p:cNvSpPr/>
          <p:nvPr/>
        </p:nvSpPr>
        <p:spPr>
          <a:xfrm>
            <a:off x="1140160" y="3524643"/>
            <a:ext cx="155242" cy="440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 name="Arrow: Right 9">
            <a:extLst>
              <a:ext uri="{FF2B5EF4-FFF2-40B4-BE49-F238E27FC236}">
                <a16:creationId xmlns:a16="http://schemas.microsoft.com/office/drawing/2014/main" id="{542B39C0-FDD2-3D26-DC39-36B8DD82994D}"/>
              </a:ext>
            </a:extLst>
          </p:cNvPr>
          <p:cNvSpPr/>
          <p:nvPr/>
        </p:nvSpPr>
        <p:spPr>
          <a:xfrm>
            <a:off x="1874405" y="4278451"/>
            <a:ext cx="804539" cy="14343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E49BDFB6-B5E5-2C56-7048-6520AEC77FC8}"/>
              </a:ext>
            </a:extLst>
          </p:cNvPr>
          <p:cNvSpPr/>
          <p:nvPr/>
        </p:nvSpPr>
        <p:spPr>
          <a:xfrm>
            <a:off x="4037750" y="4278450"/>
            <a:ext cx="978408" cy="14343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B65A9F44-0825-BC9D-6152-53612B3E0A2A}"/>
              </a:ext>
            </a:extLst>
          </p:cNvPr>
          <p:cNvCxnSpPr>
            <a:cxnSpLocks/>
          </p:cNvCxnSpPr>
          <p:nvPr/>
        </p:nvCxnSpPr>
        <p:spPr>
          <a:xfrm flipV="1">
            <a:off x="5994566" y="3334871"/>
            <a:ext cx="3122540" cy="83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6095722-7042-F62F-7164-3BFF8F3AF81D}"/>
              </a:ext>
            </a:extLst>
          </p:cNvPr>
          <p:cNvCxnSpPr>
            <a:cxnSpLocks/>
          </p:cNvCxnSpPr>
          <p:nvPr/>
        </p:nvCxnSpPr>
        <p:spPr>
          <a:xfrm>
            <a:off x="5994566" y="4769226"/>
            <a:ext cx="3208330" cy="654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4825B8-7F9A-A071-88B6-C4F00615AD0A}"/>
              </a:ext>
            </a:extLst>
          </p:cNvPr>
          <p:cNvSpPr txBox="1"/>
          <p:nvPr/>
        </p:nvSpPr>
        <p:spPr>
          <a:xfrm>
            <a:off x="843674" y="3236259"/>
            <a:ext cx="1099426" cy="369332"/>
          </a:xfrm>
          <a:prstGeom prst="rect">
            <a:avLst/>
          </a:prstGeom>
          <a:noFill/>
        </p:spPr>
        <p:txBody>
          <a:bodyPr wrap="square" rtlCol="0">
            <a:spAutoFit/>
          </a:bodyPr>
          <a:lstStyle/>
          <a:p>
            <a:r>
              <a:rPr lang="en-IN" dirty="0"/>
              <a:t>Internet</a:t>
            </a:r>
          </a:p>
        </p:txBody>
      </p:sp>
      <p:sp>
        <p:nvSpPr>
          <p:cNvPr id="15" name="TextBox 14">
            <a:extLst>
              <a:ext uri="{FF2B5EF4-FFF2-40B4-BE49-F238E27FC236}">
                <a16:creationId xmlns:a16="http://schemas.microsoft.com/office/drawing/2014/main" id="{EDC3AFEC-1218-5B44-4311-0ADEF132B7F0}"/>
              </a:ext>
            </a:extLst>
          </p:cNvPr>
          <p:cNvSpPr txBox="1"/>
          <p:nvPr/>
        </p:nvSpPr>
        <p:spPr>
          <a:xfrm>
            <a:off x="744071" y="4948557"/>
            <a:ext cx="1099426" cy="369332"/>
          </a:xfrm>
          <a:prstGeom prst="rect">
            <a:avLst/>
          </a:prstGeom>
          <a:noFill/>
        </p:spPr>
        <p:txBody>
          <a:bodyPr wrap="square" rtlCol="0">
            <a:spAutoFit/>
          </a:bodyPr>
          <a:lstStyle/>
          <a:p>
            <a:pPr algn="ctr"/>
            <a:r>
              <a:rPr lang="en-IN" dirty="0"/>
              <a:t>Router</a:t>
            </a:r>
          </a:p>
        </p:txBody>
      </p:sp>
      <p:sp>
        <p:nvSpPr>
          <p:cNvPr id="16" name="TextBox 15">
            <a:extLst>
              <a:ext uri="{FF2B5EF4-FFF2-40B4-BE49-F238E27FC236}">
                <a16:creationId xmlns:a16="http://schemas.microsoft.com/office/drawing/2014/main" id="{54966972-9B17-48F8-C22F-D0EB918E3F90}"/>
              </a:ext>
            </a:extLst>
          </p:cNvPr>
          <p:cNvSpPr txBox="1"/>
          <p:nvPr/>
        </p:nvSpPr>
        <p:spPr>
          <a:xfrm>
            <a:off x="2489855" y="4769226"/>
            <a:ext cx="1786309" cy="369332"/>
          </a:xfrm>
          <a:prstGeom prst="rect">
            <a:avLst/>
          </a:prstGeom>
          <a:noFill/>
        </p:spPr>
        <p:txBody>
          <a:bodyPr wrap="square" rtlCol="0">
            <a:spAutoFit/>
          </a:bodyPr>
          <a:lstStyle/>
          <a:p>
            <a:pPr algn="ctr"/>
            <a:r>
              <a:rPr lang="en-IN" dirty="0"/>
              <a:t>PfSense</a:t>
            </a:r>
          </a:p>
        </p:txBody>
      </p:sp>
      <p:sp>
        <p:nvSpPr>
          <p:cNvPr id="17" name="TextBox 16">
            <a:extLst>
              <a:ext uri="{FF2B5EF4-FFF2-40B4-BE49-F238E27FC236}">
                <a16:creationId xmlns:a16="http://schemas.microsoft.com/office/drawing/2014/main" id="{CED1ADCB-94CF-F652-74DB-50846AF98E3F}"/>
              </a:ext>
            </a:extLst>
          </p:cNvPr>
          <p:cNvSpPr txBox="1"/>
          <p:nvPr/>
        </p:nvSpPr>
        <p:spPr>
          <a:xfrm>
            <a:off x="5154170" y="5056094"/>
            <a:ext cx="840396" cy="369332"/>
          </a:xfrm>
          <a:prstGeom prst="rect">
            <a:avLst/>
          </a:prstGeom>
          <a:noFill/>
        </p:spPr>
        <p:txBody>
          <a:bodyPr wrap="square" rtlCol="0">
            <a:spAutoFit/>
          </a:bodyPr>
          <a:lstStyle/>
          <a:p>
            <a:r>
              <a:rPr lang="en-IN" dirty="0"/>
              <a:t>Switch</a:t>
            </a:r>
          </a:p>
        </p:txBody>
      </p:sp>
      <p:sp>
        <p:nvSpPr>
          <p:cNvPr id="18" name="TextBox 17">
            <a:extLst>
              <a:ext uri="{FF2B5EF4-FFF2-40B4-BE49-F238E27FC236}">
                <a16:creationId xmlns:a16="http://schemas.microsoft.com/office/drawing/2014/main" id="{A435088E-F029-3643-163D-92E32E30DD20}"/>
              </a:ext>
            </a:extLst>
          </p:cNvPr>
          <p:cNvSpPr txBox="1"/>
          <p:nvPr/>
        </p:nvSpPr>
        <p:spPr>
          <a:xfrm>
            <a:off x="7167966" y="3980835"/>
            <a:ext cx="1643284" cy="369332"/>
          </a:xfrm>
          <a:prstGeom prst="rect">
            <a:avLst/>
          </a:prstGeom>
          <a:noFill/>
        </p:spPr>
        <p:txBody>
          <a:bodyPr wrap="square" rtlCol="0">
            <a:spAutoFit/>
          </a:bodyPr>
          <a:lstStyle/>
          <a:p>
            <a:r>
              <a:rPr lang="en-IN" dirty="0"/>
              <a:t>Organization</a:t>
            </a:r>
          </a:p>
        </p:txBody>
      </p:sp>
      <p:cxnSp>
        <p:nvCxnSpPr>
          <p:cNvPr id="19" name="Straight Arrow Connector 18">
            <a:extLst>
              <a:ext uri="{FF2B5EF4-FFF2-40B4-BE49-F238E27FC236}">
                <a16:creationId xmlns:a16="http://schemas.microsoft.com/office/drawing/2014/main" id="{5E35AB23-4D71-3C87-B504-96691816CB28}"/>
              </a:ext>
            </a:extLst>
          </p:cNvPr>
          <p:cNvCxnSpPr>
            <a:cxnSpLocks/>
            <a:stCxn id="7" idx="3"/>
            <a:endCxn id="5" idx="1"/>
          </p:cNvCxnSpPr>
          <p:nvPr/>
        </p:nvCxnSpPr>
        <p:spPr>
          <a:xfrm>
            <a:off x="5958709" y="4421887"/>
            <a:ext cx="3295687" cy="2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33516A-6E32-72FC-F1F8-BFA6B42F50A0}"/>
              </a:ext>
            </a:extLst>
          </p:cNvPr>
          <p:cNvCxnSpPr>
            <a:cxnSpLocks/>
          </p:cNvCxnSpPr>
          <p:nvPr/>
        </p:nvCxnSpPr>
        <p:spPr>
          <a:xfrm>
            <a:off x="5958709" y="4644949"/>
            <a:ext cx="3244187" cy="855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AD2B292F-FFE8-D0C3-3BB9-087BACB95A78}"/>
              </a:ext>
            </a:extLst>
          </p:cNvPr>
          <p:cNvPicPr>
            <a:picLocks noChangeAspect="1"/>
          </p:cNvPicPr>
          <p:nvPr/>
        </p:nvPicPr>
        <p:blipFill>
          <a:blip r:embed="rId4"/>
          <a:stretch>
            <a:fillRect/>
          </a:stretch>
        </p:blipFill>
        <p:spPr>
          <a:xfrm>
            <a:off x="9286238" y="5071762"/>
            <a:ext cx="1038443" cy="1005864"/>
          </a:xfrm>
          <a:prstGeom prst="rect">
            <a:avLst/>
          </a:prstGeom>
        </p:spPr>
      </p:pic>
      <p:cxnSp>
        <p:nvCxnSpPr>
          <p:cNvPr id="26" name="Straight Arrow Connector 25">
            <a:extLst>
              <a:ext uri="{FF2B5EF4-FFF2-40B4-BE49-F238E27FC236}">
                <a16:creationId xmlns:a16="http://schemas.microsoft.com/office/drawing/2014/main" id="{E1080D59-451D-ABF3-D10E-C30F7C2A9193}"/>
              </a:ext>
            </a:extLst>
          </p:cNvPr>
          <p:cNvCxnSpPr>
            <a:cxnSpLocks/>
            <a:stCxn id="7" idx="3"/>
            <a:endCxn id="5" idx="1"/>
          </p:cNvCxnSpPr>
          <p:nvPr/>
        </p:nvCxnSpPr>
        <p:spPr>
          <a:xfrm>
            <a:off x="5958709" y="4421887"/>
            <a:ext cx="3295687" cy="23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 name="Graphic 32" descr="Syncing cloud">
            <a:extLst>
              <a:ext uri="{FF2B5EF4-FFF2-40B4-BE49-F238E27FC236}">
                <a16:creationId xmlns:a16="http://schemas.microsoft.com/office/drawing/2014/main" id="{B0866A17-B8D7-7140-D819-F718F08077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47703" y="2049915"/>
            <a:ext cx="1295397" cy="1295397"/>
          </a:xfrm>
          <a:prstGeom prst="rect">
            <a:avLst/>
          </a:prstGeom>
        </p:spPr>
      </p:pic>
    </p:spTree>
    <p:extLst>
      <p:ext uri="{BB962C8B-B14F-4D97-AF65-F5344CB8AC3E}">
        <p14:creationId xmlns:p14="http://schemas.microsoft.com/office/powerpoint/2010/main" val="96455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8132-0123-2C89-0063-AB29168500CD}"/>
              </a:ext>
            </a:extLst>
          </p:cNvPr>
          <p:cNvSpPr>
            <a:spLocks noGrp="1"/>
          </p:cNvSpPr>
          <p:nvPr>
            <p:ph type="title"/>
          </p:nvPr>
        </p:nvSpPr>
        <p:spPr/>
        <p:txBody>
          <a:bodyPr>
            <a:normAutofit/>
          </a:bodyPr>
          <a:lstStyle/>
          <a:p>
            <a:pPr algn="ctr"/>
            <a:r>
              <a:rPr lang="en-IN" sz="6000" dirty="0">
                <a:solidFill>
                  <a:srgbClr val="92D050"/>
                </a:solidFill>
                <a:latin typeface="Times New Roman" panose="02020603050405020304" pitchFamily="18" charset="0"/>
                <a:cs typeface="Times New Roman" panose="02020603050405020304" pitchFamily="18" charset="0"/>
              </a:rPr>
              <a:t>Project</a:t>
            </a:r>
            <a:r>
              <a:rPr lang="en-IN" sz="6000" b="1" dirty="0">
                <a:solidFill>
                  <a:srgbClr val="92D050"/>
                </a:solidFill>
                <a:latin typeface="Times New Roman" panose="02020603050405020304" pitchFamily="18" charset="0"/>
                <a:cs typeface="Times New Roman" panose="02020603050405020304" pitchFamily="18" charset="0"/>
              </a:rPr>
              <a:t> </a:t>
            </a:r>
            <a:r>
              <a:rPr lang="en-IN" sz="6000" dirty="0">
                <a:solidFill>
                  <a:srgbClr val="92D050"/>
                </a:solidFill>
                <a:latin typeface="Times New Roman" panose="02020603050405020304" pitchFamily="18" charset="0"/>
                <a:cs typeface="Times New Roman" panose="02020603050405020304" pitchFamily="18" charset="0"/>
              </a:rPr>
              <a:t>Set-Up</a:t>
            </a:r>
            <a:endParaRPr lang="en-US" sz="6000" dirty="0">
              <a:solidFill>
                <a:srgbClr val="92D050"/>
              </a:solidFill>
              <a:latin typeface="Times New Roman" panose="02020603050405020304" pitchFamily="18" charset="0"/>
              <a:cs typeface="Times New Roman" panose="02020603050405020304" pitchFamily="18" charset="0"/>
            </a:endParaRPr>
          </a:p>
        </p:txBody>
      </p:sp>
      <p:pic>
        <p:nvPicPr>
          <p:cNvPr id="3" name="Content Placeholder 4" descr="Wireless router">
            <a:extLst>
              <a:ext uri="{FF2B5EF4-FFF2-40B4-BE49-F238E27FC236}">
                <a16:creationId xmlns:a16="http://schemas.microsoft.com/office/drawing/2014/main" id="{898F6E37-BA9D-E785-B74B-B0DCF2E7011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54506" y="3429000"/>
            <a:ext cx="914400" cy="914400"/>
          </a:xfrm>
          <a:prstGeom prst="rect">
            <a:avLst/>
          </a:prstGeom>
        </p:spPr>
      </p:pic>
      <p:pic>
        <p:nvPicPr>
          <p:cNvPr id="4" name="Graphic 3" descr="Internet">
            <a:extLst>
              <a:ext uri="{FF2B5EF4-FFF2-40B4-BE49-F238E27FC236}">
                <a16:creationId xmlns:a16="http://schemas.microsoft.com/office/drawing/2014/main" id="{2774DAE4-6D46-7291-1DBA-84C80A0CCC4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815389" y="3429000"/>
            <a:ext cx="914400" cy="914400"/>
          </a:xfrm>
          <a:prstGeom prst="rect">
            <a:avLst/>
          </a:prstGeom>
        </p:spPr>
      </p:pic>
      <p:pic>
        <p:nvPicPr>
          <p:cNvPr id="5" name="Graphic 4" descr="Tablet">
            <a:extLst>
              <a:ext uri="{FF2B5EF4-FFF2-40B4-BE49-F238E27FC236}">
                <a16:creationId xmlns:a16="http://schemas.microsoft.com/office/drawing/2014/main" id="{45B54079-3624-4A2E-B4CF-41BD60BD79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852736" y="3429000"/>
            <a:ext cx="914400" cy="914400"/>
          </a:xfrm>
          <a:prstGeom prst="rect">
            <a:avLst/>
          </a:prstGeom>
        </p:spPr>
      </p:pic>
      <p:pic>
        <p:nvPicPr>
          <p:cNvPr id="6" name="Graphic 5" descr="Monitor">
            <a:extLst>
              <a:ext uri="{FF2B5EF4-FFF2-40B4-BE49-F238E27FC236}">
                <a16:creationId xmlns:a16="http://schemas.microsoft.com/office/drawing/2014/main" id="{5EA66E27-3155-2FB8-8899-6D0D9AD9C32A}"/>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6890083" y="3429000"/>
            <a:ext cx="914400" cy="914400"/>
          </a:xfrm>
          <a:prstGeom prst="rect">
            <a:avLst/>
          </a:prstGeom>
        </p:spPr>
      </p:pic>
      <p:pic>
        <p:nvPicPr>
          <p:cNvPr id="7" name="Graphic 6" descr="Programmer">
            <a:extLst>
              <a:ext uri="{FF2B5EF4-FFF2-40B4-BE49-F238E27FC236}">
                <a16:creationId xmlns:a16="http://schemas.microsoft.com/office/drawing/2014/main" id="{4ED1D2EB-310F-B37F-B289-2BE709F04E73}"/>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376611" y="2514600"/>
            <a:ext cx="994611" cy="914400"/>
          </a:xfrm>
          <a:prstGeom prst="rect">
            <a:avLst/>
          </a:prstGeom>
        </p:spPr>
      </p:pic>
      <p:pic>
        <p:nvPicPr>
          <p:cNvPr id="8" name="Graphic 7" descr="Programmer">
            <a:extLst>
              <a:ext uri="{FF2B5EF4-FFF2-40B4-BE49-F238E27FC236}">
                <a16:creationId xmlns:a16="http://schemas.microsoft.com/office/drawing/2014/main" id="{B1B2E8D9-9265-B8E6-BFCA-7C364C45031B}"/>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456822" y="4572002"/>
            <a:ext cx="914400" cy="914400"/>
          </a:xfrm>
          <a:prstGeom prst="rect">
            <a:avLst/>
          </a:prstGeom>
        </p:spPr>
      </p:pic>
      <p:sp>
        <p:nvSpPr>
          <p:cNvPr id="9" name="Arrow: Right 8">
            <a:extLst>
              <a:ext uri="{FF2B5EF4-FFF2-40B4-BE49-F238E27FC236}">
                <a16:creationId xmlns:a16="http://schemas.microsoft.com/office/drawing/2014/main" id="{62E3BD8B-0178-834D-E139-61CD3593A582}"/>
              </a:ext>
            </a:extLst>
          </p:cNvPr>
          <p:cNvSpPr/>
          <p:nvPr/>
        </p:nvSpPr>
        <p:spPr>
          <a:xfrm>
            <a:off x="1868906" y="3854824"/>
            <a:ext cx="83843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67E9BE7-3031-C528-5394-06AFDABCD9DE}"/>
              </a:ext>
            </a:extLst>
          </p:cNvPr>
          <p:cNvSpPr/>
          <p:nvPr/>
        </p:nvSpPr>
        <p:spPr>
          <a:xfrm>
            <a:off x="3729789" y="3900543"/>
            <a:ext cx="94648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75ACFF7E-B895-2E72-CCA7-3765898C610E}"/>
              </a:ext>
            </a:extLst>
          </p:cNvPr>
          <p:cNvSpPr/>
          <p:nvPr/>
        </p:nvSpPr>
        <p:spPr>
          <a:xfrm>
            <a:off x="5767136" y="3854824"/>
            <a:ext cx="914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F6B2BA82-F9F4-799A-2623-C37E196C657D}"/>
              </a:ext>
            </a:extLst>
          </p:cNvPr>
          <p:cNvCxnSpPr/>
          <p:nvPr/>
        </p:nvCxnSpPr>
        <p:spPr>
          <a:xfrm flipV="1">
            <a:off x="7804483" y="3056965"/>
            <a:ext cx="1652339" cy="59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B27C1D-CE2A-BB0C-20A5-6AA1BC3E8CD9}"/>
              </a:ext>
            </a:extLst>
          </p:cNvPr>
          <p:cNvCxnSpPr/>
          <p:nvPr/>
        </p:nvCxnSpPr>
        <p:spPr>
          <a:xfrm>
            <a:off x="7804483" y="4168588"/>
            <a:ext cx="1724999" cy="95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1CF3F7-A2AA-EEB8-A22F-5E32E18D8009}"/>
              </a:ext>
            </a:extLst>
          </p:cNvPr>
          <p:cNvSpPr txBox="1"/>
          <p:nvPr/>
        </p:nvSpPr>
        <p:spPr>
          <a:xfrm>
            <a:off x="2339789" y="4326367"/>
            <a:ext cx="1810870" cy="369332"/>
          </a:xfrm>
          <a:prstGeom prst="rect">
            <a:avLst/>
          </a:prstGeom>
          <a:noFill/>
        </p:spPr>
        <p:txBody>
          <a:bodyPr wrap="square" rtlCol="0">
            <a:spAutoFit/>
          </a:bodyPr>
          <a:lstStyle/>
          <a:p>
            <a:pPr algn="ctr"/>
            <a:r>
              <a:rPr lang="en-IN" dirty="0"/>
              <a:t>Host-Machine</a:t>
            </a:r>
          </a:p>
        </p:txBody>
      </p:sp>
      <p:pic>
        <p:nvPicPr>
          <p:cNvPr id="15" name="Picture 14">
            <a:extLst>
              <a:ext uri="{FF2B5EF4-FFF2-40B4-BE49-F238E27FC236}">
                <a16:creationId xmlns:a16="http://schemas.microsoft.com/office/drawing/2014/main" id="{DC2B1F86-9596-2725-8CCD-F1FA283FCE59}"/>
              </a:ext>
            </a:extLst>
          </p:cNvPr>
          <p:cNvPicPr>
            <a:picLocks noChangeAspect="1"/>
          </p:cNvPicPr>
          <p:nvPr/>
        </p:nvPicPr>
        <p:blipFill>
          <a:blip r:embed="rId12"/>
          <a:stretch>
            <a:fillRect/>
          </a:stretch>
        </p:blipFill>
        <p:spPr>
          <a:xfrm>
            <a:off x="924696" y="4168588"/>
            <a:ext cx="920576" cy="768163"/>
          </a:xfrm>
          <a:prstGeom prst="rect">
            <a:avLst/>
          </a:prstGeom>
        </p:spPr>
      </p:pic>
      <p:sp>
        <p:nvSpPr>
          <p:cNvPr id="16" name="TextBox 15">
            <a:extLst>
              <a:ext uri="{FF2B5EF4-FFF2-40B4-BE49-F238E27FC236}">
                <a16:creationId xmlns:a16="http://schemas.microsoft.com/office/drawing/2014/main" id="{30CBD8D8-29C9-BCB8-1F31-C25A8BDF17ED}"/>
              </a:ext>
            </a:extLst>
          </p:cNvPr>
          <p:cNvSpPr txBox="1"/>
          <p:nvPr/>
        </p:nvSpPr>
        <p:spPr>
          <a:xfrm>
            <a:off x="4500283" y="4168588"/>
            <a:ext cx="1470211" cy="646331"/>
          </a:xfrm>
          <a:prstGeom prst="rect">
            <a:avLst/>
          </a:prstGeom>
          <a:noFill/>
        </p:spPr>
        <p:txBody>
          <a:bodyPr wrap="square" rtlCol="0">
            <a:spAutoFit/>
          </a:bodyPr>
          <a:lstStyle/>
          <a:p>
            <a:pPr algn="ctr"/>
            <a:r>
              <a:rPr lang="en-IN" dirty="0"/>
              <a:t>VMware Workstation</a:t>
            </a:r>
          </a:p>
        </p:txBody>
      </p:sp>
      <p:sp>
        <p:nvSpPr>
          <p:cNvPr id="17" name="TextBox 16">
            <a:extLst>
              <a:ext uri="{FF2B5EF4-FFF2-40B4-BE49-F238E27FC236}">
                <a16:creationId xmlns:a16="http://schemas.microsoft.com/office/drawing/2014/main" id="{717113B1-7FBB-E0BA-63A8-AD3B5ED694CE}"/>
              </a:ext>
            </a:extLst>
          </p:cNvPr>
          <p:cNvSpPr txBox="1"/>
          <p:nvPr/>
        </p:nvSpPr>
        <p:spPr>
          <a:xfrm>
            <a:off x="6384801" y="4295003"/>
            <a:ext cx="2048154" cy="861774"/>
          </a:xfrm>
          <a:prstGeom prst="rect">
            <a:avLst/>
          </a:prstGeom>
          <a:noFill/>
        </p:spPr>
        <p:txBody>
          <a:bodyPr wrap="square" rtlCol="0">
            <a:spAutoFit/>
          </a:bodyPr>
          <a:lstStyle/>
          <a:p>
            <a:pPr algn="ctr"/>
            <a:r>
              <a:rPr lang="en-IN" dirty="0"/>
              <a:t>PfSense</a:t>
            </a:r>
          </a:p>
          <a:p>
            <a:pPr algn="ctr"/>
            <a:r>
              <a:rPr lang="en-IN" dirty="0"/>
              <a:t>IP </a:t>
            </a:r>
          </a:p>
          <a:p>
            <a:pPr algn="ctr"/>
            <a:r>
              <a:rPr lang="en-IN" sz="1400" dirty="0"/>
              <a:t>192.168.30.10</a:t>
            </a:r>
          </a:p>
        </p:txBody>
      </p:sp>
      <p:sp>
        <p:nvSpPr>
          <p:cNvPr id="18" name="TextBox 17">
            <a:extLst>
              <a:ext uri="{FF2B5EF4-FFF2-40B4-BE49-F238E27FC236}">
                <a16:creationId xmlns:a16="http://schemas.microsoft.com/office/drawing/2014/main" id="{5A09A9F8-FC9B-99C7-A41A-C8C030EA458B}"/>
              </a:ext>
            </a:extLst>
          </p:cNvPr>
          <p:cNvSpPr txBox="1"/>
          <p:nvPr/>
        </p:nvSpPr>
        <p:spPr>
          <a:xfrm>
            <a:off x="9467202" y="3429000"/>
            <a:ext cx="833246" cy="369332"/>
          </a:xfrm>
          <a:prstGeom prst="rect">
            <a:avLst/>
          </a:prstGeom>
          <a:noFill/>
        </p:spPr>
        <p:txBody>
          <a:bodyPr wrap="square" rtlCol="0">
            <a:spAutoFit/>
          </a:bodyPr>
          <a:lstStyle/>
          <a:p>
            <a:pPr algn="ctr"/>
            <a:r>
              <a:rPr lang="en-IN" dirty="0"/>
              <a:t>DAC</a:t>
            </a:r>
          </a:p>
        </p:txBody>
      </p:sp>
      <p:sp>
        <p:nvSpPr>
          <p:cNvPr id="19" name="TextBox 18">
            <a:extLst>
              <a:ext uri="{FF2B5EF4-FFF2-40B4-BE49-F238E27FC236}">
                <a16:creationId xmlns:a16="http://schemas.microsoft.com/office/drawing/2014/main" id="{FC233387-C8A2-A160-F164-80D4BF6D2C4C}"/>
              </a:ext>
            </a:extLst>
          </p:cNvPr>
          <p:cNvSpPr txBox="1"/>
          <p:nvPr/>
        </p:nvSpPr>
        <p:spPr>
          <a:xfrm>
            <a:off x="9376611" y="5647765"/>
            <a:ext cx="1156918" cy="369332"/>
          </a:xfrm>
          <a:prstGeom prst="rect">
            <a:avLst/>
          </a:prstGeom>
          <a:noFill/>
        </p:spPr>
        <p:txBody>
          <a:bodyPr wrap="square" rtlCol="0">
            <a:spAutoFit/>
          </a:bodyPr>
          <a:lstStyle/>
          <a:p>
            <a:pPr algn="ctr"/>
            <a:r>
              <a:rPr lang="en-IN" dirty="0"/>
              <a:t>DITISS</a:t>
            </a:r>
          </a:p>
        </p:txBody>
      </p:sp>
      <p:sp>
        <p:nvSpPr>
          <p:cNvPr id="20" name="TextBox 19">
            <a:extLst>
              <a:ext uri="{FF2B5EF4-FFF2-40B4-BE49-F238E27FC236}">
                <a16:creationId xmlns:a16="http://schemas.microsoft.com/office/drawing/2014/main" id="{80D46F9C-FE48-57DF-63D8-569CB788BD89}"/>
              </a:ext>
            </a:extLst>
          </p:cNvPr>
          <p:cNvSpPr txBox="1"/>
          <p:nvPr/>
        </p:nvSpPr>
        <p:spPr>
          <a:xfrm rot="20470523">
            <a:off x="7929810" y="3015169"/>
            <a:ext cx="1584182" cy="307777"/>
          </a:xfrm>
          <a:prstGeom prst="rect">
            <a:avLst/>
          </a:prstGeom>
          <a:noFill/>
        </p:spPr>
        <p:txBody>
          <a:bodyPr wrap="square" rtlCol="0">
            <a:spAutoFit/>
          </a:bodyPr>
          <a:lstStyle/>
          <a:p>
            <a:r>
              <a:rPr lang="en-IN" sz="1400" dirty="0"/>
              <a:t>192.168.30.0</a:t>
            </a:r>
          </a:p>
        </p:txBody>
      </p:sp>
      <p:sp>
        <p:nvSpPr>
          <p:cNvPr id="21" name="TextBox 20">
            <a:extLst>
              <a:ext uri="{FF2B5EF4-FFF2-40B4-BE49-F238E27FC236}">
                <a16:creationId xmlns:a16="http://schemas.microsoft.com/office/drawing/2014/main" id="{A6891D34-277E-1349-D331-E29293EBA08A}"/>
              </a:ext>
            </a:extLst>
          </p:cNvPr>
          <p:cNvSpPr txBox="1"/>
          <p:nvPr/>
        </p:nvSpPr>
        <p:spPr>
          <a:xfrm rot="1845209">
            <a:off x="8028629" y="4302813"/>
            <a:ext cx="1442519" cy="307777"/>
          </a:xfrm>
          <a:prstGeom prst="rect">
            <a:avLst/>
          </a:prstGeom>
          <a:noFill/>
        </p:spPr>
        <p:txBody>
          <a:bodyPr wrap="square" rtlCol="0">
            <a:spAutoFit/>
          </a:bodyPr>
          <a:lstStyle/>
          <a:p>
            <a:r>
              <a:rPr lang="en-IN" sz="1400" dirty="0"/>
              <a:t>192.168.40.0</a:t>
            </a:r>
          </a:p>
        </p:txBody>
      </p:sp>
      <p:sp>
        <p:nvSpPr>
          <p:cNvPr id="22" name="TextBox 21">
            <a:extLst>
              <a:ext uri="{FF2B5EF4-FFF2-40B4-BE49-F238E27FC236}">
                <a16:creationId xmlns:a16="http://schemas.microsoft.com/office/drawing/2014/main" id="{C7B3A08F-D454-E142-448C-E37CAC1FBD3A}"/>
              </a:ext>
            </a:extLst>
          </p:cNvPr>
          <p:cNvSpPr txBox="1"/>
          <p:nvPr/>
        </p:nvSpPr>
        <p:spPr>
          <a:xfrm rot="20413650">
            <a:off x="8113197" y="3280409"/>
            <a:ext cx="1273380" cy="307777"/>
          </a:xfrm>
          <a:prstGeom prst="rect">
            <a:avLst/>
          </a:prstGeom>
          <a:noFill/>
        </p:spPr>
        <p:txBody>
          <a:bodyPr wrap="square" rtlCol="0">
            <a:spAutoFit/>
          </a:bodyPr>
          <a:lstStyle/>
          <a:p>
            <a:r>
              <a:rPr lang="en-IN" sz="1400" dirty="0"/>
              <a:t>Host-Only</a:t>
            </a:r>
          </a:p>
        </p:txBody>
      </p:sp>
      <p:sp>
        <p:nvSpPr>
          <p:cNvPr id="23" name="TextBox 22">
            <a:extLst>
              <a:ext uri="{FF2B5EF4-FFF2-40B4-BE49-F238E27FC236}">
                <a16:creationId xmlns:a16="http://schemas.microsoft.com/office/drawing/2014/main" id="{FA02D708-A1C7-E85B-F346-C73EBEFD312C}"/>
              </a:ext>
            </a:extLst>
          </p:cNvPr>
          <p:cNvSpPr txBox="1"/>
          <p:nvPr/>
        </p:nvSpPr>
        <p:spPr>
          <a:xfrm>
            <a:off x="5875245" y="3474719"/>
            <a:ext cx="861984" cy="369332"/>
          </a:xfrm>
          <a:prstGeom prst="rect">
            <a:avLst/>
          </a:prstGeom>
          <a:noFill/>
        </p:spPr>
        <p:txBody>
          <a:bodyPr wrap="square" rtlCol="0">
            <a:spAutoFit/>
          </a:bodyPr>
          <a:lstStyle/>
          <a:p>
            <a:r>
              <a:rPr lang="en-IN" dirty="0"/>
              <a:t>WAN</a:t>
            </a:r>
          </a:p>
        </p:txBody>
      </p:sp>
      <p:sp>
        <p:nvSpPr>
          <p:cNvPr id="24" name="TextBox 23">
            <a:extLst>
              <a:ext uri="{FF2B5EF4-FFF2-40B4-BE49-F238E27FC236}">
                <a16:creationId xmlns:a16="http://schemas.microsoft.com/office/drawing/2014/main" id="{61F40635-1C3D-5F0E-8193-E6F544736B6E}"/>
              </a:ext>
            </a:extLst>
          </p:cNvPr>
          <p:cNvSpPr txBox="1"/>
          <p:nvPr/>
        </p:nvSpPr>
        <p:spPr>
          <a:xfrm>
            <a:off x="4829127" y="3900543"/>
            <a:ext cx="2910024" cy="276999"/>
          </a:xfrm>
          <a:prstGeom prst="rect">
            <a:avLst/>
          </a:prstGeom>
          <a:noFill/>
        </p:spPr>
        <p:txBody>
          <a:bodyPr wrap="square" rtlCol="0">
            <a:spAutoFit/>
          </a:bodyPr>
          <a:lstStyle/>
          <a:p>
            <a:pPr algn="ctr"/>
            <a:r>
              <a:rPr lang="en-IN" sz="1200" dirty="0"/>
              <a:t>192.168.80.128/24</a:t>
            </a:r>
          </a:p>
        </p:txBody>
      </p:sp>
      <p:sp>
        <p:nvSpPr>
          <p:cNvPr id="25" name="TextBox 24">
            <a:extLst>
              <a:ext uri="{FF2B5EF4-FFF2-40B4-BE49-F238E27FC236}">
                <a16:creationId xmlns:a16="http://schemas.microsoft.com/office/drawing/2014/main" id="{BC6FD6F4-F009-7573-826B-CF306C51FDF9}"/>
              </a:ext>
            </a:extLst>
          </p:cNvPr>
          <p:cNvSpPr txBox="1"/>
          <p:nvPr/>
        </p:nvSpPr>
        <p:spPr>
          <a:xfrm rot="1840914">
            <a:off x="8104532" y="4785544"/>
            <a:ext cx="1638213" cy="307777"/>
          </a:xfrm>
          <a:prstGeom prst="rect">
            <a:avLst/>
          </a:prstGeom>
          <a:noFill/>
        </p:spPr>
        <p:txBody>
          <a:bodyPr wrap="square">
            <a:spAutoFit/>
          </a:bodyPr>
          <a:lstStyle/>
          <a:p>
            <a:r>
              <a:rPr lang="en-IN" sz="1400" dirty="0"/>
              <a:t>Host-Only</a:t>
            </a:r>
          </a:p>
        </p:txBody>
      </p:sp>
      <p:sp>
        <p:nvSpPr>
          <p:cNvPr id="27" name="TextBox 26">
            <a:extLst>
              <a:ext uri="{FF2B5EF4-FFF2-40B4-BE49-F238E27FC236}">
                <a16:creationId xmlns:a16="http://schemas.microsoft.com/office/drawing/2014/main" id="{5DA16ECD-3DFF-1152-724C-49D3E492E229}"/>
              </a:ext>
            </a:extLst>
          </p:cNvPr>
          <p:cNvSpPr txBox="1"/>
          <p:nvPr/>
        </p:nvSpPr>
        <p:spPr>
          <a:xfrm>
            <a:off x="10239509" y="2514600"/>
            <a:ext cx="2279928" cy="1477328"/>
          </a:xfrm>
          <a:prstGeom prst="rect">
            <a:avLst/>
          </a:prstGeom>
          <a:noFill/>
        </p:spPr>
        <p:txBody>
          <a:bodyPr wrap="square">
            <a:spAutoFit/>
          </a:bodyPr>
          <a:lstStyle/>
          <a:p>
            <a:r>
              <a:rPr lang="en-IN" sz="1800" dirty="0"/>
              <a:t>IP : 192.168.30.20</a:t>
            </a:r>
          </a:p>
          <a:p>
            <a:r>
              <a:rPr lang="en-IN" sz="1800" dirty="0"/>
              <a:t>Subnet ID : 255.255.255.0</a:t>
            </a:r>
          </a:p>
          <a:p>
            <a:r>
              <a:rPr lang="en-IN" sz="1800" dirty="0"/>
              <a:t>Gateway : 192.168.30.1</a:t>
            </a:r>
          </a:p>
        </p:txBody>
      </p:sp>
      <p:sp>
        <p:nvSpPr>
          <p:cNvPr id="29" name="TextBox 28">
            <a:extLst>
              <a:ext uri="{FF2B5EF4-FFF2-40B4-BE49-F238E27FC236}">
                <a16:creationId xmlns:a16="http://schemas.microsoft.com/office/drawing/2014/main" id="{39DA0281-F060-DA3A-8761-2CE9713DE10C}"/>
              </a:ext>
            </a:extLst>
          </p:cNvPr>
          <p:cNvSpPr txBox="1"/>
          <p:nvPr/>
        </p:nvSpPr>
        <p:spPr>
          <a:xfrm>
            <a:off x="10239509" y="4572002"/>
            <a:ext cx="1929544" cy="1477328"/>
          </a:xfrm>
          <a:prstGeom prst="rect">
            <a:avLst/>
          </a:prstGeom>
          <a:noFill/>
        </p:spPr>
        <p:txBody>
          <a:bodyPr wrap="square">
            <a:spAutoFit/>
          </a:bodyPr>
          <a:lstStyle/>
          <a:p>
            <a:r>
              <a:rPr lang="en-IN" sz="1800" dirty="0"/>
              <a:t>IP : 192.168.40.20</a:t>
            </a:r>
          </a:p>
          <a:p>
            <a:r>
              <a:rPr lang="en-IN" sz="1800" dirty="0"/>
              <a:t>Subnet ID : 255.255.255.0</a:t>
            </a:r>
          </a:p>
          <a:p>
            <a:r>
              <a:rPr lang="en-IN" sz="1800" dirty="0"/>
              <a:t>Gateway : 192.168.40.1</a:t>
            </a:r>
          </a:p>
        </p:txBody>
      </p:sp>
    </p:spTree>
    <p:extLst>
      <p:ext uri="{BB962C8B-B14F-4D97-AF65-F5344CB8AC3E}">
        <p14:creationId xmlns:p14="http://schemas.microsoft.com/office/powerpoint/2010/main" val="167975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B9F0-D62F-425D-6870-35D0172ED7AC}"/>
              </a:ext>
            </a:extLst>
          </p:cNvPr>
          <p:cNvSpPr>
            <a:spLocks noGrp="1"/>
          </p:cNvSpPr>
          <p:nvPr>
            <p:ph type="ctrTitle"/>
          </p:nvPr>
        </p:nvSpPr>
        <p:spPr>
          <a:xfrm>
            <a:off x="1524000" y="272845"/>
            <a:ext cx="9144000" cy="93652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Captive Portal</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152CEA-E838-3332-D3E1-89FDC3112F8D}"/>
              </a:ext>
            </a:extLst>
          </p:cNvPr>
          <p:cNvSpPr>
            <a:spLocks noGrp="1"/>
          </p:cNvSpPr>
          <p:nvPr>
            <p:ph type="subTitle" idx="1"/>
          </p:nvPr>
        </p:nvSpPr>
        <p:spPr>
          <a:xfrm>
            <a:off x="1524000" y="1673942"/>
            <a:ext cx="9144000" cy="3583858"/>
          </a:xfrm>
        </p:spPr>
        <p:txBody>
          <a:bodyPr>
            <a:normAutofit/>
          </a:bodyPr>
          <a:lstStyle/>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With Captive Portal, organizations can control access to the internet, restrict access to certain websites, and monitor internet activity. </a:t>
            </a:r>
            <a:r>
              <a:rPr lang="en-GB" dirty="0">
                <a:solidFill>
                  <a:srgbClr val="374151"/>
                </a:solidFill>
                <a:latin typeface="Times New Roman" panose="02020603050405020304" pitchFamily="18" charset="0"/>
                <a:cs typeface="Times New Roman" panose="02020603050405020304" pitchFamily="18" charset="0"/>
              </a:rPr>
              <a:t>p</a:t>
            </a:r>
            <a:r>
              <a:rPr lang="en-GB" b="0" i="0" dirty="0">
                <a:solidFill>
                  <a:srgbClr val="374151"/>
                </a:solidFill>
                <a:effectLst/>
                <a:latin typeface="Times New Roman" panose="02020603050405020304" pitchFamily="18" charset="0"/>
                <a:cs typeface="Times New Roman" panose="02020603050405020304" pitchFamily="18" charset="0"/>
              </a:rPr>
              <a:t>fSense allows the administrator to customize the Captive Portal page with the organization's logo, branding, and legal terms.</a:t>
            </a:r>
          </a:p>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Captive Portal can be configured to authenticate users against an internal user database, or an external authentication server, such as LDAP or RADIUS. The DHCP service in </a:t>
            </a:r>
            <a:r>
              <a:rPr lang="en-GB" dirty="0">
                <a:solidFill>
                  <a:srgbClr val="374151"/>
                </a:solidFill>
                <a:latin typeface="Times New Roman" panose="02020603050405020304" pitchFamily="18" charset="0"/>
                <a:cs typeface="Times New Roman" panose="02020603050405020304" pitchFamily="18" charset="0"/>
              </a:rPr>
              <a:t>p</a:t>
            </a:r>
            <a:r>
              <a:rPr lang="en-GB" b="0" i="0" dirty="0">
                <a:solidFill>
                  <a:srgbClr val="374151"/>
                </a:solidFill>
                <a:effectLst/>
                <a:latin typeface="Times New Roman" panose="02020603050405020304" pitchFamily="18" charset="0"/>
                <a:cs typeface="Times New Roman" panose="02020603050405020304" pitchFamily="18" charset="0"/>
              </a:rPr>
              <a:t>fSense can be configured to assign IP addresses to clients, and the Squid and Squid Guard components can be used to filter web traffic and block access to specific websites.</a:t>
            </a:r>
          </a:p>
          <a:p>
            <a:endParaRPr lang="en-US" dirty="0"/>
          </a:p>
        </p:txBody>
      </p:sp>
    </p:spTree>
    <p:extLst>
      <p:ext uri="{BB962C8B-B14F-4D97-AF65-F5344CB8AC3E}">
        <p14:creationId xmlns:p14="http://schemas.microsoft.com/office/powerpoint/2010/main" val="832620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1807</TotalTime>
  <Words>823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Söhne</vt:lpstr>
      <vt:lpstr>Times New Roman</vt:lpstr>
      <vt:lpstr>Trebuchet MS</vt:lpstr>
      <vt:lpstr>Wingdings 3</vt:lpstr>
      <vt:lpstr>Facet</vt:lpstr>
      <vt:lpstr>Presentation</vt:lpstr>
      <vt:lpstr>Abstract </vt:lpstr>
      <vt:lpstr> Introduction</vt:lpstr>
      <vt:lpstr>Requirements  </vt:lpstr>
      <vt:lpstr>PowerPoint Presentation</vt:lpstr>
      <vt:lpstr>Why PfSense ?</vt:lpstr>
      <vt:lpstr>Block Diagram</vt:lpstr>
      <vt:lpstr>Project Set-Up</vt:lpstr>
      <vt:lpstr>Captive Portal</vt:lpstr>
      <vt:lpstr>PowerPoint Presentation</vt:lpstr>
      <vt:lpstr>Snort (IDS/IPS)</vt:lpstr>
      <vt:lpstr>Squid</vt:lpstr>
      <vt:lpstr>Squid-Guard</vt:lpstr>
      <vt:lpstr>Applications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Yashwant Shinganjude</dc:creator>
  <cp:lastModifiedBy>BusinessComputers.in</cp:lastModifiedBy>
  <cp:revision>26</cp:revision>
  <dcterms:created xsi:type="dcterms:W3CDTF">2023-02-28T06:32:46Z</dcterms:created>
  <dcterms:modified xsi:type="dcterms:W3CDTF">2024-02-20T11:17:17Z</dcterms:modified>
</cp:coreProperties>
</file>