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648" y="1696388"/>
            <a:ext cx="8915399" cy="2262781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/>
              <a:t> WATER  QUALITY     </a:t>
            </a:r>
            <a:r>
              <a:rPr lang="en-US" dirty="0" smtClean="0"/>
              <a:t>MONITORING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8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541" y="268202"/>
            <a:ext cx="717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6980" y="1773716"/>
            <a:ext cx="974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detect the temperature and depth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and ph value of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algn="just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Lake) for analysis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prediction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using IOT and to send the data obtained to the cloud where the data can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monitored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a mobile application.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3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1645" y="290237"/>
            <a:ext cx="3525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085" y="1788133"/>
            <a:ext cx="10607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Since the water monitoring system is a critical implementation for the issue of </a:t>
            </a:r>
            <a:r>
              <a:rPr lang="en-GB" dirty="0" smtClean="0"/>
              <a:t>marine life in the lake, with </a:t>
            </a:r>
            <a:r>
              <a:rPr lang="en-GB" dirty="0"/>
              <a:t>increase in the development of technology and advancement in the Internet </a:t>
            </a:r>
            <a:r>
              <a:rPr lang="en-GB" dirty="0" smtClean="0"/>
              <a:t>of Things </a:t>
            </a:r>
            <a:r>
              <a:rPr lang="en-GB" dirty="0"/>
              <a:t>(IOT) </a:t>
            </a:r>
            <a:r>
              <a:rPr lang="en-GB" dirty="0" smtClean="0"/>
              <a:t>environment</a:t>
            </a:r>
            <a:r>
              <a:rPr lang="en-GB" dirty="0"/>
              <a:t>, the real time water monitoring system is remotely monitored </a:t>
            </a:r>
            <a:r>
              <a:rPr lang="en-GB" dirty="0" smtClean="0"/>
              <a:t>by the </a:t>
            </a:r>
            <a:r>
              <a:rPr lang="en-GB" dirty="0"/>
              <a:t>means of storing the data, transmission and processing. This </a:t>
            </a:r>
            <a:r>
              <a:rPr lang="en-GB" dirty="0" smtClean="0"/>
              <a:t>slides </a:t>
            </a:r>
            <a:r>
              <a:rPr lang="en-GB" dirty="0"/>
              <a:t>presents a smart </a:t>
            </a:r>
            <a:r>
              <a:rPr lang="en-GB" dirty="0" smtClean="0"/>
              <a:t>water monitoring </a:t>
            </a:r>
            <a:r>
              <a:rPr lang="en-GB" dirty="0"/>
              <a:t>with sensor interface device in internet of things. The smart </a:t>
            </a:r>
            <a:r>
              <a:rPr lang="en-GB" dirty="0" smtClean="0"/>
              <a:t>water monitoring </a:t>
            </a:r>
            <a:r>
              <a:rPr lang="en-GB" dirty="0"/>
              <a:t>system consists of design board, sensors, Wi-Fi module and personal computer. </a:t>
            </a:r>
            <a:r>
              <a:rPr lang="en-GB" dirty="0" smtClean="0"/>
              <a:t>It is </a:t>
            </a:r>
            <a:r>
              <a:rPr lang="en-GB" dirty="0"/>
              <a:t>programmed in high speed integrated circuit hardware description language and </a:t>
            </a:r>
            <a:r>
              <a:rPr lang="en-GB" dirty="0" smtClean="0"/>
              <a:t>embedded c </a:t>
            </a:r>
            <a:r>
              <a:rPr lang="en-GB" dirty="0"/>
              <a:t>programming language. The proposed system collects the two parameters of water such </a:t>
            </a:r>
            <a:r>
              <a:rPr lang="en-GB" dirty="0" smtClean="0"/>
              <a:t>as water </a:t>
            </a:r>
            <a:r>
              <a:rPr lang="en-GB" dirty="0"/>
              <a:t>level and temperature of water with high speed from various sensors using thing speak.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89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6665" y="158033"/>
            <a:ext cx="6508512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&amp; SOFTWARE 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335" y="1866594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 COMPONENTS</a:t>
            </a:r>
            <a:r>
              <a:rPr lang="en-US" sz="2000" b="1" u="sng" dirty="0" smtClean="0"/>
              <a:t>:</a:t>
            </a:r>
            <a:endParaRPr lang="en-US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70335" y="2621049"/>
            <a:ext cx="420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Waterproof Temperature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Ultrasonic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Wi-Fi module esp8266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mega </a:t>
            </a:r>
            <a:r>
              <a:rPr lang="en-US" dirty="0" smtClean="0"/>
              <a:t>2560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Ph Sensor Module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0335" y="4400804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SOFTWARE COMPONENTS</a:t>
            </a:r>
            <a:r>
              <a:rPr lang="en-US" sz="2000" b="1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35" y="5089624"/>
            <a:ext cx="240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smtClean="0"/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Blynk</a:t>
            </a:r>
            <a:r>
              <a:rPr lang="en-US" dirty="0" smtClean="0"/>
              <a:t> Cloud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Blynk</a:t>
            </a:r>
            <a:r>
              <a:rPr lang="en-IN" dirty="0" smtClean="0"/>
              <a:t> mobile app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58" y="3081891"/>
            <a:ext cx="2105042" cy="145091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239" b="17632"/>
          <a:stretch/>
        </p:blipFill>
        <p:spPr bwMode="auto">
          <a:xfrm>
            <a:off x="7875026" y="3630792"/>
            <a:ext cx="2445735" cy="1054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384" b="25000"/>
          <a:stretch/>
        </p:blipFill>
        <p:spPr bwMode="auto">
          <a:xfrm>
            <a:off x="5051681" y="5023161"/>
            <a:ext cx="2247900" cy="122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18" t="20759" b="22310"/>
          <a:stretch/>
        </p:blipFill>
        <p:spPr bwMode="auto">
          <a:xfrm>
            <a:off x="7757460" y="4846573"/>
            <a:ext cx="2557145" cy="1485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950179" y="5903633"/>
            <a:ext cx="3545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 descr="phsenso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065" y="131935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96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6847" y="334304"/>
            <a:ext cx="6343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6.jpg"/>
          <p:cNvPicPr/>
          <p:nvPr/>
        </p:nvPicPr>
        <p:blipFill>
          <a:blip r:embed="rId2"/>
          <a:srcRect l="27663" t="29344" r="32587" b="17948"/>
          <a:stretch>
            <a:fillRect/>
          </a:stretch>
        </p:blipFill>
        <p:spPr>
          <a:xfrm>
            <a:off x="1879712" y="1712421"/>
            <a:ext cx="3941539" cy="4134587"/>
          </a:xfrm>
          <a:prstGeom prst="rect">
            <a:avLst/>
          </a:prstGeom>
          <a:ln/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750"/>
          <a:stretch/>
        </p:blipFill>
        <p:spPr bwMode="auto">
          <a:xfrm>
            <a:off x="6677964" y="1712420"/>
            <a:ext cx="3792559" cy="4250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6617" y="5847008"/>
            <a:ext cx="410772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Interfacing </a:t>
            </a:r>
            <a:r>
              <a:rPr lang="en-US" u="sng" dirty="0" err="1">
                <a:latin typeface="Times New Roman" panose="02020603050405020304" pitchFamily="18" charset="0"/>
                <a:ea typeface="Arial" panose="020B0604020202020204" pitchFamily="34" charset="0"/>
              </a:rPr>
              <a:t>Arduino</a:t>
            </a: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 With </a:t>
            </a:r>
            <a:r>
              <a:rPr lang="en-US" u="sng" dirty="0" err="1">
                <a:latin typeface="Times New Roman" panose="02020603050405020304" pitchFamily="18" charset="0"/>
                <a:ea typeface="Arial" panose="020B0604020202020204" pitchFamily="34" charset="0"/>
              </a:rPr>
              <a:t>Wifi</a:t>
            </a: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 Module</a:t>
            </a:r>
            <a:endParaRPr lang="en-IN" sz="1400" dirty="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8973" y="5962917"/>
            <a:ext cx="402155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Interfacing </a:t>
            </a:r>
            <a:r>
              <a:rPr lang="en-US" u="sng" dirty="0" err="1">
                <a:latin typeface="Times New Roman" panose="02020603050405020304" pitchFamily="18" charset="0"/>
                <a:ea typeface="Arial" panose="020B0604020202020204" pitchFamily="34" charset="0"/>
              </a:rPr>
              <a:t>Arduino</a:t>
            </a: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 With Waterproof </a:t>
            </a:r>
            <a:endParaRPr lang="en-US" u="sng" dirty="0" smtClean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ctr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u="sng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Temperature </a:t>
            </a: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Sensor</a:t>
            </a:r>
            <a:endParaRPr lang="en-IN" sz="1400" dirty="0">
              <a:effectLst/>
              <a:latin typeface="Calibri" panose="020F050202020403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8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66756" y="737977"/>
            <a:ext cx="4083283" cy="4864333"/>
          </a:xfrm>
          <a:prstGeom prst="rect">
            <a:avLst/>
          </a:prstGeom>
          <a:ln/>
        </p:spPr>
      </p:pic>
      <p:pic>
        <p:nvPicPr>
          <p:cNvPr id="3" name="image8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5214"/>
          <a:stretch>
            <a:fillRect/>
          </a:stretch>
        </p:blipFill>
        <p:spPr>
          <a:xfrm rot="5400000">
            <a:off x="7335265" y="1105040"/>
            <a:ext cx="2822892" cy="4529451"/>
          </a:xfrm>
          <a:prstGeom prst="rect">
            <a:avLst/>
          </a:prstGeom>
          <a:ln/>
        </p:spPr>
      </p:pic>
      <p:sp>
        <p:nvSpPr>
          <p:cNvPr id="4" name="Rectangle 3"/>
          <p:cNvSpPr/>
          <p:nvPr/>
        </p:nvSpPr>
        <p:spPr>
          <a:xfrm>
            <a:off x="1712924" y="5696303"/>
            <a:ext cx="43909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Interfacing </a:t>
            </a:r>
            <a:r>
              <a:rPr lang="en-US" u="sng" dirty="0" err="1">
                <a:latin typeface="Times New Roman" panose="02020603050405020304" pitchFamily="18" charset="0"/>
                <a:ea typeface="Arial" panose="020B0604020202020204" pitchFamily="34" charset="0"/>
              </a:rPr>
              <a:t>arduino</a:t>
            </a:r>
            <a:r>
              <a:rPr lang="en-US" u="sng" dirty="0">
                <a:latin typeface="Times New Roman" panose="02020603050405020304" pitchFamily="18" charset="0"/>
                <a:ea typeface="Arial" panose="020B0604020202020204" pitchFamily="34" charset="0"/>
              </a:rPr>
              <a:t> with ultrasonic sensor</a:t>
            </a:r>
            <a:endParaRPr lang="en-IN" sz="1400" dirty="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5" name="Text Box 39"/>
          <p:cNvSpPr txBox="1"/>
          <p:nvPr/>
        </p:nvSpPr>
        <p:spPr>
          <a:xfrm>
            <a:off x="3242945" y="8742680"/>
            <a:ext cx="1828800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1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Fig5.3</a:t>
            </a:r>
            <a:endParaRPr lang="en-IN" sz="1100">
              <a:effectLst/>
              <a:latin typeface="Calibri" panose="020F0502020204030204" pitchFamily="34" charset="0"/>
              <a:ea typeface="DejaVu Sans"/>
            </a:endParaRPr>
          </a:p>
          <a:p>
            <a:pPr marL="457200" algn="ctr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6" name="Text Box 46"/>
          <p:cNvSpPr txBox="1"/>
          <p:nvPr/>
        </p:nvSpPr>
        <p:spPr>
          <a:xfrm>
            <a:off x="3614420" y="8903335"/>
            <a:ext cx="487680" cy="49149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4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DejaVu Sans"/>
              </a:rPr>
              <a:t>(17)</a:t>
            </a:r>
            <a:endParaRPr lang="en-IN" sz="110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068003" y="4949364"/>
            <a:ext cx="2943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Project representation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45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9591" y="0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22070" y="1534464"/>
            <a:ext cx="6735650" cy="4262906"/>
            <a:chOff x="1012975" y="1308000"/>
            <a:chExt cx="4730175" cy="3417675"/>
          </a:xfrm>
        </p:grpSpPr>
        <p:sp>
          <p:nvSpPr>
            <p:cNvPr id="4" name="Rectangle 3"/>
            <p:cNvSpPr/>
            <p:nvPr/>
          </p:nvSpPr>
          <p:spPr>
            <a:xfrm>
              <a:off x="2852025" y="1308000"/>
              <a:ext cx="1573500" cy="2694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5" name="Text Box 3"/>
            <p:cNvSpPr txBox="1"/>
            <p:nvPr/>
          </p:nvSpPr>
          <p:spPr>
            <a:xfrm>
              <a:off x="3048675" y="2124275"/>
              <a:ext cx="1180200" cy="13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Arduino Mega 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2560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425525" y="2318500"/>
              <a:ext cx="511500" cy="359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46650" y="2104600"/>
              <a:ext cx="668700" cy="786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818850" y="2198050"/>
              <a:ext cx="9243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Wifi</a:t>
              </a:r>
              <a:r>
                <a:rPr lang="en-US" sz="1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IN" sz="1100" dirty="0" smtClean="0">
                <a:latin typeface="Calibri" panose="020F0502020204030204" pitchFamily="34" charset="0"/>
                <a:ea typeface="DejaVu Sans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Module-</a:t>
              </a:r>
              <a:endParaRPr lang="en-IN" sz="1100" dirty="0" smtClean="0">
                <a:latin typeface="Calibri" panose="020F0502020204030204" pitchFamily="34" charset="0"/>
                <a:ea typeface="DejaVu Sans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ESP 8266</a:t>
              </a:r>
              <a:endParaRPr lang="en-IN" sz="1100" dirty="0"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153775" y="1622700"/>
              <a:ext cx="698400" cy="42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2975" y="1406350"/>
              <a:ext cx="1140900" cy="69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91650" y="1558800"/>
              <a:ext cx="1101600" cy="5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Temperature Sensor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53775" y="2587785"/>
              <a:ext cx="698400" cy="42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2975" y="2450085"/>
              <a:ext cx="1140900" cy="69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150700" y="2587785"/>
              <a:ext cx="8655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Ultrasonic Sensor</a:t>
              </a:r>
              <a:endParaRPr lang="en-IN" sz="1100" dirty="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555175" y="4002600"/>
              <a:ext cx="304800" cy="359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8075" y="4366575"/>
              <a:ext cx="1239000" cy="359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100">
                  <a:effectLst/>
                  <a:latin typeface="Calibri" panose="020F0502020204030204" pitchFamily="34" charset="0"/>
                  <a:ea typeface="DejaVu Sans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3088075" y="4366575"/>
              <a:ext cx="1376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Power Supply</a:t>
              </a:r>
              <a:endParaRPr lang="en-IN" sz="1100">
                <a:effectLst/>
                <a:latin typeface="Calibri" panose="020F0502020204030204" pitchFamily="34" charset="0"/>
                <a:ea typeface="DejaVu San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45188" y="6014443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Block Diagram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4294437" y="4393503"/>
            <a:ext cx="994504" cy="527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1100">
                <a:effectLst/>
                <a:latin typeface="Calibri" panose="020F0502020204030204" pitchFamily="34" charset="0"/>
                <a:ea typeface="DejaVu Sans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9967" y="4221748"/>
            <a:ext cx="1624613" cy="8711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IN" sz="1100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</a:rPr>
              <a:t>PH sensor module</a:t>
            </a:r>
            <a:endParaRPr lang="en-IN" sz="1400" dirty="0"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9162226" y="2803579"/>
            <a:ext cx="728363" cy="4479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1100">
                <a:effectLst/>
                <a:latin typeface="Calibri" panose="020F0502020204030204" pitchFamily="34" charset="0"/>
                <a:ea typeface="DejaVu Sans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26" name="Text Box 7"/>
          <p:cNvSpPr txBox="1"/>
          <p:nvPr/>
        </p:nvSpPr>
        <p:spPr>
          <a:xfrm>
            <a:off x="9722311" y="2653341"/>
            <a:ext cx="1316180" cy="74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IN" sz="1100" dirty="0" smtClean="0">
                <a:effectLst/>
                <a:latin typeface="Calibri" panose="020F0502020204030204" pitchFamily="34" charset="0"/>
                <a:ea typeface="DejaVu Sans"/>
              </a:rPr>
              <a:t>Internet</a:t>
            </a:r>
            <a:endParaRPr lang="en-IN" sz="1100" dirty="0">
              <a:effectLst/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4278" y="2484529"/>
            <a:ext cx="952212" cy="981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IN" sz="1400" dirty="0" smtClean="0">
                <a:latin typeface="Calibri" panose="020F0502020204030204" pitchFamily="34" charset="0"/>
                <a:ea typeface="DejaVu Sans"/>
              </a:rPr>
              <a:t>Internet</a:t>
            </a:r>
            <a:endParaRPr lang="en-IN" sz="1400" dirty="0">
              <a:latin typeface="Calibri" panose="020F050202020403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19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267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       WATER  QUALITY     MONITORING SYSTEM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  MONITORING SYSTEM</dc:title>
  <dc:creator>Windows User</dc:creator>
  <cp:lastModifiedBy>Human</cp:lastModifiedBy>
  <cp:revision>16</cp:revision>
  <dcterms:created xsi:type="dcterms:W3CDTF">2019-11-06T04:23:06Z</dcterms:created>
  <dcterms:modified xsi:type="dcterms:W3CDTF">2019-11-08T15:01:52Z</dcterms:modified>
</cp:coreProperties>
</file>