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95" r:id="rId2"/>
    <p:sldId id="348" r:id="rId3"/>
    <p:sldId id="355" r:id="rId4"/>
    <p:sldId id="349" r:id="rId5"/>
    <p:sldId id="353" r:id="rId6"/>
    <p:sldId id="362" r:id="rId7"/>
    <p:sldId id="354" r:id="rId8"/>
    <p:sldId id="360" r:id="rId9"/>
    <p:sldId id="361" r:id="rId10"/>
    <p:sldId id="346" r:id="rId11"/>
    <p:sldId id="347" r:id="rId12"/>
    <p:sldId id="340" r:id="rId13"/>
    <p:sldId id="357" r:id="rId14"/>
    <p:sldId id="359" r:id="rId15"/>
    <p:sldId id="339" r:id="rId16"/>
    <p:sldId id="356" r:id="rId17"/>
    <p:sldId id="341" r:id="rId18"/>
    <p:sldId id="342" r:id="rId19"/>
    <p:sldId id="343" r:id="rId20"/>
    <p:sldId id="351" r:id="rId21"/>
    <p:sldId id="345" r:id="rId22"/>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26" autoAdjust="0"/>
    <p:restoredTop sz="94757" autoAdjust="0"/>
  </p:normalViewPr>
  <p:slideViewPr>
    <p:cSldViewPr>
      <p:cViewPr varScale="1">
        <p:scale>
          <a:sx n="82" d="100"/>
          <a:sy n="82" d="100"/>
        </p:scale>
        <p:origin x="1469"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019F1233-0ABC-4AAE-AB53-D76AF6A9EC98}" type="datetimeFigureOut">
              <a:rPr lang="en-US" smtClean="0"/>
              <a:pPr/>
              <a:t>10/17/2022</a:t>
            </a:fld>
            <a:endParaRPr lang="en-US" dirty="0"/>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1CDFAE99-2354-43A9-B741-C174AEC3E588}"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CDFAE99-2354-43A9-B741-C174AEC3E588}" type="slidenum">
              <a:rPr lang="en-US" smtClean="0"/>
              <a:pPr/>
              <a:t>12</a:t>
            </a:fld>
            <a:endParaRPr lang="en-US" dirty="0"/>
          </a:p>
        </p:txBody>
      </p:sp>
    </p:spTree>
    <p:extLst>
      <p:ext uri="{BB962C8B-B14F-4D97-AF65-F5344CB8AC3E}">
        <p14:creationId xmlns:p14="http://schemas.microsoft.com/office/powerpoint/2010/main" val="2732559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56082E50-F27D-40A5-B167-970726F1DCA3}" type="datetime1">
              <a:rPr lang="en-US" smtClean="0"/>
              <a:pPr/>
              <a:t>10/17/2022</a:t>
            </a:fld>
            <a:endParaRPr lang="en-US" dirty="0"/>
          </a:p>
        </p:txBody>
      </p:sp>
      <p:sp>
        <p:nvSpPr>
          <p:cNvPr id="6" name="Holder 6"/>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A1EED9D-35CB-42F6-AE57-1E02F360C1AB}" type="datetime1">
              <a:rPr lang="en-US" smtClean="0"/>
              <a:pPr/>
              <a:t>10/17/2022</a:t>
            </a:fld>
            <a:endParaRPr lang="en-US" dirty="0"/>
          </a:p>
        </p:txBody>
      </p:sp>
      <p:sp>
        <p:nvSpPr>
          <p:cNvPr id="6" name="Holder 6"/>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47EB6137-AA5B-4005-B2F5-7224BDBA77E9}" type="datetime1">
              <a:rPr lang="en-US" smtClean="0"/>
              <a:pPr/>
              <a:t>10/17/2022</a:t>
            </a:fld>
            <a:endParaRPr lang="en-US" dirty="0"/>
          </a:p>
        </p:txBody>
      </p:sp>
      <p:sp>
        <p:nvSpPr>
          <p:cNvPr id="7" name="Holder 7"/>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4C207CC8-22CE-4231-8306-68CE7834191C}" type="datetime1">
              <a:rPr lang="en-US" smtClean="0"/>
              <a:pPr/>
              <a:t>10/17/2022</a:t>
            </a:fld>
            <a:endParaRPr lang="en-US" dirty="0"/>
          </a:p>
        </p:txBody>
      </p:sp>
      <p:sp>
        <p:nvSpPr>
          <p:cNvPr id="5" name="Holder 5"/>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3604C5F0-CD59-4ED1-BB37-AB2950136562}" type="datetime1">
              <a:rPr lang="en-US" smtClean="0"/>
              <a:pPr/>
              <a:t>10/17/2022</a:t>
            </a:fld>
            <a:endParaRPr lang="en-US" dirty="0"/>
          </a:p>
        </p:txBody>
      </p:sp>
      <p:sp>
        <p:nvSpPr>
          <p:cNvPr id="4" name="Holder 4"/>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46050" y="6390640"/>
            <a:ext cx="8832850" cy="309880"/>
          </a:xfrm>
          <a:custGeom>
            <a:avLst/>
            <a:gdLst/>
            <a:ahLst/>
            <a:cxnLst/>
            <a:rect l="l" t="t" r="r" b="b"/>
            <a:pathLst>
              <a:path w="8832850" h="309879">
                <a:moveTo>
                  <a:pt x="8832850" y="0"/>
                </a:moveTo>
                <a:lnTo>
                  <a:pt x="0" y="0"/>
                </a:lnTo>
                <a:lnTo>
                  <a:pt x="0" y="309880"/>
                </a:lnTo>
                <a:lnTo>
                  <a:pt x="8832850" y="309880"/>
                </a:lnTo>
                <a:close/>
              </a:path>
            </a:pathLst>
          </a:custGeom>
          <a:solidFill>
            <a:srgbClr val="8BACAD"/>
          </a:solidFill>
        </p:spPr>
        <p:txBody>
          <a:bodyPr wrap="square" lIns="0" tIns="0" rIns="0" bIns="0" rtlCol="0"/>
          <a:lstStyle/>
          <a:p>
            <a:endParaRPr dirty="0"/>
          </a:p>
        </p:txBody>
      </p:sp>
      <p:sp>
        <p:nvSpPr>
          <p:cNvPr id="17" name="bg object 17"/>
          <p:cNvSpPr/>
          <p:nvPr/>
        </p:nvSpPr>
        <p:spPr>
          <a:xfrm>
            <a:off x="152400" y="158750"/>
            <a:ext cx="8832850" cy="6546850"/>
          </a:xfrm>
          <a:custGeom>
            <a:avLst/>
            <a:gdLst/>
            <a:ahLst/>
            <a:cxnLst/>
            <a:rect l="l" t="t" r="r" b="b"/>
            <a:pathLst>
              <a:path w="8832850" h="6546850">
                <a:moveTo>
                  <a:pt x="4415790" y="6546850"/>
                </a:moveTo>
                <a:lnTo>
                  <a:pt x="0" y="6546850"/>
                </a:lnTo>
                <a:lnTo>
                  <a:pt x="0" y="0"/>
                </a:lnTo>
                <a:lnTo>
                  <a:pt x="8832850" y="0"/>
                </a:lnTo>
                <a:lnTo>
                  <a:pt x="8832850" y="6546850"/>
                </a:lnTo>
                <a:lnTo>
                  <a:pt x="4415790" y="6546850"/>
                </a:lnTo>
                <a:close/>
              </a:path>
            </a:pathLst>
          </a:custGeom>
          <a:ln w="9344">
            <a:solidFill>
              <a:srgbClr val="7A9798"/>
            </a:solidFill>
          </a:ln>
        </p:spPr>
        <p:txBody>
          <a:bodyPr wrap="square" lIns="0" tIns="0" rIns="0" bIns="0" rtlCol="0"/>
          <a:lstStyle/>
          <a:p>
            <a:endParaRPr dirty="0"/>
          </a:p>
        </p:txBody>
      </p:sp>
      <p:sp>
        <p:nvSpPr>
          <p:cNvPr id="2" name="Holder 2"/>
          <p:cNvSpPr>
            <a:spLocks noGrp="1"/>
          </p:cNvSpPr>
          <p:nvPr>
            <p:ph type="title"/>
          </p:nvPr>
        </p:nvSpPr>
        <p:spPr>
          <a:xfrm>
            <a:off x="670559" y="346709"/>
            <a:ext cx="7802880" cy="391159"/>
          </a:xfrm>
          <a:prstGeom prst="rect">
            <a:avLst/>
          </a:prstGeom>
        </p:spPr>
        <p:txBody>
          <a:bodyPr wrap="square" lIns="0" tIns="0" rIns="0" bIns="0">
            <a:spAutoFit/>
          </a:bodyPr>
          <a:lstStyle>
            <a:lvl1pPr>
              <a:defRPr sz="2400" b="0" i="0">
                <a:solidFill>
                  <a:schemeClr val="tx1"/>
                </a:solidFill>
                <a:latin typeface="Arial"/>
                <a:cs typeface="Arial"/>
              </a:defRPr>
            </a:lvl1pPr>
          </a:lstStyle>
          <a:p>
            <a:endParaRPr/>
          </a:p>
        </p:txBody>
      </p:sp>
      <p:sp>
        <p:nvSpPr>
          <p:cNvPr id="3" name="Holder 3"/>
          <p:cNvSpPr>
            <a:spLocks noGrp="1"/>
          </p:cNvSpPr>
          <p:nvPr>
            <p:ph type="body" idx="1"/>
          </p:nvPr>
        </p:nvSpPr>
        <p:spPr>
          <a:xfrm>
            <a:off x="762000" y="1828800"/>
            <a:ext cx="7471409" cy="38100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82270" y="6458416"/>
            <a:ext cx="3950970" cy="196215"/>
          </a:xfrm>
          <a:prstGeom prst="rect">
            <a:avLst/>
          </a:prstGeom>
        </p:spPr>
        <p:txBody>
          <a:bodyPr wrap="square" lIns="0" tIns="0" rIns="0" bIns="0">
            <a:spAutoFit/>
          </a:bodyPr>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59E0CED8-6FDB-49B7-B0A8-9CB92157D08E}" type="datetime1">
              <a:rPr lang="en-US" smtClean="0"/>
              <a:pPr/>
              <a:t>10/17/2022</a:t>
            </a:fld>
            <a:endParaRPr lang="en-US" dirty="0"/>
          </a:p>
        </p:txBody>
      </p:sp>
      <p:sp>
        <p:nvSpPr>
          <p:cNvPr id="6" name="Holder 6"/>
          <p:cNvSpPr>
            <a:spLocks noGrp="1"/>
          </p:cNvSpPr>
          <p:nvPr>
            <p:ph type="sldNum" sz="quarter" idx="7"/>
          </p:nvPr>
        </p:nvSpPr>
        <p:spPr>
          <a:xfrm>
            <a:off x="8459469" y="6430208"/>
            <a:ext cx="302259" cy="252729"/>
          </a:xfrm>
          <a:prstGeom prst="rect">
            <a:avLst/>
          </a:prstGeom>
        </p:spPr>
        <p:txBody>
          <a:bodyPr wrap="square" lIns="0" tIns="0" rIns="0" bIns="0">
            <a:spAutoFit/>
          </a:bodyPr>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6.xml"/><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hyperlink" Target="https://www.ualberta.ca/science/news/2020/march/machine-learning-disaster-prediction.html#:~:text=The%20scientists%20are%20using%20machine,as%20a%20landslide%20or%20earthquake" TargetMode="External"/><Relationship Id="rId2" Type="http://schemas.openxmlformats.org/officeDocument/2006/relationships/hyperlink" Target="https://scholarworks.calstate.edu/concern/theses/wh246v30m?locale=en" TargetMode="Externa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28600"/>
            <a:ext cx="8305800" cy="1951816"/>
          </a:xfrm>
          <a:prstGeom prst="rect">
            <a:avLst/>
          </a:prstGeom>
        </p:spPr>
        <p:txBody>
          <a:bodyPr vert="horz" wrap="square" lIns="0" tIns="12700" rIns="0" bIns="0" rtlCol="0">
            <a:spAutoFit/>
          </a:bodyPr>
          <a:lstStyle/>
          <a:p>
            <a:pPr marL="12700" algn="ctr">
              <a:lnSpc>
                <a:spcPct val="100000"/>
              </a:lnSpc>
              <a:spcBef>
                <a:spcPts val="100"/>
              </a:spcBef>
            </a:pPr>
            <a:r>
              <a:rPr lang="en-US" sz="3200" b="1" dirty="0">
                <a:solidFill>
                  <a:srgbClr val="000000"/>
                </a:solidFill>
                <a:latin typeface="Times New Roman" pitchFamily="18" charset="0"/>
                <a:cs typeface="Times New Roman" pitchFamily="18" charset="0"/>
              </a:rPr>
              <a:t>Literature Survey</a:t>
            </a:r>
            <a:br>
              <a:rPr lang="en-US" sz="3200" b="1" dirty="0">
                <a:solidFill>
                  <a:srgbClr val="000000"/>
                </a:solidFill>
                <a:latin typeface="Times New Roman" pitchFamily="18" charset="0"/>
                <a:cs typeface="Times New Roman" pitchFamily="18" charset="0"/>
              </a:rPr>
            </a:br>
            <a:r>
              <a:rPr lang="en-US" sz="3200" b="1" dirty="0">
                <a:solidFill>
                  <a:srgbClr val="000000"/>
                </a:solidFill>
                <a:latin typeface="Times New Roman" pitchFamily="18" charset="0"/>
                <a:cs typeface="Times New Roman" pitchFamily="18" charset="0"/>
              </a:rPr>
              <a:t>on</a:t>
            </a:r>
            <a:br>
              <a:rPr lang="en-US" sz="3200" b="1" dirty="0">
                <a:solidFill>
                  <a:srgbClr val="000000"/>
                </a:solidFill>
                <a:latin typeface="Times New Roman" pitchFamily="18" charset="0"/>
                <a:cs typeface="Times New Roman" pitchFamily="18" charset="0"/>
              </a:rPr>
            </a:br>
            <a:r>
              <a:rPr lang="en-US" sz="3200" b="1" dirty="0">
                <a:solidFill>
                  <a:srgbClr val="000000"/>
                </a:solidFill>
                <a:latin typeface="Calibri"/>
              </a:rPr>
              <a:t> </a:t>
            </a:r>
            <a:r>
              <a:rPr lang="en-US" sz="3000" b="1" dirty="0">
                <a:solidFill>
                  <a:srgbClr val="0000FF"/>
                </a:solidFill>
                <a:latin typeface="Times New Roman" panose="02020603050405020304" pitchFamily="18" charset="0"/>
                <a:cs typeface="Times New Roman" panose="02020603050405020304" pitchFamily="18" charset="0"/>
              </a:rPr>
              <a:t>Weather Forecasting &amp; Disaster Prediction System Using ML</a:t>
            </a:r>
            <a:endParaRPr sz="3000" dirty="0">
              <a:solidFill>
                <a:srgbClr val="0000FF"/>
              </a:solidFill>
              <a:latin typeface="Times New Roman" panose="02020603050405020304" pitchFamily="18" charset="0"/>
              <a:cs typeface="Times New Roman" pitchFamily="18" charset="0"/>
            </a:endParaRPr>
          </a:p>
        </p:txBody>
      </p:sp>
      <p:sp>
        <p:nvSpPr>
          <p:cNvPr id="9" name="CustomShape 2"/>
          <p:cNvSpPr/>
          <p:nvPr/>
        </p:nvSpPr>
        <p:spPr>
          <a:xfrm>
            <a:off x="609600" y="2080807"/>
            <a:ext cx="2790825" cy="2696385"/>
          </a:xfrm>
          <a:prstGeom prst="rect">
            <a:avLst/>
          </a:prstGeom>
          <a:noFill/>
          <a:ln>
            <a:noFill/>
          </a:ln>
        </p:spPr>
        <p:txBody>
          <a:bodyPr lIns="90000" tIns="45000" rIns="90000" bIns="45000"/>
          <a:lstStyle/>
          <a:p>
            <a:pPr algn="ctr">
              <a:lnSpc>
                <a:spcPct val="150000"/>
              </a:lnSpc>
            </a:pPr>
            <a:r>
              <a:rPr lang="en-IN" sz="2200" b="1" dirty="0">
                <a:solidFill>
                  <a:srgbClr val="000000"/>
                </a:solidFill>
                <a:latin typeface="Times New Roman" panose="02020603050405020304" pitchFamily="18" charset="0"/>
                <a:cs typeface="Times New Roman" panose="02020603050405020304" pitchFamily="18" charset="0"/>
              </a:rPr>
              <a:t>Presented By</a:t>
            </a:r>
            <a:endParaRPr lang="en-IN" sz="2200" b="1" dirty="0">
              <a:solidFill>
                <a:srgbClr val="0000FF"/>
              </a:solidFill>
              <a:latin typeface="Times New Roman" panose="02020603050405020304" pitchFamily="18" charset="0"/>
              <a:cs typeface="Times New Roman" panose="02020603050405020304" pitchFamily="18" charset="0"/>
            </a:endParaRPr>
          </a:p>
          <a:p>
            <a:pPr algn="ctr">
              <a:lnSpc>
                <a:spcPct val="150000"/>
              </a:lnSpc>
            </a:pPr>
            <a:r>
              <a:rPr lang="en-IN" sz="1600" dirty="0">
                <a:solidFill>
                  <a:srgbClr val="0000FF"/>
                </a:solidFill>
                <a:latin typeface="Times New Roman" panose="02020603050405020304" pitchFamily="18" charset="0"/>
                <a:cs typeface="Times New Roman" panose="02020603050405020304" pitchFamily="18" charset="0"/>
              </a:rPr>
              <a:t>Suchita Mishra</a:t>
            </a:r>
          </a:p>
          <a:p>
            <a:pPr algn="ctr">
              <a:lnSpc>
                <a:spcPct val="150000"/>
              </a:lnSpc>
            </a:pPr>
            <a:r>
              <a:rPr lang="en-IN" sz="1600" dirty="0">
                <a:solidFill>
                  <a:srgbClr val="0000FF"/>
                </a:solidFill>
                <a:latin typeface="Times New Roman" panose="02020603050405020304" pitchFamily="18" charset="0"/>
                <a:cs typeface="Times New Roman" panose="02020603050405020304" pitchFamily="18" charset="0"/>
              </a:rPr>
              <a:t>Vaishnavi Belekar</a:t>
            </a:r>
          </a:p>
          <a:p>
            <a:pPr algn="ctr">
              <a:lnSpc>
                <a:spcPct val="150000"/>
              </a:lnSpc>
            </a:pPr>
            <a:r>
              <a:rPr lang="en-IN" sz="1600" dirty="0">
                <a:solidFill>
                  <a:srgbClr val="0000FF"/>
                </a:solidFill>
                <a:latin typeface="Times New Roman" panose="02020603050405020304" pitchFamily="18" charset="0"/>
                <a:cs typeface="Times New Roman" panose="02020603050405020304" pitchFamily="18" charset="0"/>
              </a:rPr>
              <a:t>Shubhangi Chaudhary</a:t>
            </a:r>
          </a:p>
          <a:p>
            <a:pPr algn="ctr">
              <a:lnSpc>
                <a:spcPct val="150000"/>
              </a:lnSpc>
            </a:pPr>
            <a:r>
              <a:rPr lang="en-IN" sz="1600" dirty="0">
                <a:solidFill>
                  <a:srgbClr val="0000FF"/>
                </a:solidFill>
                <a:latin typeface="Times New Roman" panose="02020603050405020304" pitchFamily="18" charset="0"/>
                <a:cs typeface="Times New Roman" panose="02020603050405020304" pitchFamily="18" charset="0"/>
              </a:rPr>
              <a:t>Pushpak Fasate</a:t>
            </a:r>
          </a:p>
          <a:p>
            <a:pPr algn="ctr">
              <a:lnSpc>
                <a:spcPct val="150000"/>
              </a:lnSpc>
            </a:pPr>
            <a:r>
              <a:rPr lang="en-IN" sz="1600" dirty="0">
                <a:solidFill>
                  <a:srgbClr val="0000FF"/>
                </a:solidFill>
                <a:latin typeface="Times New Roman" panose="02020603050405020304" pitchFamily="18" charset="0"/>
                <a:cs typeface="Times New Roman" panose="02020603050405020304" pitchFamily="18" charset="0"/>
              </a:rPr>
              <a:t>Utkarsh Hajare</a:t>
            </a:r>
          </a:p>
          <a:p>
            <a:pPr>
              <a:lnSpc>
                <a:spcPct val="100000"/>
              </a:lnSpc>
            </a:pPr>
            <a:endParaRPr lang="en-IN" sz="2000" b="1" dirty="0">
              <a:solidFill>
                <a:srgbClr val="0000FF"/>
              </a:solidFill>
              <a:latin typeface="Arial"/>
            </a:endParaRPr>
          </a:p>
          <a:p>
            <a:pPr>
              <a:lnSpc>
                <a:spcPct val="100000"/>
              </a:lnSpc>
            </a:pPr>
            <a:endParaRPr dirty="0">
              <a:solidFill>
                <a:srgbClr val="0000FF"/>
              </a:solidFill>
            </a:endParaRPr>
          </a:p>
        </p:txBody>
      </p:sp>
      <p:sp>
        <p:nvSpPr>
          <p:cNvPr id="13" name="CustomShape 5"/>
          <p:cNvSpPr/>
          <p:nvPr/>
        </p:nvSpPr>
        <p:spPr>
          <a:xfrm>
            <a:off x="1447800" y="4876800"/>
            <a:ext cx="6629040" cy="397800"/>
          </a:xfrm>
          <a:prstGeom prst="rect">
            <a:avLst/>
          </a:prstGeom>
          <a:noFill/>
          <a:ln>
            <a:noFill/>
          </a:ln>
        </p:spPr>
        <p:txBody>
          <a:bodyPr lIns="90000" tIns="45000" rIns="90000" bIns="45000"/>
          <a:lstStyle/>
          <a:p>
            <a:pPr>
              <a:lnSpc>
                <a:spcPct val="100000"/>
              </a:lnSpc>
            </a:pPr>
            <a:r>
              <a:rPr lang="en-IN" sz="2000" b="1" dirty="0">
                <a:solidFill>
                  <a:srgbClr val="000000"/>
                </a:solidFill>
                <a:latin typeface="Arial"/>
              </a:rPr>
              <a:t>Department of Computer Science &amp; Engineering</a:t>
            </a:r>
            <a:endParaRPr sz="2000" dirty="0"/>
          </a:p>
        </p:txBody>
      </p:sp>
      <p:sp>
        <p:nvSpPr>
          <p:cNvPr id="14" name="CustomShape 4"/>
          <p:cNvSpPr/>
          <p:nvPr/>
        </p:nvSpPr>
        <p:spPr>
          <a:xfrm>
            <a:off x="457200" y="5334000"/>
            <a:ext cx="8229600" cy="914400"/>
          </a:xfrm>
          <a:prstGeom prst="rect">
            <a:avLst/>
          </a:prstGeom>
          <a:noFill/>
          <a:ln>
            <a:noFill/>
          </a:ln>
        </p:spPr>
        <p:txBody>
          <a:bodyPr lIns="90000" tIns="45000" rIns="90000" bIns="45000"/>
          <a:lstStyle/>
          <a:p>
            <a:pPr algn="ctr">
              <a:lnSpc>
                <a:spcPct val="93000"/>
              </a:lnSpc>
            </a:pPr>
            <a:r>
              <a:rPr lang="en-IN" sz="2200" b="1" dirty="0">
                <a:solidFill>
                  <a:srgbClr val="000000"/>
                </a:solidFill>
                <a:latin typeface="Perpetua"/>
                <a:ea typeface="DejaVu Sans"/>
              </a:rPr>
              <a:t>      </a:t>
            </a:r>
            <a:r>
              <a:rPr lang="en-IN" sz="2000" b="1" dirty="0">
                <a:solidFill>
                  <a:srgbClr val="000000"/>
                </a:solidFill>
                <a:latin typeface="Times New Roman" pitchFamily="18" charset="0"/>
                <a:ea typeface="DejaVu Sans"/>
                <a:cs typeface="Times New Roman" pitchFamily="18" charset="0"/>
              </a:rPr>
              <a:t>S. B. JAIN INSTITUTE OF TECHNOLOGY MANAGEMENT AND RESEARCH,NAGPUR</a:t>
            </a:r>
          </a:p>
          <a:p>
            <a:pPr algn="ctr">
              <a:lnSpc>
                <a:spcPct val="93000"/>
              </a:lnSpc>
            </a:pPr>
            <a:r>
              <a:rPr lang="en-IN" sz="2000" b="1" dirty="0">
                <a:solidFill>
                  <a:srgbClr val="000000"/>
                </a:solidFill>
                <a:latin typeface="Times New Roman" pitchFamily="18" charset="0"/>
                <a:cs typeface="Times New Roman" pitchFamily="18" charset="0"/>
              </a:rPr>
              <a:t>An Autonomous Institute, Affiliated to RTMNU, Nagpur</a:t>
            </a:r>
            <a:endParaRPr sz="2000" dirty="0">
              <a:latin typeface="Times New Roman" pitchFamily="18" charset="0"/>
              <a:cs typeface="Times New Roman" pitchFamily="18" charset="0"/>
            </a:endParaRPr>
          </a:p>
        </p:txBody>
      </p:sp>
      <p:pic>
        <p:nvPicPr>
          <p:cNvPr id="1026" name="Picture 2" descr="C:\Users\PROJECT LAB\Desktop\College LOGO.png"/>
          <p:cNvPicPr>
            <a:picLocks noChangeAspect="1" noChangeArrowheads="1"/>
          </p:cNvPicPr>
          <p:nvPr/>
        </p:nvPicPr>
        <p:blipFill>
          <a:blip r:embed="rId2"/>
          <a:srcRect/>
          <a:stretch>
            <a:fillRect/>
          </a:stretch>
        </p:blipFill>
        <p:spPr bwMode="auto">
          <a:xfrm>
            <a:off x="3838575" y="2449053"/>
            <a:ext cx="1466850" cy="1703803"/>
          </a:xfrm>
          <a:prstGeom prst="rect">
            <a:avLst/>
          </a:prstGeom>
          <a:noFill/>
        </p:spPr>
      </p:pic>
      <p:sp>
        <p:nvSpPr>
          <p:cNvPr id="4" name="TextBox 3">
            <a:extLst>
              <a:ext uri="{FF2B5EF4-FFF2-40B4-BE49-F238E27FC236}">
                <a16:creationId xmlns:a16="http://schemas.microsoft.com/office/drawing/2014/main" id="{9F34D50E-9D63-D8B3-D6EB-2A831783B667}"/>
              </a:ext>
            </a:extLst>
          </p:cNvPr>
          <p:cNvSpPr txBox="1"/>
          <p:nvPr/>
        </p:nvSpPr>
        <p:spPr>
          <a:xfrm>
            <a:off x="5305425" y="2586224"/>
            <a:ext cx="3314520" cy="965905"/>
          </a:xfrm>
          <a:prstGeom prst="rect">
            <a:avLst/>
          </a:prstGeom>
          <a:noFill/>
        </p:spPr>
        <p:txBody>
          <a:bodyPr wrap="square">
            <a:spAutoFit/>
          </a:bodyPr>
          <a:lstStyle/>
          <a:p>
            <a:pPr algn="ctr">
              <a:lnSpc>
                <a:spcPct val="150000"/>
              </a:lnSpc>
            </a:pPr>
            <a:r>
              <a:rPr lang="en-IN" sz="2200" b="1" dirty="0">
                <a:solidFill>
                  <a:srgbClr val="000000"/>
                </a:solidFill>
                <a:latin typeface="Times New Roman" panose="02020603050405020304" pitchFamily="18" charset="0"/>
                <a:cs typeface="Times New Roman" panose="02020603050405020304" pitchFamily="18" charset="0"/>
              </a:rPr>
              <a:t>Guided By</a:t>
            </a:r>
            <a:endParaRPr lang="en-IN" sz="2200" b="1" dirty="0">
              <a:solidFill>
                <a:srgbClr val="0000FF"/>
              </a:solidFill>
              <a:latin typeface="Times New Roman" panose="02020603050405020304" pitchFamily="18" charset="0"/>
              <a:cs typeface="Times New Roman" panose="02020603050405020304" pitchFamily="18" charset="0"/>
            </a:endParaRPr>
          </a:p>
          <a:p>
            <a:pPr algn="ctr">
              <a:lnSpc>
                <a:spcPct val="150000"/>
              </a:lnSpc>
            </a:pPr>
            <a:r>
              <a:rPr lang="en-IN" dirty="0">
                <a:solidFill>
                  <a:srgbClr val="0000FF"/>
                </a:solidFill>
                <a:latin typeface="Times New Roman" panose="02020603050405020304" pitchFamily="18" charset="0"/>
                <a:cs typeface="Times New Roman" panose="02020603050405020304" pitchFamily="18" charset="0"/>
              </a:rPr>
              <a:t>Dr</a:t>
            </a:r>
            <a:r>
              <a:rPr lang="en-IN" sz="1800" dirty="0">
                <a:solidFill>
                  <a:srgbClr val="0000FF"/>
                </a:solidFill>
                <a:latin typeface="Times New Roman" panose="02020603050405020304" pitchFamily="18" charset="0"/>
                <a:cs typeface="Times New Roman" panose="02020603050405020304" pitchFamily="18" charset="0"/>
              </a:rPr>
              <a:t>. Mrudula Nimbarte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Shape 1"/>
          <p:cNvSpPr txBox="1"/>
          <p:nvPr/>
        </p:nvSpPr>
        <p:spPr>
          <a:xfrm>
            <a:off x="457200" y="274680"/>
            <a:ext cx="8229323" cy="715920"/>
          </a:xfrm>
          <a:prstGeom prst="rect">
            <a:avLst/>
          </a:prstGeom>
        </p:spPr>
        <p:txBody>
          <a:bodyPr anchor="ctr"/>
          <a:lstStyle/>
          <a:p>
            <a:pPr algn="ctr"/>
            <a:r>
              <a:rPr lang="en-US" sz="3200" b="1" dirty="0">
                <a:solidFill>
                  <a:srgbClr val="000000"/>
                </a:solidFill>
                <a:latin typeface="Times New Roman" pitchFamily="18" charset="0"/>
                <a:cs typeface="Times New Roman" pitchFamily="18" charset="0"/>
              </a:rPr>
              <a:t>Literature Survey</a:t>
            </a:r>
          </a:p>
        </p:txBody>
      </p:sp>
      <p:sp>
        <p:nvSpPr>
          <p:cNvPr id="138" name="TextShape 3"/>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dirty="0">
              <a:solidFill>
                <a:srgbClr val="0000FF"/>
              </a:solidFill>
            </a:endParaRPr>
          </a:p>
        </p:txBody>
      </p:sp>
      <p:sp>
        <p:nvSpPr>
          <p:cNvPr id="139" name="TextShape 4"/>
          <p:cNvSpPr txBox="1"/>
          <p:nvPr/>
        </p:nvSpPr>
        <p:spPr>
          <a:xfrm>
            <a:off x="8264769" y="6172200"/>
            <a:ext cx="585969" cy="685440"/>
          </a:xfrm>
          <a:prstGeom prst="rect">
            <a:avLst/>
          </a:prstGeom>
        </p:spPr>
        <p:txBody>
          <a:bodyPr anchor="ctr"/>
          <a:lstStyle/>
          <a:p>
            <a:pPr>
              <a:lnSpc>
                <a:spcPct val="100000"/>
              </a:lnSpc>
            </a:pPr>
            <a:fld id="{8ABF4D78-6A60-436E-A1A1-B01BCC625A31}" type="slidenum">
              <a:rPr lang="en-IN">
                <a:solidFill>
                  <a:srgbClr val="0000FF"/>
                </a:solidFill>
                <a:latin typeface="Cambria"/>
              </a:rPr>
              <a:pPr>
                <a:lnSpc>
                  <a:spcPct val="100000"/>
                </a:lnSpc>
              </a:pPr>
              <a:t>10</a:t>
            </a:fld>
            <a:endParaRPr dirty="0">
              <a:solidFill>
                <a:srgbClr val="0000FF"/>
              </a:solidFill>
            </a:endParaRPr>
          </a:p>
        </p:txBody>
      </p:sp>
      <p:pic>
        <p:nvPicPr>
          <p:cNvPr id="4" name="Picture 3">
            <a:extLst>
              <a:ext uri="{FF2B5EF4-FFF2-40B4-BE49-F238E27FC236}">
                <a16:creationId xmlns:a16="http://schemas.microsoft.com/office/drawing/2014/main" id="{46239085-073F-76C8-AFDC-E9A645D420D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4685" y="1647890"/>
            <a:ext cx="1981200" cy="4295284"/>
          </a:xfrm>
          <a:prstGeom prst="rect">
            <a:avLst/>
          </a:prstGeom>
        </p:spPr>
      </p:pic>
      <p:pic>
        <p:nvPicPr>
          <p:cNvPr id="7" name="Picture 6">
            <a:extLst>
              <a:ext uri="{FF2B5EF4-FFF2-40B4-BE49-F238E27FC236}">
                <a16:creationId xmlns:a16="http://schemas.microsoft.com/office/drawing/2014/main" id="{B99299EA-3B87-DF9F-AEDC-3521C46481C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37691" y="1647890"/>
            <a:ext cx="2068339" cy="4295284"/>
          </a:xfrm>
          <a:prstGeom prst="rect">
            <a:avLst/>
          </a:prstGeom>
        </p:spPr>
      </p:pic>
      <p:pic>
        <p:nvPicPr>
          <p:cNvPr id="9" name="Picture 8">
            <a:extLst>
              <a:ext uri="{FF2B5EF4-FFF2-40B4-BE49-F238E27FC236}">
                <a16:creationId xmlns:a16="http://schemas.microsoft.com/office/drawing/2014/main" id="{BDA4D0B6-27BA-784A-C607-F0119000312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88311" y="1647890"/>
            <a:ext cx="1981200" cy="4295284"/>
          </a:xfrm>
          <a:prstGeom prst="rect">
            <a:avLst/>
          </a:prstGeom>
        </p:spPr>
      </p:pic>
      <p:sp>
        <p:nvSpPr>
          <p:cNvPr id="11" name="TextBox 10">
            <a:extLst>
              <a:ext uri="{FF2B5EF4-FFF2-40B4-BE49-F238E27FC236}">
                <a16:creationId xmlns:a16="http://schemas.microsoft.com/office/drawing/2014/main" id="{3290492C-006F-5D34-5C61-E569034F998C}"/>
              </a:ext>
            </a:extLst>
          </p:cNvPr>
          <p:cNvSpPr txBox="1"/>
          <p:nvPr/>
        </p:nvSpPr>
        <p:spPr>
          <a:xfrm>
            <a:off x="685800" y="1033983"/>
            <a:ext cx="2343626"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4. Disaster Prediction</a:t>
            </a:r>
          </a:p>
        </p:txBody>
      </p:sp>
    </p:spTree>
    <p:extLst>
      <p:ext uri="{BB962C8B-B14F-4D97-AF65-F5344CB8AC3E}">
        <p14:creationId xmlns:p14="http://schemas.microsoft.com/office/powerpoint/2010/main" val="33712500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Shape 1"/>
          <p:cNvSpPr txBox="1"/>
          <p:nvPr/>
        </p:nvSpPr>
        <p:spPr>
          <a:xfrm>
            <a:off x="457200" y="274680"/>
            <a:ext cx="8229323" cy="715920"/>
          </a:xfrm>
          <a:prstGeom prst="rect">
            <a:avLst/>
          </a:prstGeom>
        </p:spPr>
        <p:txBody>
          <a:bodyPr anchor="ctr"/>
          <a:lstStyle/>
          <a:p>
            <a:pPr algn="ctr"/>
            <a:r>
              <a:rPr lang="en-US" sz="3200" b="1" dirty="0">
                <a:solidFill>
                  <a:srgbClr val="000000"/>
                </a:solidFill>
                <a:latin typeface="Times New Roman" pitchFamily="18" charset="0"/>
                <a:cs typeface="Times New Roman" pitchFamily="18" charset="0"/>
              </a:rPr>
              <a:t>Literature Survey</a:t>
            </a:r>
          </a:p>
        </p:txBody>
      </p:sp>
      <p:sp>
        <p:nvSpPr>
          <p:cNvPr id="138" name="TextShape 3"/>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dirty="0">
              <a:solidFill>
                <a:srgbClr val="0000FF"/>
              </a:solidFill>
            </a:endParaRPr>
          </a:p>
        </p:txBody>
      </p:sp>
      <p:sp>
        <p:nvSpPr>
          <p:cNvPr id="139" name="TextShape 4"/>
          <p:cNvSpPr txBox="1"/>
          <p:nvPr/>
        </p:nvSpPr>
        <p:spPr>
          <a:xfrm>
            <a:off x="8264769" y="6172200"/>
            <a:ext cx="585969" cy="685440"/>
          </a:xfrm>
          <a:prstGeom prst="rect">
            <a:avLst/>
          </a:prstGeom>
        </p:spPr>
        <p:txBody>
          <a:bodyPr anchor="ctr"/>
          <a:lstStyle/>
          <a:p>
            <a:pPr>
              <a:lnSpc>
                <a:spcPct val="100000"/>
              </a:lnSpc>
            </a:pPr>
            <a:fld id="{8ABF4D78-6A60-436E-A1A1-B01BCC625A31}" type="slidenum">
              <a:rPr lang="en-IN">
                <a:solidFill>
                  <a:srgbClr val="0000FF"/>
                </a:solidFill>
                <a:latin typeface="Cambria"/>
              </a:rPr>
              <a:pPr>
                <a:lnSpc>
                  <a:spcPct val="100000"/>
                </a:lnSpc>
              </a:pPr>
              <a:t>11</a:t>
            </a:fld>
            <a:endParaRPr dirty="0">
              <a:solidFill>
                <a:srgbClr val="0000FF"/>
              </a:solidFill>
            </a:endParaRPr>
          </a:p>
        </p:txBody>
      </p:sp>
      <p:pic>
        <p:nvPicPr>
          <p:cNvPr id="3" name="Picture 2">
            <a:extLst>
              <a:ext uri="{FF2B5EF4-FFF2-40B4-BE49-F238E27FC236}">
                <a16:creationId xmlns:a16="http://schemas.microsoft.com/office/drawing/2014/main" id="{0FF00FE2-3E3E-646E-1074-79AA59F3FD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1598963"/>
            <a:ext cx="2343626" cy="4460487"/>
          </a:xfrm>
          <a:prstGeom prst="rect">
            <a:avLst/>
          </a:prstGeom>
        </p:spPr>
      </p:pic>
      <p:pic>
        <p:nvPicPr>
          <p:cNvPr id="6" name="Picture 5">
            <a:extLst>
              <a:ext uri="{FF2B5EF4-FFF2-40B4-BE49-F238E27FC236}">
                <a16:creationId xmlns:a16="http://schemas.microsoft.com/office/drawing/2014/main" id="{AE01F9CF-A3AF-62EB-98B6-B34FD5B67D7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05400" y="1598963"/>
            <a:ext cx="2362200" cy="4460488"/>
          </a:xfrm>
          <a:prstGeom prst="rect">
            <a:avLst/>
          </a:prstGeom>
        </p:spPr>
      </p:pic>
      <p:sp>
        <p:nvSpPr>
          <p:cNvPr id="10" name="TextBox 9">
            <a:extLst>
              <a:ext uri="{FF2B5EF4-FFF2-40B4-BE49-F238E27FC236}">
                <a16:creationId xmlns:a16="http://schemas.microsoft.com/office/drawing/2014/main" id="{82DDFBEA-7764-1360-161A-70C6FC0113A1}"/>
              </a:ext>
            </a:extLst>
          </p:cNvPr>
          <p:cNvSpPr txBox="1"/>
          <p:nvPr/>
        </p:nvSpPr>
        <p:spPr>
          <a:xfrm>
            <a:off x="685800" y="1033983"/>
            <a:ext cx="2343626"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5. Earthquake Alert</a:t>
            </a:r>
          </a:p>
        </p:txBody>
      </p:sp>
      <p:sp>
        <p:nvSpPr>
          <p:cNvPr id="12" name="TextBox 11">
            <a:extLst>
              <a:ext uri="{FF2B5EF4-FFF2-40B4-BE49-F238E27FC236}">
                <a16:creationId xmlns:a16="http://schemas.microsoft.com/office/drawing/2014/main" id="{4D174DA3-8365-4139-1945-0BE1A4E8CCCC}"/>
              </a:ext>
            </a:extLst>
          </p:cNvPr>
          <p:cNvSpPr txBox="1"/>
          <p:nvPr/>
        </p:nvSpPr>
        <p:spPr>
          <a:xfrm>
            <a:off x="4690406" y="1033983"/>
            <a:ext cx="386734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6. Flood Forecasting &amp; Warning Center</a:t>
            </a:r>
          </a:p>
        </p:txBody>
      </p:sp>
    </p:spTree>
    <p:extLst>
      <p:ext uri="{BB962C8B-B14F-4D97-AF65-F5344CB8AC3E}">
        <p14:creationId xmlns:p14="http://schemas.microsoft.com/office/powerpoint/2010/main" val="271415807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2"/>
          <p:cNvSpPr txBox="1"/>
          <p:nvPr/>
        </p:nvSpPr>
        <p:spPr>
          <a:xfrm>
            <a:off x="457200" y="1143000"/>
            <a:ext cx="7807569" cy="4982760"/>
          </a:xfrm>
          <a:prstGeom prst="rect">
            <a:avLst/>
          </a:prstGeom>
        </p:spPr>
        <p:txBody>
          <a:bodyPr/>
          <a:lstStyle/>
          <a:p>
            <a:pPr>
              <a:lnSpc>
                <a:spcPct val="150000"/>
              </a:lnSpc>
            </a:pPr>
            <a:r>
              <a:rPr lang="en-US" sz="1800" dirty="0">
                <a:solidFill>
                  <a:srgbClr val="00000A"/>
                </a:solidFill>
                <a:effectLst/>
                <a:latin typeface="Times New Roman" panose="02020603050405020304" pitchFamily="18" charset="0"/>
                <a:ea typeface="SimSun" panose="02010600030101010101" pitchFamily="2" charset="-122"/>
              </a:rPr>
              <a:t>The main purpose of this project is to provide users the real time </a:t>
            </a:r>
            <a:r>
              <a:rPr lang="en-US" sz="1800" b="1" dirty="0">
                <a:solidFill>
                  <a:srgbClr val="00000A"/>
                </a:solidFill>
                <a:effectLst/>
                <a:latin typeface="Times New Roman" panose="02020603050405020304" pitchFamily="18" charset="0"/>
                <a:ea typeface="SimSun" panose="02010600030101010101" pitchFamily="2" charset="-122"/>
              </a:rPr>
              <a:t>Weather </a:t>
            </a:r>
            <a:r>
              <a:rPr lang="en-US" b="1" dirty="0">
                <a:solidFill>
                  <a:srgbClr val="00000A"/>
                </a:solidFill>
                <a:latin typeface="Times New Roman" panose="02020603050405020304" pitchFamily="18" charset="0"/>
                <a:ea typeface="SimSun" panose="02010600030101010101" pitchFamily="2" charset="-122"/>
              </a:rPr>
              <a:t>F</a:t>
            </a:r>
            <a:r>
              <a:rPr lang="en-US" sz="1800" b="1" dirty="0">
                <a:solidFill>
                  <a:srgbClr val="00000A"/>
                </a:solidFill>
                <a:effectLst/>
                <a:latin typeface="Times New Roman" panose="02020603050405020304" pitchFamily="18" charset="0"/>
                <a:ea typeface="SimSun" panose="02010600030101010101" pitchFamily="2" charset="-122"/>
              </a:rPr>
              <a:t>orecasting</a:t>
            </a:r>
            <a:r>
              <a:rPr lang="en-US" sz="1800" dirty="0">
                <a:solidFill>
                  <a:srgbClr val="00000A"/>
                </a:solidFill>
                <a:effectLst/>
                <a:latin typeface="Times New Roman" panose="02020603050405020304" pitchFamily="18" charset="0"/>
                <a:ea typeface="SimSun" panose="02010600030101010101" pitchFamily="2" charset="-122"/>
              </a:rPr>
              <a:t> based on the area and in addition to </a:t>
            </a:r>
            <a:r>
              <a:rPr lang="en-US" dirty="0">
                <a:solidFill>
                  <a:srgbClr val="00000A"/>
                </a:solidFill>
                <a:latin typeface="Times New Roman" panose="02020603050405020304" pitchFamily="18" charset="0"/>
                <a:ea typeface="SimSun" panose="02010600030101010101" pitchFamily="2" charset="-122"/>
              </a:rPr>
              <a:t>this, it will also let users see the </a:t>
            </a:r>
            <a:r>
              <a:rPr lang="en-US" b="1" dirty="0">
                <a:solidFill>
                  <a:srgbClr val="00000A"/>
                </a:solidFill>
                <a:latin typeface="Times New Roman" panose="02020603050405020304" pitchFamily="18" charset="0"/>
                <a:ea typeface="SimSun" panose="02010600030101010101" pitchFamily="2" charset="-122"/>
              </a:rPr>
              <a:t>future predictions for any kind of disasters </a:t>
            </a:r>
            <a:r>
              <a:rPr lang="en-US" dirty="0">
                <a:solidFill>
                  <a:srgbClr val="00000A"/>
                </a:solidFill>
                <a:latin typeface="Times New Roman" panose="02020603050405020304" pitchFamily="18" charset="0"/>
                <a:ea typeface="SimSun" panose="02010600030101010101" pitchFamily="2" charset="-122"/>
              </a:rPr>
              <a:t>along with a graph of past year’s data.</a:t>
            </a:r>
            <a:r>
              <a:rPr lang="en-US" sz="1800" dirty="0">
                <a:solidFill>
                  <a:srgbClr val="00000A"/>
                </a:solidFill>
                <a:effectLst/>
                <a:latin typeface="Times New Roman" panose="02020603050405020304" pitchFamily="18" charset="0"/>
                <a:ea typeface="SimSun" panose="02010600030101010101" pitchFamily="2" charset="-122"/>
              </a:rPr>
              <a:t> </a:t>
            </a:r>
          </a:p>
          <a:p>
            <a:pPr>
              <a:lnSpc>
                <a:spcPct val="150000"/>
              </a:lnSpc>
            </a:pPr>
            <a:endParaRPr lang="en-US" dirty="0">
              <a:solidFill>
                <a:srgbClr val="00000A"/>
              </a:solidFill>
              <a:latin typeface="Times New Roman" panose="02020603050405020304" pitchFamily="18" charset="0"/>
              <a:ea typeface="SimSun" panose="02010600030101010101" pitchFamily="2" charset="-122"/>
            </a:endParaRPr>
          </a:p>
          <a:p>
            <a:pPr>
              <a:lnSpc>
                <a:spcPct val="150000"/>
              </a:lnSpc>
            </a:pPr>
            <a:r>
              <a:rPr lang="en-US" sz="1800" dirty="0">
                <a:solidFill>
                  <a:srgbClr val="00000A"/>
                </a:solidFill>
                <a:effectLst/>
                <a:latin typeface="Times New Roman" panose="02020603050405020304" pitchFamily="18" charset="0"/>
                <a:ea typeface="SimSun" panose="02010600030101010101" pitchFamily="2" charset="-122"/>
              </a:rPr>
              <a:t>In our project there will be two modules :</a:t>
            </a:r>
          </a:p>
          <a:p>
            <a:pPr marL="342900" indent="-342900">
              <a:lnSpc>
                <a:spcPct val="150000"/>
              </a:lnSpc>
              <a:buAutoNum type="arabicPeriod"/>
            </a:pPr>
            <a:r>
              <a:rPr lang="en-US" sz="1800" dirty="0">
                <a:solidFill>
                  <a:srgbClr val="00000A"/>
                </a:solidFill>
                <a:effectLst/>
                <a:latin typeface="Times New Roman" panose="02020603050405020304" pitchFamily="18" charset="0"/>
                <a:ea typeface="SimSun" panose="02010600030101010101" pitchFamily="2" charset="-122"/>
              </a:rPr>
              <a:t>Weather Forecasting</a:t>
            </a:r>
          </a:p>
          <a:p>
            <a:pPr marL="342900" indent="-342900">
              <a:lnSpc>
                <a:spcPct val="150000"/>
              </a:lnSpc>
              <a:buAutoNum type="arabicPeriod"/>
            </a:pPr>
            <a:r>
              <a:rPr lang="en-US" sz="1800" dirty="0">
                <a:solidFill>
                  <a:srgbClr val="00000A"/>
                </a:solidFill>
                <a:effectLst/>
                <a:latin typeface="Times New Roman" panose="02020603050405020304" pitchFamily="18" charset="0"/>
                <a:ea typeface="SimSun" panose="02010600030101010101" pitchFamily="2" charset="-122"/>
              </a:rPr>
              <a:t>Disaster Predictions</a:t>
            </a:r>
            <a:endParaRPr lang="en-US" dirty="0">
              <a:solidFill>
                <a:srgbClr val="000000"/>
              </a:solidFill>
              <a:latin typeface="Cambria"/>
            </a:endParaRPr>
          </a:p>
          <a:p>
            <a:pPr>
              <a:lnSpc>
                <a:spcPct val="100000"/>
              </a:lnSpc>
            </a:pPr>
            <a:endParaRPr lang="en-US" dirty="0">
              <a:solidFill>
                <a:srgbClr val="000000"/>
              </a:solidFill>
              <a:latin typeface="Cambria"/>
            </a:endParaRPr>
          </a:p>
          <a:p>
            <a:pPr>
              <a:lnSpc>
                <a:spcPct val="100000"/>
              </a:lnSpc>
            </a:pPr>
            <a:endParaRPr lang="en-US" dirty="0">
              <a:solidFill>
                <a:srgbClr val="000000"/>
              </a:solidFill>
              <a:latin typeface="Cambria"/>
            </a:endParaRPr>
          </a:p>
          <a:p>
            <a:pPr>
              <a:lnSpc>
                <a:spcPct val="100000"/>
              </a:lnSpc>
            </a:pPr>
            <a:endParaRPr lang="en-US" dirty="0">
              <a:solidFill>
                <a:srgbClr val="000000"/>
              </a:solidFill>
              <a:latin typeface="Cambria"/>
            </a:endParaRPr>
          </a:p>
          <a:p>
            <a:pPr>
              <a:lnSpc>
                <a:spcPct val="100000"/>
              </a:lnSpc>
            </a:pPr>
            <a:r>
              <a:rPr lang="en-US" dirty="0">
                <a:solidFill>
                  <a:srgbClr val="000000"/>
                </a:solidFill>
                <a:latin typeface="Cambria"/>
              </a:rPr>
              <a:t>                  </a:t>
            </a:r>
          </a:p>
          <a:p>
            <a:pPr>
              <a:lnSpc>
                <a:spcPct val="100000"/>
              </a:lnSpc>
            </a:pPr>
            <a:endParaRPr lang="en-US" sz="1800" dirty="0">
              <a:latin typeface="Times New Roman" pitchFamily="18" charset="0"/>
              <a:cs typeface="Times New Roman" pitchFamily="18" charset="0"/>
            </a:endParaRPr>
          </a:p>
          <a:p>
            <a:pPr marL="285750" indent="-285750">
              <a:lnSpc>
                <a:spcPct val="100000"/>
              </a:lnSpc>
              <a:buFont typeface="Arial" panose="020B0604020202020204" pitchFamily="34" charset="0"/>
              <a:buChar char="•"/>
            </a:pPr>
            <a:endParaRPr lang="en-US" dirty="0">
              <a:solidFill>
                <a:srgbClr val="000000"/>
              </a:solidFill>
              <a:latin typeface="Cambria"/>
            </a:endParaRPr>
          </a:p>
          <a:p>
            <a:pPr>
              <a:lnSpc>
                <a:spcPct val="100000"/>
              </a:lnSpc>
            </a:pPr>
            <a:endParaRPr dirty="0"/>
          </a:p>
        </p:txBody>
      </p:sp>
      <p:sp>
        <p:nvSpPr>
          <p:cNvPr id="146" name="TextShape 3"/>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dirty="0">
              <a:solidFill>
                <a:srgbClr val="0000FF"/>
              </a:solidFill>
            </a:endParaRPr>
          </a:p>
        </p:txBody>
      </p:sp>
      <p:sp>
        <p:nvSpPr>
          <p:cNvPr id="147" name="TextShape 4"/>
          <p:cNvSpPr txBox="1"/>
          <p:nvPr/>
        </p:nvSpPr>
        <p:spPr>
          <a:xfrm>
            <a:off x="8264769" y="6172200"/>
            <a:ext cx="585969" cy="685440"/>
          </a:xfrm>
          <a:prstGeom prst="rect">
            <a:avLst/>
          </a:prstGeom>
        </p:spPr>
        <p:txBody>
          <a:bodyPr anchor="ctr"/>
          <a:lstStyle/>
          <a:p>
            <a:pPr>
              <a:lnSpc>
                <a:spcPct val="100000"/>
              </a:lnSpc>
            </a:pPr>
            <a:fld id="{66B19D03-C119-44BF-83B7-F67D116CADE2}" type="slidenum">
              <a:rPr lang="en-IN">
                <a:solidFill>
                  <a:srgbClr val="0000FF"/>
                </a:solidFill>
                <a:latin typeface="Cambria"/>
              </a:rPr>
              <a:pPr>
                <a:lnSpc>
                  <a:spcPct val="100000"/>
                </a:lnSpc>
              </a:pPr>
              <a:t>12</a:t>
            </a:fld>
            <a:endParaRPr dirty="0">
              <a:solidFill>
                <a:srgbClr val="0000FF"/>
              </a:solidFill>
            </a:endParaRPr>
          </a:p>
        </p:txBody>
      </p:sp>
      <p:sp>
        <p:nvSpPr>
          <p:cNvPr id="3" name="TextShape 1">
            <a:extLst>
              <a:ext uri="{FF2B5EF4-FFF2-40B4-BE49-F238E27FC236}">
                <a16:creationId xmlns:a16="http://schemas.microsoft.com/office/drawing/2014/main" id="{7A5DD5BC-B830-C65F-B198-3F087EA832CE}"/>
              </a:ext>
            </a:extLst>
          </p:cNvPr>
          <p:cNvSpPr txBox="1"/>
          <p:nvPr/>
        </p:nvSpPr>
        <p:spPr>
          <a:xfrm>
            <a:off x="457200" y="274680"/>
            <a:ext cx="8229323" cy="715920"/>
          </a:xfrm>
          <a:prstGeom prst="rect">
            <a:avLst/>
          </a:prstGeom>
        </p:spPr>
        <p:txBody>
          <a:bodyPr anchor="ctr"/>
          <a:lstStyle/>
          <a:p>
            <a:pPr algn="ctr"/>
            <a:r>
              <a:rPr lang="en-US" sz="3200" b="1" dirty="0">
                <a:solidFill>
                  <a:srgbClr val="000000"/>
                </a:solidFill>
                <a:latin typeface="Times New Roman" pitchFamily="18" charset="0"/>
                <a:cs typeface="Times New Roman" pitchFamily="18" charset="0"/>
              </a:rPr>
              <a:t>Proposed Work</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F66B9A92-937F-C0B5-6F82-BDA07988CD3D}"/>
              </a:ext>
            </a:extLst>
          </p:cNvPr>
          <p:cNvSpPr txBox="1"/>
          <p:nvPr/>
        </p:nvSpPr>
        <p:spPr>
          <a:xfrm>
            <a:off x="3435917" y="174337"/>
            <a:ext cx="2253117" cy="584775"/>
          </a:xfrm>
          <a:prstGeom prst="rect">
            <a:avLst/>
          </a:prstGeom>
          <a:noFill/>
        </p:spPr>
        <p:txBody>
          <a:bodyPr wrap="none" rtlCol="0">
            <a:spAutoFit/>
          </a:bodyPr>
          <a:lstStyle/>
          <a:p>
            <a:r>
              <a:rPr lang="en-IN" sz="3200" b="1" dirty="0">
                <a:latin typeface="Times New Roman" panose="02020603050405020304" pitchFamily="18" charset="0"/>
                <a:cs typeface="Times New Roman" panose="02020603050405020304" pitchFamily="18" charset="0"/>
              </a:rPr>
              <a:t>Screenshots</a:t>
            </a:r>
          </a:p>
        </p:txBody>
      </p:sp>
      <p:pic>
        <p:nvPicPr>
          <p:cNvPr id="2" name="Picture 1">
            <a:extLst>
              <a:ext uri="{FF2B5EF4-FFF2-40B4-BE49-F238E27FC236}">
                <a16:creationId xmlns:a16="http://schemas.microsoft.com/office/drawing/2014/main" id="{0D161730-6CF7-2697-E0CE-E16BCEB87A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76400" y="1295401"/>
            <a:ext cx="2161044" cy="3842067"/>
          </a:xfrm>
          <a:prstGeom prst="rect">
            <a:avLst/>
          </a:prstGeom>
        </p:spPr>
      </p:pic>
      <p:pic>
        <p:nvPicPr>
          <p:cNvPr id="3" name="Picture 2">
            <a:extLst>
              <a:ext uri="{FF2B5EF4-FFF2-40B4-BE49-F238E27FC236}">
                <a16:creationId xmlns:a16="http://schemas.microsoft.com/office/drawing/2014/main" id="{25101154-3B32-8224-CF43-9153CC14AE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91199" y="1295401"/>
            <a:ext cx="2077927" cy="3829626"/>
          </a:xfrm>
          <a:prstGeom prst="rect">
            <a:avLst/>
          </a:prstGeom>
        </p:spPr>
      </p:pic>
    </p:spTree>
    <p:extLst>
      <p:ext uri="{BB962C8B-B14F-4D97-AF65-F5344CB8AC3E}">
        <p14:creationId xmlns:p14="http://schemas.microsoft.com/office/powerpoint/2010/main" val="49991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F66B9A92-937F-C0B5-6F82-BDA07988CD3D}"/>
              </a:ext>
            </a:extLst>
          </p:cNvPr>
          <p:cNvSpPr txBox="1"/>
          <p:nvPr/>
        </p:nvSpPr>
        <p:spPr>
          <a:xfrm>
            <a:off x="3435917" y="174337"/>
            <a:ext cx="2253117" cy="584775"/>
          </a:xfrm>
          <a:prstGeom prst="rect">
            <a:avLst/>
          </a:prstGeom>
          <a:noFill/>
        </p:spPr>
        <p:txBody>
          <a:bodyPr wrap="none" rtlCol="0">
            <a:spAutoFit/>
          </a:bodyPr>
          <a:lstStyle/>
          <a:p>
            <a:r>
              <a:rPr lang="en-IN" sz="3200" b="1" dirty="0">
                <a:latin typeface="Times New Roman" panose="02020603050405020304" pitchFamily="18" charset="0"/>
                <a:cs typeface="Times New Roman" panose="02020603050405020304" pitchFamily="18" charset="0"/>
              </a:rPr>
              <a:t>Screenshots</a:t>
            </a:r>
          </a:p>
        </p:txBody>
      </p:sp>
      <p:pic>
        <p:nvPicPr>
          <p:cNvPr id="2" name="Picture 1">
            <a:extLst>
              <a:ext uri="{FF2B5EF4-FFF2-40B4-BE49-F238E27FC236}">
                <a16:creationId xmlns:a16="http://schemas.microsoft.com/office/drawing/2014/main" id="{5ACCC63B-1CCB-D94B-9FF6-676DC04E76F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2599" y="1434114"/>
            <a:ext cx="2142257" cy="3810000"/>
          </a:xfrm>
          <a:prstGeom prst="rect">
            <a:avLst/>
          </a:prstGeom>
        </p:spPr>
      </p:pic>
      <p:pic>
        <p:nvPicPr>
          <p:cNvPr id="3" name="Picture 2" descr="A screenshot of a phone&#10;&#10;Description automatically generated with medium confidence">
            <a:extLst>
              <a:ext uri="{FF2B5EF4-FFF2-40B4-BE49-F238E27FC236}">
                <a16:creationId xmlns:a16="http://schemas.microsoft.com/office/drawing/2014/main" id="{E41163C6-5093-F6A7-84A4-B1B00FEBCE5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77742" y="1434114"/>
            <a:ext cx="2142257" cy="3883693"/>
          </a:xfrm>
          <a:prstGeom prst="rect">
            <a:avLst/>
          </a:prstGeom>
        </p:spPr>
      </p:pic>
    </p:spTree>
    <p:extLst>
      <p:ext uri="{BB962C8B-B14F-4D97-AF65-F5344CB8AC3E}">
        <p14:creationId xmlns:p14="http://schemas.microsoft.com/office/powerpoint/2010/main" val="1008397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Shape 2"/>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dirty="0">
              <a:solidFill>
                <a:srgbClr val="0000FF"/>
              </a:solidFill>
            </a:endParaRPr>
          </a:p>
        </p:txBody>
      </p:sp>
      <p:sp>
        <p:nvSpPr>
          <p:cNvPr id="143" name="TextShape 3"/>
          <p:cNvSpPr txBox="1"/>
          <p:nvPr/>
        </p:nvSpPr>
        <p:spPr>
          <a:xfrm>
            <a:off x="8264769" y="6172200"/>
            <a:ext cx="585969" cy="685440"/>
          </a:xfrm>
          <a:prstGeom prst="rect">
            <a:avLst/>
          </a:prstGeom>
        </p:spPr>
        <p:txBody>
          <a:bodyPr anchor="ctr"/>
          <a:lstStyle/>
          <a:p>
            <a:pPr>
              <a:lnSpc>
                <a:spcPct val="100000"/>
              </a:lnSpc>
            </a:pPr>
            <a:fld id="{CE5AF716-9F2C-435E-A60E-28C934F3F645}" type="slidenum">
              <a:rPr lang="en-IN">
                <a:solidFill>
                  <a:srgbClr val="0000FF"/>
                </a:solidFill>
                <a:latin typeface="Cambria"/>
              </a:rPr>
              <a:pPr>
                <a:lnSpc>
                  <a:spcPct val="100000"/>
                </a:lnSpc>
              </a:pPr>
              <a:t>15</a:t>
            </a:fld>
            <a:endParaRPr dirty="0">
              <a:solidFill>
                <a:srgbClr val="0000FF"/>
              </a:solidFill>
            </a:endParaRPr>
          </a:p>
        </p:txBody>
      </p:sp>
      <p:sp>
        <p:nvSpPr>
          <p:cNvPr id="6" name="TextShape 1">
            <a:extLst>
              <a:ext uri="{FF2B5EF4-FFF2-40B4-BE49-F238E27FC236}">
                <a16:creationId xmlns:a16="http://schemas.microsoft.com/office/drawing/2014/main" id="{9D82A2AF-50F8-4E0D-D8D7-BC031370CF84}"/>
              </a:ext>
            </a:extLst>
          </p:cNvPr>
          <p:cNvSpPr txBox="1"/>
          <p:nvPr/>
        </p:nvSpPr>
        <p:spPr>
          <a:xfrm>
            <a:off x="457200" y="274680"/>
            <a:ext cx="8229323" cy="715920"/>
          </a:xfrm>
          <a:prstGeom prst="rect">
            <a:avLst/>
          </a:prstGeom>
        </p:spPr>
        <p:txBody>
          <a:bodyPr anchor="ctr"/>
          <a:lstStyle/>
          <a:p>
            <a:pPr algn="ctr"/>
            <a:r>
              <a:rPr lang="en-US" sz="3200" b="1" dirty="0">
                <a:solidFill>
                  <a:srgbClr val="000000"/>
                </a:solidFill>
                <a:latin typeface="Times New Roman" pitchFamily="18" charset="0"/>
                <a:cs typeface="Times New Roman" pitchFamily="18" charset="0"/>
              </a:rPr>
              <a:t>System Design: Flowchart</a:t>
            </a:r>
          </a:p>
        </p:txBody>
      </p:sp>
      <p:pic>
        <p:nvPicPr>
          <p:cNvPr id="4" name="Picture 3">
            <a:extLst>
              <a:ext uri="{FF2B5EF4-FFF2-40B4-BE49-F238E27FC236}">
                <a16:creationId xmlns:a16="http://schemas.microsoft.com/office/drawing/2014/main" id="{5D779AC9-E996-6742-CE11-3C1999CF00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1979" y="1066800"/>
            <a:ext cx="6039764" cy="5238821"/>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0559" y="346709"/>
            <a:ext cx="7802880" cy="492443"/>
          </a:xfrm>
        </p:spPr>
        <p:txBody>
          <a:bodyPr/>
          <a:lstStyle/>
          <a:p>
            <a:pPr algn="ctr"/>
            <a:r>
              <a:rPr lang="en-IN" sz="3200" b="1" dirty="0">
                <a:latin typeface="Times New Roman" panose="02020603050405020304" pitchFamily="18" charset="0"/>
                <a:cs typeface="Times New Roman" panose="02020603050405020304" pitchFamily="18" charset="0"/>
              </a:rPr>
              <a:t>Use Case Diagram </a:t>
            </a:r>
          </a:p>
        </p:txBody>
      </p:sp>
      <p:sp>
        <p:nvSpPr>
          <p:cNvPr id="3" name="Footer Placeholder 2"/>
          <p:cNvSpPr>
            <a:spLocks noGrp="1"/>
          </p:cNvSpPr>
          <p:nvPr>
            <p:ph type="ftr" sz="quarter" idx="5"/>
          </p:nvPr>
        </p:nvSpPr>
        <p:spPr>
          <a:xfrm>
            <a:off x="382270" y="6458416"/>
            <a:ext cx="3950970" cy="179536"/>
          </a:xfrm>
        </p:spPr>
        <p:txBody>
          <a:bodyPr/>
          <a:lstStyle/>
          <a:p>
            <a:pPr marL="12700">
              <a:lnSpc>
                <a:spcPts val="1425"/>
              </a:lnSpc>
            </a:pPr>
            <a:r>
              <a:rPr lang="en-US" spc="-5" dirty="0"/>
              <a:t>By </a:t>
            </a:r>
            <a:r>
              <a:rPr lang="en-US" dirty="0"/>
              <a:t>Mr </a:t>
            </a:r>
            <a:r>
              <a:rPr lang="en-US" spc="-5" dirty="0"/>
              <a:t>Nisarg </a:t>
            </a:r>
            <a:r>
              <a:rPr lang="en-US" dirty="0"/>
              <a:t>Gandhewar </a:t>
            </a:r>
            <a:r>
              <a:rPr lang="en-US" spc="-5" dirty="0"/>
              <a:t>Dept </a:t>
            </a:r>
            <a:r>
              <a:rPr lang="en-US" dirty="0"/>
              <a:t>of </a:t>
            </a:r>
            <a:r>
              <a:rPr lang="en-US" spc="-5" dirty="0"/>
              <a:t>CSE, SBJITMR,</a:t>
            </a:r>
            <a:r>
              <a:rPr lang="en-US" spc="-10" dirty="0"/>
              <a:t> </a:t>
            </a:r>
            <a:r>
              <a:rPr lang="en-US" dirty="0"/>
              <a:t>Nagpur</a:t>
            </a:r>
          </a:p>
        </p:txBody>
      </p:sp>
      <p:sp>
        <p:nvSpPr>
          <p:cNvPr id="4" name="Slide Number Placeholder 3"/>
          <p:cNvSpPr>
            <a:spLocks noGrp="1"/>
          </p:cNvSpPr>
          <p:nvPr>
            <p:ph type="sldNum" sz="quarter" idx="7"/>
          </p:nvPr>
        </p:nvSpPr>
        <p:spPr/>
        <p:txBody>
          <a:bodyPr/>
          <a:lstStyle/>
          <a:p>
            <a:pPr marL="38100">
              <a:lnSpc>
                <a:spcPts val="1870"/>
              </a:lnSpc>
            </a:pPr>
            <a:fld id="{81D60167-4931-47E6-BA6A-407CBD079E47}" type="slidenum">
              <a:rPr lang="en-IN" smtClean="0"/>
              <a:pPr marL="38100">
                <a:lnSpc>
                  <a:spcPts val="1870"/>
                </a:lnSpc>
              </a:pPr>
              <a:t>16</a:t>
            </a:fld>
            <a:endParaRPr lang="en-IN" dirty="0"/>
          </a:p>
        </p:txBody>
      </p:sp>
      <p:pic>
        <p:nvPicPr>
          <p:cNvPr id="7" name="Picture 6">
            <a:extLst>
              <a:ext uri="{FF2B5EF4-FFF2-40B4-BE49-F238E27FC236}">
                <a16:creationId xmlns:a16="http://schemas.microsoft.com/office/drawing/2014/main" id="{80617A30-BE4D-89A3-8E57-8EB3D069C9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8737" y="1752600"/>
            <a:ext cx="6486525" cy="3962400"/>
          </a:xfrm>
          <a:prstGeom prst="rect">
            <a:avLst/>
          </a:prstGeom>
        </p:spPr>
      </p:pic>
    </p:spTree>
    <p:extLst>
      <p:ext uri="{BB962C8B-B14F-4D97-AF65-F5344CB8AC3E}">
        <p14:creationId xmlns:p14="http://schemas.microsoft.com/office/powerpoint/2010/main" val="555408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extShape 1"/>
          <p:cNvSpPr txBox="1"/>
          <p:nvPr/>
        </p:nvSpPr>
        <p:spPr>
          <a:xfrm>
            <a:off x="457200" y="274680"/>
            <a:ext cx="8229323" cy="639720"/>
          </a:xfrm>
          <a:prstGeom prst="rect">
            <a:avLst/>
          </a:prstGeom>
        </p:spPr>
        <p:txBody>
          <a:bodyPr anchor="ctr"/>
          <a:lstStyle/>
          <a:p>
            <a:pPr algn="ctr">
              <a:lnSpc>
                <a:spcPct val="100000"/>
              </a:lnSpc>
            </a:pPr>
            <a:r>
              <a:rPr lang="en-US" sz="3200" b="1" dirty="0">
                <a:solidFill>
                  <a:srgbClr val="000000"/>
                </a:solidFill>
                <a:latin typeface="Times New Roman" pitchFamily="18" charset="0"/>
                <a:cs typeface="Times New Roman" pitchFamily="18" charset="0"/>
              </a:rPr>
              <a:t>Technology to be used</a:t>
            </a:r>
            <a:endParaRPr sz="3200" dirty="0">
              <a:latin typeface="Times New Roman" pitchFamily="18" charset="0"/>
              <a:cs typeface="Times New Roman" pitchFamily="18" charset="0"/>
            </a:endParaRPr>
          </a:p>
        </p:txBody>
      </p:sp>
      <p:sp>
        <p:nvSpPr>
          <p:cNvPr id="149" name="TextShape 2"/>
          <p:cNvSpPr txBox="1"/>
          <p:nvPr/>
        </p:nvSpPr>
        <p:spPr>
          <a:xfrm>
            <a:off x="457199" y="1066800"/>
            <a:ext cx="8229323" cy="4953000"/>
          </a:xfrm>
          <a:prstGeom prst="rect">
            <a:avLst/>
          </a:prstGeom>
        </p:spPr>
        <p:txBody>
          <a:bodyPr/>
          <a:lstStyle/>
          <a:p>
            <a:pPr marL="62230">
              <a:lnSpc>
                <a:spcPct val="150000"/>
              </a:lnSpc>
              <a:spcAft>
                <a:spcPts val="1110"/>
              </a:spcAft>
            </a:pPr>
            <a:r>
              <a:rPr lang="en-US" sz="1800" dirty="0">
                <a:effectLst/>
                <a:latin typeface="Times New Roman" panose="02020603050405020304" pitchFamily="18" charset="0"/>
                <a:ea typeface="Times New Roman" panose="02020603050405020304" pitchFamily="18" charset="0"/>
              </a:rPr>
              <a:t>This Project can be implemented by using various technologies like- </a:t>
            </a:r>
            <a:endParaRPr lang="en-IN" sz="1800" dirty="0">
              <a:effectLst/>
              <a:latin typeface="Times New Roman" panose="02020603050405020304" pitchFamily="18" charset="0"/>
              <a:ea typeface="Times New Roman" panose="02020603050405020304" pitchFamily="18" charset="0"/>
            </a:endParaRPr>
          </a:p>
          <a:p>
            <a:pPr>
              <a:lnSpc>
                <a:spcPct val="150000"/>
              </a:lnSpc>
            </a:pPr>
            <a:r>
              <a:rPr lang="en-US" sz="1800" b="1" dirty="0">
                <a:effectLst/>
                <a:latin typeface="TimesNewRomanPS-BoldMT"/>
                <a:ea typeface="Times New Roman" panose="02020603050405020304" pitchFamily="18" charset="0"/>
              </a:rPr>
              <a:t> 1. Front End: </a:t>
            </a:r>
            <a:endParaRPr lang="en-IN" sz="1800" dirty="0">
              <a:effectLst/>
              <a:latin typeface="Times New Roman" panose="02020603050405020304" pitchFamily="18" charset="0"/>
              <a:ea typeface="Times New Roman" panose="02020603050405020304" pitchFamily="18" charset="0"/>
            </a:endParaRPr>
          </a:p>
          <a:p>
            <a:pPr>
              <a:lnSpc>
                <a:spcPct val="150000"/>
              </a:lnSpc>
            </a:pPr>
            <a:r>
              <a:rPr lang="en-US" sz="1800" dirty="0">
                <a:effectLst/>
                <a:latin typeface="Times New Roman" panose="02020603050405020304" pitchFamily="18" charset="0"/>
                <a:ea typeface="Times New Roman" panose="02020603050405020304" pitchFamily="18" charset="0"/>
              </a:rPr>
              <a:t>      a. Html </a:t>
            </a:r>
            <a:endParaRPr lang="en-IN" sz="1800" dirty="0">
              <a:effectLst/>
              <a:latin typeface="Times New Roman" panose="02020603050405020304" pitchFamily="18" charset="0"/>
              <a:ea typeface="Times New Roman" panose="02020603050405020304" pitchFamily="18" charset="0"/>
            </a:endParaRPr>
          </a:p>
          <a:p>
            <a:pPr>
              <a:lnSpc>
                <a:spcPct val="150000"/>
              </a:lnSpc>
            </a:pPr>
            <a:r>
              <a:rPr lang="en-US" sz="1800" dirty="0">
                <a:effectLst/>
                <a:latin typeface="Times New Roman" panose="02020603050405020304" pitchFamily="18" charset="0"/>
                <a:ea typeface="Times New Roman" panose="02020603050405020304" pitchFamily="18" charset="0"/>
              </a:rPr>
              <a:t>      b. CSS </a:t>
            </a:r>
            <a:endParaRPr lang="en-IN" sz="1800" dirty="0">
              <a:effectLst/>
              <a:latin typeface="Times New Roman" panose="02020603050405020304" pitchFamily="18" charset="0"/>
              <a:ea typeface="Times New Roman" panose="02020603050405020304" pitchFamily="18" charset="0"/>
            </a:endParaRPr>
          </a:p>
          <a:p>
            <a:pPr>
              <a:lnSpc>
                <a:spcPct val="150000"/>
              </a:lnSpc>
            </a:pPr>
            <a:r>
              <a:rPr lang="en-US" sz="1800" dirty="0">
                <a:effectLst/>
                <a:latin typeface="Times New Roman" panose="02020603050405020304" pitchFamily="18" charset="0"/>
                <a:ea typeface="Times New Roman" panose="02020603050405020304" pitchFamily="18" charset="0"/>
              </a:rPr>
              <a:t>      c. Java Script </a:t>
            </a:r>
            <a:endParaRPr lang="en-IN" sz="1800" dirty="0">
              <a:effectLst/>
              <a:latin typeface="Times New Roman" panose="02020603050405020304" pitchFamily="18" charset="0"/>
              <a:ea typeface="Times New Roman" panose="02020603050405020304" pitchFamily="18" charset="0"/>
            </a:endParaRPr>
          </a:p>
          <a:p>
            <a:pPr>
              <a:lnSpc>
                <a:spcPct val="150000"/>
              </a:lnSpc>
              <a:spcAft>
                <a:spcPts val="25"/>
              </a:spcAft>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nSpc>
                <a:spcPct val="150000"/>
              </a:lnSpc>
            </a:pPr>
            <a:r>
              <a:rPr lang="en-US" sz="1800" dirty="0">
                <a:effectLst/>
                <a:latin typeface="Times New Roman" panose="02020603050405020304" pitchFamily="18" charset="0"/>
                <a:ea typeface="Times New Roman" panose="02020603050405020304" pitchFamily="18" charset="0"/>
              </a:rPr>
              <a:t> </a:t>
            </a:r>
            <a:r>
              <a:rPr lang="en-US" sz="1800" b="1" dirty="0">
                <a:effectLst/>
                <a:latin typeface="TimesNewRomanPS-BoldMT"/>
                <a:ea typeface="Times New Roman" panose="02020603050405020304" pitchFamily="18" charset="0"/>
              </a:rPr>
              <a:t>2. Back End: </a:t>
            </a:r>
            <a:endParaRPr lang="en-IN" sz="1800" dirty="0">
              <a:effectLst/>
              <a:latin typeface="Times New Roman" panose="02020603050405020304" pitchFamily="18" charset="0"/>
              <a:ea typeface="Times New Roman" panose="02020603050405020304" pitchFamily="18" charset="0"/>
            </a:endParaRPr>
          </a:p>
          <a:p>
            <a:pPr>
              <a:lnSpc>
                <a:spcPct val="150000"/>
              </a:lnSpc>
            </a:pPr>
            <a:r>
              <a:rPr lang="en-US" sz="1800" dirty="0">
                <a:effectLst/>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Py-script &amp; Datasets</a:t>
            </a: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nSpc>
                <a:spcPct val="100000"/>
              </a:lnSpc>
            </a:pPr>
            <a:endParaRPr dirty="0"/>
          </a:p>
        </p:txBody>
      </p:sp>
      <p:sp>
        <p:nvSpPr>
          <p:cNvPr id="150" name="TextShape 3"/>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dirty="0">
              <a:solidFill>
                <a:srgbClr val="0000FF"/>
              </a:solidFill>
            </a:endParaRPr>
          </a:p>
        </p:txBody>
      </p:sp>
      <p:sp>
        <p:nvSpPr>
          <p:cNvPr id="151" name="TextShape 4"/>
          <p:cNvSpPr txBox="1"/>
          <p:nvPr/>
        </p:nvSpPr>
        <p:spPr>
          <a:xfrm>
            <a:off x="8264769" y="6172200"/>
            <a:ext cx="585969" cy="685440"/>
          </a:xfrm>
          <a:prstGeom prst="rect">
            <a:avLst/>
          </a:prstGeom>
        </p:spPr>
        <p:txBody>
          <a:bodyPr anchor="ctr"/>
          <a:lstStyle/>
          <a:p>
            <a:pPr>
              <a:lnSpc>
                <a:spcPct val="100000"/>
              </a:lnSpc>
            </a:pPr>
            <a:fld id="{8365E75B-33D1-40DC-9A8A-B397845CC64A}" type="slidenum">
              <a:rPr lang="en-IN">
                <a:solidFill>
                  <a:srgbClr val="0000FF"/>
                </a:solidFill>
                <a:latin typeface="Cambria"/>
              </a:rPr>
              <a:pPr>
                <a:lnSpc>
                  <a:spcPct val="100000"/>
                </a:lnSpc>
              </a:pPr>
              <a:t>17</a:t>
            </a:fld>
            <a:endParaRPr dirty="0">
              <a:solidFill>
                <a:srgbClr val="0000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Shape 1"/>
          <p:cNvSpPr txBox="1"/>
          <p:nvPr/>
        </p:nvSpPr>
        <p:spPr>
          <a:xfrm>
            <a:off x="457200" y="274680"/>
            <a:ext cx="8229323" cy="563520"/>
          </a:xfrm>
          <a:prstGeom prst="rect">
            <a:avLst/>
          </a:prstGeom>
        </p:spPr>
        <p:txBody>
          <a:bodyPr anchor="ctr"/>
          <a:lstStyle/>
          <a:p>
            <a:pPr algn="ctr">
              <a:lnSpc>
                <a:spcPct val="100000"/>
              </a:lnSpc>
            </a:pPr>
            <a:r>
              <a:rPr lang="en-US" sz="3200" b="1" dirty="0">
                <a:solidFill>
                  <a:srgbClr val="000000"/>
                </a:solidFill>
                <a:latin typeface="Times New Roman" pitchFamily="18" charset="0"/>
                <a:cs typeface="Times New Roman" pitchFamily="18" charset="0"/>
              </a:rPr>
              <a:t>Advantages &amp; Application</a:t>
            </a:r>
            <a:endParaRPr sz="3200" dirty="0">
              <a:latin typeface="Times New Roman" pitchFamily="18" charset="0"/>
              <a:cs typeface="Times New Roman" pitchFamily="18" charset="0"/>
            </a:endParaRPr>
          </a:p>
        </p:txBody>
      </p:sp>
      <p:sp>
        <p:nvSpPr>
          <p:cNvPr id="153" name="TextShape 2"/>
          <p:cNvSpPr txBox="1"/>
          <p:nvPr/>
        </p:nvSpPr>
        <p:spPr>
          <a:xfrm>
            <a:off x="457200" y="1600200"/>
            <a:ext cx="8229323" cy="4525560"/>
          </a:xfrm>
          <a:prstGeom prst="rect">
            <a:avLst/>
          </a:prstGeom>
        </p:spPr>
        <p:txBody>
          <a:bodyPr/>
          <a:lstStyle/>
          <a:p>
            <a:endParaRPr dirty="0"/>
          </a:p>
        </p:txBody>
      </p:sp>
      <p:sp>
        <p:nvSpPr>
          <p:cNvPr id="154" name="TextShape 3"/>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dirty="0">
              <a:solidFill>
                <a:srgbClr val="0000FF"/>
              </a:solidFill>
            </a:endParaRPr>
          </a:p>
        </p:txBody>
      </p:sp>
      <p:sp>
        <p:nvSpPr>
          <p:cNvPr id="155" name="TextShape 4"/>
          <p:cNvSpPr txBox="1"/>
          <p:nvPr/>
        </p:nvSpPr>
        <p:spPr>
          <a:xfrm>
            <a:off x="8264769" y="6172200"/>
            <a:ext cx="585969" cy="685440"/>
          </a:xfrm>
          <a:prstGeom prst="rect">
            <a:avLst/>
          </a:prstGeom>
        </p:spPr>
        <p:txBody>
          <a:bodyPr anchor="ctr"/>
          <a:lstStyle/>
          <a:p>
            <a:pPr>
              <a:lnSpc>
                <a:spcPct val="100000"/>
              </a:lnSpc>
            </a:pPr>
            <a:fld id="{D3518213-5C68-4944-8677-D2500BF033B6}" type="slidenum">
              <a:rPr lang="en-IN">
                <a:solidFill>
                  <a:srgbClr val="0000FF"/>
                </a:solidFill>
                <a:latin typeface="Cambria"/>
              </a:rPr>
              <a:pPr>
                <a:lnSpc>
                  <a:spcPct val="100000"/>
                </a:lnSpc>
              </a:pPr>
              <a:t>18</a:t>
            </a:fld>
            <a:endParaRPr dirty="0">
              <a:solidFill>
                <a:srgbClr val="0000FF"/>
              </a:solidFill>
            </a:endParaRPr>
          </a:p>
        </p:txBody>
      </p:sp>
      <p:sp>
        <p:nvSpPr>
          <p:cNvPr id="6" name="TextShape 2">
            <a:extLst>
              <a:ext uri="{FF2B5EF4-FFF2-40B4-BE49-F238E27FC236}">
                <a16:creationId xmlns:a16="http://schemas.microsoft.com/office/drawing/2014/main" id="{B26C9AD0-A945-4AF4-AC40-92DCAE134124}"/>
              </a:ext>
            </a:extLst>
          </p:cNvPr>
          <p:cNvSpPr txBox="1"/>
          <p:nvPr/>
        </p:nvSpPr>
        <p:spPr>
          <a:xfrm>
            <a:off x="457200" y="1143000"/>
            <a:ext cx="8229323" cy="5105400"/>
          </a:xfrm>
          <a:prstGeom prst="rect">
            <a:avLst/>
          </a:prstGeom>
        </p:spPr>
        <p:txBody>
          <a:bodyPr/>
          <a:lstStyle/>
          <a:p>
            <a:pPr>
              <a:lnSpc>
                <a:spcPct val="150000"/>
              </a:lnSpc>
            </a:pPr>
            <a:r>
              <a:rPr lang="en-US" b="1" dirty="0">
                <a:latin typeface="Times New Roman" panose="02020603050405020304" pitchFamily="18" charset="0"/>
                <a:cs typeface="Times New Roman" panose="02020603050405020304" pitchFamily="18" charset="0"/>
              </a:rPr>
              <a:t>Advantages:</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is free to use.</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User friendly.</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Accurate in forecasting and predictions.</a:t>
            </a:r>
          </a:p>
          <a:p>
            <a:pPr>
              <a:lnSpc>
                <a:spcPct val="150000"/>
              </a:lnSpc>
            </a:pPr>
            <a:endParaRPr lang="en-US" dirty="0"/>
          </a:p>
          <a:p>
            <a:r>
              <a:rPr lang="en-IN" b="1" dirty="0">
                <a:latin typeface="Times New Roman" panose="02020603050405020304" pitchFamily="18" charset="0"/>
                <a:cs typeface="Times New Roman" panose="02020603050405020304" pitchFamily="18" charset="0"/>
              </a:rPr>
              <a:t>Application:</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will forecast real time weather.</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will be predicting the chances of any kind disasters in future.</a:t>
            </a:r>
            <a:endParaRPr lang="en-IN" dirty="0"/>
          </a:p>
          <a:p>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xtShape 1"/>
          <p:cNvSpPr txBox="1"/>
          <p:nvPr/>
        </p:nvSpPr>
        <p:spPr>
          <a:xfrm>
            <a:off x="410400" y="228600"/>
            <a:ext cx="8229323" cy="609600"/>
          </a:xfrm>
          <a:prstGeom prst="rect">
            <a:avLst/>
          </a:prstGeom>
        </p:spPr>
        <p:txBody>
          <a:bodyPr anchor="ctr"/>
          <a:lstStyle/>
          <a:p>
            <a:pPr algn="ctr">
              <a:lnSpc>
                <a:spcPct val="100000"/>
              </a:lnSpc>
            </a:pPr>
            <a:r>
              <a:rPr lang="en-US" sz="3200" b="1" dirty="0">
                <a:solidFill>
                  <a:srgbClr val="000000"/>
                </a:solidFill>
                <a:latin typeface="Times New Roman" pitchFamily="18" charset="0"/>
                <a:cs typeface="Times New Roman" pitchFamily="18" charset="0"/>
              </a:rPr>
              <a:t>Plan of Work</a:t>
            </a:r>
            <a:endParaRPr sz="3200" dirty="0">
              <a:latin typeface="Times New Roman" pitchFamily="18" charset="0"/>
              <a:cs typeface="Times New Roman" pitchFamily="18" charset="0"/>
            </a:endParaRPr>
          </a:p>
        </p:txBody>
      </p:sp>
      <p:graphicFrame>
        <p:nvGraphicFramePr>
          <p:cNvPr id="157" name="Table 2"/>
          <p:cNvGraphicFramePr/>
          <p:nvPr>
            <p:extLst>
              <p:ext uri="{D42A27DB-BD31-4B8C-83A1-F6EECF244321}">
                <p14:modId xmlns:p14="http://schemas.microsoft.com/office/powerpoint/2010/main" val="1626648260"/>
              </p:ext>
            </p:extLst>
          </p:nvPr>
        </p:nvGraphicFramePr>
        <p:xfrm>
          <a:off x="410400" y="827116"/>
          <a:ext cx="8381631" cy="5462223"/>
        </p:xfrm>
        <a:graphic>
          <a:graphicData uri="http://schemas.openxmlformats.org/drawingml/2006/table">
            <a:tbl>
              <a:tblPr/>
              <a:tblGrid>
                <a:gridCol w="2793877">
                  <a:extLst>
                    <a:ext uri="{9D8B030D-6E8A-4147-A177-3AD203B41FA5}">
                      <a16:colId xmlns:a16="http://schemas.microsoft.com/office/drawing/2014/main" val="20000"/>
                    </a:ext>
                  </a:extLst>
                </a:gridCol>
                <a:gridCol w="2793877">
                  <a:extLst>
                    <a:ext uri="{9D8B030D-6E8A-4147-A177-3AD203B41FA5}">
                      <a16:colId xmlns:a16="http://schemas.microsoft.com/office/drawing/2014/main" val="20001"/>
                    </a:ext>
                  </a:extLst>
                </a:gridCol>
                <a:gridCol w="2793877">
                  <a:extLst>
                    <a:ext uri="{9D8B030D-6E8A-4147-A177-3AD203B41FA5}">
                      <a16:colId xmlns:a16="http://schemas.microsoft.com/office/drawing/2014/main" val="20002"/>
                    </a:ext>
                  </a:extLst>
                </a:gridCol>
              </a:tblGrid>
              <a:tr h="356662">
                <a:tc>
                  <a:txBody>
                    <a:bodyPr/>
                    <a:lstStyle/>
                    <a:p>
                      <a:pPr algn="ctr">
                        <a:lnSpc>
                          <a:spcPct val="100000"/>
                        </a:lnSpc>
                      </a:pPr>
                      <a:r>
                        <a:rPr lang="en-IN" b="1" dirty="0">
                          <a:solidFill>
                            <a:schemeClr val="tx1"/>
                          </a:solidFill>
                          <a:latin typeface="Arial"/>
                        </a:rPr>
                        <a:t>Work</a:t>
                      </a:r>
                      <a:endParaRPr>
                        <a:solidFill>
                          <a:schemeClr val="tx1"/>
                        </a:solidFill>
                      </a:endParaRPr>
                    </a:p>
                  </a:txBody>
                  <a:tcPr marL="70338" marR="70338"/>
                </a:tc>
                <a:tc>
                  <a:txBody>
                    <a:bodyPr/>
                    <a:lstStyle/>
                    <a:p>
                      <a:pPr algn="ctr">
                        <a:lnSpc>
                          <a:spcPct val="100000"/>
                        </a:lnSpc>
                      </a:pPr>
                      <a:r>
                        <a:rPr lang="en-IN" b="1" dirty="0">
                          <a:solidFill>
                            <a:schemeClr val="tx1"/>
                          </a:solidFill>
                          <a:latin typeface="Arial"/>
                        </a:rPr>
                        <a:t>Time (Days)</a:t>
                      </a:r>
                      <a:endParaRPr>
                        <a:solidFill>
                          <a:schemeClr val="tx1"/>
                        </a:solidFill>
                      </a:endParaRPr>
                    </a:p>
                  </a:txBody>
                  <a:tcPr marL="70338" marR="70338"/>
                </a:tc>
                <a:tc>
                  <a:txBody>
                    <a:bodyPr/>
                    <a:lstStyle/>
                    <a:p>
                      <a:pPr algn="ctr">
                        <a:lnSpc>
                          <a:spcPct val="100000"/>
                        </a:lnSpc>
                      </a:pPr>
                      <a:r>
                        <a:rPr lang="en-IN" b="1" dirty="0">
                          <a:solidFill>
                            <a:schemeClr val="tx1"/>
                          </a:solidFill>
                          <a:latin typeface="Arial"/>
                        </a:rPr>
                        <a:t>Status</a:t>
                      </a:r>
                      <a:endParaRPr>
                        <a:solidFill>
                          <a:schemeClr val="tx1"/>
                        </a:solidFill>
                      </a:endParaRPr>
                    </a:p>
                  </a:txBody>
                  <a:tcPr marL="70338" marR="70338"/>
                </a:tc>
                <a:extLst>
                  <a:ext uri="{0D108BD9-81ED-4DB2-BD59-A6C34878D82A}">
                    <a16:rowId xmlns:a16="http://schemas.microsoft.com/office/drawing/2014/main" val="10000"/>
                  </a:ext>
                </a:extLst>
              </a:tr>
              <a:tr h="261762">
                <a:tc>
                  <a:txBody>
                    <a:bodyPr/>
                    <a:lstStyle/>
                    <a:p>
                      <a:pPr algn="ctr">
                        <a:lnSpc>
                          <a:spcPct val="100000"/>
                        </a:lnSpc>
                      </a:pPr>
                      <a:r>
                        <a:rPr lang="en-IN" sz="1100" dirty="0">
                          <a:solidFill>
                            <a:srgbClr val="000000"/>
                          </a:solidFill>
                          <a:latin typeface="Arial"/>
                        </a:rPr>
                        <a:t>Requirement Gathering (Project)</a:t>
                      </a:r>
                      <a:endParaRPr sz="1100" dirty="0"/>
                    </a:p>
                  </a:txBody>
                  <a:tcPr marL="70338" marR="70338"/>
                </a:tc>
                <a:tc>
                  <a:txBody>
                    <a:bodyPr/>
                    <a:lstStyle/>
                    <a:p>
                      <a:pPr algn="ctr">
                        <a:lnSpc>
                          <a:spcPct val="100000"/>
                        </a:lnSpc>
                      </a:pPr>
                      <a:r>
                        <a:rPr lang="en-IN" sz="1100" dirty="0"/>
                        <a:t>2 days </a:t>
                      </a:r>
                      <a:endParaRPr sz="1100" dirty="0"/>
                    </a:p>
                  </a:txBody>
                  <a:tcPr marL="70338" marR="70338"/>
                </a:tc>
                <a:tc>
                  <a:txBody>
                    <a:bodyPr/>
                    <a:lstStyle/>
                    <a:p>
                      <a:pPr algn="ctr">
                        <a:lnSpc>
                          <a:spcPct val="100000"/>
                        </a:lnSpc>
                      </a:pPr>
                      <a:r>
                        <a:rPr lang="en-IN" sz="1100">
                          <a:solidFill>
                            <a:srgbClr val="000000"/>
                          </a:solidFill>
                          <a:latin typeface="Arial"/>
                        </a:rPr>
                        <a:t>Done</a:t>
                      </a:r>
                      <a:endParaRPr sz="1100"/>
                    </a:p>
                  </a:txBody>
                  <a:tcPr marL="70338" marR="70338"/>
                </a:tc>
                <a:extLst>
                  <a:ext uri="{0D108BD9-81ED-4DB2-BD59-A6C34878D82A}">
                    <a16:rowId xmlns:a16="http://schemas.microsoft.com/office/drawing/2014/main" val="10001"/>
                  </a:ext>
                </a:extLst>
              </a:tr>
              <a:tr h="314115">
                <a:tc>
                  <a:txBody>
                    <a:bodyPr/>
                    <a:lstStyle/>
                    <a:p>
                      <a:pPr algn="ctr">
                        <a:lnSpc>
                          <a:spcPct val="100000"/>
                        </a:lnSpc>
                      </a:pPr>
                      <a:r>
                        <a:rPr lang="en-IN" sz="1100" dirty="0">
                          <a:solidFill>
                            <a:srgbClr val="000000"/>
                          </a:solidFill>
                          <a:latin typeface="Arial"/>
                        </a:rPr>
                        <a:t>Analysis (Project)</a:t>
                      </a:r>
                      <a:endParaRPr sz="1100"/>
                    </a:p>
                  </a:txBody>
                  <a:tcPr marL="70338" marR="70338"/>
                </a:tc>
                <a:tc>
                  <a:txBody>
                    <a:bodyPr/>
                    <a:lstStyle/>
                    <a:p>
                      <a:pPr algn="ctr">
                        <a:lnSpc>
                          <a:spcPct val="100000"/>
                        </a:lnSpc>
                      </a:pPr>
                      <a:r>
                        <a:rPr lang="en-US" sz="1100" dirty="0"/>
                        <a:t>2 </a:t>
                      </a:r>
                      <a:r>
                        <a:rPr lang="en-IN" sz="1100" dirty="0"/>
                        <a:t> Day</a:t>
                      </a:r>
                      <a:endParaRPr sz="1100" dirty="0"/>
                    </a:p>
                  </a:txBody>
                  <a:tcPr marL="70338" marR="70338"/>
                </a:tc>
                <a:tc>
                  <a:txBody>
                    <a:bodyPr/>
                    <a:lstStyle/>
                    <a:p>
                      <a:pPr algn="ctr">
                        <a:lnSpc>
                          <a:spcPct val="100000"/>
                        </a:lnSpc>
                      </a:pPr>
                      <a:r>
                        <a:rPr lang="en-IN" sz="1100">
                          <a:solidFill>
                            <a:srgbClr val="000000"/>
                          </a:solidFill>
                          <a:latin typeface="Arial"/>
                        </a:rPr>
                        <a:t>Done</a:t>
                      </a:r>
                      <a:endParaRPr sz="1100"/>
                    </a:p>
                  </a:txBody>
                  <a:tcPr marL="70338" marR="70338"/>
                </a:tc>
                <a:extLst>
                  <a:ext uri="{0D108BD9-81ED-4DB2-BD59-A6C34878D82A}">
                    <a16:rowId xmlns:a16="http://schemas.microsoft.com/office/drawing/2014/main" val="10002"/>
                  </a:ext>
                </a:extLst>
              </a:tr>
              <a:tr h="416106">
                <a:tc>
                  <a:txBody>
                    <a:bodyPr/>
                    <a:lstStyle/>
                    <a:p>
                      <a:pPr algn="ctr">
                        <a:lnSpc>
                          <a:spcPct val="100000"/>
                        </a:lnSpc>
                      </a:pPr>
                      <a:r>
                        <a:rPr lang="en-IN" sz="1100" dirty="0">
                          <a:solidFill>
                            <a:srgbClr val="000000"/>
                          </a:solidFill>
                          <a:latin typeface="Arial"/>
                        </a:rPr>
                        <a:t>Requirement gathering &amp; Analysis (Module1)</a:t>
                      </a:r>
                      <a:endParaRPr sz="1100"/>
                    </a:p>
                  </a:txBody>
                  <a:tcPr marL="70338" marR="70338"/>
                </a:tc>
                <a:tc>
                  <a:txBody>
                    <a:bodyPr/>
                    <a:lstStyle/>
                    <a:p>
                      <a:pPr algn="ctr">
                        <a:lnSpc>
                          <a:spcPct val="100000"/>
                        </a:lnSpc>
                      </a:pPr>
                      <a:r>
                        <a:rPr lang="en-IN" sz="1100" dirty="0"/>
                        <a:t>5 days</a:t>
                      </a:r>
                    </a:p>
                  </a:txBody>
                  <a:tcPr marL="70338" marR="70338"/>
                </a:tc>
                <a:tc>
                  <a:txBody>
                    <a:bodyPr/>
                    <a:lstStyle/>
                    <a:p>
                      <a:pPr algn="ctr">
                        <a:lnSpc>
                          <a:spcPct val="100000"/>
                        </a:lnSpc>
                      </a:pPr>
                      <a:r>
                        <a:rPr lang="en-IN" sz="1100" dirty="0">
                          <a:solidFill>
                            <a:srgbClr val="000000"/>
                          </a:solidFill>
                          <a:latin typeface="Arial"/>
                        </a:rPr>
                        <a:t>Done</a:t>
                      </a:r>
                      <a:endParaRPr sz="1100"/>
                    </a:p>
                  </a:txBody>
                  <a:tcPr marL="70338" marR="70338"/>
                </a:tc>
                <a:extLst>
                  <a:ext uri="{0D108BD9-81ED-4DB2-BD59-A6C34878D82A}">
                    <a16:rowId xmlns:a16="http://schemas.microsoft.com/office/drawing/2014/main" val="10003"/>
                  </a:ext>
                </a:extLst>
              </a:tr>
              <a:tr h="314115">
                <a:tc>
                  <a:txBody>
                    <a:bodyPr/>
                    <a:lstStyle/>
                    <a:p>
                      <a:pPr algn="ctr">
                        <a:lnSpc>
                          <a:spcPct val="100000"/>
                        </a:lnSpc>
                      </a:pPr>
                      <a:r>
                        <a:rPr lang="en-IN" sz="1100" dirty="0">
                          <a:solidFill>
                            <a:srgbClr val="000000"/>
                          </a:solidFill>
                          <a:latin typeface="Arial"/>
                        </a:rPr>
                        <a:t>Implementation (Module1)</a:t>
                      </a:r>
                      <a:endParaRPr sz="1100"/>
                    </a:p>
                  </a:txBody>
                  <a:tcPr marL="70338" marR="70338"/>
                </a:tc>
                <a:tc>
                  <a:txBody>
                    <a:bodyPr/>
                    <a:lstStyle/>
                    <a:p>
                      <a:pPr algn="ctr">
                        <a:lnSpc>
                          <a:spcPct val="100000"/>
                        </a:lnSpc>
                      </a:pPr>
                      <a:r>
                        <a:rPr lang="en-IN" sz="1100" dirty="0"/>
                        <a:t>6 days</a:t>
                      </a:r>
                      <a:endParaRPr sz="1100" dirty="0"/>
                    </a:p>
                  </a:txBody>
                  <a:tcPr marL="70338" marR="70338"/>
                </a:tc>
                <a:tc>
                  <a:txBody>
                    <a:bodyPr/>
                    <a:lstStyle/>
                    <a:p>
                      <a:pPr algn="ctr">
                        <a:lnSpc>
                          <a:spcPct val="100000"/>
                        </a:lnSpc>
                      </a:pPr>
                      <a:r>
                        <a:rPr lang="en-US" sz="1100" dirty="0">
                          <a:solidFill>
                            <a:srgbClr val="000000"/>
                          </a:solidFill>
                          <a:latin typeface="Arial"/>
                        </a:rPr>
                        <a:t>D</a:t>
                      </a:r>
                      <a:r>
                        <a:rPr lang="en-IN" sz="1100" dirty="0">
                          <a:solidFill>
                            <a:srgbClr val="000000"/>
                          </a:solidFill>
                          <a:latin typeface="Arial"/>
                        </a:rPr>
                        <a:t>one</a:t>
                      </a:r>
                      <a:endParaRPr sz="1100" dirty="0"/>
                    </a:p>
                  </a:txBody>
                  <a:tcPr marL="70338" marR="70338"/>
                </a:tc>
                <a:extLst>
                  <a:ext uri="{0D108BD9-81ED-4DB2-BD59-A6C34878D82A}">
                    <a16:rowId xmlns:a16="http://schemas.microsoft.com/office/drawing/2014/main" val="10004"/>
                  </a:ext>
                </a:extLst>
              </a:tr>
              <a:tr h="314115">
                <a:tc>
                  <a:txBody>
                    <a:bodyPr/>
                    <a:lstStyle/>
                    <a:p>
                      <a:pPr algn="ctr">
                        <a:lnSpc>
                          <a:spcPct val="100000"/>
                        </a:lnSpc>
                      </a:pPr>
                      <a:r>
                        <a:rPr lang="en-IN" sz="1100">
                          <a:solidFill>
                            <a:srgbClr val="000000"/>
                          </a:solidFill>
                          <a:latin typeface="Arial"/>
                        </a:rPr>
                        <a:t>Testing (Module1)</a:t>
                      </a:r>
                      <a:endParaRPr sz="1100"/>
                    </a:p>
                  </a:txBody>
                  <a:tcPr marL="70338" marR="70338"/>
                </a:tc>
                <a:tc>
                  <a:txBody>
                    <a:bodyPr/>
                    <a:lstStyle/>
                    <a:p>
                      <a:pPr algn="ctr">
                        <a:lnSpc>
                          <a:spcPct val="100000"/>
                        </a:lnSpc>
                      </a:pPr>
                      <a:r>
                        <a:rPr lang="en-IN" sz="1100" dirty="0"/>
                        <a:t>5 days</a:t>
                      </a:r>
                      <a:endParaRPr sz="1100" dirty="0"/>
                    </a:p>
                  </a:txBody>
                  <a:tcPr marL="70338" marR="70338"/>
                </a:tc>
                <a:tc>
                  <a:txBody>
                    <a:bodyPr/>
                    <a:lstStyle/>
                    <a:p>
                      <a:pPr algn="ctr">
                        <a:lnSpc>
                          <a:spcPct val="100000"/>
                        </a:lnSpc>
                      </a:pPr>
                      <a:r>
                        <a:rPr lang="en-IN" sz="1100" dirty="0">
                          <a:solidFill>
                            <a:srgbClr val="000000"/>
                          </a:solidFill>
                          <a:latin typeface="Arial"/>
                        </a:rPr>
                        <a:t>Done</a:t>
                      </a:r>
                      <a:endParaRPr sz="1100" dirty="0"/>
                    </a:p>
                  </a:txBody>
                  <a:tcPr marL="70338" marR="70338"/>
                </a:tc>
                <a:extLst>
                  <a:ext uri="{0D108BD9-81ED-4DB2-BD59-A6C34878D82A}">
                    <a16:rowId xmlns:a16="http://schemas.microsoft.com/office/drawing/2014/main" val="10005"/>
                  </a:ext>
                </a:extLst>
              </a:tr>
              <a:tr h="444996">
                <a:tc>
                  <a:txBody>
                    <a:bodyPr/>
                    <a:lstStyle/>
                    <a:p>
                      <a:pPr algn="ctr">
                        <a:lnSpc>
                          <a:spcPct val="100000"/>
                        </a:lnSpc>
                      </a:pPr>
                      <a:r>
                        <a:rPr lang="en-IN" sz="1100">
                          <a:solidFill>
                            <a:srgbClr val="000000"/>
                          </a:solidFill>
                          <a:latin typeface="Arial"/>
                        </a:rPr>
                        <a:t>Requirement gathering &amp; Analysis(Module2)</a:t>
                      </a:r>
                      <a:endParaRPr sz="1100"/>
                    </a:p>
                  </a:txBody>
                  <a:tcPr marL="70338" marR="70338"/>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1100" dirty="0"/>
                        <a:t>2 days</a:t>
                      </a:r>
                    </a:p>
                    <a:p>
                      <a:pPr algn="ctr">
                        <a:lnSpc>
                          <a:spcPct val="100000"/>
                        </a:lnSpc>
                      </a:pPr>
                      <a:endParaRPr sz="1100" dirty="0"/>
                    </a:p>
                  </a:txBody>
                  <a:tcPr marL="70338" marR="70338"/>
                </a:tc>
                <a:tc>
                  <a:txBody>
                    <a:bodyPr/>
                    <a:lstStyle/>
                    <a:p>
                      <a:pPr algn="just">
                        <a:lnSpc>
                          <a:spcPct val="100000"/>
                        </a:lnSpc>
                      </a:pPr>
                      <a:r>
                        <a:rPr lang="en-IN" sz="1100" dirty="0">
                          <a:solidFill>
                            <a:srgbClr val="000000"/>
                          </a:solidFill>
                          <a:latin typeface="Arial"/>
                        </a:rPr>
                        <a:t>                         In progress</a:t>
                      </a:r>
                      <a:endParaRPr sz="1100" dirty="0"/>
                    </a:p>
                  </a:txBody>
                  <a:tcPr marL="70338" marR="70338"/>
                </a:tc>
                <a:extLst>
                  <a:ext uri="{0D108BD9-81ED-4DB2-BD59-A6C34878D82A}">
                    <a16:rowId xmlns:a16="http://schemas.microsoft.com/office/drawing/2014/main" val="10006"/>
                  </a:ext>
                </a:extLst>
              </a:tr>
              <a:tr h="416106">
                <a:tc>
                  <a:txBody>
                    <a:bodyPr/>
                    <a:lstStyle/>
                    <a:p>
                      <a:pPr algn="ctr">
                        <a:lnSpc>
                          <a:spcPct val="100000"/>
                        </a:lnSpc>
                      </a:pPr>
                      <a:r>
                        <a:rPr lang="en-IN" sz="1100" dirty="0">
                          <a:solidFill>
                            <a:srgbClr val="000000"/>
                          </a:solidFill>
                          <a:latin typeface="Arial"/>
                        </a:rPr>
                        <a:t>Implementation (Module2)</a:t>
                      </a:r>
                      <a:endParaRPr sz="1100" dirty="0"/>
                    </a:p>
                  </a:txBody>
                  <a:tcPr marL="70338" marR="70338"/>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IN" sz="1100" dirty="0"/>
                    </a:p>
                    <a:p>
                      <a:pPr algn="ctr">
                        <a:lnSpc>
                          <a:spcPct val="100000"/>
                        </a:lnSpc>
                      </a:pPr>
                      <a:r>
                        <a:rPr lang="en-IN" sz="1100" dirty="0"/>
                        <a:t>4 days</a:t>
                      </a:r>
                      <a:endParaRPr sz="1100" dirty="0"/>
                    </a:p>
                  </a:txBody>
                  <a:tcPr marL="70338" marR="70338"/>
                </a:tc>
                <a:tc>
                  <a:txBody>
                    <a:bodyPr/>
                    <a:lstStyle/>
                    <a:p>
                      <a:pPr algn="just"/>
                      <a:r>
                        <a:rPr lang="en-US" sz="1100" dirty="0"/>
                        <a:t>                              </a:t>
                      </a:r>
                      <a:r>
                        <a:rPr lang="en-US" sz="1100" dirty="0">
                          <a:latin typeface="Arial" panose="020B0604020202020204" pitchFamily="34" charset="0"/>
                          <a:cs typeface="Arial" panose="020B0604020202020204" pitchFamily="34" charset="0"/>
                        </a:rPr>
                        <a:t>Remaining</a:t>
                      </a:r>
                    </a:p>
                  </a:txBody>
                  <a:tcPr marL="70338" marR="70338"/>
                </a:tc>
                <a:extLst>
                  <a:ext uri="{0D108BD9-81ED-4DB2-BD59-A6C34878D82A}">
                    <a16:rowId xmlns:a16="http://schemas.microsoft.com/office/drawing/2014/main" val="10007"/>
                  </a:ext>
                </a:extLst>
              </a:tr>
              <a:tr h="416106">
                <a:tc>
                  <a:txBody>
                    <a:bodyPr/>
                    <a:lstStyle/>
                    <a:p>
                      <a:pPr algn="ctr">
                        <a:lnSpc>
                          <a:spcPct val="100000"/>
                        </a:lnSpc>
                      </a:pPr>
                      <a:r>
                        <a:rPr lang="en-IN" sz="1100">
                          <a:solidFill>
                            <a:srgbClr val="000000"/>
                          </a:solidFill>
                          <a:latin typeface="Arial"/>
                        </a:rPr>
                        <a:t>Testing (Module2)</a:t>
                      </a:r>
                      <a:endParaRPr sz="1100"/>
                    </a:p>
                  </a:txBody>
                  <a:tcPr marL="70338" marR="70338"/>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1100" dirty="0"/>
                        <a:t>5 days</a:t>
                      </a:r>
                    </a:p>
                    <a:p>
                      <a:pPr algn="ctr">
                        <a:lnSpc>
                          <a:spcPct val="100000"/>
                        </a:lnSpc>
                      </a:pPr>
                      <a:endParaRPr sz="1100" dirty="0"/>
                    </a:p>
                  </a:txBody>
                  <a:tcPr marL="70338" marR="70338"/>
                </a:tc>
                <a:tc>
                  <a:txBody>
                    <a:bodyPr/>
                    <a:lstStyle/>
                    <a:p>
                      <a:pPr algn="just"/>
                      <a:r>
                        <a:rPr lang="en-US" sz="1100" dirty="0"/>
                        <a:t>                              </a:t>
                      </a:r>
                      <a:r>
                        <a:rPr lang="en-US" sz="1100" dirty="0">
                          <a:latin typeface="Arial" panose="020B0604020202020204" pitchFamily="34" charset="0"/>
                          <a:cs typeface="Arial" panose="020B0604020202020204" pitchFamily="34" charset="0"/>
                        </a:rPr>
                        <a:t>Remaining</a:t>
                      </a:r>
                    </a:p>
                  </a:txBody>
                  <a:tcPr marL="70338" marR="70338"/>
                </a:tc>
                <a:extLst>
                  <a:ext uri="{0D108BD9-81ED-4DB2-BD59-A6C34878D82A}">
                    <a16:rowId xmlns:a16="http://schemas.microsoft.com/office/drawing/2014/main" val="10008"/>
                  </a:ext>
                </a:extLst>
              </a:tr>
              <a:tr h="444996">
                <a:tc>
                  <a:txBody>
                    <a:bodyPr/>
                    <a:lstStyle/>
                    <a:p>
                      <a:pPr algn="ctr">
                        <a:lnSpc>
                          <a:spcPct val="100000"/>
                        </a:lnSpc>
                      </a:pPr>
                      <a:r>
                        <a:rPr lang="en-IN" sz="1100">
                          <a:solidFill>
                            <a:srgbClr val="000000"/>
                          </a:solidFill>
                          <a:latin typeface="Arial"/>
                        </a:rPr>
                        <a:t>         Report Generation &amp;Submission</a:t>
                      </a:r>
                      <a:endParaRPr sz="1100"/>
                    </a:p>
                  </a:txBody>
                  <a:tcPr marL="70338" marR="70338"/>
                </a:tc>
                <a:tc>
                  <a:txBody>
                    <a:bodyPr/>
                    <a:lstStyle/>
                    <a:p>
                      <a:pPr algn="ctr">
                        <a:lnSpc>
                          <a:spcPct val="100000"/>
                        </a:lnSpc>
                      </a:pPr>
                      <a:r>
                        <a:rPr lang="en-IN" sz="1100" dirty="0"/>
                        <a:t>1 week</a:t>
                      </a:r>
                      <a:endParaRPr sz="1100" dirty="0"/>
                    </a:p>
                  </a:txBody>
                  <a:tcPr marL="70338" marR="70338"/>
                </a:tc>
                <a:tc>
                  <a:txBody>
                    <a:bodyPr/>
                    <a:lstStyle/>
                    <a:p>
                      <a:pPr algn="ctr">
                        <a:lnSpc>
                          <a:spcPct val="100000"/>
                        </a:lnSpc>
                      </a:pPr>
                      <a:r>
                        <a:rPr lang="en-IN" sz="1100" dirty="0">
                          <a:solidFill>
                            <a:srgbClr val="000000"/>
                          </a:solidFill>
                          <a:latin typeface="Arial"/>
                        </a:rPr>
                        <a:t>After Successful completion of above modules</a:t>
                      </a:r>
                      <a:endParaRPr sz="1100" dirty="0"/>
                    </a:p>
                  </a:txBody>
                  <a:tcPr marL="70338" marR="70338"/>
                </a:tc>
                <a:extLst>
                  <a:ext uri="{0D108BD9-81ED-4DB2-BD59-A6C34878D82A}">
                    <a16:rowId xmlns:a16="http://schemas.microsoft.com/office/drawing/2014/main" val="10009"/>
                  </a:ext>
                </a:extLst>
              </a:tr>
              <a:tr h="444996">
                <a:tc>
                  <a:txBody>
                    <a:bodyPr/>
                    <a:lstStyle/>
                    <a:p>
                      <a:pPr algn="ctr">
                        <a:lnSpc>
                          <a:spcPct val="100000"/>
                        </a:lnSpc>
                      </a:pPr>
                      <a:r>
                        <a:rPr lang="en-IN" sz="1100">
                          <a:solidFill>
                            <a:srgbClr val="000000"/>
                          </a:solidFill>
                          <a:latin typeface="Arial"/>
                        </a:rPr>
                        <a:t>Requirement gathering &amp; Analysis(Module3)</a:t>
                      </a:r>
                      <a:endParaRPr sz="1100"/>
                    </a:p>
                  </a:txBody>
                  <a:tcPr marL="70338" marR="70338"/>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100" dirty="0"/>
                        <a:t>-</a:t>
                      </a:r>
                      <a:endParaRPr sz="1100" dirty="0"/>
                    </a:p>
                  </a:txBody>
                  <a:tcPr marL="70338" marR="70338"/>
                </a:tc>
                <a:tc>
                  <a:txBody>
                    <a:bodyPr/>
                    <a:lstStyle/>
                    <a:p>
                      <a:pPr algn="ctr"/>
                      <a:r>
                        <a:rPr lang="en-US" sz="1100" dirty="0">
                          <a:latin typeface="Arial" panose="020B0604020202020204" pitchFamily="34" charset="0"/>
                          <a:cs typeface="Arial" panose="020B0604020202020204" pitchFamily="34" charset="0"/>
                        </a:rPr>
                        <a:t>-</a:t>
                      </a:r>
                    </a:p>
                  </a:txBody>
                  <a:tcPr marL="70338" marR="70338"/>
                </a:tc>
                <a:extLst>
                  <a:ext uri="{0D108BD9-81ED-4DB2-BD59-A6C34878D82A}">
                    <a16:rowId xmlns:a16="http://schemas.microsoft.com/office/drawing/2014/main" val="10010"/>
                  </a:ext>
                </a:extLst>
              </a:tr>
              <a:tr h="416106">
                <a:tc>
                  <a:txBody>
                    <a:bodyPr/>
                    <a:lstStyle/>
                    <a:p>
                      <a:pPr algn="ctr">
                        <a:lnSpc>
                          <a:spcPct val="100000"/>
                        </a:lnSpc>
                      </a:pPr>
                      <a:r>
                        <a:rPr lang="en-IN" sz="1100">
                          <a:solidFill>
                            <a:srgbClr val="000000"/>
                          </a:solidFill>
                          <a:latin typeface="Arial"/>
                        </a:rPr>
                        <a:t>Implementation (Module3)</a:t>
                      </a:r>
                      <a:endParaRPr sz="1100"/>
                    </a:p>
                  </a:txBody>
                  <a:tcPr marL="70338" marR="70338"/>
                </a:tc>
                <a:tc>
                  <a:txBody>
                    <a:bodyPr/>
                    <a:lstStyle/>
                    <a:p>
                      <a:pPr algn="ctr">
                        <a:lnSpc>
                          <a:spcPct val="100000"/>
                        </a:lnSpc>
                      </a:pPr>
                      <a:r>
                        <a:rPr lang="en-US" sz="1100" dirty="0"/>
                        <a:t>-</a:t>
                      </a:r>
                      <a:endParaRPr sz="1100" dirty="0"/>
                    </a:p>
                  </a:txBody>
                  <a:tcPr marL="70338" marR="70338"/>
                </a:tc>
                <a:tc>
                  <a:txBody>
                    <a:bodyPr/>
                    <a:lstStyle/>
                    <a:p>
                      <a:pPr algn="ctr"/>
                      <a:r>
                        <a:rPr lang="en-US" sz="1100" dirty="0">
                          <a:latin typeface="Arial" panose="020B0604020202020204" pitchFamily="34" charset="0"/>
                          <a:cs typeface="Arial" panose="020B0604020202020204" pitchFamily="34" charset="0"/>
                        </a:rPr>
                        <a:t>-</a:t>
                      </a:r>
                    </a:p>
                  </a:txBody>
                  <a:tcPr marL="70338" marR="70338"/>
                </a:tc>
                <a:extLst>
                  <a:ext uri="{0D108BD9-81ED-4DB2-BD59-A6C34878D82A}">
                    <a16:rowId xmlns:a16="http://schemas.microsoft.com/office/drawing/2014/main" val="10011"/>
                  </a:ext>
                </a:extLst>
              </a:tr>
              <a:tr h="416106">
                <a:tc>
                  <a:txBody>
                    <a:bodyPr/>
                    <a:lstStyle/>
                    <a:p>
                      <a:pPr algn="ctr">
                        <a:lnSpc>
                          <a:spcPct val="100000"/>
                        </a:lnSpc>
                      </a:pPr>
                      <a:r>
                        <a:rPr lang="en-IN" sz="1100">
                          <a:solidFill>
                            <a:srgbClr val="000000"/>
                          </a:solidFill>
                          <a:latin typeface="Arial"/>
                        </a:rPr>
                        <a:t>Testing (Module3)</a:t>
                      </a:r>
                      <a:endParaRPr sz="1100"/>
                    </a:p>
                  </a:txBody>
                  <a:tcPr marL="70338" marR="70338"/>
                </a:tc>
                <a:tc>
                  <a:txBody>
                    <a:bodyPr/>
                    <a:lstStyle/>
                    <a:p>
                      <a:pPr algn="ctr">
                        <a:lnSpc>
                          <a:spcPct val="100000"/>
                        </a:lnSpc>
                      </a:pPr>
                      <a:r>
                        <a:rPr lang="en-US" sz="1100" dirty="0"/>
                        <a:t>-</a:t>
                      </a:r>
                      <a:endParaRPr sz="1100" dirty="0"/>
                    </a:p>
                  </a:txBody>
                  <a:tcPr marL="70338" marR="70338"/>
                </a:tc>
                <a:tc>
                  <a:txBody>
                    <a:bodyPr/>
                    <a:lstStyle/>
                    <a:p>
                      <a:pPr algn="ctr"/>
                      <a:r>
                        <a:rPr lang="en-US" sz="1100" dirty="0">
                          <a:latin typeface="Arial" panose="020B0604020202020204" pitchFamily="34" charset="0"/>
                          <a:cs typeface="Arial" panose="020B0604020202020204" pitchFamily="34" charset="0"/>
                        </a:rPr>
                        <a:t>-</a:t>
                      </a:r>
                    </a:p>
                  </a:txBody>
                  <a:tcPr marL="70338" marR="70338"/>
                </a:tc>
                <a:extLst>
                  <a:ext uri="{0D108BD9-81ED-4DB2-BD59-A6C34878D82A}">
                    <a16:rowId xmlns:a16="http://schemas.microsoft.com/office/drawing/2014/main" val="10012"/>
                  </a:ext>
                </a:extLst>
              </a:tr>
              <a:tr h="444996">
                <a:tc>
                  <a:txBody>
                    <a:bodyPr/>
                    <a:lstStyle/>
                    <a:p>
                      <a:pPr algn="ctr">
                        <a:lnSpc>
                          <a:spcPct val="100000"/>
                        </a:lnSpc>
                      </a:pPr>
                      <a:r>
                        <a:rPr lang="en-IN" sz="1100">
                          <a:solidFill>
                            <a:srgbClr val="000000"/>
                          </a:solidFill>
                          <a:latin typeface="Arial"/>
                        </a:rPr>
                        <a:t>Report Generation &amp;Submission</a:t>
                      </a:r>
                      <a:endParaRPr sz="1100"/>
                    </a:p>
                  </a:txBody>
                  <a:tcPr marL="70338" marR="70338"/>
                </a:tc>
                <a:tc>
                  <a:txBody>
                    <a:bodyPr/>
                    <a:lstStyle/>
                    <a:p>
                      <a:pPr algn="ctr">
                        <a:lnSpc>
                          <a:spcPct val="100000"/>
                        </a:lnSpc>
                      </a:pPr>
                      <a:r>
                        <a:rPr lang="en-IN" sz="1100" dirty="0"/>
                        <a:t>1 week</a:t>
                      </a:r>
                      <a:endParaRPr sz="1100" dirty="0"/>
                    </a:p>
                  </a:txBody>
                  <a:tcPr marL="70338" marR="70338"/>
                </a:tc>
                <a:tc>
                  <a:txBody>
                    <a:bodyPr/>
                    <a:lstStyle/>
                    <a:p>
                      <a:pPr algn="ctr">
                        <a:lnSpc>
                          <a:spcPct val="100000"/>
                        </a:lnSpc>
                      </a:pPr>
                      <a:r>
                        <a:rPr lang="en-IN" sz="1100" dirty="0">
                          <a:solidFill>
                            <a:srgbClr val="000000"/>
                          </a:solidFill>
                          <a:latin typeface="Arial"/>
                        </a:rPr>
                        <a:t>After Successful completion of above modules</a:t>
                      </a:r>
                      <a:endParaRPr sz="1100" dirty="0"/>
                    </a:p>
                  </a:txBody>
                  <a:tcPr marL="70338" marR="70338"/>
                </a:tc>
                <a:extLst>
                  <a:ext uri="{0D108BD9-81ED-4DB2-BD59-A6C34878D82A}">
                    <a16:rowId xmlns:a16="http://schemas.microsoft.com/office/drawing/2014/main" val="10013"/>
                  </a:ext>
                </a:extLst>
              </a:tr>
            </a:tbl>
          </a:graphicData>
        </a:graphic>
      </p:graphicFrame>
      <p:sp>
        <p:nvSpPr>
          <p:cNvPr id="158" name="TextShape 3"/>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dirty="0">
              <a:solidFill>
                <a:srgbClr val="0000FF"/>
              </a:solidFill>
            </a:endParaRPr>
          </a:p>
        </p:txBody>
      </p:sp>
      <p:sp>
        <p:nvSpPr>
          <p:cNvPr id="159" name="TextShape 4"/>
          <p:cNvSpPr txBox="1"/>
          <p:nvPr/>
        </p:nvSpPr>
        <p:spPr>
          <a:xfrm>
            <a:off x="8264769" y="6172200"/>
            <a:ext cx="585969" cy="685440"/>
          </a:xfrm>
          <a:prstGeom prst="rect">
            <a:avLst/>
          </a:prstGeom>
        </p:spPr>
        <p:txBody>
          <a:bodyPr anchor="ctr"/>
          <a:lstStyle/>
          <a:p>
            <a:pPr>
              <a:lnSpc>
                <a:spcPct val="100000"/>
              </a:lnSpc>
            </a:pPr>
            <a:fld id="{43864133-B4DF-4796-BC9E-D841CC37DF19}" type="slidenum">
              <a:rPr lang="en-IN">
                <a:solidFill>
                  <a:srgbClr val="0000FF"/>
                </a:solidFill>
                <a:latin typeface="Cambria"/>
              </a:rPr>
              <a:pPr>
                <a:lnSpc>
                  <a:spcPct val="100000"/>
                </a:lnSpc>
              </a:pPr>
              <a:t>19</a:t>
            </a:fld>
            <a:endParaRPr>
              <a:solidFill>
                <a:srgbClr val="0000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1"/>
          <p:cNvSpPr txBox="1"/>
          <p:nvPr/>
        </p:nvSpPr>
        <p:spPr>
          <a:xfrm>
            <a:off x="457200" y="274680"/>
            <a:ext cx="8229323" cy="1142640"/>
          </a:xfrm>
          <a:prstGeom prst="rect">
            <a:avLst/>
          </a:prstGeom>
        </p:spPr>
        <p:txBody>
          <a:bodyPr anchor="ctr"/>
          <a:lstStyle/>
          <a:p>
            <a:pPr>
              <a:lnSpc>
                <a:spcPct val="100000"/>
              </a:lnSpc>
            </a:pPr>
            <a:r>
              <a:rPr lang="en-US" sz="3200" b="1" dirty="0">
                <a:solidFill>
                  <a:srgbClr val="000000"/>
                </a:solidFill>
                <a:latin typeface="Times New Roman" panose="02020603050405020304" pitchFamily="18" charset="0"/>
                <a:cs typeface="Times New Roman" panose="02020603050405020304" pitchFamily="18" charset="0"/>
              </a:rPr>
              <a:t>Contents</a:t>
            </a:r>
            <a:endParaRPr sz="3200" dirty="0">
              <a:latin typeface="Times New Roman" panose="02020603050405020304" pitchFamily="18" charset="0"/>
              <a:cs typeface="Times New Roman" panose="02020603050405020304" pitchFamily="18" charset="0"/>
            </a:endParaRPr>
          </a:p>
        </p:txBody>
      </p:sp>
      <p:sp>
        <p:nvSpPr>
          <p:cNvPr id="125" name="TextShape 2"/>
          <p:cNvSpPr txBox="1"/>
          <p:nvPr/>
        </p:nvSpPr>
        <p:spPr>
          <a:xfrm>
            <a:off x="457200" y="1066800"/>
            <a:ext cx="8229323" cy="5105400"/>
          </a:xfrm>
          <a:prstGeom prst="rect">
            <a:avLst/>
          </a:prstGeom>
        </p:spPr>
        <p:txBody>
          <a:bodyPr/>
          <a:lstStyle/>
          <a:p>
            <a:pPr marL="342900" indent="-342900">
              <a:lnSpc>
                <a:spcPct val="150000"/>
              </a:lnSpc>
              <a:buSzPct val="100000"/>
              <a:buFont typeface="Wingdings" panose="05000000000000000000" pitchFamily="2" charset="2"/>
              <a:buChar char="q"/>
              <a:defRPr sz="2400">
                <a:solidFill>
                  <a:srgbClr val="0000FF"/>
                </a:solidFill>
                <a:latin typeface="Cambria" panose="02040503050406030204"/>
                <a:ea typeface="Cambria" panose="02040503050406030204"/>
                <a:cs typeface="Cambria" panose="02040503050406030204"/>
                <a:sym typeface="Cambria" panose="02040503050406030204"/>
              </a:defRPr>
            </a:pPr>
            <a:r>
              <a:rPr lang="en-US" sz="2000" dirty="0">
                <a:solidFill>
                  <a:schemeClr val="tx1"/>
                </a:solidFill>
                <a:latin typeface="Times New Roman" panose="02020603050405020304" pitchFamily="18" charset="0"/>
                <a:cs typeface="Times New Roman" panose="02020603050405020304" pitchFamily="18" charset="0"/>
              </a:rPr>
              <a:t> </a:t>
            </a:r>
            <a:r>
              <a:rPr lang="en-US" sz="2200" dirty="0">
                <a:solidFill>
                  <a:schemeClr val="bg2">
                    <a:lumMod val="10000"/>
                  </a:schemeClr>
                </a:solidFill>
                <a:latin typeface="Times New Roman" panose="02020603050405020304" pitchFamily="18" charset="0"/>
                <a:cs typeface="Times New Roman" panose="02020603050405020304" pitchFamily="18" charset="0"/>
              </a:rPr>
              <a:t>Problem Statement &amp; Objectives</a:t>
            </a:r>
          </a:p>
          <a:p>
            <a:pPr marL="342900" indent="-342900">
              <a:lnSpc>
                <a:spcPct val="150000"/>
              </a:lnSpc>
              <a:buSzPct val="100000"/>
              <a:buFont typeface="Wingdings" panose="05000000000000000000" pitchFamily="2" charset="2"/>
              <a:buChar char="q"/>
              <a:defRPr sz="2400">
                <a:solidFill>
                  <a:srgbClr val="0000FF"/>
                </a:solidFill>
                <a:latin typeface="Cambria" panose="02040503050406030204"/>
                <a:ea typeface="Cambria" panose="02040503050406030204"/>
                <a:cs typeface="Cambria" panose="02040503050406030204"/>
                <a:sym typeface="Cambria" panose="02040503050406030204"/>
              </a:defRPr>
            </a:pPr>
            <a:r>
              <a:rPr lang="en-US" sz="2200" dirty="0">
                <a:solidFill>
                  <a:schemeClr val="tx1"/>
                </a:solidFill>
                <a:latin typeface="Times New Roman" panose="02020603050405020304" pitchFamily="18" charset="0"/>
                <a:cs typeface="Times New Roman" panose="02020603050405020304" pitchFamily="18" charset="0"/>
              </a:rPr>
              <a:t> Introduction</a:t>
            </a:r>
          </a:p>
          <a:p>
            <a:pPr marL="342900" indent="-342900">
              <a:lnSpc>
                <a:spcPct val="150000"/>
              </a:lnSpc>
              <a:buSzPct val="100000"/>
              <a:buFont typeface="Wingdings" panose="05000000000000000000" pitchFamily="2" charset="2"/>
              <a:buChar char="q"/>
              <a:defRPr sz="2400">
                <a:solidFill>
                  <a:srgbClr val="0000FF"/>
                </a:solidFill>
                <a:latin typeface="Cambria" panose="02040503050406030204"/>
                <a:ea typeface="Cambria" panose="02040503050406030204"/>
                <a:cs typeface="Cambria" panose="02040503050406030204"/>
                <a:sym typeface="Cambria" panose="02040503050406030204"/>
              </a:defRPr>
            </a:pPr>
            <a:r>
              <a:rPr lang="en-US" sz="2200" dirty="0">
                <a:solidFill>
                  <a:schemeClr val="tx1"/>
                </a:solidFill>
                <a:latin typeface="Times New Roman" panose="02020603050405020304" pitchFamily="18" charset="0"/>
                <a:cs typeface="Times New Roman" panose="02020603050405020304" pitchFamily="18" charset="0"/>
              </a:rPr>
              <a:t> Literature Survey</a:t>
            </a:r>
          </a:p>
          <a:p>
            <a:pPr marL="342900" indent="-342900">
              <a:lnSpc>
                <a:spcPct val="150000"/>
              </a:lnSpc>
              <a:buSzPct val="100000"/>
              <a:buFont typeface="Wingdings" panose="05000000000000000000" pitchFamily="2" charset="2"/>
              <a:buChar char="q"/>
              <a:defRPr sz="2400">
                <a:solidFill>
                  <a:srgbClr val="0000FF"/>
                </a:solidFill>
                <a:latin typeface="Cambria" panose="02040503050406030204"/>
                <a:ea typeface="Cambria" panose="02040503050406030204"/>
                <a:cs typeface="Cambria" panose="02040503050406030204"/>
                <a:sym typeface="Cambria" panose="02040503050406030204"/>
              </a:defRPr>
            </a:pPr>
            <a:r>
              <a:rPr lang="en-US" sz="2200" dirty="0">
                <a:solidFill>
                  <a:schemeClr val="tx1"/>
                </a:solidFill>
                <a:latin typeface="Times New Roman" panose="02020603050405020304" pitchFamily="18" charset="0"/>
                <a:cs typeface="Times New Roman" panose="02020603050405020304" pitchFamily="18" charset="0"/>
                <a:sym typeface="+mn-ea"/>
              </a:rPr>
              <a:t> Proposed Work</a:t>
            </a:r>
            <a:endParaRPr lang="en-US" sz="2200" dirty="0">
              <a:solidFill>
                <a:schemeClr val="tx1"/>
              </a:solidFill>
              <a:latin typeface="Times New Roman" panose="02020603050405020304" pitchFamily="18" charset="0"/>
              <a:cs typeface="Times New Roman" panose="02020603050405020304" pitchFamily="18" charset="0"/>
            </a:endParaRPr>
          </a:p>
          <a:p>
            <a:pPr marL="342900" indent="-342900">
              <a:lnSpc>
                <a:spcPct val="150000"/>
              </a:lnSpc>
              <a:buSzPct val="100000"/>
              <a:buFont typeface="Wingdings" panose="05000000000000000000" pitchFamily="2" charset="2"/>
              <a:buChar char="q"/>
              <a:defRPr sz="2400">
                <a:solidFill>
                  <a:srgbClr val="0000FF"/>
                </a:solidFill>
                <a:latin typeface="Cambria" panose="02040503050406030204"/>
                <a:ea typeface="Cambria" panose="02040503050406030204"/>
                <a:cs typeface="Cambria" panose="02040503050406030204"/>
                <a:sym typeface="Cambria" panose="02040503050406030204"/>
              </a:defRPr>
            </a:pPr>
            <a:r>
              <a:rPr lang="en-US" sz="2200" dirty="0">
                <a:solidFill>
                  <a:schemeClr val="tx1"/>
                </a:solidFill>
                <a:latin typeface="Times New Roman" panose="02020603050405020304" pitchFamily="18" charset="0"/>
                <a:cs typeface="Times New Roman" panose="02020603050405020304" pitchFamily="18" charset="0"/>
              </a:rPr>
              <a:t> System Design</a:t>
            </a:r>
          </a:p>
          <a:p>
            <a:pPr marL="342900" indent="-342900">
              <a:lnSpc>
                <a:spcPct val="150000"/>
              </a:lnSpc>
              <a:buSzPct val="100000"/>
              <a:buFont typeface="Wingdings" panose="05000000000000000000" pitchFamily="2" charset="2"/>
              <a:buChar char="q"/>
              <a:defRPr sz="2400">
                <a:solidFill>
                  <a:srgbClr val="0000FF"/>
                </a:solidFill>
                <a:latin typeface="Cambria" panose="02040503050406030204"/>
                <a:ea typeface="Cambria" panose="02040503050406030204"/>
                <a:cs typeface="Cambria" panose="02040503050406030204"/>
                <a:sym typeface="Cambria" panose="02040503050406030204"/>
              </a:defRPr>
            </a:pPr>
            <a:r>
              <a:rPr lang="en-US" sz="2200" dirty="0">
                <a:solidFill>
                  <a:schemeClr val="tx1"/>
                </a:solidFill>
                <a:latin typeface="Times New Roman" panose="02020603050405020304" pitchFamily="18" charset="0"/>
                <a:cs typeface="Times New Roman" panose="02020603050405020304" pitchFamily="18" charset="0"/>
              </a:rPr>
              <a:t> Technology to be Use </a:t>
            </a:r>
          </a:p>
          <a:p>
            <a:pPr marL="342900" indent="-342900">
              <a:lnSpc>
                <a:spcPct val="150000"/>
              </a:lnSpc>
              <a:buSzPct val="100000"/>
              <a:buFont typeface="Wingdings" panose="05000000000000000000" pitchFamily="2" charset="2"/>
              <a:buChar char="q"/>
              <a:defRPr sz="2400">
                <a:solidFill>
                  <a:srgbClr val="0000FF"/>
                </a:solidFill>
                <a:latin typeface="Cambria" panose="02040503050406030204"/>
                <a:ea typeface="Cambria" panose="02040503050406030204"/>
                <a:cs typeface="Cambria" panose="02040503050406030204"/>
                <a:sym typeface="Cambria" panose="02040503050406030204"/>
              </a:defRPr>
            </a:pPr>
            <a:r>
              <a:rPr lang="en-US" sz="2200" dirty="0">
                <a:solidFill>
                  <a:schemeClr val="tx1"/>
                </a:solidFill>
                <a:latin typeface="Times New Roman" panose="02020603050405020304" pitchFamily="18" charset="0"/>
                <a:cs typeface="Times New Roman" panose="02020603050405020304" pitchFamily="18" charset="0"/>
              </a:rPr>
              <a:t> Advantages &amp; Applications</a:t>
            </a:r>
          </a:p>
          <a:p>
            <a:pPr marL="342900" indent="-342900">
              <a:lnSpc>
                <a:spcPct val="150000"/>
              </a:lnSpc>
              <a:buSzPct val="100000"/>
              <a:buFont typeface="Wingdings" panose="05000000000000000000" pitchFamily="2" charset="2"/>
              <a:buChar char="q"/>
              <a:defRPr sz="2400">
                <a:solidFill>
                  <a:srgbClr val="0000FF"/>
                </a:solidFill>
                <a:latin typeface="Cambria" panose="02040503050406030204"/>
                <a:ea typeface="Cambria" panose="02040503050406030204"/>
                <a:cs typeface="Cambria" panose="02040503050406030204"/>
                <a:sym typeface="Cambria" panose="02040503050406030204"/>
              </a:defRPr>
            </a:pPr>
            <a:r>
              <a:rPr lang="en-US" sz="2200" dirty="0">
                <a:solidFill>
                  <a:schemeClr val="tx1"/>
                </a:solidFill>
                <a:latin typeface="Times New Roman" panose="02020603050405020304" pitchFamily="18" charset="0"/>
                <a:cs typeface="Times New Roman" panose="02020603050405020304" pitchFamily="18" charset="0"/>
              </a:rPr>
              <a:t> Plan of Work</a:t>
            </a:r>
          </a:p>
          <a:p>
            <a:pPr marL="342900" indent="-342900">
              <a:lnSpc>
                <a:spcPct val="150000"/>
              </a:lnSpc>
              <a:buSzPct val="100000"/>
              <a:buFont typeface="Wingdings" panose="05000000000000000000" pitchFamily="2" charset="2"/>
              <a:buChar char="q"/>
              <a:defRPr sz="2400">
                <a:solidFill>
                  <a:srgbClr val="0000FF"/>
                </a:solidFill>
                <a:latin typeface="Cambria" panose="02040503050406030204"/>
                <a:ea typeface="Cambria" panose="02040503050406030204"/>
                <a:cs typeface="Cambria" panose="02040503050406030204"/>
                <a:sym typeface="Cambria" panose="02040503050406030204"/>
              </a:defRPr>
            </a:pPr>
            <a:r>
              <a:rPr lang="en-US" sz="2200" dirty="0">
                <a:solidFill>
                  <a:schemeClr val="tx1"/>
                </a:solidFill>
                <a:latin typeface="Times New Roman" panose="02020603050405020304" pitchFamily="18" charset="0"/>
                <a:cs typeface="Times New Roman" panose="02020603050405020304" pitchFamily="18" charset="0"/>
              </a:rPr>
              <a:t> References</a:t>
            </a:r>
            <a:endParaRPr sz="2200" dirty="0"/>
          </a:p>
          <a:p>
            <a:pPr>
              <a:lnSpc>
                <a:spcPct val="100000"/>
              </a:lnSpc>
            </a:pPr>
            <a:endParaRPr dirty="0"/>
          </a:p>
        </p:txBody>
      </p:sp>
      <p:sp>
        <p:nvSpPr>
          <p:cNvPr id="126" name="TextShape 3"/>
          <p:cNvSpPr txBox="1"/>
          <p:nvPr/>
        </p:nvSpPr>
        <p:spPr>
          <a:xfrm>
            <a:off x="152400" y="6324960"/>
            <a:ext cx="6681877" cy="5330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dirty="0">
              <a:solidFill>
                <a:srgbClr val="0000FF"/>
              </a:solidFill>
            </a:endParaRPr>
          </a:p>
        </p:txBody>
      </p:sp>
      <p:sp>
        <p:nvSpPr>
          <p:cNvPr id="127" name="TextShape 4"/>
          <p:cNvSpPr txBox="1"/>
          <p:nvPr/>
        </p:nvSpPr>
        <p:spPr>
          <a:xfrm>
            <a:off x="8264769" y="6172200"/>
            <a:ext cx="585969" cy="685440"/>
          </a:xfrm>
          <a:prstGeom prst="rect">
            <a:avLst/>
          </a:prstGeom>
        </p:spPr>
        <p:txBody>
          <a:bodyPr anchor="ctr"/>
          <a:lstStyle/>
          <a:p>
            <a:pPr>
              <a:lnSpc>
                <a:spcPct val="100000"/>
              </a:lnSpc>
            </a:pPr>
            <a:fld id="{875A0353-135C-4D32-B10F-6068708FD2CD}" type="slidenum">
              <a:rPr lang="en-IN">
                <a:solidFill>
                  <a:srgbClr val="0000FF"/>
                </a:solidFill>
                <a:latin typeface="Cambria"/>
              </a:rPr>
              <a:pPr>
                <a:lnSpc>
                  <a:spcPct val="100000"/>
                </a:lnSpc>
              </a:pPr>
              <a:t>2</a:t>
            </a:fld>
            <a:endParaRPr dirty="0">
              <a:solidFill>
                <a:srgbClr val="0000FF"/>
              </a:solidFill>
            </a:endParaRPr>
          </a:p>
        </p:txBody>
      </p:sp>
    </p:spTree>
    <p:extLst>
      <p:ext uri="{BB962C8B-B14F-4D97-AF65-F5344CB8AC3E}">
        <p14:creationId xmlns:p14="http://schemas.microsoft.com/office/powerpoint/2010/main" val="376250365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Shape 1"/>
          <p:cNvSpPr txBox="1"/>
          <p:nvPr/>
        </p:nvSpPr>
        <p:spPr>
          <a:xfrm>
            <a:off x="457200" y="274680"/>
            <a:ext cx="8229323" cy="563520"/>
          </a:xfrm>
          <a:prstGeom prst="rect">
            <a:avLst/>
          </a:prstGeom>
        </p:spPr>
        <p:txBody>
          <a:bodyPr anchor="ctr"/>
          <a:lstStyle/>
          <a:p>
            <a:pPr algn="ctr">
              <a:lnSpc>
                <a:spcPct val="100000"/>
              </a:lnSpc>
            </a:pPr>
            <a:r>
              <a:rPr lang="en-US" sz="3200" b="1" dirty="0">
                <a:solidFill>
                  <a:srgbClr val="000000"/>
                </a:solidFill>
                <a:latin typeface="Times New Roman" pitchFamily="18" charset="0"/>
                <a:cs typeface="Times New Roman" pitchFamily="18" charset="0"/>
              </a:rPr>
              <a:t>References</a:t>
            </a:r>
            <a:endParaRPr sz="3200" dirty="0">
              <a:latin typeface="Times New Roman" pitchFamily="18" charset="0"/>
              <a:cs typeface="Times New Roman" pitchFamily="18" charset="0"/>
            </a:endParaRPr>
          </a:p>
        </p:txBody>
      </p:sp>
      <p:sp>
        <p:nvSpPr>
          <p:cNvPr id="153" name="TextShape 2"/>
          <p:cNvSpPr txBox="1"/>
          <p:nvPr/>
        </p:nvSpPr>
        <p:spPr>
          <a:xfrm>
            <a:off x="457200" y="1600200"/>
            <a:ext cx="8229323" cy="4525560"/>
          </a:xfrm>
          <a:prstGeom prst="rect">
            <a:avLst/>
          </a:prstGeom>
        </p:spPr>
        <p:txBody>
          <a:bodyPr/>
          <a:lstStyle/>
          <a:p>
            <a:endParaRPr dirty="0"/>
          </a:p>
        </p:txBody>
      </p:sp>
      <p:sp>
        <p:nvSpPr>
          <p:cNvPr id="154" name="TextShape 3"/>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dirty="0">
              <a:solidFill>
                <a:srgbClr val="0000FF"/>
              </a:solidFill>
            </a:endParaRPr>
          </a:p>
        </p:txBody>
      </p:sp>
      <p:sp>
        <p:nvSpPr>
          <p:cNvPr id="155" name="TextShape 4"/>
          <p:cNvSpPr txBox="1"/>
          <p:nvPr/>
        </p:nvSpPr>
        <p:spPr>
          <a:xfrm>
            <a:off x="8264769" y="6172200"/>
            <a:ext cx="585969" cy="685440"/>
          </a:xfrm>
          <a:prstGeom prst="rect">
            <a:avLst/>
          </a:prstGeom>
        </p:spPr>
        <p:txBody>
          <a:bodyPr anchor="ctr"/>
          <a:lstStyle/>
          <a:p>
            <a:pPr>
              <a:lnSpc>
                <a:spcPct val="100000"/>
              </a:lnSpc>
            </a:pPr>
            <a:fld id="{D3518213-5C68-4944-8677-D2500BF033B6}" type="slidenum">
              <a:rPr lang="en-IN">
                <a:solidFill>
                  <a:srgbClr val="0000FF"/>
                </a:solidFill>
                <a:latin typeface="Cambria"/>
              </a:rPr>
              <a:pPr>
                <a:lnSpc>
                  <a:spcPct val="100000"/>
                </a:lnSpc>
              </a:pPr>
              <a:t>20</a:t>
            </a:fld>
            <a:endParaRPr dirty="0">
              <a:solidFill>
                <a:srgbClr val="0000FF"/>
              </a:solidFill>
            </a:endParaRPr>
          </a:p>
        </p:txBody>
      </p:sp>
      <p:sp>
        <p:nvSpPr>
          <p:cNvPr id="6" name="TextShape 2">
            <a:extLst>
              <a:ext uri="{FF2B5EF4-FFF2-40B4-BE49-F238E27FC236}">
                <a16:creationId xmlns:a16="http://schemas.microsoft.com/office/drawing/2014/main" id="{B26C9AD0-A945-4AF4-AC40-92DCAE134124}"/>
              </a:ext>
            </a:extLst>
          </p:cNvPr>
          <p:cNvSpPr txBox="1"/>
          <p:nvPr/>
        </p:nvSpPr>
        <p:spPr>
          <a:xfrm>
            <a:off x="457200" y="732240"/>
            <a:ext cx="8229323" cy="5105400"/>
          </a:xfrm>
          <a:prstGeom prst="rect">
            <a:avLst/>
          </a:prstGeom>
        </p:spPr>
        <p:txBody>
          <a:bodyPr/>
          <a:lstStyle/>
          <a:p>
            <a:pPr algn="just">
              <a:lnSpc>
                <a:spcPct val="150000"/>
              </a:lnSpc>
            </a:pPr>
            <a:r>
              <a:rPr lang="en-US" sz="2400" b="1" dirty="0">
                <a:latin typeface="Times New Roman" panose="02020603050405020304" pitchFamily="18" charset="0"/>
                <a:ea typeface="Tahoma" panose="020B0604030504040204" pitchFamily="34" charset="0"/>
                <a:cs typeface="Times New Roman" panose="02020603050405020304" pitchFamily="18" charset="0"/>
                <a:sym typeface="+mn-ea"/>
              </a:rPr>
              <a:t>Papers:</a:t>
            </a:r>
          </a:p>
          <a:p>
            <a:pPr marL="521970" algn="just" rtl="0">
              <a:spcBef>
                <a:spcPts val="0"/>
              </a:spcBef>
              <a:spcAft>
                <a:spcPts val="0"/>
              </a:spcAft>
            </a:pPr>
            <a:r>
              <a:rPr lang="en-IN" sz="1800" b="0" i="0" u="none" strike="noStrike" dirty="0">
                <a:solidFill>
                  <a:srgbClr val="000009"/>
                </a:solidFill>
                <a:effectLst/>
                <a:latin typeface="Times New Roman" panose="02020603050405020304" pitchFamily="18" charset="0"/>
              </a:rPr>
              <a:t>1) </a:t>
            </a:r>
            <a:r>
              <a:rPr lang="en-IN" b="0" i="0" u="none" strike="noStrike" dirty="0">
                <a:solidFill>
                  <a:srgbClr val="000009"/>
                </a:solidFill>
                <a:effectLst/>
                <a:latin typeface="Times New Roman" panose="02020603050405020304" pitchFamily="18" charset="0"/>
              </a:rPr>
              <a:t> A. Brighente, F. Formaggio, G. M. Di Nunzio, and S. Tomasin,“Machine 	learning for in-region location verification in wireless</a:t>
            </a:r>
            <a:r>
              <a:rPr lang="en-IN" b="1" dirty="0"/>
              <a:t> </a:t>
            </a:r>
            <a:r>
              <a:rPr lang="en-IN" b="0" i="0" u="none" strike="noStrike" dirty="0">
                <a:solidFill>
                  <a:srgbClr val="000009"/>
                </a:solidFill>
                <a:effectLst/>
                <a:latin typeface="Times New Roman" panose="02020603050405020304" pitchFamily="18" charset="0"/>
              </a:rPr>
              <a:t>networks,” IEEE 	Journal on Selected Areas in Communications,</a:t>
            </a:r>
            <a:endParaRPr lang="en-IN" b="1" dirty="0">
              <a:effectLst/>
            </a:endParaRPr>
          </a:p>
          <a:p>
            <a:pPr marL="521970" algn="just" rtl="0">
              <a:spcBef>
                <a:spcPts val="0"/>
              </a:spcBef>
              <a:spcAft>
                <a:spcPts val="0"/>
              </a:spcAft>
            </a:pPr>
            <a:r>
              <a:rPr lang="en-IN" b="0" i="0" u="none" strike="noStrike" dirty="0">
                <a:solidFill>
                  <a:srgbClr val="000009"/>
                </a:solidFill>
                <a:effectLst/>
                <a:latin typeface="Times New Roman" panose="02020603050405020304" pitchFamily="18" charset="0"/>
              </a:rPr>
              <a:t>       vol. 37, no. 11, pp. 2490–2502, 2019.</a:t>
            </a:r>
          </a:p>
          <a:p>
            <a:pPr marL="521970" algn="just" rtl="0">
              <a:spcBef>
                <a:spcPts val="0"/>
              </a:spcBef>
              <a:spcAft>
                <a:spcPts val="0"/>
              </a:spcAft>
            </a:pPr>
            <a:endParaRPr lang="en-IN" b="1" dirty="0">
              <a:effectLst/>
            </a:endParaRPr>
          </a:p>
          <a:p>
            <a:pPr algn="just"/>
            <a:r>
              <a:rPr lang="en-IN" dirty="0">
                <a:solidFill>
                  <a:srgbClr val="000000"/>
                </a:solidFill>
                <a:latin typeface="Times New Roman" panose="02020603050405020304" pitchFamily="18" charset="0"/>
              </a:rPr>
              <a:t>         </a:t>
            </a:r>
            <a:r>
              <a:rPr lang="en-IN" b="0" i="0" u="none" strike="noStrike" dirty="0">
                <a:solidFill>
                  <a:srgbClr val="000000"/>
                </a:solidFill>
                <a:effectLst/>
                <a:latin typeface="Times New Roman" panose="02020603050405020304" pitchFamily="18" charset="0"/>
              </a:rPr>
              <a:t>2)   </a:t>
            </a:r>
            <a:r>
              <a:rPr lang="en-IN" dirty="0">
                <a:solidFill>
                  <a:srgbClr val="000000"/>
                </a:solidFill>
                <a:effectLst/>
                <a:latin typeface="Times New Roman" panose="02020603050405020304" pitchFamily="18" charset="0"/>
                <a:ea typeface="Times New Roman" panose="02020603050405020304" pitchFamily="18" charset="0"/>
              </a:rPr>
              <a:t>J. H. Samuel Lalmuanawma and L. Chhakchhuak, “Applications of machine          	learning and artificial intelligence for covid-19 (sars-cov-2) pandemic: A 	review,” Chaos, Solitons Fractals, vol. 139, p. 110059, 2020.</a:t>
            </a:r>
            <a:endParaRPr lang="en-IN" dirty="0">
              <a:effectLst/>
              <a:latin typeface="Times New Roman" panose="02020603050405020304" pitchFamily="18" charset="0"/>
              <a:ea typeface="Times New Roman" panose="02020603050405020304" pitchFamily="18" charset="0"/>
            </a:endParaRPr>
          </a:p>
          <a:p>
            <a:pPr algn="just" rtl="0">
              <a:spcBef>
                <a:spcPts val="0"/>
              </a:spcBef>
              <a:spcAft>
                <a:spcPts val="0"/>
              </a:spcAft>
            </a:pPr>
            <a:endParaRPr lang="en-IN" b="0" i="0" u="none" strike="noStrike" dirty="0">
              <a:solidFill>
                <a:srgbClr val="000000"/>
              </a:solidFill>
              <a:effectLst/>
              <a:latin typeface="Times New Roman" panose="02020603050405020304" pitchFamily="18" charset="0"/>
            </a:endParaRPr>
          </a:p>
          <a:p>
            <a:pPr algn="just" rtl="0">
              <a:spcBef>
                <a:spcPts val="0"/>
              </a:spcBef>
              <a:spcAft>
                <a:spcPts val="0"/>
              </a:spcAft>
            </a:pPr>
            <a:endParaRPr lang="en-IN" b="0" i="0" u="none" strike="noStrike" dirty="0">
              <a:solidFill>
                <a:srgbClr val="000000"/>
              </a:solidFill>
              <a:effectLst/>
              <a:latin typeface="Times New Roman" panose="02020603050405020304" pitchFamily="18" charset="0"/>
            </a:endParaRPr>
          </a:p>
          <a:p>
            <a:pPr algn="just"/>
            <a:r>
              <a:rPr lang="en-US" sz="2400" b="1" dirty="0">
                <a:solidFill>
                  <a:schemeClr val="tx1"/>
                </a:solidFill>
                <a:uFill>
                  <a:solidFill>
                    <a:srgbClr val="0000FF"/>
                  </a:solidFill>
                </a:uFill>
                <a:latin typeface="Times New Roman" panose="02020603050405020304" pitchFamily="18" charset="0"/>
                <a:cs typeface="Times New Roman" panose="02020603050405020304" pitchFamily="18" charset="0"/>
              </a:rPr>
              <a:t>Website :</a:t>
            </a:r>
            <a:endParaRPr lang="en-US" sz="2400" b="1" dirty="0">
              <a:solidFill>
                <a:schemeClr val="tx1"/>
              </a:solidFill>
              <a:uFill>
                <a:solidFill>
                  <a:srgbClr val="0000FF"/>
                </a:solidFill>
              </a:uFill>
              <a:latin typeface="Times New Roman" panose="02020603050405020304" pitchFamily="18" charset="0"/>
              <a:cs typeface="Times New Roman" panose="02020603050405020304" pitchFamily="18" charset="0"/>
              <a:hlinkClick r:id="rId2"/>
            </a:endParaRPr>
          </a:p>
          <a:p>
            <a:pPr algn="just"/>
            <a:endParaRPr lang="en-US" dirty="0">
              <a:solidFill>
                <a:schemeClr val="tx1"/>
              </a:solidFill>
              <a:uFill>
                <a:solidFill>
                  <a:srgbClr val="0000FF"/>
                </a:solidFill>
              </a:uFill>
              <a:latin typeface="Times New Roman" panose="02020603050405020304" pitchFamily="18" charset="0"/>
              <a:cs typeface="Times New Roman" panose="02020603050405020304" pitchFamily="18" charset="0"/>
              <a:hlinkClick r:id="rId2"/>
            </a:endParaRPr>
          </a:p>
          <a:p>
            <a:pPr algn="just">
              <a:lnSpc>
                <a:spcPct val="150000"/>
              </a:lnSpc>
            </a:pPr>
            <a:r>
              <a:rPr lang="en-US" sz="1600" dirty="0">
                <a:uFill>
                  <a:solidFill>
                    <a:srgbClr val="0000FF"/>
                  </a:solidFill>
                </a:uFill>
                <a:latin typeface="Times New Roman" panose="02020603050405020304" pitchFamily="18" charset="0"/>
                <a:cs typeface="Times New Roman" panose="02020603050405020304" pitchFamily="18" charset="0"/>
                <a:hlinkClick r:id="rId3"/>
              </a:rPr>
              <a:t>https://www.ualberta.ca/science/news/2020/march/machine-learning-disaster-prediction.html#:~:text=The%20scientists%20are%20using%20machine,as%20a%20landslide%20or%20earthquake</a:t>
            </a:r>
            <a:endParaRPr lang="en-US" sz="1600" dirty="0">
              <a:uFill>
                <a:solidFill>
                  <a:srgbClr val="0000FF"/>
                </a:solidFill>
              </a:uFill>
              <a:latin typeface="Times New Roman" panose="02020603050405020304" pitchFamily="18" charset="0"/>
              <a:cs typeface="Times New Roman" panose="02020603050405020304" pitchFamily="18" charset="0"/>
              <a:hlinkClick r:id="rId2"/>
            </a:endParaRPr>
          </a:p>
          <a:p>
            <a:pPr algn="just">
              <a:lnSpc>
                <a:spcPct val="150000"/>
              </a:lnSpc>
            </a:pPr>
            <a:endParaRPr lang="en-IN" sz="2400" b="0" dirty="0">
              <a:effectLst/>
            </a:endParaRPr>
          </a:p>
        </p:txBody>
      </p:sp>
    </p:spTree>
    <p:extLst>
      <p:ext uri="{BB962C8B-B14F-4D97-AF65-F5344CB8AC3E}">
        <p14:creationId xmlns:p14="http://schemas.microsoft.com/office/powerpoint/2010/main" val="30885475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CustomShape 1"/>
          <p:cNvSpPr/>
          <p:nvPr/>
        </p:nvSpPr>
        <p:spPr>
          <a:xfrm>
            <a:off x="703384" y="2895480"/>
            <a:ext cx="7626462" cy="1316520"/>
          </a:xfrm>
          <a:prstGeom prst="rect">
            <a:avLst/>
          </a:prstGeom>
          <a:noFill/>
          <a:ln>
            <a:noFill/>
          </a:ln>
        </p:spPr>
        <p:txBody>
          <a:bodyPr lIns="90000" tIns="45000" rIns="90000" bIns="45000"/>
          <a:lstStyle/>
          <a:p>
            <a:pPr>
              <a:lnSpc>
                <a:spcPct val="100000"/>
              </a:lnSpc>
            </a:pPr>
            <a:r>
              <a:rPr lang="en-IN" sz="2800" dirty="0">
                <a:solidFill>
                  <a:srgbClr val="0000FF"/>
                </a:solidFill>
                <a:latin typeface="Arial"/>
              </a:rPr>
              <a:t>                     </a:t>
            </a:r>
            <a:r>
              <a:rPr lang="en-IN" sz="4800" b="1" dirty="0">
                <a:solidFill>
                  <a:srgbClr val="0000FF"/>
                </a:solidFill>
                <a:latin typeface="Times New Roman" panose="02020603050405020304" pitchFamily="18" charset="0"/>
                <a:cs typeface="Times New Roman" panose="02020603050405020304" pitchFamily="18" charset="0"/>
              </a:rPr>
              <a:t>Thank You</a:t>
            </a:r>
            <a:endParaRPr dirty="0">
              <a:latin typeface="Times New Roman" panose="02020603050405020304" pitchFamily="18" charset="0"/>
              <a:cs typeface="Times New Roman" panose="02020603050405020304" pitchFamily="18" charset="0"/>
            </a:endParaRPr>
          </a:p>
          <a:p>
            <a:pPr>
              <a:lnSpc>
                <a:spcPct val="100000"/>
              </a:lnSpc>
            </a:pPr>
            <a:r>
              <a:rPr lang="en-IN" sz="4800" dirty="0">
                <a:solidFill>
                  <a:srgbClr val="0000FF"/>
                </a:solidFill>
                <a:latin typeface="Arial"/>
              </a:rPr>
              <a:t>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25017B-D002-D9D9-870D-77E46DCD5CD6}"/>
              </a:ext>
            </a:extLst>
          </p:cNvPr>
          <p:cNvSpPr txBox="1"/>
          <p:nvPr/>
        </p:nvSpPr>
        <p:spPr>
          <a:xfrm>
            <a:off x="495300" y="1524000"/>
            <a:ext cx="8153400" cy="4985980"/>
          </a:xfrm>
          <a:prstGeom prst="rect">
            <a:avLst/>
          </a:prstGeom>
          <a:noFill/>
        </p:spPr>
        <p:txBody>
          <a:bodyPr wrap="square">
            <a:spAutoFit/>
          </a:bodyPr>
          <a:lstStyle/>
          <a:p>
            <a:pPr algn="just"/>
            <a:r>
              <a:rPr lang="en-IN" sz="2400" b="1" dirty="0">
                <a:latin typeface="Times New Roman" panose="02020603050405020304" pitchFamily="18" charset="0"/>
                <a:cs typeface="Times New Roman" panose="02020603050405020304" pitchFamily="18" charset="0"/>
              </a:rPr>
              <a:t>Problem Statement </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Disasters are one of the major concerns for the economic loss and damage in any country. If the disasters can be predicted  at an early stage, the damage and loss of the country could be reduced to an extent and natural resources can also be protected.</a:t>
            </a:r>
          </a:p>
          <a:p>
            <a:pPr algn="just"/>
            <a:r>
              <a:rPr lang="en-IN" dirty="0">
                <a:latin typeface="Times New Roman" panose="02020603050405020304" pitchFamily="18" charset="0"/>
                <a:cs typeface="Times New Roman" panose="02020603050405020304" pitchFamily="18" charset="0"/>
              </a:rPr>
              <a:t> </a:t>
            </a:r>
          </a:p>
          <a:p>
            <a:pPr algn="just"/>
            <a:r>
              <a:rPr lang="en-IN" dirty="0">
                <a:latin typeface="Times New Roman" panose="02020603050405020304" pitchFamily="18" charset="0"/>
                <a:cs typeface="Times New Roman" panose="02020603050405020304" pitchFamily="18" charset="0"/>
              </a:rPr>
              <a:t>So we aim at providing an app in which we include the weather forecasting as well as the disaster predictions.</a:t>
            </a: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r>
              <a:rPr lang="en-IN" sz="2400" b="1" dirty="0">
                <a:latin typeface="Times New Roman" panose="02020603050405020304" pitchFamily="18" charset="0"/>
                <a:cs typeface="Times New Roman" panose="02020603050405020304" pitchFamily="18" charset="0"/>
              </a:rPr>
              <a:t>Objective</a:t>
            </a:r>
          </a:p>
          <a:p>
            <a:pPr algn="just"/>
            <a:endParaRPr lang="en-IN" dirty="0">
              <a:latin typeface="Times New Roman" panose="02020603050405020304" pitchFamily="18" charset="0"/>
              <a:cs typeface="Times New Roman" panose="02020603050405020304" pitchFamily="18" charset="0"/>
            </a:endParaRPr>
          </a:p>
          <a:p>
            <a:pPr algn="just"/>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To effectively forecast real time weather and to strengthen disaster prediction mechanism.</a:t>
            </a:r>
          </a:p>
          <a:p>
            <a:pPr algn="just"/>
            <a:endParaRPr lang="en-US" sz="1800" dirty="0">
              <a:solidFill>
                <a:srgbClr val="0000FF"/>
              </a:solidFill>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A74AFA3-4FEC-C45A-3E1C-CF1ACC97343A}"/>
              </a:ext>
            </a:extLst>
          </p:cNvPr>
          <p:cNvSpPr txBox="1"/>
          <p:nvPr/>
        </p:nvSpPr>
        <p:spPr>
          <a:xfrm>
            <a:off x="228600" y="348020"/>
            <a:ext cx="8686800" cy="584775"/>
          </a:xfrm>
          <a:prstGeom prst="rect">
            <a:avLst/>
          </a:prstGeom>
          <a:noFill/>
        </p:spPr>
        <p:txBody>
          <a:bodyPr wrap="square" rtlCol="0">
            <a:spAutoFit/>
          </a:bodyPr>
          <a:lstStyle/>
          <a:p>
            <a:pPr algn="ctr"/>
            <a:r>
              <a:rPr lang="en-US" sz="3200" b="1" dirty="0">
                <a:solidFill>
                  <a:schemeClr val="bg2">
                    <a:lumMod val="10000"/>
                  </a:schemeClr>
                </a:solidFill>
                <a:latin typeface="Times New Roman" panose="02020603050405020304" pitchFamily="18" charset="0"/>
                <a:cs typeface="Times New Roman" panose="02020603050405020304" pitchFamily="18" charset="0"/>
              </a:rPr>
              <a:t>Problem Statement &amp; Objective   </a:t>
            </a:r>
            <a:endParaRPr lang="en-IN" sz="3200" b="1" dirty="0"/>
          </a:p>
        </p:txBody>
      </p:sp>
    </p:spTree>
    <p:extLst>
      <p:ext uri="{BB962C8B-B14F-4D97-AF65-F5344CB8AC3E}">
        <p14:creationId xmlns:p14="http://schemas.microsoft.com/office/powerpoint/2010/main" val="1827340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457198" y="304800"/>
            <a:ext cx="8229323" cy="639720"/>
          </a:xfrm>
          <a:prstGeom prst="rect">
            <a:avLst/>
          </a:prstGeom>
        </p:spPr>
        <p:txBody>
          <a:bodyPr anchor="ctr"/>
          <a:lstStyle/>
          <a:p>
            <a:pPr algn="ctr">
              <a:lnSpc>
                <a:spcPct val="100000"/>
              </a:lnSpc>
            </a:pPr>
            <a:r>
              <a:rPr lang="en-US" sz="3200" b="1" dirty="0">
                <a:solidFill>
                  <a:srgbClr val="000000"/>
                </a:solidFill>
                <a:latin typeface="Times New Roman" pitchFamily="18" charset="0"/>
                <a:cs typeface="Times New Roman" pitchFamily="18" charset="0"/>
              </a:rPr>
              <a:t>Introduction</a:t>
            </a:r>
            <a:endParaRPr lang="en-US" sz="3200" dirty="0">
              <a:latin typeface="Times New Roman" pitchFamily="18" charset="0"/>
              <a:cs typeface="Times New Roman" pitchFamily="18" charset="0"/>
            </a:endParaRPr>
          </a:p>
        </p:txBody>
      </p:sp>
      <p:sp>
        <p:nvSpPr>
          <p:cNvPr id="129" name="TextShape 2"/>
          <p:cNvSpPr txBox="1"/>
          <p:nvPr/>
        </p:nvSpPr>
        <p:spPr>
          <a:xfrm>
            <a:off x="897635" y="1219200"/>
            <a:ext cx="7348451" cy="4927010"/>
          </a:xfrm>
          <a:prstGeom prst="rect">
            <a:avLst/>
          </a:prstGeom>
        </p:spPr>
        <p:txBody>
          <a:bodyPr/>
          <a:lstStyle/>
          <a:p>
            <a:pPr marL="285750" indent="-285750" algn="just">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Weath-aster is intended to be used for accurate weather forecasting and disaster prediction.</a:t>
            </a:r>
          </a:p>
          <a:p>
            <a:pPr marL="285750" indent="-285750" algn="just">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project uses both datasets and APIs to design and implement the forecasting and prediction app.  </a:t>
            </a:r>
          </a:p>
          <a:p>
            <a:pPr marL="285750" indent="-285750" algn="just">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sym typeface="+mn-ea"/>
              </a:rPr>
              <a:t>The app is intended to have an intuitive and simple user interface that allows the user to see the results based on the regions/areas provided by the users.</a:t>
            </a:r>
            <a:endParaRPr lang="en-US" dirty="0">
              <a:solidFill>
                <a:srgbClr val="0000FF"/>
              </a:solidFill>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
        <p:nvSpPr>
          <p:cNvPr id="130" name="TextShape 3"/>
          <p:cNvSpPr txBox="1"/>
          <p:nvPr/>
        </p:nvSpPr>
        <p:spPr>
          <a:xfrm>
            <a:off x="228600" y="6477000"/>
            <a:ext cx="6681877" cy="228240"/>
          </a:xfrm>
          <a:prstGeom prst="rect">
            <a:avLst/>
          </a:prstGeom>
        </p:spPr>
        <p:txBody>
          <a:bodyPr anchor="ctr"/>
          <a:lstStyle/>
          <a:p>
            <a:pPr>
              <a:lnSpc>
                <a:spcPct val="100000"/>
              </a:lnSpc>
            </a:pPr>
            <a:r>
              <a:rPr lang="en-US" dirty="0">
                <a:solidFill>
                  <a:srgbClr val="0000FF"/>
                </a:solidFill>
                <a:latin typeface="Cambria"/>
              </a:rPr>
              <a:t>S. B. Jain Institute of Technology Management and Research</a:t>
            </a:r>
            <a:endParaRPr lang="en-US" dirty="0">
              <a:solidFill>
                <a:srgbClr val="0000FF"/>
              </a:solidFill>
            </a:endParaRPr>
          </a:p>
        </p:txBody>
      </p:sp>
      <p:sp>
        <p:nvSpPr>
          <p:cNvPr id="131" name="TextShape 4"/>
          <p:cNvSpPr txBox="1"/>
          <p:nvPr/>
        </p:nvSpPr>
        <p:spPr>
          <a:xfrm>
            <a:off x="8264769" y="6172200"/>
            <a:ext cx="585969" cy="685440"/>
          </a:xfrm>
          <a:prstGeom prst="rect">
            <a:avLst/>
          </a:prstGeom>
        </p:spPr>
        <p:txBody>
          <a:bodyPr anchor="ctr"/>
          <a:lstStyle/>
          <a:p>
            <a:pPr>
              <a:lnSpc>
                <a:spcPct val="100000"/>
              </a:lnSpc>
            </a:pPr>
            <a:fld id="{AB54F94F-D823-4B90-87AD-C081F999EE5C}" type="slidenum">
              <a:rPr lang="en-IN">
                <a:solidFill>
                  <a:srgbClr val="0000FF"/>
                </a:solidFill>
                <a:latin typeface="Cambria"/>
              </a:rPr>
              <a:pPr>
                <a:lnSpc>
                  <a:spcPct val="100000"/>
                </a:lnSpc>
              </a:pPr>
              <a:t>4</a:t>
            </a:fld>
            <a:endParaRPr dirty="0">
              <a:solidFill>
                <a:srgbClr val="0000FF"/>
              </a:solidFill>
            </a:endParaRPr>
          </a:p>
        </p:txBody>
      </p:sp>
    </p:spTree>
    <p:extLst>
      <p:ext uri="{BB962C8B-B14F-4D97-AF65-F5344CB8AC3E}">
        <p14:creationId xmlns:p14="http://schemas.microsoft.com/office/powerpoint/2010/main" val="266717047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457198" y="304800"/>
            <a:ext cx="8229323" cy="639720"/>
          </a:xfrm>
          <a:prstGeom prst="rect">
            <a:avLst/>
          </a:prstGeom>
        </p:spPr>
        <p:txBody>
          <a:bodyPr anchor="ctr"/>
          <a:lstStyle/>
          <a:p>
            <a:pPr algn="ctr">
              <a:lnSpc>
                <a:spcPct val="100000"/>
              </a:lnSpc>
            </a:pPr>
            <a:r>
              <a:rPr lang="en-US" sz="3200" b="1" dirty="0">
                <a:solidFill>
                  <a:srgbClr val="000000"/>
                </a:solidFill>
                <a:latin typeface="Times New Roman" pitchFamily="18" charset="0"/>
                <a:cs typeface="Times New Roman" pitchFamily="18" charset="0"/>
              </a:rPr>
              <a:t>Literature Survey</a:t>
            </a:r>
            <a:endParaRPr lang="en-US" sz="3200" dirty="0">
              <a:latin typeface="Times New Roman" pitchFamily="18" charset="0"/>
              <a:cs typeface="Times New Roman" pitchFamily="18" charset="0"/>
            </a:endParaRPr>
          </a:p>
        </p:txBody>
      </p:sp>
      <p:sp>
        <p:nvSpPr>
          <p:cNvPr id="130" name="TextShape 3"/>
          <p:cNvSpPr txBox="1"/>
          <p:nvPr/>
        </p:nvSpPr>
        <p:spPr>
          <a:xfrm>
            <a:off x="228600" y="6477000"/>
            <a:ext cx="6681877" cy="228240"/>
          </a:xfrm>
          <a:prstGeom prst="rect">
            <a:avLst/>
          </a:prstGeom>
        </p:spPr>
        <p:txBody>
          <a:bodyPr anchor="ctr"/>
          <a:lstStyle/>
          <a:p>
            <a:pPr>
              <a:lnSpc>
                <a:spcPct val="100000"/>
              </a:lnSpc>
            </a:pPr>
            <a:r>
              <a:rPr lang="en-US" dirty="0">
                <a:solidFill>
                  <a:srgbClr val="0000FF"/>
                </a:solidFill>
                <a:latin typeface="Cambria"/>
              </a:rPr>
              <a:t>S. B. Jain Institute of Technology Management and Research</a:t>
            </a:r>
            <a:endParaRPr lang="en-US" dirty="0">
              <a:solidFill>
                <a:srgbClr val="0000FF"/>
              </a:solidFill>
            </a:endParaRPr>
          </a:p>
        </p:txBody>
      </p:sp>
      <p:sp>
        <p:nvSpPr>
          <p:cNvPr id="131" name="TextShape 4"/>
          <p:cNvSpPr txBox="1"/>
          <p:nvPr/>
        </p:nvSpPr>
        <p:spPr>
          <a:xfrm>
            <a:off x="8264769" y="6172200"/>
            <a:ext cx="585969" cy="685440"/>
          </a:xfrm>
          <a:prstGeom prst="rect">
            <a:avLst/>
          </a:prstGeom>
        </p:spPr>
        <p:txBody>
          <a:bodyPr anchor="ctr"/>
          <a:lstStyle/>
          <a:p>
            <a:pPr>
              <a:lnSpc>
                <a:spcPct val="100000"/>
              </a:lnSpc>
            </a:pPr>
            <a:fld id="{AB54F94F-D823-4B90-87AD-C081F999EE5C}" type="slidenum">
              <a:rPr lang="en-IN">
                <a:solidFill>
                  <a:srgbClr val="0000FF"/>
                </a:solidFill>
                <a:latin typeface="Cambria"/>
              </a:rPr>
              <a:pPr>
                <a:lnSpc>
                  <a:spcPct val="100000"/>
                </a:lnSpc>
              </a:pPr>
              <a:t>5</a:t>
            </a:fld>
            <a:endParaRPr dirty="0">
              <a:solidFill>
                <a:srgbClr val="0000FF"/>
              </a:solidFill>
            </a:endParaRPr>
          </a:p>
        </p:txBody>
      </p:sp>
      <p:graphicFrame>
        <p:nvGraphicFramePr>
          <p:cNvPr id="2" name="Table 2">
            <a:extLst>
              <a:ext uri="{FF2B5EF4-FFF2-40B4-BE49-F238E27FC236}">
                <a16:creationId xmlns:a16="http://schemas.microsoft.com/office/drawing/2014/main" id="{85C1C0BD-A755-83F3-4516-843A91E4EDA4}"/>
              </a:ext>
            </a:extLst>
          </p:cNvPr>
          <p:cNvGraphicFramePr/>
          <p:nvPr>
            <p:extLst>
              <p:ext uri="{D42A27DB-BD31-4B8C-83A1-F6EECF244321}">
                <p14:modId xmlns:p14="http://schemas.microsoft.com/office/powerpoint/2010/main" val="1173567186"/>
              </p:ext>
            </p:extLst>
          </p:nvPr>
        </p:nvGraphicFramePr>
        <p:xfrm>
          <a:off x="456612" y="1384979"/>
          <a:ext cx="8230430" cy="3792855"/>
        </p:xfrm>
        <a:graphic>
          <a:graphicData uri="http://schemas.openxmlformats.org/drawingml/2006/table">
            <a:tbl>
              <a:tblPr>
                <a:tableStyleId>{ED083AE6-46FA-4A59-8FB0-9F97EB10719F}</a:tableStyleId>
              </a:tblPr>
              <a:tblGrid>
                <a:gridCol w="4124325">
                  <a:extLst>
                    <a:ext uri="{9D8B030D-6E8A-4147-A177-3AD203B41FA5}">
                      <a16:colId xmlns:a16="http://schemas.microsoft.com/office/drawing/2014/main" val="20000"/>
                    </a:ext>
                  </a:extLst>
                </a:gridCol>
                <a:gridCol w="4106105">
                  <a:extLst>
                    <a:ext uri="{9D8B030D-6E8A-4147-A177-3AD203B41FA5}">
                      <a16:colId xmlns:a16="http://schemas.microsoft.com/office/drawing/2014/main" val="20001"/>
                    </a:ext>
                  </a:extLst>
                </a:gridCol>
              </a:tblGrid>
              <a:tr h="592455">
                <a:tc>
                  <a:txBody>
                    <a:bodyPr/>
                    <a:lstStyle/>
                    <a:p>
                      <a:pPr indent="0" algn="ctr">
                        <a:lnSpc>
                          <a:spcPct val="71000"/>
                        </a:lnSpc>
                        <a:defRPr sz="1800">
                          <a:sym typeface="Calibri" panose="020F0502020204030204"/>
                        </a:defRPr>
                      </a:pPr>
                      <a:endParaRPr dirty="0">
                        <a:latin typeface="Times New Roman" panose="02020603050405020304" pitchFamily="18" charset="0"/>
                        <a:ea typeface="Tahoma" panose="020B0604030504040204" pitchFamily="34" charset="0"/>
                        <a:cs typeface="Times New Roman" panose="02020603050405020304" pitchFamily="18" charset="0"/>
                      </a:endParaRPr>
                    </a:p>
                    <a:p>
                      <a:pPr indent="0" algn="ctr">
                        <a:lnSpc>
                          <a:spcPct val="71000"/>
                        </a:lnSpc>
                        <a:defRPr sz="1800" b="1">
                          <a:solidFill>
                            <a:srgbClr val="FFFFFF"/>
                          </a:solidFill>
                          <a:latin typeface="Arial" panose="020B0604020202020204"/>
                          <a:ea typeface="Arial" panose="020B0604020202020204"/>
                          <a:cs typeface="Arial" panose="020B0604020202020204"/>
                        </a:defRPr>
                      </a:pPr>
                      <a:r>
                        <a:rPr dirty="0">
                          <a:latin typeface="Times New Roman" panose="02020603050405020304" pitchFamily="18" charset="0"/>
                          <a:ea typeface="Tahoma" panose="020B0604030504040204" pitchFamily="34" charset="0"/>
                          <a:cs typeface="Times New Roman" panose="02020603050405020304" pitchFamily="18" charset="0"/>
                        </a:rPr>
                        <a:t> </a:t>
                      </a:r>
                      <a:r>
                        <a:rPr sz="200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Websites / Paper / Article  </a:t>
                      </a:r>
                    </a:p>
                  </a:txBody>
                  <a:tcPr marL="45720" marR="45720" horzOverflow="overflow"/>
                </a:tc>
                <a:tc>
                  <a:txBody>
                    <a:bodyPr/>
                    <a:lstStyle/>
                    <a:p>
                      <a:pPr indent="0" algn="ctr">
                        <a:lnSpc>
                          <a:spcPct val="71000"/>
                        </a:lnSpc>
                        <a:defRPr sz="1800">
                          <a:sym typeface="Calibri" panose="020F0502020204030204"/>
                        </a:defRPr>
                      </a:pPr>
                      <a:endParaRPr dirty="0">
                        <a:latin typeface="Times New Roman" panose="02020603050405020304" pitchFamily="18" charset="0"/>
                        <a:ea typeface="Tahoma" panose="020B0604030504040204" pitchFamily="34" charset="0"/>
                        <a:cs typeface="Times New Roman" panose="02020603050405020304" pitchFamily="18" charset="0"/>
                      </a:endParaRPr>
                    </a:p>
                    <a:p>
                      <a:pPr indent="0" algn="ctr">
                        <a:lnSpc>
                          <a:spcPct val="71000"/>
                        </a:lnSpc>
                        <a:defRPr sz="2000" b="1">
                          <a:solidFill>
                            <a:srgbClr val="FFFFFF"/>
                          </a:solidFill>
                          <a:latin typeface="Arial" panose="020B0604020202020204"/>
                          <a:ea typeface="Arial" panose="020B0604020202020204"/>
                          <a:cs typeface="Arial" panose="020B0604020202020204"/>
                        </a:defRPr>
                      </a:pPr>
                      <a:r>
                        <a:rPr dirty="0">
                          <a:latin typeface="Times New Roman" panose="02020603050405020304" pitchFamily="18" charset="0"/>
                          <a:ea typeface="Tahoma" panose="020B0604030504040204" pitchFamily="34" charset="0"/>
                          <a:cs typeface="Times New Roman" panose="02020603050405020304" pitchFamily="18" charset="0"/>
                        </a:rPr>
                        <a:t>  </a:t>
                      </a:r>
                      <a:r>
                        <a:rPr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Reviews / Findings</a:t>
                      </a:r>
                    </a:p>
                  </a:txBody>
                  <a:tcPr marL="45720" marR="45720" horzOverflow="overflow"/>
                </a:tc>
                <a:extLst>
                  <a:ext uri="{0D108BD9-81ED-4DB2-BD59-A6C34878D82A}">
                    <a16:rowId xmlns:a16="http://schemas.microsoft.com/office/drawing/2014/main" val="10000"/>
                  </a:ext>
                </a:extLst>
              </a:tr>
              <a:tr h="431639">
                <a:tc>
                  <a:txBody>
                    <a:bodyPr/>
                    <a:lstStyle/>
                    <a:p>
                      <a:pPr indent="0">
                        <a:lnSpc>
                          <a:spcPct val="100000"/>
                        </a:lnSpc>
                        <a:defRPr sz="1800"/>
                      </a:pPr>
                      <a:r>
                        <a:rPr lang="en-US" dirty="0">
                          <a:solidFill>
                            <a:schemeClr val="tx1"/>
                          </a:solidFill>
                          <a:latin typeface="Times New Roman" panose="02020603050405020304" pitchFamily="18" charset="0"/>
                          <a:ea typeface="Tahoma" panose="020B0604030504040204" pitchFamily="34" charset="0"/>
                          <a:cs typeface="Times New Roman" panose="02020603050405020304" pitchFamily="18" charset="0"/>
                          <a:sym typeface="Calibri" panose="020F0502020204030204"/>
                        </a:rPr>
                        <a:t> Weather 1</a:t>
                      </a:r>
                      <a:endParaRPr dirty="0">
                        <a:solidFill>
                          <a:schemeClr val="tx1"/>
                        </a:solidFill>
                        <a:latin typeface="Times New Roman" panose="02020603050405020304" pitchFamily="18" charset="0"/>
                        <a:ea typeface="Tahoma" panose="020B0604030504040204" pitchFamily="34" charset="0"/>
                        <a:cs typeface="Times New Roman" panose="02020603050405020304" pitchFamily="18" charset="0"/>
                        <a:sym typeface="Calibri" panose="020F0502020204030204"/>
                      </a:endParaRPr>
                    </a:p>
                  </a:txBody>
                  <a:tcPr marL="45720" marR="45720" horzOverflow="overflow"/>
                </a:tc>
                <a:tc>
                  <a:txBody>
                    <a:bodyPr/>
                    <a:lstStyle/>
                    <a:p>
                      <a:pPr indent="0" algn="l">
                        <a:lnSpc>
                          <a:spcPct val="100000"/>
                        </a:lnSpc>
                        <a:defRPr sz="1800"/>
                      </a:pPr>
                      <a:r>
                        <a:rPr lang="en-US" dirty="0">
                          <a:latin typeface="Times New Roman" panose="02020603050405020304" pitchFamily="18" charset="0"/>
                          <a:ea typeface="Tahoma" panose="020B0604030504040204" pitchFamily="34" charset="0"/>
                          <a:cs typeface="Times New Roman" panose="02020603050405020304" pitchFamily="18" charset="0"/>
                          <a:sym typeface="Calibri" panose="020F0502020204030204"/>
                        </a:rPr>
                        <a:t> It is an animated and accurate weather forecasting app.</a:t>
                      </a:r>
                    </a:p>
                    <a:p>
                      <a:pPr indent="0" algn="l">
                        <a:lnSpc>
                          <a:spcPct val="100000"/>
                        </a:lnSpc>
                        <a:defRPr sz="1800"/>
                      </a:pPr>
                      <a:r>
                        <a:rPr lang="en-US" dirty="0">
                          <a:latin typeface="Times New Roman" panose="02020603050405020304" pitchFamily="18" charset="0"/>
                          <a:ea typeface="Tahoma" panose="020B0604030504040204" pitchFamily="34" charset="0"/>
                          <a:cs typeface="Times New Roman" panose="02020603050405020304" pitchFamily="18" charset="0"/>
                          <a:sym typeface="Calibri" panose="020F0502020204030204"/>
                        </a:rPr>
                        <a:t> </a:t>
                      </a:r>
                    </a:p>
                    <a:p>
                      <a:pPr indent="0" algn="l">
                        <a:lnSpc>
                          <a:spcPct val="100000"/>
                        </a:lnSpc>
                        <a:defRPr sz="1800"/>
                      </a:pPr>
                      <a:r>
                        <a:rPr lang="en-US" dirty="0">
                          <a:latin typeface="Times New Roman" panose="02020603050405020304" pitchFamily="18" charset="0"/>
                          <a:ea typeface="Tahoma" panose="020B0604030504040204" pitchFamily="34" charset="0"/>
                          <a:cs typeface="Times New Roman" panose="02020603050405020304" pitchFamily="18" charset="0"/>
                          <a:sym typeface="Calibri" panose="020F0502020204030204"/>
                        </a:rPr>
                        <a:t>Findings : </a:t>
                      </a:r>
                    </a:p>
                    <a:p>
                      <a:pPr marL="285750" indent="-285750" algn="l">
                        <a:lnSpc>
                          <a:spcPct val="100000"/>
                        </a:lnSpc>
                        <a:buFont typeface="Arial" panose="020B0604020202020204" pitchFamily="34" charset="0"/>
                        <a:buChar char="•"/>
                        <a:defRPr sz="1800"/>
                      </a:pPr>
                      <a:r>
                        <a:rPr lang="en-US" dirty="0">
                          <a:latin typeface="Times New Roman" panose="02020603050405020304" pitchFamily="18" charset="0"/>
                          <a:ea typeface="Tahoma" panose="020B0604030504040204" pitchFamily="34" charset="0"/>
                          <a:cs typeface="Times New Roman" panose="02020603050405020304" pitchFamily="18" charset="0"/>
                          <a:sym typeface="Calibri" panose="020F0502020204030204"/>
                        </a:rPr>
                        <a:t>User friendly interface.</a:t>
                      </a:r>
                    </a:p>
                    <a:p>
                      <a:pPr marL="285750" marR="0" lvl="0" indent="-285750" algn="l" defTabSz="914400" eaLnBrk="1" fontAlgn="auto" latinLnBrk="0" hangingPunct="1">
                        <a:lnSpc>
                          <a:spcPct val="100000"/>
                        </a:lnSpc>
                        <a:spcBef>
                          <a:spcPts val="0"/>
                        </a:spcBef>
                        <a:spcAft>
                          <a:spcPts val="0"/>
                        </a:spcAft>
                        <a:buClrTx/>
                        <a:buSzTx/>
                        <a:buFont typeface="Arial" panose="020B0604020202020204" pitchFamily="34" charset="0"/>
                        <a:buChar char="•"/>
                        <a:tabLst/>
                        <a:defRPr sz="1800"/>
                      </a:pPr>
                      <a:r>
                        <a:rPr lang="en-US" dirty="0">
                          <a:latin typeface="Times New Roman" panose="02020603050405020304" pitchFamily="18" charset="0"/>
                          <a:ea typeface="Tahoma" panose="020B0604030504040204" pitchFamily="34" charset="0"/>
                          <a:cs typeface="Times New Roman" panose="02020603050405020304" pitchFamily="18" charset="0"/>
                          <a:sym typeface="Calibri" panose="020F0502020204030204"/>
                        </a:rPr>
                        <a:t>Have too many ads in it.</a:t>
                      </a:r>
                    </a:p>
                  </a:txBody>
                  <a:tcPr marL="45720" marR="45720" horzOverflow="overflow"/>
                </a:tc>
                <a:extLst>
                  <a:ext uri="{0D108BD9-81ED-4DB2-BD59-A6C34878D82A}">
                    <a16:rowId xmlns:a16="http://schemas.microsoft.com/office/drawing/2014/main" val="10001"/>
                  </a:ext>
                </a:extLst>
              </a:tr>
              <a:tr h="1166925">
                <a:tc>
                  <a:txBody>
                    <a:bodyPr/>
                    <a:lstStyle/>
                    <a:p>
                      <a:pPr indent="0">
                        <a:lnSpc>
                          <a:spcPct val="100000"/>
                        </a:lnSpc>
                        <a:defRPr sz="1800"/>
                      </a:pPr>
                      <a:r>
                        <a:rPr lang="en-US" dirty="0">
                          <a:solidFill>
                            <a:schemeClr val="tx1"/>
                          </a:solidFill>
                          <a:latin typeface="Times New Roman" panose="02020603050405020304" pitchFamily="18" charset="0"/>
                          <a:ea typeface="Tahoma" panose="020B0604030504040204" pitchFamily="34" charset="0"/>
                          <a:cs typeface="Times New Roman" panose="02020603050405020304" pitchFamily="18" charset="0"/>
                          <a:sym typeface="Calibri" panose="020F0502020204030204"/>
                        </a:rPr>
                        <a:t> Weather 1.1</a:t>
                      </a:r>
                      <a:endParaRPr dirty="0">
                        <a:solidFill>
                          <a:schemeClr val="tx1"/>
                        </a:solidFill>
                        <a:latin typeface="Times New Roman" panose="02020603050405020304" pitchFamily="18" charset="0"/>
                        <a:ea typeface="Tahoma" panose="020B0604030504040204" pitchFamily="34" charset="0"/>
                        <a:cs typeface="Times New Roman" panose="02020603050405020304" pitchFamily="18" charset="0"/>
                        <a:sym typeface="Calibri" panose="020F0502020204030204"/>
                      </a:endParaRPr>
                    </a:p>
                  </a:txBody>
                  <a:tcPr marL="45720" marR="45720" horzOverflow="overflow"/>
                </a:tc>
                <a:tc>
                  <a:txBody>
                    <a:bodyPr/>
                    <a:lstStyle/>
                    <a:p>
                      <a:pPr indent="0" algn="l">
                        <a:lnSpc>
                          <a:spcPct val="100000"/>
                        </a:lnSpc>
                        <a:defRPr sz="1800">
                          <a:sym typeface="Calibri" panose="020F0502020204030204"/>
                        </a:defRPr>
                      </a:pPr>
                      <a:r>
                        <a:rPr lang="en-US" dirty="0">
                          <a:latin typeface="Times New Roman" panose="02020603050405020304" pitchFamily="18" charset="0"/>
                          <a:ea typeface="Tahoma" panose="020B0604030504040204" pitchFamily="34" charset="0"/>
                          <a:cs typeface="Times New Roman" panose="02020603050405020304" pitchFamily="18" charset="0"/>
                        </a:rPr>
                        <a:t>It is a real-time weather app that professionally and accurately display data.</a:t>
                      </a:r>
                    </a:p>
                    <a:p>
                      <a:pPr indent="0" algn="l">
                        <a:lnSpc>
                          <a:spcPct val="100000"/>
                        </a:lnSpc>
                        <a:defRPr sz="1800">
                          <a:sym typeface="Calibri" panose="020F0502020204030204"/>
                        </a:defRPr>
                      </a:pP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indent="0" algn="l">
                        <a:lnSpc>
                          <a:spcPct val="100000"/>
                        </a:lnSpc>
                        <a:defRPr sz="1800">
                          <a:sym typeface="Calibri" panose="020F0502020204030204"/>
                        </a:defRPr>
                      </a:pPr>
                      <a:r>
                        <a:rPr lang="en-US" dirty="0">
                          <a:latin typeface="Times New Roman" panose="02020603050405020304" pitchFamily="18" charset="0"/>
                          <a:ea typeface="Tahoma" panose="020B0604030504040204" pitchFamily="34" charset="0"/>
                          <a:cs typeface="Times New Roman" panose="02020603050405020304" pitchFamily="18" charset="0"/>
                        </a:rPr>
                        <a:t>Findings : </a:t>
                      </a:r>
                    </a:p>
                    <a:p>
                      <a:pPr marL="285750" indent="-285750" algn="l">
                        <a:lnSpc>
                          <a:spcPct val="100000"/>
                        </a:lnSpc>
                        <a:buFont typeface="Arial" panose="020B0604020202020204" pitchFamily="34" charset="0"/>
                        <a:buChar char="•"/>
                        <a:defRPr sz="1800">
                          <a:sym typeface="Calibri" panose="020F0502020204030204"/>
                        </a:defRPr>
                      </a:pPr>
                      <a:r>
                        <a:rPr lang="en-US" dirty="0">
                          <a:latin typeface="Times New Roman" panose="02020603050405020304" pitchFamily="18" charset="0"/>
                          <a:ea typeface="Tahoma" panose="020B0604030504040204" pitchFamily="34" charset="0"/>
                          <a:cs typeface="Times New Roman" panose="02020603050405020304" pitchFamily="18" charset="0"/>
                        </a:rPr>
                        <a:t>Forecast is not satisfactory for the users.</a:t>
                      </a:r>
                      <a:endParaRPr dirty="0">
                        <a:latin typeface="Times New Roman" panose="02020603050405020304" pitchFamily="18" charset="0"/>
                        <a:ea typeface="Tahoma" panose="020B0604030504040204" pitchFamily="34" charset="0"/>
                        <a:cs typeface="Times New Roman" panose="02020603050405020304" pitchFamily="18" charset="0"/>
                      </a:endParaRPr>
                    </a:p>
                  </a:txBody>
                  <a:tcPr marL="45720" marR="45720" horzOverflow="overflow"/>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0659147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457198" y="304800"/>
            <a:ext cx="8229323" cy="639720"/>
          </a:xfrm>
          <a:prstGeom prst="rect">
            <a:avLst/>
          </a:prstGeom>
        </p:spPr>
        <p:txBody>
          <a:bodyPr anchor="ctr"/>
          <a:lstStyle/>
          <a:p>
            <a:pPr algn="ctr">
              <a:lnSpc>
                <a:spcPct val="100000"/>
              </a:lnSpc>
            </a:pPr>
            <a:r>
              <a:rPr lang="en-US" sz="3200" b="1" dirty="0">
                <a:solidFill>
                  <a:srgbClr val="000000"/>
                </a:solidFill>
                <a:latin typeface="Times New Roman" pitchFamily="18" charset="0"/>
                <a:cs typeface="Times New Roman" pitchFamily="18" charset="0"/>
              </a:rPr>
              <a:t>Literature Survey</a:t>
            </a:r>
            <a:endParaRPr lang="en-US" sz="3200" dirty="0">
              <a:latin typeface="Times New Roman" pitchFamily="18" charset="0"/>
              <a:cs typeface="Times New Roman" pitchFamily="18" charset="0"/>
            </a:endParaRPr>
          </a:p>
        </p:txBody>
      </p:sp>
      <p:sp>
        <p:nvSpPr>
          <p:cNvPr id="130" name="TextShape 3"/>
          <p:cNvSpPr txBox="1"/>
          <p:nvPr/>
        </p:nvSpPr>
        <p:spPr>
          <a:xfrm>
            <a:off x="228600" y="6477000"/>
            <a:ext cx="6681877" cy="228240"/>
          </a:xfrm>
          <a:prstGeom prst="rect">
            <a:avLst/>
          </a:prstGeom>
        </p:spPr>
        <p:txBody>
          <a:bodyPr anchor="ctr"/>
          <a:lstStyle/>
          <a:p>
            <a:pPr>
              <a:lnSpc>
                <a:spcPct val="100000"/>
              </a:lnSpc>
            </a:pPr>
            <a:r>
              <a:rPr lang="en-US" dirty="0">
                <a:solidFill>
                  <a:srgbClr val="0000FF"/>
                </a:solidFill>
                <a:latin typeface="Cambria"/>
              </a:rPr>
              <a:t>S. B. Jain Institute of Technology Management and Research</a:t>
            </a:r>
            <a:endParaRPr lang="en-US" dirty="0">
              <a:solidFill>
                <a:srgbClr val="0000FF"/>
              </a:solidFill>
            </a:endParaRPr>
          </a:p>
        </p:txBody>
      </p:sp>
      <p:sp>
        <p:nvSpPr>
          <p:cNvPr id="131" name="TextShape 4"/>
          <p:cNvSpPr txBox="1"/>
          <p:nvPr/>
        </p:nvSpPr>
        <p:spPr>
          <a:xfrm>
            <a:off x="8264769" y="6172200"/>
            <a:ext cx="585969" cy="685440"/>
          </a:xfrm>
          <a:prstGeom prst="rect">
            <a:avLst/>
          </a:prstGeom>
        </p:spPr>
        <p:txBody>
          <a:bodyPr anchor="ctr"/>
          <a:lstStyle/>
          <a:p>
            <a:pPr>
              <a:lnSpc>
                <a:spcPct val="100000"/>
              </a:lnSpc>
            </a:pPr>
            <a:fld id="{AB54F94F-D823-4B90-87AD-C081F999EE5C}" type="slidenum">
              <a:rPr lang="en-IN">
                <a:solidFill>
                  <a:srgbClr val="0000FF"/>
                </a:solidFill>
                <a:latin typeface="Cambria"/>
              </a:rPr>
              <a:pPr>
                <a:lnSpc>
                  <a:spcPct val="100000"/>
                </a:lnSpc>
              </a:pPr>
              <a:t>6</a:t>
            </a:fld>
            <a:endParaRPr dirty="0">
              <a:solidFill>
                <a:srgbClr val="0000FF"/>
              </a:solidFill>
            </a:endParaRPr>
          </a:p>
        </p:txBody>
      </p:sp>
      <p:graphicFrame>
        <p:nvGraphicFramePr>
          <p:cNvPr id="2" name="Table 2">
            <a:extLst>
              <a:ext uri="{FF2B5EF4-FFF2-40B4-BE49-F238E27FC236}">
                <a16:creationId xmlns:a16="http://schemas.microsoft.com/office/drawing/2014/main" id="{85C1C0BD-A755-83F3-4516-843A91E4EDA4}"/>
              </a:ext>
            </a:extLst>
          </p:cNvPr>
          <p:cNvGraphicFramePr/>
          <p:nvPr/>
        </p:nvGraphicFramePr>
        <p:xfrm>
          <a:off x="456612" y="1384979"/>
          <a:ext cx="8230430" cy="3792855"/>
        </p:xfrm>
        <a:graphic>
          <a:graphicData uri="http://schemas.openxmlformats.org/drawingml/2006/table">
            <a:tbl>
              <a:tblPr>
                <a:tableStyleId>{ED083AE6-46FA-4A59-8FB0-9F97EB10719F}</a:tableStyleId>
              </a:tblPr>
              <a:tblGrid>
                <a:gridCol w="4124325">
                  <a:extLst>
                    <a:ext uri="{9D8B030D-6E8A-4147-A177-3AD203B41FA5}">
                      <a16:colId xmlns:a16="http://schemas.microsoft.com/office/drawing/2014/main" val="20000"/>
                    </a:ext>
                  </a:extLst>
                </a:gridCol>
                <a:gridCol w="4106105">
                  <a:extLst>
                    <a:ext uri="{9D8B030D-6E8A-4147-A177-3AD203B41FA5}">
                      <a16:colId xmlns:a16="http://schemas.microsoft.com/office/drawing/2014/main" val="20001"/>
                    </a:ext>
                  </a:extLst>
                </a:gridCol>
              </a:tblGrid>
              <a:tr h="592455">
                <a:tc>
                  <a:txBody>
                    <a:bodyPr/>
                    <a:lstStyle/>
                    <a:p>
                      <a:pPr indent="0" algn="ctr">
                        <a:lnSpc>
                          <a:spcPct val="71000"/>
                        </a:lnSpc>
                        <a:defRPr sz="1800">
                          <a:sym typeface="Calibri" panose="020F0502020204030204"/>
                        </a:defRPr>
                      </a:pPr>
                      <a:endParaRPr dirty="0">
                        <a:latin typeface="Times New Roman" panose="02020603050405020304" pitchFamily="18" charset="0"/>
                        <a:ea typeface="Tahoma" panose="020B0604030504040204" pitchFamily="34" charset="0"/>
                        <a:cs typeface="Times New Roman" panose="02020603050405020304" pitchFamily="18" charset="0"/>
                      </a:endParaRPr>
                    </a:p>
                    <a:p>
                      <a:pPr indent="0" algn="ctr">
                        <a:lnSpc>
                          <a:spcPct val="71000"/>
                        </a:lnSpc>
                        <a:defRPr sz="1800" b="1">
                          <a:solidFill>
                            <a:srgbClr val="FFFFFF"/>
                          </a:solidFill>
                          <a:latin typeface="Arial" panose="020B0604020202020204"/>
                          <a:ea typeface="Arial" panose="020B0604020202020204"/>
                          <a:cs typeface="Arial" panose="020B0604020202020204"/>
                        </a:defRPr>
                      </a:pPr>
                      <a:r>
                        <a:rPr dirty="0">
                          <a:latin typeface="Times New Roman" panose="02020603050405020304" pitchFamily="18" charset="0"/>
                          <a:ea typeface="Tahoma" panose="020B0604030504040204" pitchFamily="34" charset="0"/>
                          <a:cs typeface="Times New Roman" panose="02020603050405020304" pitchFamily="18" charset="0"/>
                        </a:rPr>
                        <a:t> </a:t>
                      </a:r>
                      <a:r>
                        <a:rPr sz="200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Websites / Paper / Article  </a:t>
                      </a:r>
                    </a:p>
                  </a:txBody>
                  <a:tcPr marL="45720" marR="45720" horzOverflow="overflow"/>
                </a:tc>
                <a:tc>
                  <a:txBody>
                    <a:bodyPr/>
                    <a:lstStyle/>
                    <a:p>
                      <a:pPr indent="0" algn="ctr">
                        <a:lnSpc>
                          <a:spcPct val="71000"/>
                        </a:lnSpc>
                        <a:defRPr sz="1800">
                          <a:sym typeface="Calibri" panose="020F0502020204030204"/>
                        </a:defRPr>
                      </a:pPr>
                      <a:endParaRPr dirty="0">
                        <a:latin typeface="Times New Roman" panose="02020603050405020304" pitchFamily="18" charset="0"/>
                        <a:ea typeface="Tahoma" panose="020B0604030504040204" pitchFamily="34" charset="0"/>
                        <a:cs typeface="Times New Roman" panose="02020603050405020304" pitchFamily="18" charset="0"/>
                      </a:endParaRPr>
                    </a:p>
                    <a:p>
                      <a:pPr indent="0" algn="ctr">
                        <a:lnSpc>
                          <a:spcPct val="71000"/>
                        </a:lnSpc>
                        <a:defRPr sz="2000" b="1">
                          <a:solidFill>
                            <a:srgbClr val="FFFFFF"/>
                          </a:solidFill>
                          <a:latin typeface="Arial" panose="020B0604020202020204"/>
                          <a:ea typeface="Arial" panose="020B0604020202020204"/>
                          <a:cs typeface="Arial" panose="020B0604020202020204"/>
                        </a:defRPr>
                      </a:pPr>
                      <a:r>
                        <a:rPr dirty="0">
                          <a:latin typeface="Times New Roman" panose="02020603050405020304" pitchFamily="18" charset="0"/>
                          <a:ea typeface="Tahoma" panose="020B0604030504040204" pitchFamily="34" charset="0"/>
                          <a:cs typeface="Times New Roman" panose="02020603050405020304" pitchFamily="18" charset="0"/>
                        </a:rPr>
                        <a:t>  </a:t>
                      </a:r>
                      <a:r>
                        <a:rPr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Reviews / Findings</a:t>
                      </a:r>
                    </a:p>
                  </a:txBody>
                  <a:tcPr marL="45720" marR="45720" horzOverflow="overflow"/>
                </a:tc>
                <a:extLst>
                  <a:ext uri="{0D108BD9-81ED-4DB2-BD59-A6C34878D82A}">
                    <a16:rowId xmlns:a16="http://schemas.microsoft.com/office/drawing/2014/main" val="10000"/>
                  </a:ext>
                </a:extLst>
              </a:tr>
              <a:tr h="431639">
                <a:tc>
                  <a:txBody>
                    <a:bodyPr/>
                    <a:lstStyle/>
                    <a:p>
                      <a:pPr indent="0">
                        <a:lnSpc>
                          <a:spcPct val="100000"/>
                        </a:lnSpc>
                        <a:defRPr sz="1800"/>
                      </a:pPr>
                      <a:r>
                        <a:rPr lang="en-US" dirty="0">
                          <a:solidFill>
                            <a:schemeClr val="tx1"/>
                          </a:solidFill>
                          <a:latin typeface="Times New Roman" panose="02020603050405020304" pitchFamily="18" charset="0"/>
                          <a:ea typeface="Tahoma" panose="020B0604030504040204" pitchFamily="34" charset="0"/>
                          <a:cs typeface="Times New Roman" panose="02020603050405020304" pitchFamily="18" charset="0"/>
                          <a:sym typeface="Calibri" panose="020F0502020204030204"/>
                        </a:rPr>
                        <a:t> Disaster Alert</a:t>
                      </a:r>
                      <a:endParaRPr dirty="0">
                        <a:solidFill>
                          <a:schemeClr val="tx1"/>
                        </a:solidFill>
                        <a:latin typeface="Times New Roman" panose="02020603050405020304" pitchFamily="18" charset="0"/>
                        <a:ea typeface="Tahoma" panose="020B0604030504040204" pitchFamily="34" charset="0"/>
                        <a:cs typeface="Times New Roman" panose="02020603050405020304" pitchFamily="18" charset="0"/>
                        <a:sym typeface="Calibri" panose="020F0502020204030204"/>
                      </a:endParaRPr>
                    </a:p>
                  </a:txBody>
                  <a:tcPr marL="45720" marR="45720" horzOverflow="overflow"/>
                </a:tc>
                <a:tc>
                  <a:txBody>
                    <a:bodyPr/>
                    <a:lstStyle/>
                    <a:p>
                      <a:pPr indent="0" algn="l">
                        <a:lnSpc>
                          <a:spcPct val="100000"/>
                        </a:lnSpc>
                        <a:defRPr sz="1800"/>
                      </a:pPr>
                      <a:r>
                        <a:rPr lang="en-US" dirty="0">
                          <a:latin typeface="Times New Roman" panose="02020603050405020304" pitchFamily="18" charset="0"/>
                          <a:ea typeface="Tahoma" panose="020B0604030504040204" pitchFamily="34" charset="0"/>
                          <a:cs typeface="Times New Roman" panose="02020603050405020304" pitchFamily="18" charset="0"/>
                          <a:sym typeface="Calibri" panose="020F0502020204030204"/>
                        </a:rPr>
                        <a:t> It is an app which provides early warning about natural hazards.</a:t>
                      </a:r>
                    </a:p>
                    <a:p>
                      <a:pPr indent="0" algn="l">
                        <a:lnSpc>
                          <a:spcPct val="100000"/>
                        </a:lnSpc>
                        <a:defRPr sz="1800"/>
                      </a:pPr>
                      <a:r>
                        <a:rPr lang="en-US" dirty="0">
                          <a:latin typeface="Times New Roman" panose="02020603050405020304" pitchFamily="18" charset="0"/>
                          <a:ea typeface="Tahoma" panose="020B0604030504040204" pitchFamily="34" charset="0"/>
                          <a:cs typeface="Times New Roman" panose="02020603050405020304" pitchFamily="18" charset="0"/>
                          <a:sym typeface="Calibri" panose="020F0502020204030204"/>
                        </a:rPr>
                        <a:t> </a:t>
                      </a:r>
                    </a:p>
                    <a:p>
                      <a:pPr indent="0" algn="l">
                        <a:lnSpc>
                          <a:spcPct val="100000"/>
                        </a:lnSpc>
                        <a:defRPr sz="1800"/>
                      </a:pPr>
                      <a:r>
                        <a:rPr lang="en-US" dirty="0">
                          <a:latin typeface="Times New Roman" panose="02020603050405020304" pitchFamily="18" charset="0"/>
                          <a:ea typeface="Tahoma" panose="020B0604030504040204" pitchFamily="34" charset="0"/>
                          <a:cs typeface="Times New Roman" panose="02020603050405020304" pitchFamily="18" charset="0"/>
                          <a:sym typeface="Calibri" panose="020F0502020204030204"/>
                        </a:rPr>
                        <a:t>Findings : </a:t>
                      </a:r>
                    </a:p>
                    <a:p>
                      <a:pPr marL="285750" indent="-285750" algn="l">
                        <a:lnSpc>
                          <a:spcPct val="100000"/>
                        </a:lnSpc>
                        <a:buFont typeface="Arial" panose="020B0604020202020204" pitchFamily="34" charset="0"/>
                        <a:buChar char="•"/>
                        <a:defRPr sz="1800"/>
                      </a:pPr>
                      <a:r>
                        <a:rPr lang="en-US" dirty="0">
                          <a:latin typeface="Times New Roman" panose="02020603050405020304" pitchFamily="18" charset="0"/>
                          <a:ea typeface="Tahoma" panose="020B0604030504040204" pitchFamily="34" charset="0"/>
                          <a:cs typeface="Times New Roman" panose="02020603050405020304" pitchFamily="18" charset="0"/>
                          <a:sym typeface="Calibri" panose="020F0502020204030204"/>
                        </a:rPr>
                        <a:t>User friendly</a:t>
                      </a:r>
                    </a:p>
                    <a:p>
                      <a:pPr marL="285750" indent="-285750" algn="l">
                        <a:lnSpc>
                          <a:spcPct val="100000"/>
                        </a:lnSpc>
                        <a:buFont typeface="Arial" panose="020B0604020202020204" pitchFamily="34" charset="0"/>
                        <a:buChar char="•"/>
                        <a:defRPr sz="1800"/>
                      </a:pPr>
                      <a:r>
                        <a:rPr lang="en-US" dirty="0">
                          <a:latin typeface="Times New Roman" panose="02020603050405020304" pitchFamily="18" charset="0"/>
                          <a:ea typeface="Tahoma" panose="020B0604030504040204" pitchFamily="34" charset="0"/>
                          <a:cs typeface="Times New Roman" panose="02020603050405020304" pitchFamily="18" charset="0"/>
                          <a:sym typeface="Calibri" panose="020F0502020204030204"/>
                        </a:rPr>
                        <a:t>Update hazards after its occurrence. </a:t>
                      </a:r>
                    </a:p>
                  </a:txBody>
                  <a:tcPr marL="45720" marR="45720" horzOverflow="overflow"/>
                </a:tc>
                <a:extLst>
                  <a:ext uri="{0D108BD9-81ED-4DB2-BD59-A6C34878D82A}">
                    <a16:rowId xmlns:a16="http://schemas.microsoft.com/office/drawing/2014/main" val="10001"/>
                  </a:ext>
                </a:extLst>
              </a:tr>
              <a:tr h="1166925">
                <a:tc>
                  <a:txBody>
                    <a:bodyPr/>
                    <a:lstStyle/>
                    <a:p>
                      <a:pPr indent="0">
                        <a:lnSpc>
                          <a:spcPct val="100000"/>
                        </a:lnSpc>
                        <a:defRPr sz="1800"/>
                      </a:pPr>
                      <a:r>
                        <a:rPr lang="en-US" dirty="0">
                          <a:solidFill>
                            <a:schemeClr val="tx1"/>
                          </a:solidFill>
                          <a:latin typeface="Times New Roman" panose="02020603050405020304" pitchFamily="18" charset="0"/>
                          <a:ea typeface="Tahoma" panose="020B0604030504040204" pitchFamily="34" charset="0"/>
                          <a:cs typeface="Times New Roman" panose="02020603050405020304" pitchFamily="18" charset="0"/>
                          <a:sym typeface="Calibri" panose="020F0502020204030204"/>
                        </a:rPr>
                        <a:t> Disaster Prediction</a:t>
                      </a:r>
                      <a:endParaRPr dirty="0">
                        <a:solidFill>
                          <a:schemeClr val="tx1"/>
                        </a:solidFill>
                        <a:latin typeface="Times New Roman" panose="02020603050405020304" pitchFamily="18" charset="0"/>
                        <a:ea typeface="Tahoma" panose="020B0604030504040204" pitchFamily="34" charset="0"/>
                        <a:cs typeface="Times New Roman" panose="02020603050405020304" pitchFamily="18" charset="0"/>
                        <a:sym typeface="Calibri" panose="020F0502020204030204"/>
                      </a:endParaRPr>
                    </a:p>
                  </a:txBody>
                  <a:tcPr marL="45720" marR="45720" horzOverflow="overflow"/>
                </a:tc>
                <a:tc>
                  <a:txBody>
                    <a:bodyPr/>
                    <a:lstStyle/>
                    <a:p>
                      <a:pPr indent="0" algn="l">
                        <a:lnSpc>
                          <a:spcPct val="100000"/>
                        </a:lnSpc>
                        <a:defRPr sz="1800">
                          <a:sym typeface="Calibri" panose="020F0502020204030204"/>
                        </a:defRPr>
                      </a:pPr>
                      <a:r>
                        <a:rPr lang="en-US" dirty="0">
                          <a:latin typeface="Times New Roman" panose="02020603050405020304" pitchFamily="18" charset="0"/>
                          <a:ea typeface="Tahoma" panose="020B0604030504040204" pitchFamily="34" charset="0"/>
                          <a:cs typeface="Times New Roman" panose="02020603050405020304" pitchFamily="18" charset="0"/>
                        </a:rPr>
                        <a:t>It is an info and alert system on two studies of solar influence over the earth.</a:t>
                      </a:r>
                    </a:p>
                    <a:p>
                      <a:pPr indent="0" algn="l">
                        <a:lnSpc>
                          <a:spcPct val="100000"/>
                        </a:lnSpc>
                        <a:defRPr sz="1800">
                          <a:sym typeface="Calibri" panose="020F0502020204030204"/>
                        </a:defRPr>
                      </a:pP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indent="0" algn="l">
                        <a:lnSpc>
                          <a:spcPct val="100000"/>
                        </a:lnSpc>
                        <a:defRPr sz="1800">
                          <a:sym typeface="Calibri" panose="020F0502020204030204"/>
                        </a:defRPr>
                      </a:pPr>
                      <a:r>
                        <a:rPr lang="en-US" dirty="0">
                          <a:latin typeface="Times New Roman" panose="02020603050405020304" pitchFamily="18" charset="0"/>
                          <a:ea typeface="Tahoma" panose="020B0604030504040204" pitchFamily="34" charset="0"/>
                          <a:cs typeface="Times New Roman" panose="02020603050405020304" pitchFamily="18" charset="0"/>
                        </a:rPr>
                        <a:t>Findings : </a:t>
                      </a:r>
                    </a:p>
                    <a:p>
                      <a:pPr marL="285750" indent="-285750" algn="l">
                        <a:lnSpc>
                          <a:spcPct val="100000"/>
                        </a:lnSpc>
                        <a:buFont typeface="Arial" panose="020B0604020202020204" pitchFamily="34" charset="0"/>
                        <a:buChar char="•"/>
                        <a:defRPr sz="1800">
                          <a:sym typeface="Calibri" panose="020F0502020204030204"/>
                        </a:defRPr>
                      </a:pPr>
                      <a:r>
                        <a:rPr lang="en-US" dirty="0">
                          <a:latin typeface="Times New Roman" panose="02020603050405020304" pitchFamily="18" charset="0"/>
                          <a:ea typeface="Tahoma" panose="020B0604030504040204" pitchFamily="34" charset="0"/>
                          <a:cs typeface="Times New Roman" panose="02020603050405020304" pitchFamily="18" charset="0"/>
                        </a:rPr>
                        <a:t>Requires subscription to use the app.</a:t>
                      </a:r>
                      <a:endParaRPr dirty="0">
                        <a:latin typeface="Times New Roman" panose="02020603050405020304" pitchFamily="18" charset="0"/>
                        <a:ea typeface="Tahoma" panose="020B0604030504040204" pitchFamily="34" charset="0"/>
                        <a:cs typeface="Times New Roman" panose="02020603050405020304" pitchFamily="18" charset="0"/>
                      </a:endParaRPr>
                    </a:p>
                  </a:txBody>
                  <a:tcPr marL="45720" marR="45720" horzOverflow="overflow"/>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01057269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457198" y="304800"/>
            <a:ext cx="8229323" cy="639720"/>
          </a:xfrm>
          <a:prstGeom prst="rect">
            <a:avLst/>
          </a:prstGeom>
        </p:spPr>
        <p:txBody>
          <a:bodyPr anchor="ctr"/>
          <a:lstStyle/>
          <a:p>
            <a:pPr algn="ctr">
              <a:lnSpc>
                <a:spcPct val="100000"/>
              </a:lnSpc>
            </a:pPr>
            <a:r>
              <a:rPr lang="en-US" sz="3200" b="1" dirty="0">
                <a:solidFill>
                  <a:srgbClr val="000000"/>
                </a:solidFill>
                <a:latin typeface="Times New Roman" pitchFamily="18" charset="0"/>
                <a:cs typeface="Times New Roman" pitchFamily="18" charset="0"/>
              </a:rPr>
              <a:t>Literature Survey</a:t>
            </a:r>
            <a:endParaRPr lang="en-US" sz="3200" dirty="0">
              <a:latin typeface="Times New Roman" pitchFamily="18" charset="0"/>
              <a:cs typeface="Times New Roman" pitchFamily="18" charset="0"/>
            </a:endParaRPr>
          </a:p>
        </p:txBody>
      </p:sp>
      <p:sp>
        <p:nvSpPr>
          <p:cNvPr id="130" name="TextShape 3"/>
          <p:cNvSpPr txBox="1"/>
          <p:nvPr/>
        </p:nvSpPr>
        <p:spPr>
          <a:xfrm>
            <a:off x="228600" y="6477000"/>
            <a:ext cx="6681877" cy="228240"/>
          </a:xfrm>
          <a:prstGeom prst="rect">
            <a:avLst/>
          </a:prstGeom>
        </p:spPr>
        <p:txBody>
          <a:bodyPr anchor="ctr"/>
          <a:lstStyle/>
          <a:p>
            <a:pPr>
              <a:lnSpc>
                <a:spcPct val="100000"/>
              </a:lnSpc>
            </a:pPr>
            <a:r>
              <a:rPr lang="en-US" dirty="0">
                <a:solidFill>
                  <a:srgbClr val="0000FF"/>
                </a:solidFill>
                <a:latin typeface="Cambria"/>
              </a:rPr>
              <a:t>S. B. Jain Institute of Technology Management and Research</a:t>
            </a:r>
            <a:endParaRPr lang="en-US" dirty="0">
              <a:solidFill>
                <a:srgbClr val="0000FF"/>
              </a:solidFill>
            </a:endParaRPr>
          </a:p>
        </p:txBody>
      </p:sp>
      <p:sp>
        <p:nvSpPr>
          <p:cNvPr id="131" name="TextShape 4"/>
          <p:cNvSpPr txBox="1"/>
          <p:nvPr/>
        </p:nvSpPr>
        <p:spPr>
          <a:xfrm>
            <a:off x="8264769" y="6172200"/>
            <a:ext cx="585969" cy="685440"/>
          </a:xfrm>
          <a:prstGeom prst="rect">
            <a:avLst/>
          </a:prstGeom>
        </p:spPr>
        <p:txBody>
          <a:bodyPr anchor="ctr"/>
          <a:lstStyle/>
          <a:p>
            <a:pPr>
              <a:lnSpc>
                <a:spcPct val="100000"/>
              </a:lnSpc>
            </a:pPr>
            <a:fld id="{AB54F94F-D823-4B90-87AD-C081F999EE5C}" type="slidenum">
              <a:rPr lang="en-IN">
                <a:solidFill>
                  <a:srgbClr val="0000FF"/>
                </a:solidFill>
                <a:latin typeface="Cambria"/>
              </a:rPr>
              <a:pPr>
                <a:lnSpc>
                  <a:spcPct val="100000"/>
                </a:lnSpc>
              </a:pPr>
              <a:t>7</a:t>
            </a:fld>
            <a:endParaRPr dirty="0">
              <a:solidFill>
                <a:srgbClr val="0000FF"/>
              </a:solidFill>
            </a:endParaRPr>
          </a:p>
        </p:txBody>
      </p:sp>
      <p:graphicFrame>
        <p:nvGraphicFramePr>
          <p:cNvPr id="2" name="Table 2">
            <a:extLst>
              <a:ext uri="{FF2B5EF4-FFF2-40B4-BE49-F238E27FC236}">
                <a16:creationId xmlns:a16="http://schemas.microsoft.com/office/drawing/2014/main" id="{85C1C0BD-A755-83F3-4516-843A91E4EDA4}"/>
              </a:ext>
            </a:extLst>
          </p:cNvPr>
          <p:cNvGraphicFramePr/>
          <p:nvPr>
            <p:extLst>
              <p:ext uri="{D42A27DB-BD31-4B8C-83A1-F6EECF244321}">
                <p14:modId xmlns:p14="http://schemas.microsoft.com/office/powerpoint/2010/main" val="1175979254"/>
              </p:ext>
            </p:extLst>
          </p:nvPr>
        </p:nvGraphicFramePr>
        <p:xfrm>
          <a:off x="456612" y="1384979"/>
          <a:ext cx="8230430" cy="3792855"/>
        </p:xfrm>
        <a:graphic>
          <a:graphicData uri="http://schemas.openxmlformats.org/drawingml/2006/table">
            <a:tbl>
              <a:tblPr>
                <a:tableStyleId>{ED083AE6-46FA-4A59-8FB0-9F97EB10719F}</a:tableStyleId>
              </a:tblPr>
              <a:tblGrid>
                <a:gridCol w="4124325">
                  <a:extLst>
                    <a:ext uri="{9D8B030D-6E8A-4147-A177-3AD203B41FA5}">
                      <a16:colId xmlns:a16="http://schemas.microsoft.com/office/drawing/2014/main" val="20000"/>
                    </a:ext>
                  </a:extLst>
                </a:gridCol>
                <a:gridCol w="4106105">
                  <a:extLst>
                    <a:ext uri="{9D8B030D-6E8A-4147-A177-3AD203B41FA5}">
                      <a16:colId xmlns:a16="http://schemas.microsoft.com/office/drawing/2014/main" val="20001"/>
                    </a:ext>
                  </a:extLst>
                </a:gridCol>
              </a:tblGrid>
              <a:tr h="592455">
                <a:tc>
                  <a:txBody>
                    <a:bodyPr/>
                    <a:lstStyle/>
                    <a:p>
                      <a:pPr indent="0" algn="ctr">
                        <a:lnSpc>
                          <a:spcPct val="71000"/>
                        </a:lnSpc>
                        <a:defRPr sz="1800">
                          <a:sym typeface="Calibri" panose="020F0502020204030204"/>
                        </a:defRPr>
                      </a:pPr>
                      <a:endParaRPr dirty="0">
                        <a:latin typeface="Times New Roman" panose="02020603050405020304" pitchFamily="18" charset="0"/>
                        <a:ea typeface="Tahoma" panose="020B0604030504040204" pitchFamily="34" charset="0"/>
                        <a:cs typeface="Times New Roman" panose="02020603050405020304" pitchFamily="18" charset="0"/>
                      </a:endParaRPr>
                    </a:p>
                    <a:p>
                      <a:pPr indent="0" algn="ctr">
                        <a:lnSpc>
                          <a:spcPct val="71000"/>
                        </a:lnSpc>
                        <a:defRPr sz="1800" b="1">
                          <a:solidFill>
                            <a:srgbClr val="FFFFFF"/>
                          </a:solidFill>
                          <a:latin typeface="Arial" panose="020B0604020202020204"/>
                          <a:ea typeface="Arial" panose="020B0604020202020204"/>
                          <a:cs typeface="Arial" panose="020B0604020202020204"/>
                        </a:defRPr>
                      </a:pPr>
                      <a:r>
                        <a:rPr dirty="0">
                          <a:latin typeface="Times New Roman" panose="02020603050405020304" pitchFamily="18" charset="0"/>
                          <a:ea typeface="Tahoma" panose="020B0604030504040204" pitchFamily="34" charset="0"/>
                          <a:cs typeface="Times New Roman" panose="02020603050405020304" pitchFamily="18" charset="0"/>
                        </a:rPr>
                        <a:t> </a:t>
                      </a:r>
                      <a:r>
                        <a:rPr sz="200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Websites / Paper / Article  </a:t>
                      </a:r>
                    </a:p>
                  </a:txBody>
                  <a:tcPr marL="45720" marR="45720" horzOverflow="overflow"/>
                </a:tc>
                <a:tc>
                  <a:txBody>
                    <a:bodyPr/>
                    <a:lstStyle/>
                    <a:p>
                      <a:pPr indent="0" algn="ctr">
                        <a:lnSpc>
                          <a:spcPct val="71000"/>
                        </a:lnSpc>
                        <a:defRPr sz="1800">
                          <a:sym typeface="Calibri" panose="020F0502020204030204"/>
                        </a:defRPr>
                      </a:pPr>
                      <a:endParaRPr dirty="0">
                        <a:latin typeface="Times New Roman" panose="02020603050405020304" pitchFamily="18" charset="0"/>
                        <a:ea typeface="Tahoma" panose="020B0604030504040204" pitchFamily="34" charset="0"/>
                        <a:cs typeface="Times New Roman" panose="02020603050405020304" pitchFamily="18" charset="0"/>
                      </a:endParaRPr>
                    </a:p>
                    <a:p>
                      <a:pPr indent="0" algn="ctr">
                        <a:lnSpc>
                          <a:spcPct val="71000"/>
                        </a:lnSpc>
                        <a:defRPr sz="2000" b="1">
                          <a:solidFill>
                            <a:srgbClr val="FFFFFF"/>
                          </a:solidFill>
                          <a:latin typeface="Arial" panose="020B0604020202020204"/>
                          <a:ea typeface="Arial" panose="020B0604020202020204"/>
                          <a:cs typeface="Arial" panose="020B0604020202020204"/>
                        </a:defRPr>
                      </a:pPr>
                      <a:r>
                        <a:rPr dirty="0">
                          <a:latin typeface="Times New Roman" panose="02020603050405020304" pitchFamily="18" charset="0"/>
                          <a:ea typeface="Tahoma" panose="020B0604030504040204" pitchFamily="34" charset="0"/>
                          <a:cs typeface="Times New Roman" panose="02020603050405020304" pitchFamily="18" charset="0"/>
                        </a:rPr>
                        <a:t>  </a:t>
                      </a:r>
                      <a:r>
                        <a:rPr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Reviews / Findings</a:t>
                      </a:r>
                    </a:p>
                  </a:txBody>
                  <a:tcPr marL="45720" marR="45720" horzOverflow="overflow"/>
                </a:tc>
                <a:extLst>
                  <a:ext uri="{0D108BD9-81ED-4DB2-BD59-A6C34878D82A}">
                    <a16:rowId xmlns:a16="http://schemas.microsoft.com/office/drawing/2014/main" val="10000"/>
                  </a:ext>
                </a:extLst>
              </a:tr>
              <a:tr h="431639">
                <a:tc>
                  <a:txBody>
                    <a:bodyPr/>
                    <a:lstStyle/>
                    <a:p>
                      <a:pPr indent="0">
                        <a:lnSpc>
                          <a:spcPct val="100000"/>
                        </a:lnSpc>
                        <a:defRPr sz="1800"/>
                      </a:pPr>
                      <a:r>
                        <a:rPr lang="en-US" dirty="0">
                          <a:solidFill>
                            <a:schemeClr val="tx1"/>
                          </a:solidFill>
                          <a:latin typeface="Times New Roman" panose="02020603050405020304" pitchFamily="18" charset="0"/>
                          <a:ea typeface="Tahoma" panose="020B0604030504040204" pitchFamily="34" charset="0"/>
                          <a:cs typeface="Times New Roman" panose="02020603050405020304" pitchFamily="18" charset="0"/>
                          <a:sym typeface="Calibri" panose="020F0502020204030204"/>
                        </a:rPr>
                        <a:t> Earthquake Alert</a:t>
                      </a:r>
                      <a:endParaRPr dirty="0">
                        <a:solidFill>
                          <a:schemeClr val="tx1"/>
                        </a:solidFill>
                        <a:latin typeface="Times New Roman" panose="02020603050405020304" pitchFamily="18" charset="0"/>
                        <a:ea typeface="Tahoma" panose="020B0604030504040204" pitchFamily="34" charset="0"/>
                        <a:cs typeface="Times New Roman" panose="02020603050405020304" pitchFamily="18" charset="0"/>
                        <a:sym typeface="Calibri" panose="020F0502020204030204"/>
                      </a:endParaRPr>
                    </a:p>
                  </a:txBody>
                  <a:tcPr marL="45720" marR="45720" horzOverflow="overflow"/>
                </a:tc>
                <a:tc>
                  <a:txBody>
                    <a:bodyPr/>
                    <a:lstStyle/>
                    <a:p>
                      <a:pPr indent="0" algn="l">
                        <a:lnSpc>
                          <a:spcPct val="100000"/>
                        </a:lnSpc>
                        <a:defRPr sz="1800"/>
                      </a:pPr>
                      <a:r>
                        <a:rPr lang="en-US" dirty="0">
                          <a:latin typeface="Times New Roman" panose="02020603050405020304" pitchFamily="18" charset="0"/>
                          <a:ea typeface="Tahoma" panose="020B0604030504040204" pitchFamily="34" charset="0"/>
                          <a:cs typeface="Times New Roman" panose="02020603050405020304" pitchFamily="18" charset="0"/>
                          <a:sym typeface="Calibri" panose="020F0502020204030204"/>
                        </a:rPr>
                        <a:t> An app which shows the latest earthquakes from all over the world.</a:t>
                      </a:r>
                    </a:p>
                    <a:p>
                      <a:pPr indent="0" algn="l">
                        <a:lnSpc>
                          <a:spcPct val="100000"/>
                        </a:lnSpc>
                        <a:defRPr sz="1800"/>
                      </a:pPr>
                      <a:r>
                        <a:rPr lang="en-US" dirty="0">
                          <a:latin typeface="Times New Roman" panose="02020603050405020304" pitchFamily="18" charset="0"/>
                          <a:ea typeface="Tahoma" panose="020B0604030504040204" pitchFamily="34" charset="0"/>
                          <a:cs typeface="Times New Roman" panose="02020603050405020304" pitchFamily="18" charset="0"/>
                          <a:sym typeface="Calibri" panose="020F0502020204030204"/>
                        </a:rPr>
                        <a:t> </a:t>
                      </a:r>
                    </a:p>
                    <a:p>
                      <a:pPr indent="0" algn="l">
                        <a:lnSpc>
                          <a:spcPct val="100000"/>
                        </a:lnSpc>
                        <a:defRPr sz="1800"/>
                      </a:pPr>
                      <a:r>
                        <a:rPr lang="en-US" dirty="0">
                          <a:latin typeface="Times New Roman" panose="02020603050405020304" pitchFamily="18" charset="0"/>
                          <a:ea typeface="Tahoma" panose="020B0604030504040204" pitchFamily="34" charset="0"/>
                          <a:cs typeface="Times New Roman" panose="02020603050405020304" pitchFamily="18" charset="0"/>
                          <a:sym typeface="Calibri" panose="020F0502020204030204"/>
                        </a:rPr>
                        <a:t>Findings : </a:t>
                      </a:r>
                    </a:p>
                    <a:p>
                      <a:pPr marL="285750" indent="-285750" algn="l">
                        <a:lnSpc>
                          <a:spcPct val="100000"/>
                        </a:lnSpc>
                        <a:buFont typeface="Arial" panose="020B0604020202020204" pitchFamily="34" charset="0"/>
                        <a:buChar char="•"/>
                        <a:defRPr sz="1800"/>
                      </a:pPr>
                      <a:r>
                        <a:rPr lang="en-US" dirty="0">
                          <a:latin typeface="Times New Roman" panose="02020603050405020304" pitchFamily="18" charset="0"/>
                          <a:ea typeface="Tahoma" panose="020B0604030504040204" pitchFamily="34" charset="0"/>
                          <a:cs typeface="Times New Roman" panose="02020603050405020304" pitchFamily="18" charset="0"/>
                          <a:sym typeface="Calibri" panose="020F0502020204030204"/>
                        </a:rPr>
                        <a:t>Provides information about the latest earthquakes. </a:t>
                      </a:r>
                    </a:p>
                  </a:txBody>
                  <a:tcPr marL="45720" marR="45720" horzOverflow="overflow"/>
                </a:tc>
                <a:extLst>
                  <a:ext uri="{0D108BD9-81ED-4DB2-BD59-A6C34878D82A}">
                    <a16:rowId xmlns:a16="http://schemas.microsoft.com/office/drawing/2014/main" val="10001"/>
                  </a:ext>
                </a:extLst>
              </a:tr>
              <a:tr h="1166925">
                <a:tc>
                  <a:txBody>
                    <a:bodyPr/>
                    <a:lstStyle/>
                    <a:p>
                      <a:pPr indent="0">
                        <a:lnSpc>
                          <a:spcPct val="100000"/>
                        </a:lnSpc>
                        <a:defRPr sz="1800"/>
                      </a:pPr>
                      <a:r>
                        <a:rPr lang="en-US" dirty="0">
                          <a:solidFill>
                            <a:schemeClr val="tx1"/>
                          </a:solidFill>
                          <a:latin typeface="Times New Roman" panose="02020603050405020304" pitchFamily="18" charset="0"/>
                          <a:ea typeface="Tahoma" panose="020B0604030504040204" pitchFamily="34" charset="0"/>
                          <a:cs typeface="Times New Roman" panose="02020603050405020304" pitchFamily="18" charset="0"/>
                          <a:sym typeface="Calibri" panose="020F0502020204030204"/>
                        </a:rPr>
                        <a:t> Flood Forecasting &amp; Warning Center</a:t>
                      </a:r>
                      <a:endParaRPr dirty="0">
                        <a:solidFill>
                          <a:schemeClr val="tx1"/>
                        </a:solidFill>
                        <a:latin typeface="Times New Roman" panose="02020603050405020304" pitchFamily="18" charset="0"/>
                        <a:ea typeface="Tahoma" panose="020B0604030504040204" pitchFamily="34" charset="0"/>
                        <a:cs typeface="Times New Roman" panose="02020603050405020304" pitchFamily="18" charset="0"/>
                        <a:sym typeface="Calibri" panose="020F0502020204030204"/>
                      </a:endParaRPr>
                    </a:p>
                  </a:txBody>
                  <a:tcPr marL="45720" marR="45720" horzOverflow="overflow"/>
                </a:tc>
                <a:tc>
                  <a:txBody>
                    <a:bodyPr/>
                    <a:lstStyle/>
                    <a:p>
                      <a:pPr indent="0" algn="l">
                        <a:lnSpc>
                          <a:spcPct val="100000"/>
                        </a:lnSpc>
                        <a:defRPr sz="1800">
                          <a:sym typeface="Calibri" panose="020F0502020204030204"/>
                        </a:defRPr>
                      </a:pPr>
                      <a:r>
                        <a:rPr lang="en-US" dirty="0">
                          <a:latin typeface="Times New Roman" panose="02020603050405020304" pitchFamily="18" charset="0"/>
                          <a:ea typeface="Tahoma" panose="020B0604030504040204" pitchFamily="34" charset="0"/>
                          <a:cs typeface="Times New Roman" panose="02020603050405020304" pitchFamily="18" charset="0"/>
                        </a:rPr>
                        <a:t>It is a flood forecasting, flash flood and warning system of Bangladesh.</a:t>
                      </a:r>
                    </a:p>
                    <a:p>
                      <a:pPr indent="0" algn="l">
                        <a:lnSpc>
                          <a:spcPct val="100000"/>
                        </a:lnSpc>
                        <a:defRPr sz="1800">
                          <a:sym typeface="Calibri" panose="020F0502020204030204"/>
                        </a:defRPr>
                      </a:pP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indent="0" algn="l">
                        <a:lnSpc>
                          <a:spcPct val="100000"/>
                        </a:lnSpc>
                        <a:defRPr sz="1800">
                          <a:sym typeface="Calibri" panose="020F0502020204030204"/>
                        </a:defRPr>
                      </a:pPr>
                      <a:r>
                        <a:rPr lang="en-US" dirty="0">
                          <a:latin typeface="Times New Roman" panose="02020603050405020304" pitchFamily="18" charset="0"/>
                          <a:ea typeface="Tahoma" panose="020B0604030504040204" pitchFamily="34" charset="0"/>
                          <a:cs typeface="Times New Roman" panose="02020603050405020304" pitchFamily="18" charset="0"/>
                        </a:rPr>
                        <a:t>Review : </a:t>
                      </a:r>
                    </a:p>
                    <a:p>
                      <a:pPr marL="285750" indent="-285750" algn="l">
                        <a:lnSpc>
                          <a:spcPct val="100000"/>
                        </a:lnSpc>
                        <a:buFont typeface="Arial" panose="020B0604020202020204" pitchFamily="34" charset="0"/>
                        <a:buChar char="•"/>
                        <a:defRPr sz="1800">
                          <a:sym typeface="Calibri" panose="020F0502020204030204"/>
                        </a:defRPr>
                      </a:pPr>
                      <a:r>
                        <a:rPr lang="en-US" dirty="0">
                          <a:latin typeface="Times New Roman" panose="02020603050405020304" pitchFamily="18" charset="0"/>
                          <a:ea typeface="Tahoma" panose="020B0604030504040204" pitchFamily="34" charset="0"/>
                          <a:cs typeface="Times New Roman" panose="02020603050405020304" pitchFamily="18" charset="0"/>
                        </a:rPr>
                        <a:t>UI is not user friendly.</a:t>
                      </a:r>
                    </a:p>
                  </a:txBody>
                  <a:tcPr marL="45720" marR="45720" horzOverflow="overflow"/>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39313081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Shape 1"/>
          <p:cNvSpPr txBox="1"/>
          <p:nvPr/>
        </p:nvSpPr>
        <p:spPr>
          <a:xfrm>
            <a:off x="457200" y="274680"/>
            <a:ext cx="8229323" cy="715920"/>
          </a:xfrm>
          <a:prstGeom prst="rect">
            <a:avLst/>
          </a:prstGeom>
        </p:spPr>
        <p:txBody>
          <a:bodyPr anchor="ctr"/>
          <a:lstStyle/>
          <a:p>
            <a:pPr algn="ctr"/>
            <a:endParaRPr lang="en-US" sz="3200" b="1" dirty="0">
              <a:solidFill>
                <a:srgbClr val="000000"/>
              </a:solidFill>
              <a:latin typeface="Times New Roman" pitchFamily="18" charset="0"/>
              <a:cs typeface="Times New Roman" pitchFamily="18" charset="0"/>
            </a:endParaRPr>
          </a:p>
        </p:txBody>
      </p:sp>
      <p:sp>
        <p:nvSpPr>
          <p:cNvPr id="138" name="TextShape 3"/>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dirty="0">
              <a:solidFill>
                <a:srgbClr val="0000FF"/>
              </a:solidFill>
            </a:endParaRPr>
          </a:p>
        </p:txBody>
      </p:sp>
      <p:sp>
        <p:nvSpPr>
          <p:cNvPr id="139" name="TextShape 4"/>
          <p:cNvSpPr txBox="1"/>
          <p:nvPr/>
        </p:nvSpPr>
        <p:spPr>
          <a:xfrm>
            <a:off x="8264769" y="6172200"/>
            <a:ext cx="585969" cy="685440"/>
          </a:xfrm>
          <a:prstGeom prst="rect">
            <a:avLst/>
          </a:prstGeom>
        </p:spPr>
        <p:txBody>
          <a:bodyPr anchor="ctr"/>
          <a:lstStyle/>
          <a:p>
            <a:pPr>
              <a:lnSpc>
                <a:spcPct val="100000"/>
              </a:lnSpc>
            </a:pPr>
            <a:fld id="{8ABF4D78-6A60-436E-A1A1-B01BCC625A31}" type="slidenum">
              <a:rPr lang="en-IN">
                <a:solidFill>
                  <a:srgbClr val="0000FF"/>
                </a:solidFill>
                <a:latin typeface="Cambria"/>
              </a:rPr>
              <a:pPr>
                <a:lnSpc>
                  <a:spcPct val="100000"/>
                </a:lnSpc>
              </a:pPr>
              <a:t>8</a:t>
            </a:fld>
            <a:endParaRPr dirty="0">
              <a:solidFill>
                <a:srgbClr val="0000FF"/>
              </a:solidFill>
            </a:endParaRPr>
          </a:p>
        </p:txBody>
      </p:sp>
      <p:sp>
        <p:nvSpPr>
          <p:cNvPr id="2" name="TextShape 1">
            <a:extLst>
              <a:ext uri="{FF2B5EF4-FFF2-40B4-BE49-F238E27FC236}">
                <a16:creationId xmlns:a16="http://schemas.microsoft.com/office/drawing/2014/main" id="{699F0F78-36E9-6FBD-2F06-FBB5494821CC}"/>
              </a:ext>
            </a:extLst>
          </p:cNvPr>
          <p:cNvSpPr txBox="1"/>
          <p:nvPr/>
        </p:nvSpPr>
        <p:spPr>
          <a:xfrm>
            <a:off x="457200" y="279345"/>
            <a:ext cx="8229323" cy="715920"/>
          </a:xfrm>
          <a:prstGeom prst="rect">
            <a:avLst/>
          </a:prstGeom>
        </p:spPr>
        <p:txBody>
          <a:bodyPr anchor="ctr"/>
          <a:lstStyle/>
          <a:p>
            <a:pPr algn="ctr"/>
            <a:r>
              <a:rPr lang="en-US" sz="3200" b="1" dirty="0">
                <a:solidFill>
                  <a:srgbClr val="000000"/>
                </a:solidFill>
                <a:latin typeface="Times New Roman" pitchFamily="18" charset="0"/>
                <a:cs typeface="Times New Roman" pitchFamily="18" charset="0"/>
              </a:rPr>
              <a:t>Literature Survey</a:t>
            </a:r>
          </a:p>
        </p:txBody>
      </p:sp>
      <p:pic>
        <p:nvPicPr>
          <p:cNvPr id="7" name="Picture 6">
            <a:extLst>
              <a:ext uri="{FF2B5EF4-FFF2-40B4-BE49-F238E27FC236}">
                <a16:creationId xmlns:a16="http://schemas.microsoft.com/office/drawing/2014/main" id="{863E9F73-2899-1493-CF20-27AF30723D2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0600" y="1594834"/>
            <a:ext cx="2343625" cy="4420220"/>
          </a:xfrm>
          <a:prstGeom prst="rect">
            <a:avLst/>
          </a:prstGeom>
        </p:spPr>
      </p:pic>
      <p:pic>
        <p:nvPicPr>
          <p:cNvPr id="9" name="Picture 8">
            <a:extLst>
              <a:ext uri="{FF2B5EF4-FFF2-40B4-BE49-F238E27FC236}">
                <a16:creationId xmlns:a16="http://schemas.microsoft.com/office/drawing/2014/main" id="{81CB7A32-C72E-1583-37E9-0DC3A29375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29200" y="1594834"/>
            <a:ext cx="2343625" cy="4420220"/>
          </a:xfrm>
          <a:prstGeom prst="rect">
            <a:avLst/>
          </a:prstGeom>
        </p:spPr>
      </p:pic>
      <p:sp>
        <p:nvSpPr>
          <p:cNvPr id="11" name="TextBox 10">
            <a:extLst>
              <a:ext uri="{FF2B5EF4-FFF2-40B4-BE49-F238E27FC236}">
                <a16:creationId xmlns:a16="http://schemas.microsoft.com/office/drawing/2014/main" id="{E8C3BEE2-534A-849F-65EC-B1C30F45B2ED}"/>
              </a:ext>
            </a:extLst>
          </p:cNvPr>
          <p:cNvSpPr txBox="1"/>
          <p:nvPr/>
        </p:nvSpPr>
        <p:spPr>
          <a:xfrm>
            <a:off x="685800" y="1033409"/>
            <a:ext cx="2343626"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1. Weather 1</a:t>
            </a:r>
          </a:p>
        </p:txBody>
      </p:sp>
      <p:sp>
        <p:nvSpPr>
          <p:cNvPr id="12" name="TextBox 11">
            <a:extLst>
              <a:ext uri="{FF2B5EF4-FFF2-40B4-BE49-F238E27FC236}">
                <a16:creationId xmlns:a16="http://schemas.microsoft.com/office/drawing/2014/main" id="{DD45A4F7-2277-885F-9AAB-3F2AC681BDF0}"/>
              </a:ext>
            </a:extLst>
          </p:cNvPr>
          <p:cNvSpPr txBox="1"/>
          <p:nvPr/>
        </p:nvSpPr>
        <p:spPr>
          <a:xfrm>
            <a:off x="4690406" y="1033983"/>
            <a:ext cx="386734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2. Weather 1.1</a:t>
            </a:r>
          </a:p>
        </p:txBody>
      </p:sp>
    </p:spTree>
    <p:extLst>
      <p:ext uri="{BB962C8B-B14F-4D97-AF65-F5344CB8AC3E}">
        <p14:creationId xmlns:p14="http://schemas.microsoft.com/office/powerpoint/2010/main" val="26257043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Shape 1"/>
          <p:cNvSpPr txBox="1"/>
          <p:nvPr/>
        </p:nvSpPr>
        <p:spPr>
          <a:xfrm>
            <a:off x="457200" y="274680"/>
            <a:ext cx="8229323" cy="715920"/>
          </a:xfrm>
          <a:prstGeom prst="rect">
            <a:avLst/>
          </a:prstGeom>
        </p:spPr>
        <p:txBody>
          <a:bodyPr anchor="ctr"/>
          <a:lstStyle/>
          <a:p>
            <a:pPr algn="ctr"/>
            <a:endParaRPr lang="en-US" sz="3200" b="1" dirty="0">
              <a:solidFill>
                <a:srgbClr val="000000"/>
              </a:solidFill>
              <a:latin typeface="Times New Roman" pitchFamily="18" charset="0"/>
              <a:cs typeface="Times New Roman" pitchFamily="18" charset="0"/>
            </a:endParaRPr>
          </a:p>
        </p:txBody>
      </p:sp>
      <p:sp>
        <p:nvSpPr>
          <p:cNvPr id="138" name="TextShape 3"/>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dirty="0">
              <a:solidFill>
                <a:srgbClr val="0000FF"/>
              </a:solidFill>
            </a:endParaRPr>
          </a:p>
        </p:txBody>
      </p:sp>
      <p:sp>
        <p:nvSpPr>
          <p:cNvPr id="139" name="TextShape 4"/>
          <p:cNvSpPr txBox="1"/>
          <p:nvPr/>
        </p:nvSpPr>
        <p:spPr>
          <a:xfrm>
            <a:off x="8264769" y="6172200"/>
            <a:ext cx="585969" cy="685440"/>
          </a:xfrm>
          <a:prstGeom prst="rect">
            <a:avLst/>
          </a:prstGeom>
        </p:spPr>
        <p:txBody>
          <a:bodyPr anchor="ctr"/>
          <a:lstStyle/>
          <a:p>
            <a:pPr>
              <a:lnSpc>
                <a:spcPct val="100000"/>
              </a:lnSpc>
            </a:pPr>
            <a:fld id="{8ABF4D78-6A60-436E-A1A1-B01BCC625A31}" type="slidenum">
              <a:rPr lang="en-IN">
                <a:solidFill>
                  <a:srgbClr val="0000FF"/>
                </a:solidFill>
                <a:latin typeface="Cambria"/>
              </a:rPr>
              <a:pPr>
                <a:lnSpc>
                  <a:spcPct val="100000"/>
                </a:lnSpc>
              </a:pPr>
              <a:t>9</a:t>
            </a:fld>
            <a:endParaRPr dirty="0">
              <a:solidFill>
                <a:srgbClr val="0000FF"/>
              </a:solidFill>
            </a:endParaRPr>
          </a:p>
        </p:txBody>
      </p:sp>
      <p:pic>
        <p:nvPicPr>
          <p:cNvPr id="3" name="Picture 2">
            <a:extLst>
              <a:ext uri="{FF2B5EF4-FFF2-40B4-BE49-F238E27FC236}">
                <a16:creationId xmlns:a16="http://schemas.microsoft.com/office/drawing/2014/main" id="{CCC46F78-C870-0BC1-C7F2-A636004C5B4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2598" y="1600200"/>
            <a:ext cx="2343625" cy="4421744"/>
          </a:xfrm>
          <a:prstGeom prst="rect">
            <a:avLst/>
          </a:prstGeom>
        </p:spPr>
      </p:pic>
      <p:pic>
        <p:nvPicPr>
          <p:cNvPr id="5" name="Picture 4">
            <a:extLst>
              <a:ext uri="{FF2B5EF4-FFF2-40B4-BE49-F238E27FC236}">
                <a16:creationId xmlns:a16="http://schemas.microsoft.com/office/drawing/2014/main" id="{888F6FFA-C802-7FC5-5A16-295E2F2D1ED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89263" y="1597950"/>
            <a:ext cx="2256051" cy="4421744"/>
          </a:xfrm>
          <a:prstGeom prst="rect">
            <a:avLst/>
          </a:prstGeom>
        </p:spPr>
      </p:pic>
      <p:sp>
        <p:nvSpPr>
          <p:cNvPr id="6" name="TextBox 5">
            <a:extLst>
              <a:ext uri="{FF2B5EF4-FFF2-40B4-BE49-F238E27FC236}">
                <a16:creationId xmlns:a16="http://schemas.microsoft.com/office/drawing/2014/main" id="{EA2B2EB2-1293-D4B4-19CB-A3D1C2780101}"/>
              </a:ext>
            </a:extLst>
          </p:cNvPr>
          <p:cNvSpPr txBox="1"/>
          <p:nvPr/>
        </p:nvSpPr>
        <p:spPr>
          <a:xfrm>
            <a:off x="685800" y="1033409"/>
            <a:ext cx="2343626"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3. Disaster Alert</a:t>
            </a:r>
          </a:p>
        </p:txBody>
      </p:sp>
      <p:sp>
        <p:nvSpPr>
          <p:cNvPr id="2" name="TextShape 1">
            <a:extLst>
              <a:ext uri="{FF2B5EF4-FFF2-40B4-BE49-F238E27FC236}">
                <a16:creationId xmlns:a16="http://schemas.microsoft.com/office/drawing/2014/main" id="{699F0F78-36E9-6FBD-2F06-FBB5494821CC}"/>
              </a:ext>
            </a:extLst>
          </p:cNvPr>
          <p:cNvSpPr txBox="1"/>
          <p:nvPr/>
        </p:nvSpPr>
        <p:spPr>
          <a:xfrm>
            <a:off x="457200" y="274680"/>
            <a:ext cx="8229323" cy="715920"/>
          </a:xfrm>
          <a:prstGeom prst="rect">
            <a:avLst/>
          </a:prstGeom>
        </p:spPr>
        <p:txBody>
          <a:bodyPr anchor="ctr"/>
          <a:lstStyle/>
          <a:p>
            <a:pPr algn="ctr"/>
            <a:r>
              <a:rPr lang="en-US" sz="3200" b="1" dirty="0">
                <a:solidFill>
                  <a:srgbClr val="000000"/>
                </a:solidFill>
                <a:latin typeface="Times New Roman" pitchFamily="18" charset="0"/>
                <a:cs typeface="Times New Roman" pitchFamily="18" charset="0"/>
              </a:rPr>
              <a:t>Literature Survey</a:t>
            </a:r>
          </a:p>
        </p:txBody>
      </p:sp>
    </p:spTree>
    <p:extLst>
      <p:ext uri="{BB962C8B-B14F-4D97-AF65-F5344CB8AC3E}">
        <p14:creationId xmlns:p14="http://schemas.microsoft.com/office/powerpoint/2010/main" val="44229320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2208</TotalTime>
  <Words>1114</Words>
  <Application>Microsoft Office PowerPoint</Application>
  <PresentationFormat>On-screen Show (4:3)</PresentationFormat>
  <Paragraphs>218</Paragraphs>
  <Slides>21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Cambria</vt:lpstr>
      <vt:lpstr>Perpetua</vt:lpstr>
      <vt:lpstr>Times New Roman</vt:lpstr>
      <vt:lpstr>TimesNewRomanPS-BoldMT</vt:lpstr>
      <vt:lpstr>Wingdings</vt:lpstr>
      <vt:lpstr>Office Theme</vt:lpstr>
      <vt:lpstr>Literature Survey on  Weather Forecasting &amp; Disaster Prediction System Using ML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Use Case Diagram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Shivam Singh</dc:creator>
  <cp:lastModifiedBy>Vaishnavi</cp:lastModifiedBy>
  <cp:revision>205</cp:revision>
  <dcterms:created xsi:type="dcterms:W3CDTF">2021-03-08T15:20:31Z</dcterms:created>
  <dcterms:modified xsi:type="dcterms:W3CDTF">2022-10-16T19:20:47Z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2017-11-07T00:00:00Z</vt:filetime>
  </property>
  <property fmtid="{D5CDD505-2E9C-101B-9397-08002B2CF9AE}" pid="3" name="Creator">
    <vt:lpwstr>Impress</vt:lpwstr>
  </property>
  <property fmtid="{D5CDD505-2E9C-101B-9397-08002B2CF9AE}" pid="4" name="LastSaved">
    <vt:filetime>2021-03-08T00:00:00Z</vt:filetime>
  </property>
</Properties>
</file>