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67" r:id="rId4"/>
    <p:sldId id="257" r:id="rId5"/>
    <p:sldId id="259" r:id="rId6"/>
    <p:sldId id="258" r:id="rId7"/>
    <p:sldId id="260" r:id="rId8"/>
    <p:sldId id="261" r:id="rId9"/>
    <p:sldId id="262" r:id="rId10"/>
    <p:sldId id="263" r:id="rId11"/>
    <p:sldId id="264"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DM Sans" pitchFamily="2" charset="0"/>
      <p:regular r:id="rId17"/>
      <p:bold r:id="rId18"/>
      <p:italic r:id="rId19"/>
      <p:boldItalic r:id="rId20"/>
    </p:embeddedFont>
    <p:embeddedFont>
      <p:font typeface="Open Sauce Bold" panose="020B0604020202020204" charset="0"/>
      <p:regular r:id="rId21"/>
    </p:embeddedFont>
    <p:embeddedFont>
      <p:font typeface="Oswald" panose="00000500000000000000" pitchFamily="2" charset="0"/>
      <p:regular r:id="rId22"/>
      <p:bold r:id="rId23"/>
    </p:embeddedFont>
    <p:embeddedFont>
      <p:font typeface="Oswald Bold" panose="00000800000000000000"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936"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1.sv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svg"/><Relationship Id="rId7" Type="http://schemas.openxmlformats.org/officeDocument/2006/relationships/image" Target="../media/image16.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7.sv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591581" y="782087"/>
            <a:ext cx="13114831" cy="7158564"/>
            <a:chOff x="-80845" y="-47625"/>
            <a:chExt cx="2532687" cy="1382435"/>
          </a:xfrm>
        </p:grpSpPr>
        <p:sp>
          <p:nvSpPr>
            <p:cNvPr id="6" name="Freeform 6"/>
            <p:cNvSpPr/>
            <p:nvPr/>
          </p:nvSpPr>
          <p:spPr>
            <a:xfrm>
              <a:off x="-80845" y="-34949"/>
              <a:ext cx="2451842" cy="1334810"/>
            </a:xfrm>
            <a:custGeom>
              <a:avLst/>
              <a:gdLst/>
              <a:ahLst/>
              <a:cxnLst/>
              <a:rect l="l" t="t" r="r" b="b"/>
              <a:pathLst>
                <a:path w="2451842" h="1334810">
                  <a:moveTo>
                    <a:pt x="0" y="0"/>
                  </a:moveTo>
                  <a:lnTo>
                    <a:pt x="2451842" y="0"/>
                  </a:lnTo>
                  <a:lnTo>
                    <a:pt x="2451842" y="1334810"/>
                  </a:lnTo>
                  <a:lnTo>
                    <a:pt x="0" y="1334810"/>
                  </a:lnTo>
                  <a:close/>
                </a:path>
              </a:pathLst>
            </a:custGeom>
            <a:solidFill>
              <a:srgbClr val="000000">
                <a:alpha val="0"/>
              </a:srgbClr>
            </a:solidFill>
            <a:ln w="38100" cap="sq">
              <a:solidFill>
                <a:srgbClr val="000000"/>
              </a:solidFill>
              <a:prstDash val="solid"/>
              <a:miter/>
            </a:ln>
          </p:spPr>
          <p:txBody>
            <a:bodyPr/>
            <a:lstStyle/>
            <a:p>
              <a:endParaRPr lang="en-IN" dirty="0"/>
            </a:p>
          </p:txBody>
        </p:sp>
        <p:sp>
          <p:nvSpPr>
            <p:cNvPr id="7" name="TextBox 7"/>
            <p:cNvSpPr txBox="1"/>
            <p:nvPr/>
          </p:nvSpPr>
          <p:spPr>
            <a:xfrm>
              <a:off x="0" y="-47625"/>
              <a:ext cx="2451842" cy="1382435"/>
            </a:xfrm>
            <a:prstGeom prst="rect">
              <a:avLst/>
            </a:prstGeom>
          </p:spPr>
          <p:txBody>
            <a:bodyPr lIns="50800" tIns="50800" rIns="50800" bIns="50800" rtlCol="0" anchor="ctr"/>
            <a:lstStyle/>
            <a:p>
              <a:pPr algn="ctr">
                <a:lnSpc>
                  <a:spcPts val="4809"/>
                </a:lnSpc>
              </a:pPr>
              <a:endParaRPr lang="en-US" sz="3699" dirty="0">
                <a:solidFill>
                  <a:srgbClr val="000000"/>
                </a:solidFill>
                <a:latin typeface="Open Sauce Bold"/>
              </a:endParaRPr>
            </a:p>
          </p:txBody>
        </p:sp>
      </p:grpSp>
      <p:sp>
        <p:nvSpPr>
          <p:cNvPr id="8" name="Freeform 8"/>
          <p:cNvSpPr/>
          <p:nvPr/>
        </p:nvSpPr>
        <p:spPr>
          <a:xfrm rot="1778221">
            <a:off x="1661913" y="5411188"/>
            <a:ext cx="2023881" cy="2762120"/>
          </a:xfrm>
          <a:custGeom>
            <a:avLst/>
            <a:gdLst/>
            <a:ahLst/>
            <a:cxnLst/>
            <a:rect l="l" t="t" r="r" b="b"/>
            <a:pathLst>
              <a:path w="2023881" h="2762120">
                <a:moveTo>
                  <a:pt x="0" y="0"/>
                </a:moveTo>
                <a:lnTo>
                  <a:pt x="2023881" y="0"/>
                </a:lnTo>
                <a:lnTo>
                  <a:pt x="2023881" y="2762119"/>
                </a:lnTo>
                <a:lnTo>
                  <a:pt x="0" y="27621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809334" y="1749727"/>
            <a:ext cx="14669332" cy="1721049"/>
          </a:xfrm>
          <a:prstGeom prst="rect">
            <a:avLst/>
          </a:prstGeom>
        </p:spPr>
        <p:txBody>
          <a:bodyPr lIns="0" tIns="0" rIns="0" bIns="0" rtlCol="0" anchor="t">
            <a:spAutoFit/>
          </a:bodyPr>
          <a:lstStyle/>
          <a:p>
            <a:pPr algn="ctr">
              <a:lnSpc>
                <a:spcPts val="14568"/>
              </a:lnSpc>
            </a:pPr>
            <a:r>
              <a:rPr lang="en-US" sz="10557" spc="1034" dirty="0">
                <a:solidFill>
                  <a:srgbClr val="231F20"/>
                </a:solidFill>
                <a:latin typeface="Oswald Bold"/>
              </a:rPr>
              <a:t>THE DEVELOPERS</a:t>
            </a:r>
          </a:p>
        </p:txBody>
      </p:sp>
      <p:sp>
        <p:nvSpPr>
          <p:cNvPr id="10" name="TextBox 10"/>
          <p:cNvSpPr txBox="1"/>
          <p:nvPr/>
        </p:nvSpPr>
        <p:spPr>
          <a:xfrm>
            <a:off x="4236347" y="8262083"/>
            <a:ext cx="9815307" cy="1427988"/>
          </a:xfrm>
          <a:prstGeom prst="rect">
            <a:avLst/>
          </a:prstGeom>
        </p:spPr>
        <p:txBody>
          <a:bodyPr lIns="0" tIns="0" rIns="0" bIns="0" rtlCol="0" anchor="t">
            <a:spAutoFit/>
          </a:bodyPr>
          <a:lstStyle/>
          <a:p>
            <a:pPr algn="ctr">
              <a:lnSpc>
                <a:spcPts val="5795"/>
              </a:lnSpc>
            </a:pPr>
            <a:r>
              <a:rPr lang="en-US" sz="4200" spc="411" dirty="0">
                <a:solidFill>
                  <a:srgbClr val="231F20"/>
                </a:solidFill>
                <a:latin typeface="Oswald Bold"/>
              </a:rPr>
              <a:t>VEHICLE LOCKING/UNLOCKING AND MONITORING APPLICATION</a:t>
            </a:r>
          </a:p>
        </p:txBody>
      </p:sp>
      <p:sp>
        <p:nvSpPr>
          <p:cNvPr id="11" name="TextBox 10">
            <a:extLst>
              <a:ext uri="{FF2B5EF4-FFF2-40B4-BE49-F238E27FC236}">
                <a16:creationId xmlns:a16="http://schemas.microsoft.com/office/drawing/2014/main" id="{1E66F260-CEDD-5DDB-B9FB-2DA286E984B3}"/>
              </a:ext>
            </a:extLst>
          </p:cNvPr>
          <p:cNvSpPr txBox="1"/>
          <p:nvPr/>
        </p:nvSpPr>
        <p:spPr>
          <a:xfrm>
            <a:off x="4055759" y="4248858"/>
            <a:ext cx="9601200" cy="3690241"/>
          </a:xfrm>
          <a:prstGeom prst="rect">
            <a:avLst/>
          </a:prstGeom>
          <a:noFill/>
        </p:spPr>
        <p:txBody>
          <a:bodyPr wrap="square" rtlCol="0">
            <a:spAutoFit/>
          </a:bodyPr>
          <a:lstStyle/>
          <a:p>
            <a:pPr algn="ctr">
              <a:lnSpc>
                <a:spcPct val="150000"/>
              </a:lnSpc>
            </a:pPr>
            <a:r>
              <a:rPr lang="en-US" sz="4000" dirty="0">
                <a:solidFill>
                  <a:srgbClr val="000000"/>
                </a:solidFill>
                <a:latin typeface="Open Sauce Bold"/>
              </a:rPr>
              <a:t>PUSHPAK GOEL 2202901520128</a:t>
            </a:r>
          </a:p>
          <a:p>
            <a:pPr algn="ctr">
              <a:lnSpc>
                <a:spcPct val="150000"/>
              </a:lnSpc>
            </a:pPr>
            <a:r>
              <a:rPr lang="en-US" sz="4000" dirty="0">
                <a:solidFill>
                  <a:srgbClr val="000000"/>
                </a:solidFill>
                <a:latin typeface="Open Sauce Bold"/>
              </a:rPr>
              <a:t>PULKIT GAHLOT 2202901520127</a:t>
            </a:r>
          </a:p>
          <a:p>
            <a:pPr algn="ctr">
              <a:lnSpc>
                <a:spcPct val="150000"/>
              </a:lnSpc>
            </a:pPr>
            <a:r>
              <a:rPr lang="en-US" sz="4000" dirty="0">
                <a:solidFill>
                  <a:srgbClr val="000000"/>
                </a:solidFill>
                <a:latin typeface="Open Sauce Bold"/>
              </a:rPr>
              <a:t>PRACHI PANDEY 2202901520118</a:t>
            </a:r>
          </a:p>
          <a:p>
            <a:pPr>
              <a:lnSpc>
                <a:spcPct val="150000"/>
              </a:lnSpc>
            </a:pP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554017">
            <a:off x="10632375" y="7399276"/>
            <a:ext cx="10749463" cy="2687366"/>
          </a:xfrm>
          <a:custGeom>
            <a:avLst/>
            <a:gdLst/>
            <a:ahLst/>
            <a:cxnLst/>
            <a:rect l="l" t="t" r="r" b="b"/>
            <a:pathLst>
              <a:path w="10749463" h="2687366">
                <a:moveTo>
                  <a:pt x="0" y="0"/>
                </a:moveTo>
                <a:lnTo>
                  <a:pt x="10749463" y="0"/>
                </a:lnTo>
                <a:lnTo>
                  <a:pt x="10749463" y="2687366"/>
                </a:lnTo>
                <a:lnTo>
                  <a:pt x="0" y="2687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8050" y="2475450"/>
            <a:ext cx="9035950" cy="5164650"/>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INPUTS AND SYSTEM OUTPUTS</a:t>
            </a:r>
          </a:p>
        </p:txBody>
      </p:sp>
      <p:sp>
        <p:nvSpPr>
          <p:cNvPr id="4" name="Freeform 4"/>
          <p:cNvSpPr/>
          <p:nvPr/>
        </p:nvSpPr>
        <p:spPr>
          <a:xfrm rot="7659121">
            <a:off x="-3814647" y="-2885583"/>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739247" y="1028700"/>
            <a:ext cx="8858102" cy="8509260"/>
          </a:xfrm>
          <a:custGeom>
            <a:avLst/>
            <a:gdLst/>
            <a:ahLst/>
            <a:cxnLst/>
            <a:rect l="l" t="t" r="r" b="b"/>
            <a:pathLst>
              <a:path w="8858102" h="8509260">
                <a:moveTo>
                  <a:pt x="0" y="0"/>
                </a:moveTo>
                <a:lnTo>
                  <a:pt x="8858102" y="0"/>
                </a:lnTo>
                <a:lnTo>
                  <a:pt x="8858102" y="8509260"/>
                </a:lnTo>
                <a:lnTo>
                  <a:pt x="0" y="8509260"/>
                </a:lnTo>
                <a:lnTo>
                  <a:pt x="0" y="0"/>
                </a:lnTo>
                <a:close/>
              </a:path>
            </a:pathLst>
          </a:custGeom>
          <a:blipFill>
            <a:blip r:embed="rId6"/>
            <a:stretch>
              <a:fillRect/>
            </a:stretch>
          </a:blipFill>
          <a:effectLst>
            <a:outerShdw blurRad="50800" dist="38100" dir="2700000" algn="tl" rotWithShape="0">
              <a:prstClr val="black">
                <a:alpha val="40000"/>
              </a:prstClr>
            </a:outerShdw>
          </a:effectLst>
        </p:spPr>
        <p:txBody>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795901" y="2420034"/>
            <a:ext cx="12696197" cy="3827919"/>
            <a:chOff x="0" y="0"/>
            <a:chExt cx="2451842" cy="739233"/>
          </a:xfrm>
        </p:grpSpPr>
        <p:sp>
          <p:nvSpPr>
            <p:cNvPr id="6" name="Freeform 6"/>
            <p:cNvSpPr/>
            <p:nvPr/>
          </p:nvSpPr>
          <p:spPr>
            <a:xfrm>
              <a:off x="0" y="0"/>
              <a:ext cx="2451842" cy="739233"/>
            </a:xfrm>
            <a:custGeom>
              <a:avLst/>
              <a:gdLst/>
              <a:ahLst/>
              <a:cxnLst/>
              <a:rect l="l" t="t" r="r" b="b"/>
              <a:pathLst>
                <a:path w="2451842" h="739233">
                  <a:moveTo>
                    <a:pt x="0" y="0"/>
                  </a:moveTo>
                  <a:lnTo>
                    <a:pt x="2451842" y="0"/>
                  </a:lnTo>
                  <a:lnTo>
                    <a:pt x="2451842" y="739233"/>
                  </a:lnTo>
                  <a:lnTo>
                    <a:pt x="0" y="739233"/>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451842" cy="758283"/>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2018388">
            <a:off x="2132973" y="5496733"/>
            <a:ext cx="2170921" cy="2962795"/>
          </a:xfrm>
          <a:custGeom>
            <a:avLst/>
            <a:gdLst/>
            <a:ahLst/>
            <a:cxnLst/>
            <a:rect l="l" t="t" r="r" b="b"/>
            <a:pathLst>
              <a:path w="2170921" h="2962795">
                <a:moveTo>
                  <a:pt x="0" y="0"/>
                </a:moveTo>
                <a:lnTo>
                  <a:pt x="2170921" y="0"/>
                </a:lnTo>
                <a:lnTo>
                  <a:pt x="2170921" y="2962794"/>
                </a:lnTo>
                <a:lnTo>
                  <a:pt x="0" y="29627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809334" y="2429308"/>
            <a:ext cx="14669332" cy="3628396"/>
          </a:xfrm>
          <a:prstGeom prst="rect">
            <a:avLst/>
          </a:prstGeom>
        </p:spPr>
        <p:txBody>
          <a:bodyPr lIns="0" tIns="0" rIns="0" bIns="0" rtlCol="0" anchor="t">
            <a:spAutoFit/>
          </a:bodyPr>
          <a:lstStyle/>
          <a:p>
            <a:pPr algn="ctr">
              <a:lnSpc>
                <a:spcPts val="14568"/>
              </a:lnSpc>
            </a:pPr>
            <a:r>
              <a:rPr lang="en-US" sz="10557" spc="1034">
                <a:solidFill>
                  <a:srgbClr val="231F20"/>
                </a:solidFill>
                <a:latin typeface="Oswald Bold"/>
              </a:rPr>
              <a:t>THANK</a:t>
            </a:r>
          </a:p>
          <a:p>
            <a:pPr algn="ctr">
              <a:lnSpc>
                <a:spcPts val="14568"/>
              </a:lnSpc>
            </a:pPr>
            <a:r>
              <a:rPr lang="en-US" sz="10557" spc="1034">
                <a:solidFill>
                  <a:srgbClr val="231F20"/>
                </a:solidFill>
                <a:latin typeface="Oswald Bold"/>
              </a:rPr>
              <a:t>YOU</a:t>
            </a:r>
          </a:p>
        </p:txBody>
      </p:sp>
      <p:sp>
        <p:nvSpPr>
          <p:cNvPr id="10" name="TextBox 10"/>
          <p:cNvSpPr txBox="1"/>
          <p:nvPr/>
        </p:nvSpPr>
        <p:spPr>
          <a:xfrm>
            <a:off x="1809334" y="6501880"/>
            <a:ext cx="14669332" cy="857250"/>
          </a:xfrm>
          <a:prstGeom prst="rect">
            <a:avLst/>
          </a:prstGeom>
        </p:spPr>
        <p:txBody>
          <a:bodyPr lIns="0" tIns="0" rIns="0" bIns="0" rtlCol="0" anchor="t">
            <a:spAutoFit/>
          </a:bodyPr>
          <a:lstStyle/>
          <a:p>
            <a:pPr algn="ctr">
              <a:lnSpc>
                <a:spcPts val="6900"/>
              </a:lnSpc>
            </a:pPr>
            <a:r>
              <a:rPr lang="en-US" sz="5000" spc="490">
                <a:solidFill>
                  <a:srgbClr val="231F20"/>
                </a:solidFill>
                <a:latin typeface="Oswald Bold"/>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256449"/>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0" y="847725"/>
            <a:ext cx="18288000" cy="1721049"/>
          </a:xfrm>
          <a:prstGeom prst="rect">
            <a:avLst/>
          </a:prstGeom>
        </p:spPr>
        <p:txBody>
          <a:bodyPr lIns="0" tIns="0" rIns="0" bIns="0" rtlCol="0" anchor="t">
            <a:spAutoFit/>
          </a:bodyPr>
          <a:lstStyle/>
          <a:p>
            <a:pPr algn="ctr">
              <a:lnSpc>
                <a:spcPts val="14568"/>
              </a:lnSpc>
            </a:pPr>
            <a:r>
              <a:rPr lang="en-US" sz="10557" spc="1034" dirty="0">
                <a:solidFill>
                  <a:srgbClr val="231F20"/>
                </a:solidFill>
                <a:latin typeface="Oswald Bold"/>
              </a:rPr>
              <a:t>INDEX</a:t>
            </a:r>
          </a:p>
        </p:txBody>
      </p:sp>
      <p:sp>
        <p:nvSpPr>
          <p:cNvPr id="6" name="TextBox 6"/>
          <p:cNvSpPr txBox="1"/>
          <p:nvPr/>
        </p:nvSpPr>
        <p:spPr>
          <a:xfrm>
            <a:off x="1044299" y="3449433"/>
            <a:ext cx="16215001" cy="6463308"/>
          </a:xfrm>
          <a:prstGeom prst="rect">
            <a:avLst/>
          </a:prstGeom>
        </p:spPr>
        <p:txBody>
          <a:bodyPr lIns="0" tIns="0" rIns="0" bIns="0" rtlCol="0" anchor="t">
            <a:spAutoFit/>
          </a:bodyPr>
          <a:lstStyle/>
          <a:p>
            <a:pPr marL="571500" indent="-571500">
              <a:buFont typeface="Wingdings" panose="05000000000000000000" pitchFamily="2" charset="2"/>
              <a:buChar char="Ø"/>
            </a:pPr>
            <a:r>
              <a:rPr lang="en-US" sz="4200" spc="411" dirty="0">
                <a:solidFill>
                  <a:srgbClr val="231F20"/>
                </a:solidFill>
                <a:latin typeface="Oswald"/>
              </a:rPr>
              <a:t>Title</a:t>
            </a:r>
          </a:p>
          <a:p>
            <a:pPr marL="571500" indent="-571500">
              <a:buFont typeface="Wingdings" panose="05000000000000000000" pitchFamily="2" charset="2"/>
              <a:buChar char="Ø"/>
            </a:pPr>
            <a:r>
              <a:rPr lang="en-US" sz="4200" spc="411" dirty="0">
                <a:solidFill>
                  <a:srgbClr val="231F20"/>
                </a:solidFill>
                <a:latin typeface="Oswald"/>
              </a:rPr>
              <a:t>Index</a:t>
            </a:r>
          </a:p>
          <a:p>
            <a:pPr marL="571500" indent="-571500">
              <a:buFont typeface="Wingdings" panose="05000000000000000000" pitchFamily="2" charset="2"/>
              <a:buChar char="Ø"/>
            </a:pPr>
            <a:r>
              <a:rPr lang="en-US" sz="4200" spc="411" dirty="0">
                <a:solidFill>
                  <a:srgbClr val="231F20"/>
                </a:solidFill>
                <a:latin typeface="Oswald"/>
              </a:rPr>
              <a:t>Introduction</a:t>
            </a:r>
          </a:p>
          <a:p>
            <a:pPr marL="571500" indent="-571500">
              <a:buFont typeface="Wingdings" panose="05000000000000000000" pitchFamily="2" charset="2"/>
              <a:buChar char="Ø"/>
            </a:pPr>
            <a:r>
              <a:rPr lang="en-US" sz="4200" spc="411" dirty="0">
                <a:solidFill>
                  <a:srgbClr val="231F20"/>
                </a:solidFill>
                <a:latin typeface="Oswald"/>
              </a:rPr>
              <a:t>Problem Statement</a:t>
            </a:r>
          </a:p>
          <a:p>
            <a:pPr marL="571500" indent="-571500">
              <a:buFont typeface="Wingdings" panose="05000000000000000000" pitchFamily="2" charset="2"/>
              <a:buChar char="Ø"/>
            </a:pPr>
            <a:r>
              <a:rPr lang="en-US" sz="4200" spc="411" dirty="0">
                <a:solidFill>
                  <a:srgbClr val="231F20"/>
                </a:solidFill>
                <a:latin typeface="Oswald"/>
              </a:rPr>
              <a:t>Motivation</a:t>
            </a:r>
          </a:p>
          <a:p>
            <a:pPr marL="571500" indent="-571500">
              <a:buFont typeface="Wingdings" panose="05000000000000000000" pitchFamily="2" charset="2"/>
              <a:buChar char="Ø"/>
            </a:pPr>
            <a:r>
              <a:rPr lang="en-US" sz="4200" spc="411" dirty="0">
                <a:solidFill>
                  <a:srgbClr val="231F20"/>
                </a:solidFill>
                <a:latin typeface="Oswald"/>
              </a:rPr>
              <a:t>Literature survey</a:t>
            </a:r>
          </a:p>
          <a:p>
            <a:pPr marL="571500" indent="-571500">
              <a:buFont typeface="Wingdings" panose="05000000000000000000" pitchFamily="2" charset="2"/>
              <a:buChar char="Ø"/>
            </a:pPr>
            <a:r>
              <a:rPr lang="en-US" sz="4200" spc="411" dirty="0">
                <a:solidFill>
                  <a:srgbClr val="231F20"/>
                </a:solidFill>
                <a:latin typeface="Oswald"/>
              </a:rPr>
              <a:t>Methodology</a:t>
            </a:r>
          </a:p>
          <a:p>
            <a:pPr marL="571500" indent="-571500">
              <a:buFont typeface="Wingdings" panose="05000000000000000000" pitchFamily="2" charset="2"/>
              <a:buChar char="Ø"/>
            </a:pPr>
            <a:r>
              <a:rPr lang="en-US" sz="4200" spc="411" dirty="0">
                <a:solidFill>
                  <a:srgbClr val="231F20"/>
                </a:solidFill>
                <a:latin typeface="Oswald"/>
              </a:rPr>
              <a:t>Result</a:t>
            </a:r>
          </a:p>
          <a:p>
            <a:pPr marL="571500" indent="-571500">
              <a:buFont typeface="Wingdings" panose="05000000000000000000" pitchFamily="2" charset="2"/>
              <a:buChar char="Ø"/>
            </a:pPr>
            <a:r>
              <a:rPr lang="en-US" sz="4200" spc="411" dirty="0">
                <a:solidFill>
                  <a:srgbClr val="231F20"/>
                </a:solidFill>
                <a:latin typeface="Oswald"/>
              </a:rPr>
              <a:t>Future Scope</a:t>
            </a:r>
          </a:p>
          <a:p>
            <a:pPr marL="571500" indent="-571500">
              <a:buFont typeface="Wingdings" panose="05000000000000000000" pitchFamily="2" charset="2"/>
              <a:buChar char="Ø"/>
            </a:pPr>
            <a:r>
              <a:rPr lang="en-US" sz="4200" spc="411" dirty="0">
                <a:solidFill>
                  <a:srgbClr val="231F20"/>
                </a:solidFill>
                <a:latin typeface="Oswald"/>
              </a:rPr>
              <a:t>Acknowledge</a:t>
            </a:r>
          </a:p>
        </p:txBody>
      </p:sp>
    </p:spTree>
    <p:extLst>
      <p:ext uri="{BB962C8B-B14F-4D97-AF65-F5344CB8AC3E}">
        <p14:creationId xmlns:p14="http://schemas.microsoft.com/office/powerpoint/2010/main" val="286315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0" y="1114359"/>
            <a:ext cx="18288000" cy="1784018"/>
          </a:xfrm>
          <a:prstGeom prst="rect">
            <a:avLst/>
          </a:prstGeom>
        </p:spPr>
        <p:txBody>
          <a:bodyPr lIns="0" tIns="0" rIns="0" bIns="0" rtlCol="0" anchor="t">
            <a:spAutoFit/>
          </a:bodyPr>
          <a:lstStyle/>
          <a:p>
            <a:pPr algn="ctr">
              <a:lnSpc>
                <a:spcPts val="14568"/>
              </a:lnSpc>
            </a:pPr>
            <a:r>
              <a:rPr lang="en-US" sz="10557" spc="1034" dirty="0">
                <a:solidFill>
                  <a:srgbClr val="231F20"/>
                </a:solidFill>
                <a:latin typeface="Oswald Bold"/>
              </a:rPr>
              <a:t>Introduction</a:t>
            </a:r>
          </a:p>
        </p:txBody>
      </p:sp>
      <p:sp>
        <p:nvSpPr>
          <p:cNvPr id="5" name="TextBox 5"/>
          <p:cNvSpPr txBox="1"/>
          <p:nvPr/>
        </p:nvSpPr>
        <p:spPr>
          <a:xfrm>
            <a:off x="848029" y="3830386"/>
            <a:ext cx="16591942" cy="4811766"/>
          </a:xfrm>
          <a:prstGeom prst="rect">
            <a:avLst/>
          </a:prstGeom>
        </p:spPr>
        <p:txBody>
          <a:bodyPr lIns="0" tIns="0" rIns="0" bIns="0" rtlCol="0" anchor="t">
            <a:spAutoFit/>
          </a:bodyPr>
          <a:lstStyle/>
          <a:p>
            <a:pPr marL="0" lvl="0" indent="0" algn="ctr">
              <a:lnSpc>
                <a:spcPts val="4239"/>
              </a:lnSpc>
            </a:pPr>
            <a:r>
              <a:rPr lang="en-US" sz="2700" spc="264" dirty="0">
                <a:solidFill>
                  <a:srgbClr val="231F20"/>
                </a:solidFill>
                <a:latin typeface="DM Sans"/>
              </a:rPr>
              <a:t>VSECURE IS A REVOLUTIONARY MECHANISM DESIGNED WITH THE OBJECTIVE KEEPING THE VEHICLE SAFE EVEN WHILE THE USER IS AWAY BY GIVING THE REAL TIME ACCESS OF THE VEHICLE WHETHER IT IS LOCKED OR UNLOCKED TO THE USER. AN APP CAPABLE OF TRACKING, MONITORING AND CONTROLLING YOUR VEHICLE. IT PROVIDES REMOTE ACCESS TO THE USER SO THAT IT CAN BE OPERATED FROM A LARGE RANGE. IT IS EQUIPPED WITH THE SECURITY SYSTEM AND WHICH ALERTS THEUSER EVERYTIME THE VEHICLE IS UNDER ANY THREAT. THE WEBSITE WILL REFLECT THE INSTANTANEOUS STATUS OF THE VEHICLE. ALSO, IT CAN UPDATE THE USER ABOUT EVERYCHANGE IN THE STATE OF THE VEHICLE THROUGH THE APP IN REAL TIME.</a:t>
            </a:r>
          </a:p>
        </p:txBody>
      </p:sp>
    </p:spTree>
    <p:extLst>
      <p:ext uri="{BB962C8B-B14F-4D97-AF65-F5344CB8AC3E}">
        <p14:creationId xmlns:p14="http://schemas.microsoft.com/office/powerpoint/2010/main" val="275262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0" y="847725"/>
            <a:ext cx="18288000" cy="1784018"/>
          </a:xfrm>
          <a:prstGeom prst="rect">
            <a:avLst/>
          </a:prstGeom>
        </p:spPr>
        <p:txBody>
          <a:bodyPr lIns="0" tIns="0" rIns="0" bIns="0" rtlCol="0" anchor="t">
            <a:spAutoFit/>
          </a:bodyPr>
          <a:lstStyle/>
          <a:p>
            <a:pPr algn="ctr">
              <a:lnSpc>
                <a:spcPts val="14568"/>
              </a:lnSpc>
            </a:pPr>
            <a:r>
              <a:rPr lang="en-US" sz="10557" spc="1034">
                <a:solidFill>
                  <a:srgbClr val="231F20"/>
                </a:solidFill>
                <a:latin typeface="Oswald Bold"/>
              </a:rPr>
              <a:t>PROBLEM STATEMENT</a:t>
            </a:r>
          </a:p>
        </p:txBody>
      </p:sp>
      <p:sp>
        <p:nvSpPr>
          <p:cNvPr id="6" name="TextBox 6"/>
          <p:cNvSpPr txBox="1"/>
          <p:nvPr/>
        </p:nvSpPr>
        <p:spPr>
          <a:xfrm>
            <a:off x="1044299" y="3449433"/>
            <a:ext cx="16215001" cy="5403723"/>
          </a:xfrm>
          <a:prstGeom prst="rect">
            <a:avLst/>
          </a:prstGeom>
        </p:spPr>
        <p:txBody>
          <a:bodyPr lIns="0" tIns="0" rIns="0" bIns="0" rtlCol="0" anchor="t">
            <a:spAutoFit/>
          </a:bodyPr>
          <a:lstStyle/>
          <a:p>
            <a:pPr algn="ctr">
              <a:lnSpc>
                <a:spcPts val="7266"/>
              </a:lnSpc>
            </a:pPr>
            <a:r>
              <a:rPr lang="en-US" sz="4200" spc="411" dirty="0">
                <a:solidFill>
                  <a:srgbClr val="231F20"/>
                </a:solidFill>
                <a:latin typeface="Oswald"/>
              </a:rPr>
              <a:t>CREATE A WEB/MOBILE APPLICATION CAPABLE OF MONITORING AND REMOTELY ACCESSING VEHICLE LOCK/UNLOCK STAGES. UTILIZE AN IOT SUPPORTED MICROCONTROLLER BOARD ALONG WITH RFID-BASED AUTHENTICATION FOR SIMULATING THE UNLOCK/LOCK PROCESS AND PROVIDING ESSENTIAL INFORMATION TO THE WEB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0" y="1292446"/>
            <a:ext cx="18288000" cy="1784018"/>
          </a:xfrm>
          <a:prstGeom prst="rect">
            <a:avLst/>
          </a:prstGeom>
        </p:spPr>
        <p:txBody>
          <a:bodyPr lIns="0" tIns="0" rIns="0" bIns="0" rtlCol="0" anchor="t">
            <a:spAutoFit/>
          </a:bodyPr>
          <a:lstStyle/>
          <a:p>
            <a:pPr algn="ctr">
              <a:lnSpc>
                <a:spcPts val="14568"/>
              </a:lnSpc>
            </a:pPr>
            <a:r>
              <a:rPr lang="en-US" sz="10557" spc="1034" dirty="0">
                <a:solidFill>
                  <a:srgbClr val="231F20"/>
                </a:solidFill>
                <a:latin typeface="Oswald Bold"/>
              </a:rPr>
              <a:t>MOTIVATION</a:t>
            </a:r>
          </a:p>
        </p:txBody>
      </p:sp>
      <p:sp>
        <p:nvSpPr>
          <p:cNvPr id="5" name="TextBox 5"/>
          <p:cNvSpPr txBox="1"/>
          <p:nvPr/>
        </p:nvSpPr>
        <p:spPr>
          <a:xfrm>
            <a:off x="848029" y="4329185"/>
            <a:ext cx="16591942" cy="2657331"/>
          </a:xfrm>
          <a:prstGeom prst="rect">
            <a:avLst/>
          </a:prstGeom>
        </p:spPr>
        <p:txBody>
          <a:bodyPr lIns="0" tIns="0" rIns="0" bIns="0" rtlCol="0" anchor="t">
            <a:spAutoFit/>
          </a:bodyPr>
          <a:lstStyle/>
          <a:p>
            <a:pPr marL="0" lvl="0" indent="0" algn="ctr">
              <a:lnSpc>
                <a:spcPts val="4239"/>
              </a:lnSpc>
            </a:pPr>
            <a:r>
              <a:rPr lang="en-US" sz="2700" spc="264" dirty="0">
                <a:solidFill>
                  <a:srgbClr val="231F20"/>
                </a:solidFill>
                <a:latin typeface="DM Sans"/>
              </a:rPr>
              <a:t>AS WE KNOW THAT NOWADAYS NOTHING IS MUCH SAFE AND SO OUR VEHICLES. WE SEE AND HEAR THE NEWS OF VEHICLE STOLEN ALMOST EVERYDAY IN OUR LIVES. IN FACT, OVER 1,00,000 VEHICLES GET STOLEN IN INDIA EVERY YEAR. BUT IT’S THE TIME TO NOT JUST FACE BUT ELIMINATE THIS TREND. WE HAVE CREATED VSECURE WHICH KEEPS YOUR VEHICLE SECURE WHEN YOU ARE AWAY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0" y="46203"/>
            <a:ext cx="18288000" cy="1784018"/>
          </a:xfrm>
          <a:prstGeom prst="rect">
            <a:avLst/>
          </a:prstGeom>
        </p:spPr>
        <p:txBody>
          <a:bodyPr lIns="0" tIns="0" rIns="0" bIns="0" rtlCol="0" anchor="t">
            <a:spAutoFit/>
          </a:bodyPr>
          <a:lstStyle/>
          <a:p>
            <a:pPr algn="ctr">
              <a:lnSpc>
                <a:spcPts val="14568"/>
              </a:lnSpc>
            </a:pPr>
            <a:r>
              <a:rPr lang="en-US" sz="10557" spc="1034">
                <a:solidFill>
                  <a:srgbClr val="231F20"/>
                </a:solidFill>
                <a:latin typeface="Oswald Bold"/>
              </a:rPr>
              <a:t>METHODOLOGY</a:t>
            </a:r>
          </a:p>
        </p:txBody>
      </p:sp>
      <p:sp>
        <p:nvSpPr>
          <p:cNvPr id="5" name="TextBox 5"/>
          <p:cNvSpPr txBox="1"/>
          <p:nvPr/>
        </p:nvSpPr>
        <p:spPr>
          <a:xfrm>
            <a:off x="848029" y="4088710"/>
            <a:ext cx="16591942" cy="2657331"/>
          </a:xfrm>
          <a:prstGeom prst="rect">
            <a:avLst/>
          </a:prstGeom>
        </p:spPr>
        <p:txBody>
          <a:bodyPr lIns="0" tIns="0" rIns="0" bIns="0" rtlCol="0" anchor="t">
            <a:spAutoFit/>
          </a:bodyPr>
          <a:lstStyle/>
          <a:p>
            <a:pPr marL="0" lvl="0" indent="0" algn="ctr">
              <a:lnSpc>
                <a:spcPts val="4239"/>
              </a:lnSpc>
            </a:pPr>
            <a:r>
              <a:rPr lang="en-US" sz="2700" spc="264" dirty="0">
                <a:solidFill>
                  <a:srgbClr val="231F20"/>
                </a:solidFill>
                <a:latin typeface="DM Sans"/>
              </a:rPr>
              <a:t>THE USER SCANS RFID TAG AT THE RFID READER. IT SEND THE INFORMATION TO THE ARDUINO. ARDUINO CONFIRMS THAT THE INPUT ID IS VALID OR NOT, THEN OPENS OR CLOSE THE LOCK. THEN, IT UPDATES THE CURRENT STATUS OF LOCK ON THE INTERNET. FROM INTERNET, OUR WEBSITE CAN FETCH THIS INFORMATION AND PROVIDE IT TO THE USER.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81000" y="571542"/>
            <a:ext cx="15869141" cy="1831122"/>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VSECURE</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3184444"/>
            <a:ext cx="11984816" cy="5826286"/>
          </a:xfrm>
          <a:prstGeom prst="rect">
            <a:avLst/>
          </a:prstGeom>
        </p:spPr>
        <p:txBody>
          <a:bodyPr lIns="0" tIns="0" rIns="0" bIns="0" rtlCol="0" anchor="t">
            <a:spAutoFit/>
          </a:bodyPr>
          <a:lstStyle/>
          <a:p>
            <a:pPr marL="0" lvl="0" indent="0" algn="ctr">
              <a:lnSpc>
                <a:spcPts val="7811"/>
              </a:lnSpc>
            </a:pPr>
            <a:r>
              <a:rPr lang="en-US" sz="4975" spc="487">
                <a:solidFill>
                  <a:srgbClr val="231F20"/>
                </a:solidFill>
                <a:latin typeface="DM Sans"/>
              </a:rPr>
              <a:t>A MOBILE APPLICATION THAT ENSURE THE SECURITY OF YOUR VEHICLE ON THE GO . NOW KEEP A TRACK OF YOUR VEHICLE SECURITY FROM ANYWHERE WITH JUST FEW CLICKS.</a:t>
            </a:r>
          </a:p>
        </p:txBody>
      </p:sp>
      <p:grpSp>
        <p:nvGrpSpPr>
          <p:cNvPr id="6" name="Group 6"/>
          <p:cNvGrpSpPr/>
          <p:nvPr/>
        </p:nvGrpSpPr>
        <p:grpSpPr>
          <a:xfrm>
            <a:off x="13662994" y="456519"/>
            <a:ext cx="4296549" cy="9570246"/>
            <a:chOff x="0" y="0"/>
            <a:chExt cx="1131601" cy="2520559"/>
          </a:xfrm>
        </p:grpSpPr>
        <p:sp>
          <p:nvSpPr>
            <p:cNvPr id="7" name="Freeform 7"/>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8" name="TextBox 8"/>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9" name="Freeform 9"/>
          <p:cNvSpPr/>
          <p:nvPr/>
        </p:nvSpPr>
        <p:spPr>
          <a:xfrm>
            <a:off x="13325361" y="228646"/>
            <a:ext cx="4336628" cy="9520926"/>
          </a:xfrm>
          <a:custGeom>
            <a:avLst/>
            <a:gdLst/>
            <a:ahLst/>
            <a:cxnLst/>
            <a:rect l="l" t="t" r="r" b="b"/>
            <a:pathLst>
              <a:path w="4336628" h="9520926">
                <a:moveTo>
                  <a:pt x="0" y="0"/>
                </a:moveTo>
                <a:lnTo>
                  <a:pt x="4336628" y="0"/>
                </a:lnTo>
                <a:lnTo>
                  <a:pt x="4336628" y="9520926"/>
                </a:lnTo>
                <a:lnTo>
                  <a:pt x="0" y="9520926"/>
                </a:lnTo>
                <a:lnTo>
                  <a:pt x="0" y="0"/>
                </a:lnTo>
                <a:close/>
              </a:path>
            </a:pathLst>
          </a:custGeom>
          <a:blipFill>
            <a:blip r:embed="rId6"/>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456519"/>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046955" y="5471724"/>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7" name="Group 7"/>
          <p:cNvGrpSpPr/>
          <p:nvPr/>
        </p:nvGrpSpPr>
        <p:grpSpPr>
          <a:xfrm>
            <a:off x="2046955" y="4039149"/>
            <a:ext cx="9610044" cy="1948998"/>
            <a:chOff x="0" y="0"/>
            <a:chExt cx="3682024" cy="746746"/>
          </a:xfrm>
        </p:grpSpPr>
        <p:sp>
          <p:nvSpPr>
            <p:cNvPr id="8" name="Freeform 8"/>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9" name="TextBox 9"/>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2046955" y="7852865"/>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11" name="Group 11"/>
          <p:cNvGrpSpPr/>
          <p:nvPr/>
        </p:nvGrpSpPr>
        <p:grpSpPr>
          <a:xfrm>
            <a:off x="2046955" y="6420290"/>
            <a:ext cx="9610044" cy="1948998"/>
            <a:chOff x="0" y="0"/>
            <a:chExt cx="3682024" cy="746746"/>
          </a:xfrm>
        </p:grpSpPr>
        <p:sp>
          <p:nvSpPr>
            <p:cNvPr id="12" name="Freeform 12"/>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3" name="TextBox 13"/>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4" name="Freeform 14"/>
          <p:cNvSpPr/>
          <p:nvPr/>
        </p:nvSpPr>
        <p:spPr>
          <a:xfrm>
            <a:off x="2324181" y="4424276"/>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3813662" y="6521847"/>
            <a:ext cx="7843336" cy="1679210"/>
          </a:xfrm>
          <a:prstGeom prst="rect">
            <a:avLst/>
          </a:prstGeom>
        </p:spPr>
        <p:txBody>
          <a:bodyPr lIns="0" tIns="0" rIns="0" bIns="0" rtlCol="0" anchor="t">
            <a:spAutoFit/>
          </a:bodyPr>
          <a:lstStyle/>
          <a:p>
            <a:pPr marL="0" lvl="0" indent="0" algn="l">
              <a:lnSpc>
                <a:spcPts val="4430"/>
              </a:lnSpc>
              <a:spcBef>
                <a:spcPct val="0"/>
              </a:spcBef>
            </a:pPr>
            <a:r>
              <a:rPr lang="en-US" sz="3210" spc="314" dirty="0">
                <a:solidFill>
                  <a:srgbClr val="231F20"/>
                </a:solidFill>
                <a:latin typeface="DM Sans"/>
              </a:rPr>
              <a:t>A very user friendly and light weight application for vehicle security.</a:t>
            </a:r>
          </a:p>
        </p:txBody>
      </p:sp>
      <p:sp>
        <p:nvSpPr>
          <p:cNvPr id="16" name="Freeform 16"/>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2139501" y="6642891"/>
            <a:ext cx="1528815" cy="1503798"/>
          </a:xfrm>
          <a:custGeom>
            <a:avLst/>
            <a:gdLst/>
            <a:ahLst/>
            <a:cxnLst/>
            <a:rect l="l" t="t" r="r" b="b"/>
            <a:pathLst>
              <a:path w="1528815" h="1503798">
                <a:moveTo>
                  <a:pt x="0" y="0"/>
                </a:moveTo>
                <a:lnTo>
                  <a:pt x="1528815" y="0"/>
                </a:lnTo>
                <a:lnTo>
                  <a:pt x="1528815" y="1503797"/>
                </a:lnTo>
                <a:lnTo>
                  <a:pt x="0" y="15037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12982161" y="212661"/>
            <a:ext cx="4576981" cy="9601974"/>
          </a:xfrm>
          <a:custGeom>
            <a:avLst/>
            <a:gdLst/>
            <a:ahLst/>
            <a:cxnLst/>
            <a:rect l="l" t="t" r="r" b="b"/>
            <a:pathLst>
              <a:path w="4576981" h="9601974">
                <a:moveTo>
                  <a:pt x="0" y="0"/>
                </a:moveTo>
                <a:lnTo>
                  <a:pt x="4576981" y="0"/>
                </a:lnTo>
                <a:lnTo>
                  <a:pt x="4576981" y="9601974"/>
                </a:lnTo>
                <a:lnTo>
                  <a:pt x="0" y="9601974"/>
                </a:lnTo>
                <a:lnTo>
                  <a:pt x="0" y="0"/>
                </a:lnTo>
                <a:close/>
              </a:path>
            </a:pathLst>
          </a:custGeom>
          <a:blipFill>
            <a:blip r:embed="rId10"/>
            <a:stretch>
              <a:fillRect/>
            </a:stretch>
          </a:blipFill>
        </p:spPr>
      </p:sp>
      <p:sp>
        <p:nvSpPr>
          <p:cNvPr id="19" name="TextBox 19"/>
          <p:cNvSpPr txBox="1"/>
          <p:nvPr/>
        </p:nvSpPr>
        <p:spPr>
          <a:xfrm>
            <a:off x="476180" y="242952"/>
            <a:ext cx="12982161" cy="3429417"/>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A USER- FRIENDLY APPLICATION</a:t>
            </a:r>
          </a:p>
        </p:txBody>
      </p:sp>
      <p:sp>
        <p:nvSpPr>
          <p:cNvPr id="20" name="TextBox 20"/>
          <p:cNvSpPr txBox="1"/>
          <p:nvPr/>
        </p:nvSpPr>
        <p:spPr>
          <a:xfrm>
            <a:off x="3813662" y="4258063"/>
            <a:ext cx="7843336" cy="1559957"/>
          </a:xfrm>
          <a:prstGeom prst="rect">
            <a:avLst/>
          </a:prstGeom>
        </p:spPr>
        <p:txBody>
          <a:bodyPr lIns="0" tIns="0" rIns="0" bIns="0" rtlCol="0" anchor="t">
            <a:spAutoFit/>
          </a:bodyPr>
          <a:lstStyle/>
          <a:p>
            <a:pPr marL="0" lvl="0" indent="0" algn="l">
              <a:lnSpc>
                <a:spcPts val="4154"/>
              </a:lnSpc>
              <a:spcBef>
                <a:spcPct val="0"/>
              </a:spcBef>
            </a:pPr>
            <a:r>
              <a:rPr lang="en-US" sz="3010" spc="295" dirty="0">
                <a:solidFill>
                  <a:srgbClr val="231F20"/>
                </a:solidFill>
                <a:latin typeface="DM Sans"/>
              </a:rPr>
              <a:t>A minimalistic Application for the users to control vehicle locks from anywhere.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560209" y="5997183"/>
            <a:ext cx="7629294" cy="7828566"/>
          </a:xfrm>
          <a:custGeom>
            <a:avLst/>
            <a:gdLst/>
            <a:ahLst/>
            <a:cxnLst/>
            <a:rect l="l" t="t" r="r" b="b"/>
            <a:pathLst>
              <a:path w="7629294" h="7828566">
                <a:moveTo>
                  <a:pt x="0" y="0"/>
                </a:moveTo>
                <a:lnTo>
                  <a:pt x="7629293" y="0"/>
                </a:lnTo>
                <a:lnTo>
                  <a:pt x="7629293"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376520" y="3624242"/>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378465" y="3503693"/>
            <a:ext cx="2880835" cy="3576658"/>
          </a:xfrm>
          <a:custGeom>
            <a:avLst/>
            <a:gdLst/>
            <a:ahLst/>
            <a:cxnLst/>
            <a:rect l="l" t="t" r="r" b="b"/>
            <a:pathLst>
              <a:path w="2880835" h="3576658">
                <a:moveTo>
                  <a:pt x="0" y="0"/>
                </a:moveTo>
                <a:lnTo>
                  <a:pt x="2880835" y="0"/>
                </a:lnTo>
                <a:lnTo>
                  <a:pt x="2880835" y="3576658"/>
                </a:lnTo>
                <a:lnTo>
                  <a:pt x="0" y="35766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1036723" y="5143500"/>
            <a:ext cx="4471039" cy="2983402"/>
          </a:xfrm>
          <a:custGeom>
            <a:avLst/>
            <a:gdLst/>
            <a:ahLst/>
            <a:cxnLst/>
            <a:rect l="l" t="t" r="r" b="b"/>
            <a:pathLst>
              <a:path w="4471039" h="2983402">
                <a:moveTo>
                  <a:pt x="0" y="0"/>
                </a:moveTo>
                <a:lnTo>
                  <a:pt x="4471039" y="0"/>
                </a:lnTo>
                <a:lnTo>
                  <a:pt x="4471039" y="2983402"/>
                </a:lnTo>
                <a:lnTo>
                  <a:pt x="0" y="29834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9315450" y="7679564"/>
            <a:ext cx="7315200" cy="2048256"/>
          </a:xfrm>
          <a:custGeom>
            <a:avLst/>
            <a:gdLst/>
            <a:ahLst/>
            <a:cxnLst/>
            <a:rect l="l" t="t" r="r" b="b"/>
            <a:pathLst>
              <a:path w="7315200" h="2048256">
                <a:moveTo>
                  <a:pt x="0" y="0"/>
                </a:moveTo>
                <a:lnTo>
                  <a:pt x="7315200" y="0"/>
                </a:lnTo>
                <a:lnTo>
                  <a:pt x="7315200" y="2048256"/>
                </a:lnTo>
                <a:lnTo>
                  <a:pt x="0" y="204825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1028700" y="254947"/>
            <a:ext cx="12940628" cy="3424189"/>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TECH STACK AND COMPONENTS</a:t>
            </a:r>
          </a:p>
        </p:txBody>
      </p:sp>
      <p:sp>
        <p:nvSpPr>
          <p:cNvPr id="11" name="TextBox 11"/>
          <p:cNvSpPr txBox="1"/>
          <p:nvPr/>
        </p:nvSpPr>
        <p:spPr>
          <a:xfrm>
            <a:off x="2588552" y="394773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12" name="TextBox 12"/>
          <p:cNvSpPr txBox="1"/>
          <p:nvPr/>
        </p:nvSpPr>
        <p:spPr>
          <a:xfrm>
            <a:off x="2588552" y="474484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3" name="TextBox 13"/>
          <p:cNvSpPr txBox="1"/>
          <p:nvPr/>
        </p:nvSpPr>
        <p:spPr>
          <a:xfrm>
            <a:off x="2588552" y="562600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4" name="TextBox 14"/>
          <p:cNvSpPr txBox="1"/>
          <p:nvPr/>
        </p:nvSpPr>
        <p:spPr>
          <a:xfrm>
            <a:off x="2588552" y="642312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5" name="TextBox 15"/>
          <p:cNvSpPr txBox="1"/>
          <p:nvPr/>
        </p:nvSpPr>
        <p:spPr>
          <a:xfrm>
            <a:off x="2608153" y="7215502"/>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6" name="TextBox 16"/>
          <p:cNvSpPr txBox="1"/>
          <p:nvPr/>
        </p:nvSpPr>
        <p:spPr>
          <a:xfrm>
            <a:off x="2608153" y="804646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7" name="TextBox 17"/>
          <p:cNvSpPr txBox="1"/>
          <p:nvPr/>
        </p:nvSpPr>
        <p:spPr>
          <a:xfrm>
            <a:off x="2608153" y="889675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8" name="TextBox 18"/>
          <p:cNvSpPr txBox="1"/>
          <p:nvPr/>
        </p:nvSpPr>
        <p:spPr>
          <a:xfrm>
            <a:off x="3928083" y="4019886"/>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ARDUINO</a:t>
            </a:r>
          </a:p>
        </p:txBody>
      </p:sp>
      <p:sp>
        <p:nvSpPr>
          <p:cNvPr id="19" name="TextBox 19"/>
          <p:cNvSpPr txBox="1"/>
          <p:nvPr/>
        </p:nvSpPr>
        <p:spPr>
          <a:xfrm>
            <a:off x="3928083" y="4921667"/>
            <a:ext cx="6076629" cy="418548"/>
          </a:xfrm>
          <a:prstGeom prst="rect">
            <a:avLst/>
          </a:prstGeom>
        </p:spPr>
        <p:txBody>
          <a:bodyPr lIns="0" tIns="0" rIns="0" bIns="0" rtlCol="0" anchor="t">
            <a:spAutoFit/>
          </a:bodyPr>
          <a:lstStyle/>
          <a:p>
            <a:pPr>
              <a:lnSpc>
                <a:spcPts val="3483"/>
              </a:lnSpc>
            </a:pPr>
            <a:r>
              <a:rPr lang="en-US" sz="2524" spc="247" dirty="0">
                <a:solidFill>
                  <a:srgbClr val="231F20"/>
                </a:solidFill>
                <a:latin typeface="DM Sans"/>
              </a:rPr>
              <a:t>RFID READER AND TAG</a:t>
            </a:r>
          </a:p>
        </p:txBody>
      </p:sp>
      <p:sp>
        <p:nvSpPr>
          <p:cNvPr id="20" name="TextBox 20"/>
          <p:cNvSpPr txBox="1"/>
          <p:nvPr/>
        </p:nvSpPr>
        <p:spPr>
          <a:xfrm>
            <a:off x="3928083" y="5737548"/>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RELAY CHANNEL</a:t>
            </a:r>
          </a:p>
        </p:txBody>
      </p:sp>
      <p:sp>
        <p:nvSpPr>
          <p:cNvPr id="21" name="TextBox 21"/>
          <p:cNvSpPr txBox="1"/>
          <p:nvPr/>
        </p:nvSpPr>
        <p:spPr>
          <a:xfrm>
            <a:off x="3928083" y="6534668"/>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SOLENOID LOCK</a:t>
            </a:r>
          </a:p>
        </p:txBody>
      </p:sp>
      <p:sp>
        <p:nvSpPr>
          <p:cNvPr id="22" name="TextBox 22"/>
          <p:cNvSpPr txBox="1"/>
          <p:nvPr/>
        </p:nvSpPr>
        <p:spPr>
          <a:xfrm>
            <a:off x="3928083" y="7334216"/>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FLUTTER</a:t>
            </a:r>
          </a:p>
        </p:txBody>
      </p:sp>
      <p:sp>
        <p:nvSpPr>
          <p:cNvPr id="23" name="TextBox 23"/>
          <p:cNvSpPr txBox="1"/>
          <p:nvPr/>
        </p:nvSpPr>
        <p:spPr>
          <a:xfrm>
            <a:off x="3928083" y="8158009"/>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NODE.JS</a:t>
            </a:r>
          </a:p>
        </p:txBody>
      </p:sp>
      <p:sp>
        <p:nvSpPr>
          <p:cNvPr id="24" name="TextBox 24"/>
          <p:cNvSpPr txBox="1"/>
          <p:nvPr/>
        </p:nvSpPr>
        <p:spPr>
          <a:xfrm>
            <a:off x="3928083" y="903646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POWER SOURCE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428</Words>
  <Application>Microsoft Office PowerPoint</Application>
  <PresentationFormat>Custom</PresentationFormat>
  <Paragraphs>48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Oswald Bold</vt:lpstr>
      <vt:lpstr>DM Sans</vt:lpstr>
      <vt:lpstr>Oswald Bold Italics</vt:lpstr>
      <vt:lpstr>Wingdings</vt:lpstr>
      <vt:lpstr>Oswald</vt:lpstr>
      <vt:lpstr>Calibri</vt:lpstr>
      <vt:lpstr>Arial</vt:lpstr>
      <vt:lpstr>Open Sauce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Hackers</dc:title>
  <cp:lastModifiedBy>pushpak goel</cp:lastModifiedBy>
  <cp:revision>2</cp:revision>
  <dcterms:created xsi:type="dcterms:W3CDTF">2006-08-16T00:00:00Z</dcterms:created>
  <dcterms:modified xsi:type="dcterms:W3CDTF">2023-11-23T09:33:44Z</dcterms:modified>
  <dc:identifier>DAFumloQ7oE</dc:identifier>
</cp:coreProperties>
</file>