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7" r:id="rId2"/>
    <p:sldId id="265" r:id="rId3"/>
    <p:sldId id="258" r:id="rId4"/>
    <p:sldId id="260" r:id="rId5"/>
    <p:sldId id="261" r:id="rId6"/>
    <p:sldId id="262" r:id="rId7"/>
    <p:sldId id="267" r:id="rId8"/>
    <p:sldId id="268" r:id="rId9"/>
    <p:sldId id="256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05CCD-E0C1-4EDE-82E1-30C73A48CDD2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B8146-96B5-4053-8DA9-1758EDB5C7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51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B8146-96B5-4053-8DA9-1758EDB5C729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0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3D75-53A4-47AE-B098-62AB1E432F5E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9F7-EADC-4021-A55D-F06C47105E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08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3D75-53A4-47AE-B098-62AB1E432F5E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9F7-EADC-4021-A55D-F06C47105E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0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3D75-53A4-47AE-B098-62AB1E432F5E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9F7-EADC-4021-A55D-F06C47105E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54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3D75-53A4-47AE-B098-62AB1E432F5E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9F7-EADC-4021-A55D-F06C47105E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025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3D75-53A4-47AE-B098-62AB1E432F5E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9F7-EADC-4021-A55D-F06C47105E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81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3D75-53A4-47AE-B098-62AB1E432F5E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9F7-EADC-4021-A55D-F06C47105E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571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3D75-53A4-47AE-B098-62AB1E432F5E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9F7-EADC-4021-A55D-F06C47105E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504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3D75-53A4-47AE-B098-62AB1E432F5E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9F7-EADC-4021-A55D-F06C47105E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69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3D75-53A4-47AE-B098-62AB1E432F5E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9F7-EADC-4021-A55D-F06C47105E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76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3D75-53A4-47AE-B098-62AB1E432F5E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9F7-EADC-4021-A55D-F06C47105E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07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3D75-53A4-47AE-B098-62AB1E432F5E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9F7-EADC-4021-A55D-F06C47105E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8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3D75-53A4-47AE-B098-62AB1E432F5E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9F7-EADC-4021-A55D-F06C47105E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9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3D75-53A4-47AE-B098-62AB1E432F5E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9F7-EADC-4021-A55D-F06C47105E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40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3D75-53A4-47AE-B098-62AB1E432F5E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9F7-EADC-4021-A55D-F06C47105E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33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3D75-53A4-47AE-B098-62AB1E432F5E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9F7-EADC-4021-A55D-F06C47105E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42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3D75-53A4-47AE-B098-62AB1E432F5E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9F7-EADC-4021-A55D-F06C47105E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89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3D75-53A4-47AE-B098-62AB1E432F5E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89F7-EADC-4021-A55D-F06C47105E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87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9D3D75-53A4-47AE-B098-62AB1E432F5E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89F7-EADC-4021-A55D-F06C47105E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59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490" y="1280160"/>
            <a:ext cx="1145047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Arial" pitchFamily="34" charset="0"/>
              </a:rPr>
              <a:t>	 </a:t>
            </a:r>
            <a:r>
              <a:rPr lang="en-US" sz="2400" b="1" dirty="0" smtClean="0">
                <a:solidFill>
                  <a:schemeClr val="accent3"/>
                </a:solidFill>
                <a:latin typeface="Calibri" pitchFamily="34" charset="0"/>
                <a:cs typeface="Arial" pitchFamily="34" charset="0"/>
              </a:rPr>
              <a:t>Java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is a general purpose Programming Language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Arial" pitchFamily="34" charset="0"/>
              </a:rPr>
              <a:t>         </a:t>
            </a: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It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was created by James Gosling, and it was released in 1996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Arial" pitchFamily="34" charset="0"/>
              </a:rPr>
              <a:t>         </a:t>
            </a: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Java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Current vendor is "Oracle Corporation" / before "Sun Microsystems"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Arial" pitchFamily="34" charset="0"/>
              </a:rPr>
              <a:t>         </a:t>
            </a: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Java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will run in different operating sysyems like Windows, Linux, Mac etc..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Arial" pitchFamily="34" charset="0"/>
              </a:rPr>
              <a:t>         </a:t>
            </a: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Java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Syntax is quite easy to understand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Arial" pitchFamily="34" charset="0"/>
              </a:rPr>
              <a:t>         </a:t>
            </a: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Java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programs are compiled for its execution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Arial" pitchFamily="34" charset="0"/>
              </a:rPr>
              <a:t>         </a:t>
            </a: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Java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can be considered as both interpreted and compiled because java source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Arial" pitchFamily="34" charset="0"/>
              </a:rPr>
              <a:t>         is first compiled into a byte code file.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Arial" pitchFamily="34" charset="0"/>
              </a:rPr>
              <a:t>         </a:t>
            </a: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  <a:cs typeface="Arial" pitchFamily="34" charset="0"/>
              </a:rPr>
              <a:t>This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byte code file runs on the Java Virtual Machine(JVM) which is usually a  Interpreter</a:t>
            </a:r>
            <a:endParaRPr lang="en-US" sz="2000" dirty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249" y="942535"/>
            <a:ext cx="90595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accent3"/>
                </a:solidFill>
                <a:latin typeface="Calibri" pitchFamily="34" charset="0"/>
              </a:rPr>
              <a:t>Static Programming</a:t>
            </a:r>
          </a:p>
          <a:p>
            <a:endParaRPr lang="en-US" sz="2000" b="1" smtClean="0">
              <a:latin typeface="Calibri" pitchFamily="34" charset="0"/>
            </a:endParaRPr>
          </a:p>
          <a:p>
            <a:r>
              <a:rPr lang="en-US" sz="2000" smtClean="0">
                <a:solidFill>
                  <a:schemeClr val="accent2"/>
                </a:solidFill>
                <a:latin typeface="Calibri" pitchFamily="34" charset="0"/>
              </a:rPr>
              <a:t>C and C++ , Java</a:t>
            </a:r>
          </a:p>
          <a:p>
            <a:r>
              <a:rPr lang="en-US" sz="2000" smtClean="0">
                <a:latin typeface="Calibri" pitchFamily="34" charset="0"/>
              </a:rPr>
              <a:t>Memory Allocation for Primitive Data types at Compilation time.</a:t>
            </a:r>
          </a:p>
          <a:p>
            <a:pPr lvl="0"/>
            <a:r>
              <a:rPr lang="en-US" sz="2000" smtClean="0">
                <a:latin typeface="Calibri" pitchFamily="34" charset="0"/>
              </a:rPr>
              <a:t>Before running the program if the data type of each variable is checked and verified then it's static type programming language </a:t>
            </a:r>
          </a:p>
          <a:p>
            <a:endParaRPr lang="en-US" sz="200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5555" y="3024554"/>
            <a:ext cx="6893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accent3"/>
                </a:solidFill>
                <a:latin typeface="Calibri" pitchFamily="34" charset="0"/>
              </a:rPr>
              <a:t>Dynamic Programming</a:t>
            </a:r>
          </a:p>
          <a:p>
            <a:endParaRPr lang="en-US" sz="2000" smtClean="0">
              <a:latin typeface="Calibri" pitchFamily="34" charset="0"/>
            </a:endParaRPr>
          </a:p>
          <a:p>
            <a:r>
              <a:rPr lang="en-US" sz="2000" smtClean="0">
                <a:solidFill>
                  <a:schemeClr val="accent2"/>
                </a:solidFill>
                <a:latin typeface="Calibri" pitchFamily="34" charset="0"/>
              </a:rPr>
              <a:t>Python, PHP, Ruby</a:t>
            </a:r>
          </a:p>
          <a:p>
            <a:r>
              <a:rPr lang="en-US" sz="2000" smtClean="0">
                <a:latin typeface="Calibri" pitchFamily="34" charset="0"/>
              </a:rPr>
              <a:t>Memory Allocation for Primitive Data types at Runtime time.</a:t>
            </a:r>
          </a:p>
          <a:p>
            <a:r>
              <a:rPr lang="en-US" sz="2000" smtClean="0">
                <a:latin typeface="Calibri" pitchFamily="34" charset="0"/>
              </a:rPr>
              <a:t>During runtime, if there is an invalid assignment of a variable that violates its data type then an error is given for that.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843" y="5275385"/>
            <a:ext cx="8215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smtClean="0">
                <a:solidFill>
                  <a:schemeClr val="accent3"/>
                </a:solidFill>
                <a:latin typeface="Calibri" pitchFamily="34" charset="0"/>
              </a:rPr>
              <a:t>Note:</a:t>
            </a:r>
          </a:p>
          <a:p>
            <a:pPr lvl="0"/>
            <a:r>
              <a:rPr lang="en-US" sz="2000" smtClean="0">
                <a:latin typeface="Calibri" pitchFamily="34" charset="0"/>
              </a:rPr>
              <a:t>Java is a Statically-Typed Programming Language. </a:t>
            </a:r>
          </a:p>
          <a:p>
            <a:pPr lvl="0"/>
            <a:r>
              <a:rPr lang="en-US" sz="2000" smtClean="0">
                <a:latin typeface="Calibri" pitchFamily="34" charset="0"/>
              </a:rPr>
              <a:t>It means, all variables must be declared before its use. </a:t>
            </a:r>
          </a:p>
          <a:p>
            <a:r>
              <a:rPr lang="en-US" sz="2000" smtClean="0">
                <a:latin typeface="Calibri" pitchFamily="34" charset="0"/>
              </a:rPr>
              <a:t>That is why we need to declare variable's type and name.</a:t>
            </a:r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7791" y="689317"/>
            <a:ext cx="34887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3"/>
                </a:solidFill>
                <a:latin typeface="Calibri" pitchFamily="34" charset="0"/>
              </a:rPr>
              <a:t>Table of Content</a:t>
            </a:r>
          </a:p>
          <a:p>
            <a:endParaRPr lang="en-US" sz="2000" smtClean="0">
              <a:latin typeface="Calibri" pitchFamily="34" charset="0"/>
            </a:endParaRPr>
          </a:p>
          <a:p>
            <a:r>
              <a:rPr lang="en-US" sz="2000" smtClean="0">
                <a:solidFill>
                  <a:schemeClr val="accent3"/>
                </a:solidFill>
                <a:latin typeface="Calibri" pitchFamily="34" charset="0"/>
              </a:rPr>
              <a:t>Server Side:</a:t>
            </a:r>
          </a:p>
          <a:p>
            <a:r>
              <a:rPr lang="en-US" sz="2000" smtClean="0">
                <a:latin typeface="Calibri" pitchFamily="34" charset="0"/>
              </a:rPr>
              <a:t>Core Java</a:t>
            </a:r>
          </a:p>
          <a:p>
            <a:r>
              <a:rPr lang="en-US" sz="2000" smtClean="0">
                <a:latin typeface="Calibri" pitchFamily="34" charset="0"/>
              </a:rPr>
              <a:t>Advance Java</a:t>
            </a:r>
          </a:p>
          <a:p>
            <a:r>
              <a:rPr lang="en-US" sz="2000" smtClean="0">
                <a:latin typeface="Calibri" pitchFamily="34" charset="0"/>
              </a:rPr>
              <a:t>Hibernate with JPA</a:t>
            </a:r>
            <a:br>
              <a:rPr lang="en-US" sz="2000" smtClean="0">
                <a:latin typeface="Calibri" pitchFamily="34" charset="0"/>
              </a:rPr>
            </a:br>
            <a:r>
              <a:rPr lang="en-US" sz="2000" smtClean="0">
                <a:latin typeface="Calibri" pitchFamily="34" charset="0"/>
              </a:rPr>
              <a:t>Spring F/M</a:t>
            </a:r>
          </a:p>
          <a:p>
            <a:r>
              <a:rPr lang="en-US" sz="2000" smtClean="0">
                <a:latin typeface="Calibri" pitchFamily="34" charset="0"/>
              </a:rPr>
              <a:t>Spring Boot Restful</a:t>
            </a:r>
          </a:p>
          <a:p>
            <a:endParaRPr lang="en-US" sz="2000" smtClean="0">
              <a:latin typeface="Calibri" pitchFamily="34" charset="0"/>
            </a:endParaRPr>
          </a:p>
          <a:p>
            <a:endParaRPr lang="en-US" sz="200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0991" y="1364566"/>
            <a:ext cx="2335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alibri" pitchFamily="34" charset="0"/>
              </a:rPr>
              <a:t>Database</a:t>
            </a:r>
          </a:p>
          <a:p>
            <a:r>
              <a:rPr lang="en-US" sz="2000" dirty="0" smtClean="0">
                <a:latin typeface="Calibri" pitchFamily="34" charset="0"/>
              </a:rPr>
              <a:t>MySQL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0634" y="1378632"/>
            <a:ext cx="1716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alibri" pitchFamily="34" charset="0"/>
              </a:rPr>
              <a:t>Client Side</a:t>
            </a:r>
          </a:p>
          <a:p>
            <a:r>
              <a:rPr lang="en-US" sz="2000" dirty="0" smtClean="0">
                <a:latin typeface="Calibri" pitchFamily="34" charset="0"/>
              </a:rPr>
              <a:t>React F/M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68751" y="1336431"/>
            <a:ext cx="2250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alibri" pitchFamily="34" charset="0"/>
                <a:cs typeface="Arial" pitchFamily="34" charset="0"/>
              </a:rPr>
              <a:t>Tools</a:t>
            </a:r>
          </a:p>
          <a:p>
            <a:r>
              <a:rPr lang="en-US" sz="2000" dirty="0" smtClean="0">
                <a:latin typeface="Calibri" pitchFamily="34" charset="0"/>
                <a:cs typeface="Arial" pitchFamily="34" charset="0"/>
              </a:rPr>
              <a:t>Maven</a:t>
            </a:r>
          </a:p>
          <a:p>
            <a:r>
              <a:rPr lang="en-US" sz="2000" dirty="0" smtClean="0">
                <a:latin typeface="Calibri" pitchFamily="34" charset="0"/>
                <a:cs typeface="Arial" pitchFamily="34" charset="0"/>
              </a:rPr>
              <a:t>Git/</a:t>
            </a: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GitHub</a:t>
            </a:r>
            <a:endParaRPr lang="en-US" sz="2000" dirty="0" smtClean="0">
              <a:latin typeface="Calibri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Arial" pitchFamily="34" charset="0"/>
              </a:rPr>
              <a:t>Jenkins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32000" y="2140503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Type</a:t>
                      </a:r>
                      <a:endParaRPr lang="en-US" sz="20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Open Source &amp; Free Software</a:t>
                      </a:r>
                      <a:endParaRPr lang="en-US" sz="200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Initial Name </a:t>
                      </a:r>
                      <a:endParaRPr lang="en-US" sz="20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Oak</a:t>
                      </a:r>
                      <a:endParaRPr lang="en-US" sz="200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Present Name</a:t>
                      </a:r>
                      <a:endParaRPr lang="en-US" sz="20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Java</a:t>
                      </a:r>
                      <a:endParaRPr lang="en-US" sz="200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Slogan</a:t>
                      </a:r>
                      <a:endParaRPr lang="en-US" sz="20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WORA</a:t>
                      </a:r>
                      <a:endParaRPr lang="en-US" sz="200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Objective</a:t>
                      </a:r>
                      <a:endParaRPr lang="en-US" sz="20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Web Applications</a:t>
                      </a:r>
                      <a:endParaRPr lang="en-US" sz="200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Project</a:t>
                      </a:r>
                      <a:endParaRPr lang="en-US" sz="20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Green</a:t>
                      </a:r>
                      <a:endParaRPr lang="en-US" sz="200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7791" y="1674055"/>
            <a:ext cx="102272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Calibri" pitchFamily="34" charset="0"/>
              </a:rPr>
              <a:t>Note:</a:t>
            </a:r>
          </a:p>
          <a:p>
            <a:r>
              <a:rPr lang="en-US" sz="2000" dirty="0" smtClean="0">
                <a:latin typeface="Calibri" pitchFamily="34" charset="0"/>
              </a:rPr>
              <a:t>         </a:t>
            </a: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Interpreted: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         Interpreted is S/w runs the code line by line for the execution</a:t>
            </a:r>
          </a:p>
          <a:p>
            <a:r>
              <a:rPr lang="en-US" sz="2000" dirty="0" smtClean="0">
                <a:latin typeface="Calibri" pitchFamily="34" charset="0"/>
              </a:rPr>
              <a:t>         </a:t>
            </a:r>
          </a:p>
          <a:p>
            <a:r>
              <a:rPr lang="en-US" sz="2000" dirty="0" smtClean="0">
                <a:latin typeface="Calibri" pitchFamily="34" charset="0"/>
              </a:rPr>
              <a:t>         </a:t>
            </a: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Compiler: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         Compiler is a S/w it converts the source code to byte code for the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         If we are having any errors it will through error at runtime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         If there are no errors then entire program executes at a time.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9311" y="1814732"/>
            <a:ext cx="10142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Calibri" pitchFamily="34" charset="0"/>
              </a:rPr>
              <a:t>Java Editions</a:t>
            </a:r>
          </a:p>
          <a:p>
            <a:r>
              <a:rPr lang="en-US" sz="2000" dirty="0" smtClean="0">
                <a:latin typeface="Calibri" pitchFamily="34" charset="0"/>
              </a:rPr>
              <a:t>                                    </a:t>
            </a:r>
          </a:p>
          <a:p>
            <a:r>
              <a:rPr lang="en-US" sz="2000" dirty="0" smtClean="0">
                <a:latin typeface="Calibri" pitchFamily="34" charset="0"/>
              </a:rPr>
              <a:t>        01 J2SE(Standard Edition)       Desktop Application</a:t>
            </a:r>
          </a:p>
          <a:p>
            <a:r>
              <a:rPr lang="en-US" sz="2000" dirty="0" smtClean="0">
                <a:latin typeface="Calibri" pitchFamily="34" charset="0"/>
              </a:rPr>
              <a:t>        02 J2EE(Enterprise Edition)     Web Applications</a:t>
            </a:r>
          </a:p>
          <a:p>
            <a:r>
              <a:rPr lang="en-US" sz="2000" dirty="0" smtClean="0">
                <a:latin typeface="Calibri" pitchFamily="34" charset="0"/>
              </a:rPr>
              <a:t>        03 J2ME(Micro Edition)            Mobile Phones [Not using now bcoz we are using Android]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        </a:t>
            </a:r>
            <a:r>
              <a:rPr lang="en-US" sz="2000" b="1" dirty="0" smtClean="0">
                <a:solidFill>
                  <a:schemeClr val="accent3"/>
                </a:solidFill>
                <a:latin typeface="Calibri" pitchFamily="34" charset="0"/>
              </a:rPr>
              <a:t>Note: </a:t>
            </a:r>
            <a:r>
              <a:rPr lang="en-US" sz="2000" dirty="0" smtClean="0">
                <a:latin typeface="Calibri" pitchFamily="34" charset="0"/>
              </a:rPr>
              <a:t>Whats app is available in J2ME(Nokia mobiles) and Android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215" y="387386"/>
            <a:ext cx="104663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accent3"/>
                </a:solidFill>
                <a:latin typeface="Calibri" pitchFamily="34" charset="0"/>
              </a:rPr>
              <a:t>Understand use of Java programming languages</a:t>
            </a:r>
          </a:p>
          <a:p>
            <a:endParaRPr lang="en-US" smtClean="0">
              <a:solidFill>
                <a:schemeClr val="accent6">
                  <a:lumMod val="60000"/>
                  <a:lumOff val="40000"/>
                </a:schemeClr>
              </a:solidFill>
              <a:latin typeface="Calibri" pitchFamily="34" charset="0"/>
            </a:endParaRPr>
          </a:p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 [Web Applications, </a:t>
            </a:r>
            <a:r>
              <a:rPr lang="en-US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4" charset="0"/>
              </a:rPr>
              <a:t>Desktop Applications, </a:t>
            </a:r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Database Engines, </a:t>
            </a:r>
            <a:r>
              <a:rPr lang="en-US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4" charset="0"/>
              </a:rPr>
              <a:t>Games, </a:t>
            </a:r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Bigdata Technologies]</a:t>
            </a:r>
          </a:p>
          <a:p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 [Scientific Application, </a:t>
            </a:r>
            <a:r>
              <a:rPr lang="en-US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4" charset="0"/>
              </a:rPr>
              <a:t>Mobile Application, </a:t>
            </a:r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Embedded Systems, </a:t>
            </a:r>
            <a:r>
              <a:rPr lang="en-US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4" charset="0"/>
              </a:rPr>
              <a:t>Servers</a:t>
            </a:r>
            <a:r>
              <a:rPr 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]</a:t>
            </a:r>
          </a:p>
          <a:p>
            <a:endParaRPr lang="en-US" smtClean="0">
              <a:latin typeface="Calibri" pitchFamily="34" charset="0"/>
            </a:endParaRPr>
          </a:p>
          <a:p>
            <a:r>
              <a:rPr lang="en-US" smtClean="0">
                <a:latin typeface="Calibri" pitchFamily="34" charset="0"/>
              </a:rPr>
              <a:t>	   </a:t>
            </a:r>
            <a:r>
              <a:rPr lang="en-US" smtClean="0">
                <a:solidFill>
                  <a:srgbClr val="00B050"/>
                </a:solidFill>
                <a:latin typeface="Calibri" pitchFamily="34" charset="0"/>
              </a:rPr>
              <a:t>Database Engines </a:t>
            </a:r>
            <a:r>
              <a:rPr lang="en-US" smtClean="0">
                <a:latin typeface="Calibri" pitchFamily="34" charset="0"/>
              </a:rPr>
              <a:t>: Apache Cassandra</a:t>
            </a:r>
          </a:p>
          <a:p>
            <a:r>
              <a:rPr lang="en-US" smtClean="0">
                <a:latin typeface="Calibri" pitchFamily="34" charset="0"/>
              </a:rPr>
              <a:t>                          		         : HSQLDB </a:t>
            </a:r>
          </a:p>
          <a:p>
            <a:r>
              <a:rPr lang="en-US" smtClean="0">
                <a:latin typeface="Calibri" pitchFamily="34" charset="0"/>
              </a:rPr>
              <a:t>                                            : Oracle SQL Developer</a:t>
            </a:r>
          </a:p>
          <a:p>
            <a:r>
              <a:rPr lang="en-US" smtClean="0">
                <a:latin typeface="Calibri" pitchFamily="34" charset="0"/>
              </a:rPr>
              <a:t>                            </a:t>
            </a:r>
          </a:p>
          <a:p>
            <a:r>
              <a:rPr lang="en-US" smtClean="0">
                <a:latin typeface="Calibri" pitchFamily="34" charset="0"/>
              </a:rPr>
              <a:t>           </a:t>
            </a:r>
            <a:r>
              <a:rPr lang="en-US" smtClean="0">
                <a:solidFill>
                  <a:srgbClr val="00B050"/>
                </a:solidFill>
                <a:latin typeface="Calibri" pitchFamily="34" charset="0"/>
              </a:rPr>
              <a:t> Software        	</a:t>
            </a:r>
            <a:r>
              <a:rPr lang="en-US" smtClean="0">
                <a:latin typeface="Calibri" pitchFamily="34" charset="0"/>
              </a:rPr>
              <a:t>: Hadoop (Used for Storing the data)</a:t>
            </a:r>
          </a:p>
          <a:p>
            <a:r>
              <a:rPr lang="en-US" smtClean="0">
                <a:latin typeface="Calibri" pitchFamily="34" charset="0"/>
              </a:rPr>
              <a:t>                                   	: Jenkins(Automation Server)</a:t>
            </a:r>
          </a:p>
          <a:p>
            <a:endParaRPr lang="en-US" smtClean="0">
              <a:latin typeface="Calibri" pitchFamily="34" charset="0"/>
            </a:endParaRPr>
          </a:p>
          <a:p>
            <a:r>
              <a:rPr lang="en-US" smtClean="0">
                <a:latin typeface="Calibri" pitchFamily="34" charset="0"/>
              </a:rPr>
              <a:t>            </a:t>
            </a:r>
            <a:r>
              <a:rPr lang="en-US" smtClean="0">
                <a:solidFill>
                  <a:srgbClr val="00B050"/>
                </a:solidFill>
                <a:latin typeface="Calibri" pitchFamily="34" charset="0"/>
              </a:rPr>
              <a:t>Games</a:t>
            </a:r>
            <a:r>
              <a:rPr lang="en-US" smtClean="0">
                <a:latin typeface="Calibri" pitchFamily="34" charset="0"/>
              </a:rPr>
              <a:t>      		: Minecraft Trail (Developed by Mojang Studios)</a:t>
            </a:r>
          </a:p>
          <a:p>
            <a:endParaRPr lang="en-US" smtClean="0">
              <a:latin typeface="Calibri" pitchFamily="34" charset="0"/>
            </a:endParaRPr>
          </a:p>
          <a:p>
            <a:r>
              <a:rPr lang="en-US" smtClean="0">
                <a:latin typeface="Calibri" pitchFamily="34" charset="0"/>
              </a:rPr>
              <a:t>           </a:t>
            </a:r>
            <a:r>
              <a:rPr lang="en-US" smtClean="0">
                <a:solidFill>
                  <a:srgbClr val="00B050"/>
                </a:solidFill>
                <a:latin typeface="Calibri" pitchFamily="34" charset="0"/>
              </a:rPr>
              <a:t> Ide's                        </a:t>
            </a:r>
            <a:r>
              <a:rPr lang="en-US" smtClean="0">
                <a:latin typeface="Calibri" pitchFamily="34" charset="0"/>
              </a:rPr>
              <a:t>: Eclipse, Java, Intellij IDEA, Android Studio</a:t>
            </a:r>
          </a:p>
          <a:p>
            <a:endParaRPr lang="en-US" smtClean="0">
              <a:latin typeface="Calibri" pitchFamily="34" charset="0"/>
            </a:endParaRPr>
          </a:p>
          <a:p>
            <a:r>
              <a:rPr lang="en-US" smtClean="0">
                <a:latin typeface="Calibri" pitchFamily="34" charset="0"/>
              </a:rPr>
              <a:t>            </a:t>
            </a:r>
            <a:r>
              <a:rPr lang="en-US" smtClean="0">
                <a:solidFill>
                  <a:srgbClr val="00B050"/>
                </a:solidFill>
                <a:latin typeface="Calibri" pitchFamily="34" charset="0"/>
              </a:rPr>
              <a:t>Web Applications </a:t>
            </a:r>
            <a:r>
              <a:rPr lang="en-US" smtClean="0">
                <a:latin typeface="Calibri" pitchFamily="34" charset="0"/>
              </a:rPr>
              <a:t>: Ecommerce Applications</a:t>
            </a:r>
          </a:p>
          <a:p>
            <a:endParaRPr lang="en-US" smtClean="0">
              <a:latin typeface="Calibri" pitchFamily="34" charset="0"/>
            </a:endParaRPr>
          </a:p>
          <a:p>
            <a:r>
              <a:rPr lang="en-US" smtClean="0">
                <a:latin typeface="Calibri" pitchFamily="34" charset="0"/>
              </a:rPr>
              <a:t>            </a:t>
            </a:r>
            <a:r>
              <a:rPr lang="en-US" smtClean="0">
                <a:solidFill>
                  <a:srgbClr val="00B050"/>
                </a:solidFill>
                <a:latin typeface="Calibri" pitchFamily="34" charset="0"/>
              </a:rPr>
              <a:t>Server</a:t>
            </a:r>
            <a:r>
              <a:rPr lang="en-US" smtClean="0">
                <a:latin typeface="Calibri" pitchFamily="34" charset="0"/>
              </a:rPr>
              <a:t>                     : Tomcat, JBoss, Web Logic</a:t>
            </a:r>
          </a:p>
          <a:p>
            <a:endParaRPr lang="en-US" smtClean="0">
              <a:latin typeface="Calibri" pitchFamily="34" charset="0"/>
            </a:endParaRPr>
          </a:p>
          <a:p>
            <a:r>
              <a:rPr lang="en-US" smtClean="0">
                <a:latin typeface="Calibri" pitchFamily="34" charset="0"/>
              </a:rPr>
              <a:t>            </a:t>
            </a:r>
            <a:r>
              <a:rPr lang="en-US" smtClean="0">
                <a:solidFill>
                  <a:srgbClr val="00B050"/>
                </a:solidFill>
                <a:latin typeface="Calibri" pitchFamily="34" charset="0"/>
              </a:rPr>
              <a:t>Embedded Systems </a:t>
            </a:r>
            <a:r>
              <a:rPr lang="en-US" smtClean="0">
                <a:latin typeface="Calibri" pitchFamily="34" charset="0"/>
              </a:rPr>
              <a:t>: SIM Card (Subscriber identity/identifictaion module)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598" y="914400"/>
          <a:ext cx="9505072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536"/>
                <a:gridCol w="4752536"/>
              </a:tblGrid>
              <a:tr h="347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JDK 1.0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January 23, 1996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7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JDK 1.1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February 19, 1997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7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J2SE 1.2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December 8, 1998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7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J2SE 1.3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May 8, 2000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7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J2SE 1.4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February 6, 2002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7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J2SE 5.0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September 30, 2004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7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Java SE 6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December 11, 2006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7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Java SE 7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July 28, 2011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7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Java SE 8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March 18, 2014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7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Java SE 9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September 21, 2017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7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Java SE 10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March 20, 2018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7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Java SE 11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September 25, 2018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7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Java SE 12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March 19, 2019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7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Java SE 13</a:t>
                      </a:r>
                      <a:endParaRPr lang="en-US" sz="2000" b="0" i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September 17,</a:t>
                      </a:r>
                      <a:r>
                        <a:rPr lang="en-US" sz="2000" b="0" i="0" baseline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 2019</a:t>
                      </a:r>
                      <a:endParaRPr lang="en-US" sz="2000" b="0" i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470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Java SE 14, 15, 16, 17</a:t>
                      </a:r>
                      <a:endParaRPr lang="en-US" sz="2000" b="0" i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i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0505" y="365760"/>
            <a:ext cx="2124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accent3"/>
                </a:solidFill>
                <a:latin typeface="Calibri" pitchFamily="34" charset="0"/>
              </a:rPr>
              <a:t>Java Versions</a:t>
            </a:r>
            <a:endParaRPr lang="en-US" sz="2000" b="1">
              <a:solidFill>
                <a:schemeClr val="accent3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828" y="393895"/>
            <a:ext cx="9650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accent3"/>
                </a:solidFill>
                <a:latin typeface="Calibri" pitchFamily="34" charset="0"/>
              </a:rPr>
              <a:t>Keywords:   </a:t>
            </a:r>
            <a:r>
              <a:rPr lang="en-US" sz="2000" smtClean="0">
                <a:latin typeface="Calibri" pitchFamily="34" charset="0"/>
              </a:rPr>
              <a:t>There are </a:t>
            </a:r>
            <a:r>
              <a:rPr lang="en-US" sz="2000" smtClean="0">
                <a:solidFill>
                  <a:schemeClr val="accent2"/>
                </a:solidFill>
                <a:latin typeface="Calibri" pitchFamily="34" charset="0"/>
              </a:rPr>
              <a:t>50 keywords </a:t>
            </a:r>
            <a:r>
              <a:rPr lang="en-US" sz="2000" smtClean="0">
                <a:latin typeface="Calibri" pitchFamily="34" charset="0"/>
              </a:rPr>
              <a:t>currently defined in the Java Language.</a:t>
            </a:r>
          </a:p>
          <a:p>
            <a:r>
              <a:rPr lang="en-US" sz="2000" smtClean="0">
                <a:latin typeface="Calibri" pitchFamily="34" charset="0"/>
              </a:rPr>
              <a:t>                      And we have </a:t>
            </a:r>
            <a:r>
              <a:rPr lang="en-US" sz="2000" smtClean="0">
                <a:solidFill>
                  <a:schemeClr val="accent2"/>
                </a:solidFill>
                <a:latin typeface="Calibri" pitchFamily="34" charset="0"/>
              </a:rPr>
              <a:t>3 Reserved Literals.</a:t>
            </a:r>
          </a:p>
          <a:p>
            <a:endParaRPr lang="en-US" sz="2000" smtClean="0"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4997" y="1332913"/>
          <a:ext cx="1048746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2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56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479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79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95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662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Primitive Types</a:t>
                      </a:r>
                      <a:r>
                        <a:rPr lang="en-US" sz="2000" baseline="0">
                          <a:latin typeface="Calibri" pitchFamily="34" charset="0"/>
                        </a:rPr>
                        <a:t> (8)</a:t>
                      </a:r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Control</a:t>
                      </a:r>
                    </a:p>
                    <a:p>
                      <a:r>
                        <a:rPr lang="en-US" sz="2000">
                          <a:latin typeface="Calibri" pitchFamily="34" charset="0"/>
                        </a:rPr>
                        <a:t>Statements</a:t>
                      </a:r>
                      <a:r>
                        <a:rPr lang="en-US" sz="2000" baseline="0">
                          <a:latin typeface="Calibri" pitchFamily="34" charset="0"/>
                        </a:rPr>
                        <a:t> (11)</a:t>
                      </a:r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Error</a:t>
                      </a:r>
                    </a:p>
                    <a:p>
                      <a:r>
                        <a:rPr lang="en-US" sz="2000">
                          <a:latin typeface="Calibri" pitchFamily="34" charset="0"/>
                        </a:rPr>
                        <a:t>Handling (6)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Access</a:t>
                      </a:r>
                    </a:p>
                    <a:p>
                      <a:r>
                        <a:rPr lang="en-US" sz="2000">
                          <a:latin typeface="Calibri" pitchFamily="34" charset="0"/>
                        </a:rPr>
                        <a:t>Modifiers (3)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Non</a:t>
                      </a:r>
                      <a:r>
                        <a:rPr lang="en-US" sz="2000" baseline="0">
                          <a:latin typeface="Calibri" pitchFamily="34" charset="0"/>
                        </a:rPr>
                        <a:t> Access</a:t>
                      </a:r>
                    </a:p>
                    <a:p>
                      <a:r>
                        <a:rPr lang="en-US" sz="2000" baseline="0">
                          <a:latin typeface="Calibri" pitchFamily="34" charset="0"/>
                        </a:rPr>
                        <a:t>Modifiers (6)</a:t>
                      </a:r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OOPS (7)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int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if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try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private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static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class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byte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else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catch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protected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final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Implements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short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while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throw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public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volatile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extends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long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for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throws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transient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interface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float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do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finally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abstract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new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double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break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assert (1.4)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synchronized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super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char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continue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this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boolean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return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switch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default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case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599" y="685800"/>
          <a:ext cx="9392529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8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51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592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53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Other Keywords (6)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Return</a:t>
                      </a:r>
                      <a:r>
                        <a:rPr lang="en-US" sz="2000" baseline="0">
                          <a:latin typeface="Calibri" pitchFamily="34" charset="0"/>
                        </a:rPr>
                        <a:t> </a:t>
                      </a:r>
                      <a:r>
                        <a:rPr lang="en-US" sz="2000">
                          <a:latin typeface="Calibri" pitchFamily="34" charset="0"/>
                        </a:rPr>
                        <a:t>Type (1)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Un used (2)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Reserved Literals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strictfp (1.2)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void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goto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true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import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const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false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package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null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native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itchFamily="34" charset="0"/>
                        </a:rPr>
                        <a:t>instanceof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Calibri" pitchFamily="34" charset="0"/>
                        </a:rPr>
                        <a:t>enum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6775" y="4501662"/>
            <a:ext cx="9439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accent3"/>
                </a:solidFill>
                <a:latin typeface="Calibri" pitchFamily="34" charset="0"/>
              </a:rPr>
              <a:t>Note:</a:t>
            </a:r>
          </a:p>
          <a:p>
            <a:endParaRPr lang="en-US" sz="2000" smtClean="0"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smtClean="0">
                <a:latin typeface="Calibri" pitchFamily="34" charset="0"/>
              </a:rPr>
              <a:t> These </a:t>
            </a:r>
            <a:r>
              <a:rPr lang="en-US" sz="2000" smtClean="0">
                <a:solidFill>
                  <a:schemeClr val="accent2"/>
                </a:solidFill>
                <a:latin typeface="Calibri" pitchFamily="34" charset="0"/>
              </a:rPr>
              <a:t>Keywords</a:t>
            </a:r>
            <a:r>
              <a:rPr lang="en-US" sz="2000" smtClean="0">
                <a:latin typeface="Calibri" pitchFamily="34" charset="0"/>
              </a:rPr>
              <a:t> cannot be used as </a:t>
            </a:r>
            <a:r>
              <a:rPr lang="en-US" sz="2000" smtClean="0">
                <a:solidFill>
                  <a:schemeClr val="accent2"/>
                </a:solidFill>
                <a:latin typeface="Calibri" pitchFamily="34" charset="0"/>
              </a:rPr>
              <a:t>Identifiers</a:t>
            </a:r>
            <a:r>
              <a:rPr lang="en-US" sz="2000" smtClean="0">
                <a:solidFill>
                  <a:srgbClr val="0070C0"/>
                </a:solidFill>
                <a:latin typeface="Calibri" pitchFamily="34" charset="0"/>
              </a:rPr>
              <a:t>.</a:t>
            </a:r>
            <a:endParaRPr lang="en-US" sz="2000" smtClean="0"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smtClean="0">
                <a:latin typeface="Calibri" pitchFamily="34" charset="0"/>
              </a:rPr>
              <a:t> They cannot be used as </a:t>
            </a:r>
            <a:r>
              <a:rPr lang="en-US" sz="2000" smtClean="0">
                <a:solidFill>
                  <a:schemeClr val="accent2"/>
                </a:solidFill>
                <a:latin typeface="Calibri" pitchFamily="34" charset="0"/>
              </a:rPr>
              <a:t>Names</a:t>
            </a:r>
            <a:r>
              <a:rPr lang="en-US" sz="2000" smtClean="0">
                <a:latin typeface="Calibri" pitchFamily="34" charset="0"/>
              </a:rPr>
              <a:t> for a </a:t>
            </a:r>
            <a:r>
              <a:rPr lang="en-US" sz="2000" smtClean="0">
                <a:solidFill>
                  <a:schemeClr val="accent2"/>
                </a:solidFill>
                <a:latin typeface="Calibri" pitchFamily="34" charset="0"/>
              </a:rPr>
              <a:t>V</a:t>
            </a:r>
            <a:r>
              <a:rPr lang="en-US" sz="2000" smtClean="0">
                <a:latin typeface="Calibri" pitchFamily="34" charset="0"/>
              </a:rPr>
              <a:t>aribale, </a:t>
            </a:r>
            <a:r>
              <a:rPr lang="en-US" sz="2000" smtClean="0">
                <a:solidFill>
                  <a:schemeClr val="accent2"/>
                </a:solidFill>
                <a:latin typeface="Calibri" pitchFamily="34" charset="0"/>
              </a:rPr>
              <a:t>C</a:t>
            </a:r>
            <a:r>
              <a:rPr lang="en-US" sz="2000" smtClean="0">
                <a:latin typeface="Calibri" pitchFamily="34" charset="0"/>
              </a:rPr>
              <a:t>lass, </a:t>
            </a:r>
            <a:r>
              <a:rPr lang="en-US" sz="2000" smtClean="0">
                <a:solidFill>
                  <a:schemeClr val="accent2"/>
                </a:solidFill>
                <a:latin typeface="Calibri" pitchFamily="34" charset="0"/>
              </a:rPr>
              <a:t>M</a:t>
            </a:r>
            <a:r>
              <a:rPr lang="en-US" sz="2000" smtClean="0">
                <a:latin typeface="Calibri" pitchFamily="34" charset="0"/>
              </a:rPr>
              <a:t>ethod.</a:t>
            </a:r>
          </a:p>
          <a:p>
            <a:pPr>
              <a:buFont typeface="Wingdings" pitchFamily="2" charset="2"/>
              <a:buChar char="ü"/>
            </a:pPr>
            <a:r>
              <a:rPr lang="en-US" sz="200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2000" smtClean="0">
                <a:solidFill>
                  <a:schemeClr val="accent2"/>
                </a:solidFill>
                <a:latin typeface="Calibri" pitchFamily="34" charset="0"/>
              </a:rPr>
              <a:t>const</a:t>
            </a:r>
            <a:r>
              <a:rPr lang="en-US" sz="2000" smtClean="0">
                <a:latin typeface="Calibri" pitchFamily="34" charset="0"/>
              </a:rPr>
              <a:t> and </a:t>
            </a:r>
            <a:r>
              <a:rPr lang="en-US" sz="2000" smtClean="0">
                <a:solidFill>
                  <a:schemeClr val="accent2"/>
                </a:solidFill>
                <a:latin typeface="Calibri" pitchFamily="34" charset="0"/>
              </a:rPr>
              <a:t>goto</a:t>
            </a:r>
            <a:r>
              <a:rPr lang="en-US" sz="2000" smtClean="0">
                <a:latin typeface="Calibri" pitchFamily="34" charset="0"/>
              </a:rPr>
              <a:t> Keywords are reserved but not used.</a:t>
            </a:r>
          </a:p>
          <a:p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027060-F276-453C-A88A-2947AD526A62}"/>
              </a:ext>
            </a:extLst>
          </p:cNvPr>
          <p:cNvSpPr txBox="1"/>
          <p:nvPr/>
        </p:nvSpPr>
        <p:spPr>
          <a:xfrm>
            <a:off x="871122" y="1191576"/>
            <a:ext cx="119552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Hello.java</a:t>
            </a:r>
          </a:p>
        </p:txBody>
      </p:sp>
      <p:pic>
        <p:nvPicPr>
          <p:cNvPr id="5" name="Picture 4" descr="d6.png">
            <a:extLst>
              <a:ext uri="{FF2B5EF4-FFF2-40B4-BE49-F238E27FC236}">
                <a16:creationId xmlns:a16="http://schemas.microsoft.com/office/drawing/2014/main" xmlns="" id="{09CF97DD-DCC8-4979-B1DA-524906FA3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680" y="816999"/>
            <a:ext cx="1066800" cy="1066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5520394-5D71-4399-9E82-BE44FF342BEB}"/>
              </a:ext>
            </a:extLst>
          </p:cNvPr>
          <p:cNvSpPr txBox="1"/>
          <p:nvPr/>
        </p:nvSpPr>
        <p:spPr>
          <a:xfrm>
            <a:off x="2329651" y="205211"/>
            <a:ext cx="1354584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source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F93119-D23D-4053-BA8A-525A91428004}"/>
              </a:ext>
            </a:extLst>
          </p:cNvPr>
          <p:cNvSpPr txBox="1"/>
          <p:nvPr/>
        </p:nvSpPr>
        <p:spPr>
          <a:xfrm>
            <a:off x="4344881" y="1173502"/>
            <a:ext cx="69097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javac</a:t>
            </a:r>
          </a:p>
        </p:txBody>
      </p:sp>
      <p:pic>
        <p:nvPicPr>
          <p:cNvPr id="8" name="Picture 7" descr="d7.png">
            <a:extLst>
              <a:ext uri="{FF2B5EF4-FFF2-40B4-BE49-F238E27FC236}">
                <a16:creationId xmlns:a16="http://schemas.microsoft.com/office/drawing/2014/main" xmlns="" id="{198E969C-6AD8-4B58-9977-494441BD3D8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1687" y="988835"/>
            <a:ext cx="914400" cy="914400"/>
          </a:xfrm>
          <a:prstGeom prst="rect">
            <a:avLst/>
          </a:prstGeom>
        </p:spPr>
      </p:pic>
      <p:pic>
        <p:nvPicPr>
          <p:cNvPr id="9" name="Picture 8" descr="d8.png">
            <a:extLst>
              <a:ext uri="{FF2B5EF4-FFF2-40B4-BE49-F238E27FC236}">
                <a16:creationId xmlns:a16="http://schemas.microsoft.com/office/drawing/2014/main" xmlns="" id="{8B135C00-332D-413C-A842-0236810C856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37" y="684035"/>
            <a:ext cx="1371600" cy="137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BEBCB8-852D-41B8-96FC-5E2A3355953C}"/>
              </a:ext>
            </a:extLst>
          </p:cNvPr>
          <p:cNvSpPr txBox="1"/>
          <p:nvPr/>
        </p:nvSpPr>
        <p:spPr>
          <a:xfrm>
            <a:off x="9533137" y="1269591"/>
            <a:ext cx="1219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Hello.class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EE19B9-4C90-40BA-A6A1-EC2FEEF90730}"/>
              </a:ext>
            </a:extLst>
          </p:cNvPr>
          <p:cNvSpPr txBox="1"/>
          <p:nvPr/>
        </p:nvSpPr>
        <p:spPr>
          <a:xfrm>
            <a:off x="5714629" y="205211"/>
            <a:ext cx="1468515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java compiler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F104F04-346D-4463-88FB-B06362D6CF98}"/>
              </a:ext>
            </a:extLst>
          </p:cNvPr>
          <p:cNvSpPr txBox="1"/>
          <p:nvPr/>
        </p:nvSpPr>
        <p:spPr>
          <a:xfrm>
            <a:off x="8390137" y="205211"/>
            <a:ext cx="1143000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byte 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81E2381-90A9-4F65-8A72-276E15167C31}"/>
              </a:ext>
            </a:extLst>
          </p:cNvPr>
          <p:cNvCxnSpPr>
            <a:cxnSpLocks/>
          </p:cNvCxnSpPr>
          <p:nvPr/>
        </p:nvCxnSpPr>
        <p:spPr>
          <a:xfrm>
            <a:off x="3457113" y="1630701"/>
            <a:ext cx="253457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D68E677-5346-4DC2-A50F-5428BDE8D63C}"/>
              </a:ext>
            </a:extLst>
          </p:cNvPr>
          <p:cNvCxnSpPr>
            <a:cxnSpLocks/>
          </p:cNvCxnSpPr>
          <p:nvPr/>
        </p:nvCxnSpPr>
        <p:spPr>
          <a:xfrm>
            <a:off x="6906087" y="1638923"/>
            <a:ext cx="155433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3" name="Picture 22" descr="a1.jpg">
            <a:extLst>
              <a:ext uri="{FF2B5EF4-FFF2-40B4-BE49-F238E27FC236}">
                <a16:creationId xmlns:a16="http://schemas.microsoft.com/office/drawing/2014/main" xmlns="" id="{C364E30A-9983-43B2-AB55-DE9708527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2688458"/>
            <a:ext cx="688862" cy="62291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24" name="Picture 23" descr="a2.png">
            <a:extLst>
              <a:ext uri="{FF2B5EF4-FFF2-40B4-BE49-F238E27FC236}">
                <a16:creationId xmlns:a16="http://schemas.microsoft.com/office/drawing/2014/main" xmlns="" id="{B8953328-84CB-464E-BD63-E9DFFBDE28A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4000" y="4064493"/>
            <a:ext cx="767478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25" name="Picture 24" descr="a6.jpg">
            <a:extLst>
              <a:ext uri="{FF2B5EF4-FFF2-40B4-BE49-F238E27FC236}">
                <a16:creationId xmlns:a16="http://schemas.microsoft.com/office/drawing/2014/main" xmlns="" id="{5E8F790A-D363-4BFB-AEFE-BCD9EC3AA8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4581" y="5197137"/>
            <a:ext cx="8001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64A614A-C1D6-49AD-A6BA-557907EFDA65}"/>
              </a:ext>
            </a:extLst>
          </p:cNvPr>
          <p:cNvSpPr txBox="1"/>
          <p:nvPr/>
        </p:nvSpPr>
        <p:spPr>
          <a:xfrm>
            <a:off x="3162300" y="2697501"/>
            <a:ext cx="3124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Native Machine Code, 010101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714E03C-B197-492B-BF3B-BB2742DE3993}"/>
              </a:ext>
            </a:extLst>
          </p:cNvPr>
          <p:cNvSpPr txBox="1"/>
          <p:nvPr/>
        </p:nvSpPr>
        <p:spPr>
          <a:xfrm>
            <a:off x="3162300" y="4037070"/>
            <a:ext cx="3124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Native Machine Code, 010101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10E13DC-8D91-40D9-8AA7-1E430EEF24AB}"/>
              </a:ext>
            </a:extLst>
          </p:cNvPr>
          <p:cNvSpPr txBox="1"/>
          <p:nvPr/>
        </p:nvSpPr>
        <p:spPr>
          <a:xfrm>
            <a:off x="3162300" y="5138631"/>
            <a:ext cx="3124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Native Machine Code, 010101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7AA622B-3BA2-4C65-82C7-DD22338CEE4B}"/>
              </a:ext>
            </a:extLst>
          </p:cNvPr>
          <p:cNvSpPr txBox="1"/>
          <p:nvPr/>
        </p:nvSpPr>
        <p:spPr>
          <a:xfrm>
            <a:off x="9761737" y="2891339"/>
            <a:ext cx="762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JVM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FFC323DA-E771-4454-A25C-AE037B7AA11D}"/>
              </a:ext>
            </a:extLst>
          </p:cNvPr>
          <p:cNvCxnSpPr>
            <a:cxnSpLocks/>
          </p:cNvCxnSpPr>
          <p:nvPr/>
        </p:nvCxnSpPr>
        <p:spPr>
          <a:xfrm>
            <a:off x="10078429" y="1784412"/>
            <a:ext cx="0" cy="932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CD30A25-CEEA-4F1A-B055-834D4206261D}"/>
              </a:ext>
            </a:extLst>
          </p:cNvPr>
          <p:cNvSpPr txBox="1"/>
          <p:nvPr/>
        </p:nvSpPr>
        <p:spPr>
          <a:xfrm>
            <a:off x="9761737" y="4258260"/>
            <a:ext cx="762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JVM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1CFD435-69DA-4002-83A4-E0DF36BFDA7F}"/>
              </a:ext>
            </a:extLst>
          </p:cNvPr>
          <p:cNvSpPr txBox="1"/>
          <p:nvPr/>
        </p:nvSpPr>
        <p:spPr>
          <a:xfrm>
            <a:off x="9761737" y="5340407"/>
            <a:ext cx="762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JVM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3ED7F62F-3111-4A5C-81E3-D23B6EEFA31B}"/>
              </a:ext>
            </a:extLst>
          </p:cNvPr>
          <p:cNvCxnSpPr>
            <a:cxnSpLocks/>
          </p:cNvCxnSpPr>
          <p:nvPr/>
        </p:nvCxnSpPr>
        <p:spPr>
          <a:xfrm flipH="1">
            <a:off x="2481680" y="3216173"/>
            <a:ext cx="7165757" cy="105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60DB33D6-DC3F-4F10-971A-7F8BB7E0AF74}"/>
              </a:ext>
            </a:extLst>
          </p:cNvPr>
          <p:cNvCxnSpPr>
            <a:cxnSpLocks/>
          </p:cNvCxnSpPr>
          <p:nvPr/>
        </p:nvCxnSpPr>
        <p:spPr>
          <a:xfrm flipH="1">
            <a:off x="2400304" y="4548547"/>
            <a:ext cx="7165757" cy="105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991D539F-347C-4E13-A670-28F31C2FB221}"/>
              </a:ext>
            </a:extLst>
          </p:cNvPr>
          <p:cNvCxnSpPr>
            <a:cxnSpLocks/>
          </p:cNvCxnSpPr>
          <p:nvPr/>
        </p:nvCxnSpPr>
        <p:spPr>
          <a:xfrm flipH="1">
            <a:off x="2408808" y="5646011"/>
            <a:ext cx="7165757" cy="105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ACC2FB4-C64B-4908-91A8-5D6174FA178C}"/>
              </a:ext>
            </a:extLst>
          </p:cNvPr>
          <p:cNvSpPr txBox="1"/>
          <p:nvPr/>
        </p:nvSpPr>
        <p:spPr>
          <a:xfrm>
            <a:off x="7316307" y="2750683"/>
            <a:ext cx="1646809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java interpreter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BF88524-3095-4F3E-89B4-DF447263F0E3}"/>
              </a:ext>
            </a:extLst>
          </p:cNvPr>
          <p:cNvSpPr txBox="1"/>
          <p:nvPr/>
        </p:nvSpPr>
        <p:spPr>
          <a:xfrm>
            <a:off x="7316307" y="4053661"/>
            <a:ext cx="1646809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java interpreter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3E75D70-3CD0-4D35-9F0E-469C5AFA7A0B}"/>
              </a:ext>
            </a:extLst>
          </p:cNvPr>
          <p:cNvSpPr txBox="1"/>
          <p:nvPr/>
        </p:nvSpPr>
        <p:spPr>
          <a:xfrm>
            <a:off x="7316307" y="5134226"/>
            <a:ext cx="1646809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java interpreter</a:t>
            </a:r>
          </a:p>
        </p:txBody>
      </p:sp>
    </p:spTree>
    <p:extLst>
      <p:ext uri="{BB962C8B-B14F-4D97-AF65-F5344CB8AC3E}">
        <p14:creationId xmlns:p14="http://schemas.microsoft.com/office/powerpoint/2010/main" val="39613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607</Words>
  <Application>Microsoft Office PowerPoint</Application>
  <PresentationFormat>Widescreen</PresentationFormat>
  <Paragraphs>206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91996</dc:creator>
  <cp:lastModifiedBy>lenovo</cp:lastModifiedBy>
  <cp:revision>90</cp:revision>
  <dcterms:created xsi:type="dcterms:W3CDTF">2021-06-25T15:59:28Z</dcterms:created>
  <dcterms:modified xsi:type="dcterms:W3CDTF">2022-08-11T03:09:34Z</dcterms:modified>
</cp:coreProperties>
</file>