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1" r:id="rId5"/>
    <p:sldId id="262" r:id="rId6"/>
    <p:sldId id="270" r:id="rId7"/>
    <p:sldId id="271" r:id="rId8"/>
    <p:sldId id="269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687CC-B04B-4068-A443-DD8F9FF0178B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CAEB6-D732-493A-ADDC-C3EC82C7E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5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Primitive</a:t>
            </a:r>
            <a:r>
              <a:rPr lang="en-US" baseline="0" smtClean="0"/>
              <a:t> Datatypes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CAEB6-D732-493A-ADDC-C3EC82C7E0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8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Default Values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CAEB6-D732-493A-ADDC-C3EC82C7E02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97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Wrapper Types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CAEB6-D732-493A-ADDC-C3EC82C7E02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3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56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29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20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2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2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25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4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24CE-2AE3-41C7-94DE-B218FFB5936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771D-B67E-401B-A8BD-7CBFFAB5C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05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9/docs/api/java/lang/Short.html" TargetMode="External"/><Relationship Id="rId3" Type="http://schemas.openxmlformats.org/officeDocument/2006/relationships/hyperlink" Target="https://docs.oracle.com/javase/9/docs/api/java/lang/Comparable.html" TargetMode="External"/><Relationship Id="rId7" Type="http://schemas.openxmlformats.org/officeDocument/2006/relationships/hyperlink" Target="https://docs.oracle.com/javase/9/docs/api/java/lang/Byte.html" TargetMode="External"/><Relationship Id="rId12" Type="http://schemas.openxmlformats.org/officeDocument/2006/relationships/hyperlink" Target="https://docs.oracle.com/javase/9/docs/api/java/lang/Double.html" TargetMode="External"/><Relationship Id="rId2" Type="http://schemas.openxmlformats.org/officeDocument/2006/relationships/hyperlink" Target="https://docs.oracle.com/javase/9/docs/api/java/lang/Numb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9/docs/api/java/lang/Character.html" TargetMode="External"/><Relationship Id="rId11" Type="http://schemas.openxmlformats.org/officeDocument/2006/relationships/hyperlink" Target="https://docs.oracle.com/javase/9/docs/api/java/lang/Float.html" TargetMode="External"/><Relationship Id="rId5" Type="http://schemas.openxmlformats.org/officeDocument/2006/relationships/hyperlink" Target="https://docs.oracle.com/javase/9/docs/api/java/io/Serializable.html" TargetMode="External"/><Relationship Id="rId10" Type="http://schemas.openxmlformats.org/officeDocument/2006/relationships/hyperlink" Target="https://docs.oracle.com/javase/9/docs/api/java/lang/Long.html" TargetMode="External"/><Relationship Id="rId4" Type="http://schemas.openxmlformats.org/officeDocument/2006/relationships/hyperlink" Target="https://docs.oracle.com/javase/9/docs/api/java/lang/Object.html" TargetMode="External"/><Relationship Id="rId9" Type="http://schemas.openxmlformats.org/officeDocument/2006/relationships/hyperlink" Target="https://docs.oracle.com/javase/9/docs/api/java/lang/Integer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381001"/>
            <a:ext cx="11418570" cy="565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TOKENS:</a:t>
            </a:r>
          </a:p>
          <a:p>
            <a:pPr marL="342900" indent="-342900">
              <a:lnSpc>
                <a:spcPct val="115000"/>
              </a:lnSpc>
              <a:buFont typeface="Wingdings"/>
              <a:buChar char=""/>
            </a:pPr>
            <a:r>
              <a:rPr lang="en-US" sz="2000" dirty="0">
                <a:latin typeface="+mj-lt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Token</a:t>
            </a:r>
            <a:r>
              <a:rPr lang="en-US" sz="2000" dirty="0">
                <a:latin typeface="+mj-lt"/>
              </a:rPr>
              <a:t> is the smallest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Element</a:t>
            </a:r>
            <a:r>
              <a:rPr lang="en-US" sz="2000" dirty="0">
                <a:latin typeface="+mj-lt"/>
              </a:rPr>
              <a:t> of a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Program</a:t>
            </a:r>
            <a:r>
              <a:rPr lang="en-US" sz="2000" dirty="0">
                <a:latin typeface="+mj-lt"/>
              </a:rPr>
              <a:t> that is meaningful to the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Compiler</a:t>
            </a:r>
            <a:r>
              <a:rPr lang="en-US" sz="2000" dirty="0">
                <a:latin typeface="+mj-lt"/>
              </a:rPr>
              <a:t>.</a:t>
            </a:r>
          </a:p>
          <a:p>
            <a:pPr marL="342900" indent="-342900">
              <a:lnSpc>
                <a:spcPct val="115000"/>
              </a:lnSpc>
              <a:buFont typeface="Wingdings"/>
              <a:buChar char=""/>
            </a:pPr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Compiler</a:t>
            </a:r>
            <a:r>
              <a:rPr lang="en-US" sz="2000" dirty="0">
                <a:latin typeface="+mj-lt"/>
              </a:rPr>
              <a:t> Identifies these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Token</a:t>
            </a:r>
            <a:r>
              <a:rPr lang="en-US" sz="2000" dirty="0">
                <a:latin typeface="+mj-lt"/>
              </a:rPr>
              <a:t> easily because their meanings are predefined in the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Compiler S/W</a:t>
            </a:r>
            <a:r>
              <a:rPr lang="en-US" sz="2000" dirty="0">
                <a:latin typeface="+mj-lt"/>
              </a:rPr>
              <a:t>. </a:t>
            </a:r>
          </a:p>
          <a:p>
            <a:pPr marL="342900" indent="-342900">
              <a:lnSpc>
                <a:spcPct val="115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Eg</a:t>
            </a:r>
            <a:r>
              <a:rPr lang="en-US" sz="2000" dirty="0">
                <a:latin typeface="+mj-lt"/>
              </a:rPr>
              <a:t>: Here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Compiler</a:t>
            </a:r>
            <a:r>
              <a:rPr lang="en-US" sz="2000" dirty="0">
                <a:latin typeface="+mj-lt"/>
              </a:rPr>
              <a:t> automatically Identifies that the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is the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keyword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and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number</a:t>
            </a:r>
            <a:r>
              <a:rPr lang="en-US" sz="2000" dirty="0">
                <a:solidFill>
                  <a:srgbClr val="00B050"/>
                </a:solidFill>
                <a:latin typeface="+mj-lt"/>
              </a:rPr>
              <a:t> is the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value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and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 a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is the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variable </a:t>
            </a:r>
            <a:r>
              <a:rPr lang="en-US" sz="2000" dirty="0">
                <a:latin typeface="+mj-lt"/>
              </a:rPr>
              <a:t>here. </a:t>
            </a: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</a:t>
            </a:r>
            <a:r>
              <a:rPr lang="en-US" sz="2000" b="1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nt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 = 10;</a:t>
            </a:r>
          </a:p>
          <a:p>
            <a:pPr>
              <a:lnSpc>
                <a:spcPct val="115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+mj-lt"/>
              </a:rPr>
              <a:t>There are basically 5 types of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Tokens</a:t>
            </a:r>
            <a:r>
              <a:rPr lang="en-US" sz="2000" dirty="0">
                <a:latin typeface="+mj-lt"/>
              </a:rPr>
              <a:t> are available in Java programming-</a:t>
            </a: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1.Keywords</a:t>
            </a: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2.Identifiers</a:t>
            </a: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3.Literals</a:t>
            </a: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4.Operators</a:t>
            </a: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5.Separators</a:t>
            </a:r>
          </a:p>
          <a:p>
            <a:pPr>
              <a:lnSpc>
                <a:spcPct val="115000"/>
              </a:lnSpc>
            </a:pPr>
            <a:r>
              <a:rPr lang="en-US" sz="2000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754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558" y="450376"/>
            <a:ext cx="10658902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Modifier and Type //Field</a:t>
            </a:r>
          </a:p>
          <a:p>
            <a:r>
              <a:rPr lang="en-US">
                <a:solidFill>
                  <a:srgbClr val="3F7F5F"/>
                </a:solidFill>
              </a:rPr>
              <a:t>// static int Bytes</a:t>
            </a:r>
          </a:p>
          <a:p>
            <a:r>
              <a:rPr lang="en-US">
                <a:solidFill>
                  <a:srgbClr val="3F7F5F"/>
                </a:solidFill>
              </a:rPr>
              <a:t>// static byte MAX_VALUE</a:t>
            </a:r>
          </a:p>
          <a:p>
            <a:r>
              <a:rPr lang="en-US">
                <a:solidFill>
                  <a:srgbClr val="3F7F5F"/>
                </a:solidFill>
              </a:rPr>
              <a:t>// static byte MINVALUE</a:t>
            </a:r>
          </a:p>
          <a:p>
            <a:r>
              <a:rPr lang="en-US">
                <a:solidFill>
                  <a:srgbClr val="3F7F5F"/>
                </a:solidFill>
              </a:rPr>
              <a:t>// static int SIZE</a:t>
            </a:r>
          </a:p>
          <a:p>
            <a:r>
              <a:rPr lang="en-US">
                <a:solidFill>
                  <a:srgbClr val="3F7F5F"/>
                </a:solidFill>
              </a:rPr>
              <a:t>// static Class&lt;Byte&gt; Type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ClassName.Field -- BYTES, SIZE, MAX_VALUE and MIN_VALUE, TYPE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.println(Byte.</a:t>
            </a:r>
            <a:r>
              <a:rPr lang="en-US" b="1">
                <a:solidFill>
                  <a:srgbClr val="0000C0"/>
                </a:solidFill>
              </a:rPr>
              <a:t>BYTES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1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.println(Byte.</a:t>
            </a:r>
            <a:r>
              <a:rPr lang="en-US" b="1">
                <a:solidFill>
                  <a:srgbClr val="0000C0"/>
                </a:solidFill>
              </a:rPr>
              <a:t>SIZE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8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.println(Byte.</a:t>
            </a:r>
            <a:r>
              <a:rPr lang="en-US" b="1">
                <a:solidFill>
                  <a:srgbClr val="0000C0"/>
                </a:solidFill>
              </a:rPr>
              <a:t>MAX_VALUE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2A00FF"/>
                </a:solidFill>
              </a:rPr>
              <a:t>" "</a:t>
            </a:r>
            <a:r>
              <a:rPr lang="en-US" b="1">
                <a:solidFill>
                  <a:srgbClr val="000000"/>
                </a:solidFill>
              </a:rPr>
              <a:t> + Byte.</a:t>
            </a:r>
            <a:r>
              <a:rPr lang="en-US" b="1">
                <a:solidFill>
                  <a:srgbClr val="0000C0"/>
                </a:solidFill>
              </a:rPr>
              <a:t>MIN_VALUE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127 -128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.println(Byte.</a:t>
            </a:r>
            <a:r>
              <a:rPr lang="en-US" b="1">
                <a:solidFill>
                  <a:srgbClr val="0000C0"/>
                </a:solidFill>
              </a:rPr>
              <a:t>TYPE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byte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388" y="436728"/>
            <a:ext cx="10890913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smtClean="0">
              <a:solidFill>
                <a:srgbClr val="7F0055"/>
              </a:solidFill>
            </a:endParaRPr>
          </a:p>
          <a:p>
            <a:r>
              <a:rPr lang="en-US" b="1" smtClean="0">
                <a:solidFill>
                  <a:srgbClr val="7F0055"/>
                </a:solidFill>
              </a:rPr>
              <a:t>public</a:t>
            </a:r>
            <a:r>
              <a:rPr lang="en-US" b="1" smtClean="0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Modifier and Type //Field</a:t>
            </a:r>
          </a:p>
          <a:p>
            <a:r>
              <a:rPr lang="en-US">
                <a:solidFill>
                  <a:srgbClr val="3F7F5F"/>
                </a:solidFill>
              </a:rPr>
              <a:t>// static int Bytes</a:t>
            </a:r>
          </a:p>
          <a:p>
            <a:r>
              <a:rPr lang="en-US">
                <a:solidFill>
                  <a:srgbClr val="3F7F5F"/>
                </a:solidFill>
              </a:rPr>
              <a:t>// static byte MAX_VALUE</a:t>
            </a:r>
          </a:p>
          <a:p>
            <a:r>
              <a:rPr lang="en-US">
                <a:solidFill>
                  <a:srgbClr val="3F7F5F"/>
                </a:solidFill>
              </a:rPr>
              <a:t>// static byte MINVALUE</a:t>
            </a:r>
          </a:p>
          <a:p>
            <a:r>
              <a:rPr lang="en-US">
                <a:solidFill>
                  <a:srgbClr val="3F7F5F"/>
                </a:solidFill>
              </a:rPr>
              <a:t>// static int SIZE</a:t>
            </a:r>
          </a:p>
          <a:p>
            <a:r>
              <a:rPr lang="en-US">
                <a:solidFill>
                  <a:srgbClr val="3F7F5F"/>
                </a:solidFill>
              </a:rPr>
              <a:t>// static Class&lt;Short&gt; Type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ClassName.Field -- BYTES, SIZE, MAX_VALUE and MIN_VALUE, TYPE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.println(Short.</a:t>
            </a:r>
            <a:r>
              <a:rPr lang="en-US" b="1">
                <a:solidFill>
                  <a:srgbClr val="0000C0"/>
                </a:solidFill>
              </a:rPr>
              <a:t>BYTES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2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.println(Short.</a:t>
            </a:r>
            <a:r>
              <a:rPr lang="en-US" b="1">
                <a:solidFill>
                  <a:srgbClr val="0000C0"/>
                </a:solidFill>
              </a:rPr>
              <a:t>SIZE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16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.println(Short.</a:t>
            </a:r>
            <a:r>
              <a:rPr lang="en-US" b="1">
                <a:solidFill>
                  <a:srgbClr val="0000C0"/>
                </a:solidFill>
              </a:rPr>
              <a:t>MAX_VALUE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2A00FF"/>
                </a:solidFill>
              </a:rPr>
              <a:t>" "</a:t>
            </a:r>
            <a:r>
              <a:rPr lang="en-US" b="1">
                <a:solidFill>
                  <a:srgbClr val="000000"/>
                </a:solidFill>
              </a:rPr>
              <a:t> + Short.</a:t>
            </a:r>
            <a:r>
              <a:rPr lang="en-US" b="1">
                <a:solidFill>
                  <a:srgbClr val="0000C0"/>
                </a:solidFill>
              </a:rPr>
              <a:t>MIN_VALUE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32767 -32768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.println(Short.</a:t>
            </a:r>
            <a:r>
              <a:rPr lang="en-US" b="1">
                <a:solidFill>
                  <a:srgbClr val="0000C0"/>
                </a:solidFill>
              </a:rPr>
              <a:t>TYPE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short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1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81" y="586854"/>
            <a:ext cx="11341289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>
              <a:latin typeface="+mj-lt"/>
            </a:endParaRPr>
          </a:p>
          <a:p>
            <a:r>
              <a:rPr lang="en-US" b="1">
                <a:solidFill>
                  <a:srgbClr val="7F0055"/>
                </a:solidFill>
                <a:latin typeface="+mj-lt"/>
              </a:rPr>
              <a:t>public</a:t>
            </a:r>
            <a:r>
              <a:rPr lang="en-US" b="1">
                <a:solidFill>
                  <a:srgbClr val="000000"/>
                </a:solidFill>
                <a:latin typeface="+mj-lt"/>
              </a:rPr>
              <a:t> </a:t>
            </a:r>
            <a:r>
              <a:rPr lang="en-US" b="1">
                <a:solidFill>
                  <a:srgbClr val="7F0055"/>
                </a:solidFill>
                <a:latin typeface="+mj-lt"/>
              </a:rPr>
              <a:t>static</a:t>
            </a:r>
            <a:r>
              <a:rPr lang="en-US" b="1">
                <a:solidFill>
                  <a:srgbClr val="000000"/>
                </a:solidFill>
                <a:latin typeface="+mj-lt"/>
              </a:rPr>
              <a:t> </a:t>
            </a:r>
            <a:r>
              <a:rPr lang="en-US" b="1">
                <a:solidFill>
                  <a:srgbClr val="7F0055"/>
                </a:solidFill>
                <a:latin typeface="+mj-lt"/>
              </a:rPr>
              <a:t>void</a:t>
            </a:r>
            <a:r>
              <a:rPr lang="en-US" b="1">
                <a:solidFill>
                  <a:srgbClr val="000000"/>
                </a:solidFill>
                <a:latin typeface="+mj-lt"/>
              </a:rPr>
              <a:t> main(String[] </a:t>
            </a:r>
            <a:r>
              <a:rPr lang="en-US" b="1">
                <a:solidFill>
                  <a:srgbClr val="6A3E3E"/>
                </a:solidFill>
                <a:latin typeface="+mj-lt"/>
              </a:rPr>
              <a:t>args</a:t>
            </a:r>
            <a:r>
              <a:rPr lang="en-US" b="1">
                <a:solidFill>
                  <a:srgbClr val="000000"/>
                </a:solidFill>
                <a:latin typeface="+mj-lt"/>
              </a:rPr>
              <a:t>) {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F7F5F"/>
                </a:solidFill>
                <a:latin typeface="+mj-lt"/>
              </a:rPr>
              <a:t>// Modifier and Type //Field</a:t>
            </a:r>
          </a:p>
          <a:p>
            <a:r>
              <a:rPr lang="en-US">
                <a:solidFill>
                  <a:srgbClr val="3F7F5F"/>
                </a:solidFill>
                <a:latin typeface="+mj-lt"/>
              </a:rPr>
              <a:t>// static int Bytes</a:t>
            </a:r>
          </a:p>
          <a:p>
            <a:r>
              <a:rPr lang="en-US">
                <a:solidFill>
                  <a:srgbClr val="3F7F5F"/>
                </a:solidFill>
                <a:latin typeface="+mj-lt"/>
              </a:rPr>
              <a:t>// static byte MAX_VALUE</a:t>
            </a:r>
          </a:p>
          <a:p>
            <a:r>
              <a:rPr lang="en-US">
                <a:solidFill>
                  <a:srgbClr val="3F7F5F"/>
                </a:solidFill>
                <a:latin typeface="+mj-lt"/>
              </a:rPr>
              <a:t>// static byte MINVALUE</a:t>
            </a:r>
          </a:p>
          <a:p>
            <a:r>
              <a:rPr lang="en-US">
                <a:solidFill>
                  <a:srgbClr val="3F7F5F"/>
                </a:solidFill>
                <a:latin typeface="+mj-lt"/>
              </a:rPr>
              <a:t>// static int SIZE</a:t>
            </a:r>
          </a:p>
          <a:p>
            <a:r>
              <a:rPr lang="en-US">
                <a:solidFill>
                  <a:srgbClr val="3F7F5F"/>
                </a:solidFill>
                <a:latin typeface="+mj-lt"/>
              </a:rPr>
              <a:t>// static Class&lt;Short&gt; Type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F7F5F"/>
                </a:solidFill>
                <a:latin typeface="+mj-lt"/>
              </a:rPr>
              <a:t>// ClassName.Field -- BYTES, SIZE, MAX_VALUE and MIN_VALUE, TYPE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>
                <a:solidFill>
                  <a:srgbClr val="000000"/>
                </a:solidFill>
                <a:latin typeface="+mj-lt"/>
              </a:rPr>
              <a:t>.println(Integer.</a:t>
            </a:r>
            <a:r>
              <a:rPr lang="en-US" b="1">
                <a:solidFill>
                  <a:srgbClr val="0000C0"/>
                </a:solidFill>
                <a:latin typeface="+mj-lt"/>
              </a:rPr>
              <a:t>BYTES</a:t>
            </a:r>
            <a:r>
              <a:rPr lang="en-US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b="1">
                <a:solidFill>
                  <a:srgbClr val="3F7F5F"/>
                </a:solidFill>
                <a:latin typeface="+mj-lt"/>
              </a:rPr>
              <a:t>// 4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>
                <a:solidFill>
                  <a:srgbClr val="000000"/>
                </a:solidFill>
                <a:latin typeface="+mj-lt"/>
              </a:rPr>
              <a:t>.println(Integer.</a:t>
            </a:r>
            <a:r>
              <a:rPr lang="en-US" b="1">
                <a:solidFill>
                  <a:srgbClr val="0000C0"/>
                </a:solidFill>
                <a:latin typeface="+mj-lt"/>
              </a:rPr>
              <a:t>SIZE</a:t>
            </a:r>
            <a:r>
              <a:rPr lang="en-US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b="1">
                <a:solidFill>
                  <a:srgbClr val="3F7F5F"/>
                </a:solidFill>
                <a:latin typeface="+mj-lt"/>
              </a:rPr>
              <a:t>// 32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>
                <a:solidFill>
                  <a:srgbClr val="000000"/>
                </a:solidFill>
                <a:latin typeface="+mj-lt"/>
              </a:rPr>
              <a:t>.println(Integer.</a:t>
            </a:r>
            <a:r>
              <a:rPr lang="en-US" b="1">
                <a:solidFill>
                  <a:srgbClr val="0000C0"/>
                </a:solidFill>
                <a:latin typeface="+mj-lt"/>
              </a:rPr>
              <a:t>MAX_VALUE</a:t>
            </a:r>
            <a:r>
              <a:rPr lang="en-US" b="1">
                <a:solidFill>
                  <a:srgbClr val="000000"/>
                </a:solidFill>
                <a:latin typeface="+mj-lt"/>
              </a:rPr>
              <a:t> + </a:t>
            </a:r>
            <a:r>
              <a:rPr lang="en-US" b="1">
                <a:solidFill>
                  <a:srgbClr val="2A00FF"/>
                </a:solidFill>
                <a:latin typeface="+mj-lt"/>
              </a:rPr>
              <a:t>" "</a:t>
            </a:r>
            <a:r>
              <a:rPr lang="en-US" b="1">
                <a:solidFill>
                  <a:srgbClr val="000000"/>
                </a:solidFill>
                <a:latin typeface="+mj-lt"/>
              </a:rPr>
              <a:t> + Integer.</a:t>
            </a:r>
            <a:r>
              <a:rPr lang="en-US" b="1">
                <a:solidFill>
                  <a:srgbClr val="0000C0"/>
                </a:solidFill>
                <a:latin typeface="+mj-lt"/>
              </a:rPr>
              <a:t>MIN_VALUE</a:t>
            </a:r>
            <a:r>
              <a:rPr lang="en-US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b="1">
                <a:solidFill>
                  <a:srgbClr val="3F7F5F"/>
                </a:solidFill>
                <a:latin typeface="+mj-lt"/>
              </a:rPr>
              <a:t>// 32767 -32768</a:t>
            </a:r>
          </a:p>
          <a:p>
            <a:r>
              <a:rPr lang="en-US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>
                <a:solidFill>
                  <a:srgbClr val="000000"/>
                </a:solidFill>
                <a:latin typeface="+mj-lt"/>
              </a:rPr>
              <a:t>.println(Integer.</a:t>
            </a:r>
            <a:r>
              <a:rPr lang="en-US" b="1">
                <a:solidFill>
                  <a:srgbClr val="0000C0"/>
                </a:solidFill>
                <a:latin typeface="+mj-lt"/>
              </a:rPr>
              <a:t>TYPE</a:t>
            </a:r>
            <a:r>
              <a:rPr lang="en-US" b="1">
                <a:solidFill>
                  <a:srgbClr val="000000"/>
                </a:solidFill>
                <a:latin typeface="+mj-lt"/>
              </a:rPr>
              <a:t>); </a:t>
            </a:r>
            <a:r>
              <a:rPr lang="en-US" b="1">
                <a:solidFill>
                  <a:srgbClr val="3F7F5F"/>
                </a:solidFill>
                <a:latin typeface="+mj-lt"/>
              </a:rPr>
              <a:t>// int</a:t>
            </a:r>
          </a:p>
          <a:p>
            <a:endParaRPr lang="en-US">
              <a:latin typeface="+mj-lt"/>
            </a:endParaRPr>
          </a:p>
          <a:p>
            <a:r>
              <a:rPr lang="en-US" smtClean="0">
                <a:solidFill>
                  <a:srgbClr val="000000"/>
                </a:solidFill>
                <a:latin typeface="+mj-lt"/>
              </a:rPr>
              <a:t>}</a:t>
            </a:r>
            <a:endParaRPr lang="en-US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19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1194" y="382137"/>
            <a:ext cx="11300346" cy="5078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endParaRPr lang="en-US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Modifier and Type //Field</a:t>
            </a:r>
          </a:p>
          <a:p>
            <a:r>
              <a:rPr lang="en-US">
                <a:solidFill>
                  <a:srgbClr val="3F7F5F"/>
                </a:solidFill>
              </a:rPr>
              <a:t>// static int Bytes</a:t>
            </a:r>
          </a:p>
          <a:p>
            <a:r>
              <a:rPr lang="en-US">
                <a:solidFill>
                  <a:srgbClr val="3F7F5F"/>
                </a:solidFill>
              </a:rPr>
              <a:t>// static byte MAX_VALUE</a:t>
            </a:r>
          </a:p>
          <a:p>
            <a:r>
              <a:rPr lang="en-US">
                <a:solidFill>
                  <a:srgbClr val="3F7F5F"/>
                </a:solidFill>
              </a:rPr>
              <a:t>// static byte MINVALUE</a:t>
            </a:r>
          </a:p>
          <a:p>
            <a:r>
              <a:rPr lang="en-US">
                <a:solidFill>
                  <a:srgbClr val="3F7F5F"/>
                </a:solidFill>
              </a:rPr>
              <a:t>// static int SIZE</a:t>
            </a:r>
          </a:p>
          <a:p>
            <a:r>
              <a:rPr lang="en-US">
                <a:solidFill>
                  <a:srgbClr val="3F7F5F"/>
                </a:solidFill>
              </a:rPr>
              <a:t>// static Class&lt;Short&gt; Type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ClassName.Field -- BYTES, SIZE, MAX_VALUE and MIN_VALUE, TYPE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.println(Long.</a:t>
            </a:r>
            <a:r>
              <a:rPr lang="en-US" b="1">
                <a:solidFill>
                  <a:srgbClr val="0000C0"/>
                </a:solidFill>
              </a:rPr>
              <a:t>BYTES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8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.println(Long.</a:t>
            </a:r>
            <a:r>
              <a:rPr lang="en-US" b="1">
                <a:solidFill>
                  <a:srgbClr val="0000C0"/>
                </a:solidFill>
              </a:rPr>
              <a:t>SIZE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64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.println(Long.</a:t>
            </a:r>
            <a:r>
              <a:rPr lang="en-US" b="1">
                <a:solidFill>
                  <a:srgbClr val="0000C0"/>
                </a:solidFill>
              </a:rPr>
              <a:t>MAX_VALUE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2A00FF"/>
                </a:solidFill>
              </a:rPr>
              <a:t>" "</a:t>
            </a:r>
            <a:r>
              <a:rPr lang="en-US" b="1">
                <a:solidFill>
                  <a:srgbClr val="000000"/>
                </a:solidFill>
              </a:rPr>
              <a:t> + Integer.</a:t>
            </a:r>
            <a:r>
              <a:rPr lang="en-US" b="1">
                <a:solidFill>
                  <a:srgbClr val="0000C0"/>
                </a:solidFill>
              </a:rPr>
              <a:t>MIN_VALUE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9223372036854775807 -2147483648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.println(Long.</a:t>
            </a:r>
            <a:r>
              <a:rPr lang="en-US" b="1">
                <a:solidFill>
                  <a:srgbClr val="0000C0"/>
                </a:solidFill>
              </a:rPr>
              <a:t>TYPE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long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320" y="559558"/>
            <a:ext cx="10877266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smtClean="0">
              <a:solidFill>
                <a:srgbClr val="7F0055"/>
              </a:solidFill>
            </a:endParaRP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Modifier and Type //Field</a:t>
            </a:r>
          </a:p>
          <a:p>
            <a:r>
              <a:rPr lang="en-US">
                <a:solidFill>
                  <a:srgbClr val="3F7F5F"/>
                </a:solidFill>
              </a:rPr>
              <a:t>// static int Bytes</a:t>
            </a:r>
          </a:p>
          <a:p>
            <a:r>
              <a:rPr lang="en-US">
                <a:solidFill>
                  <a:srgbClr val="3F7F5F"/>
                </a:solidFill>
              </a:rPr>
              <a:t>// static byte MAX_VALUE</a:t>
            </a:r>
          </a:p>
          <a:p>
            <a:r>
              <a:rPr lang="en-US">
                <a:solidFill>
                  <a:srgbClr val="3F7F5F"/>
                </a:solidFill>
              </a:rPr>
              <a:t>// static byte MINVALUE</a:t>
            </a:r>
          </a:p>
          <a:p>
            <a:r>
              <a:rPr lang="en-US">
                <a:solidFill>
                  <a:srgbClr val="3F7F5F"/>
                </a:solidFill>
              </a:rPr>
              <a:t>// static int SIZE</a:t>
            </a:r>
          </a:p>
          <a:p>
            <a:r>
              <a:rPr lang="en-US">
                <a:solidFill>
                  <a:srgbClr val="3F7F5F"/>
                </a:solidFill>
              </a:rPr>
              <a:t>// static Class&lt;Float&gt; Type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ClassName.Field -- BYTES, SIZE, MAX_VALUE and MIN_VALUE, TYPE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.println(Float.</a:t>
            </a:r>
            <a:r>
              <a:rPr lang="en-US" b="1">
                <a:solidFill>
                  <a:srgbClr val="0000C0"/>
                </a:solidFill>
              </a:rPr>
              <a:t>BYTES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4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.println(Float.</a:t>
            </a:r>
            <a:r>
              <a:rPr lang="en-US" b="1">
                <a:solidFill>
                  <a:srgbClr val="0000C0"/>
                </a:solidFill>
              </a:rPr>
              <a:t>SIZE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32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.println(Float.</a:t>
            </a:r>
            <a:r>
              <a:rPr lang="en-US" b="1">
                <a:solidFill>
                  <a:srgbClr val="0000C0"/>
                </a:solidFill>
              </a:rPr>
              <a:t>MAX_VALUE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2A00FF"/>
                </a:solidFill>
              </a:rPr>
              <a:t>" "</a:t>
            </a:r>
            <a:r>
              <a:rPr lang="en-US" b="1">
                <a:solidFill>
                  <a:srgbClr val="000000"/>
                </a:solidFill>
              </a:rPr>
              <a:t> + Float.</a:t>
            </a:r>
            <a:r>
              <a:rPr lang="en-US" b="1">
                <a:solidFill>
                  <a:srgbClr val="0000C0"/>
                </a:solidFill>
              </a:rPr>
              <a:t>MIN_VALUE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//3.4028235E38  1.4E-45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.println(Float.</a:t>
            </a:r>
            <a:r>
              <a:rPr lang="en-US" b="1">
                <a:solidFill>
                  <a:srgbClr val="0000C0"/>
                </a:solidFill>
              </a:rPr>
              <a:t>TYPE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float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endParaRPr lang="en-US" b="1" smtClean="0">
              <a:solidFill>
                <a:srgbClr val="7F0055"/>
              </a:solidFill>
            </a:endParaRPr>
          </a:p>
          <a:p>
            <a:endParaRPr lang="en-US" b="1" smtClean="0">
              <a:solidFill>
                <a:srgbClr val="7F00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0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81" y="491319"/>
            <a:ext cx="10699844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Modifier and Type //Field</a:t>
            </a:r>
          </a:p>
          <a:p>
            <a:r>
              <a:rPr lang="en-US">
                <a:solidFill>
                  <a:srgbClr val="3F7F5F"/>
                </a:solidFill>
              </a:rPr>
              <a:t>// static int Bytes</a:t>
            </a:r>
          </a:p>
          <a:p>
            <a:r>
              <a:rPr lang="en-US">
                <a:solidFill>
                  <a:srgbClr val="3F7F5F"/>
                </a:solidFill>
              </a:rPr>
              <a:t>// static byte MAX_VALUE</a:t>
            </a:r>
          </a:p>
          <a:p>
            <a:r>
              <a:rPr lang="en-US">
                <a:solidFill>
                  <a:srgbClr val="3F7F5F"/>
                </a:solidFill>
              </a:rPr>
              <a:t>// static byte MINVALUE</a:t>
            </a:r>
          </a:p>
          <a:p>
            <a:r>
              <a:rPr lang="en-US">
                <a:solidFill>
                  <a:srgbClr val="3F7F5F"/>
                </a:solidFill>
              </a:rPr>
              <a:t>// static int SIZE</a:t>
            </a:r>
          </a:p>
          <a:p>
            <a:r>
              <a:rPr lang="en-US">
                <a:solidFill>
                  <a:srgbClr val="3F7F5F"/>
                </a:solidFill>
              </a:rPr>
              <a:t>// static Class&lt;Double&gt; Type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ClassName.Field -- BYTES, SIZE, MAX_VALUE and MIN_VALUE, TYPE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.println(Double.</a:t>
            </a:r>
            <a:r>
              <a:rPr lang="en-US" b="1">
                <a:solidFill>
                  <a:srgbClr val="0000C0"/>
                </a:solidFill>
              </a:rPr>
              <a:t>BYTES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8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.println(Double.</a:t>
            </a:r>
            <a:r>
              <a:rPr lang="en-US" b="1">
                <a:solidFill>
                  <a:srgbClr val="0000C0"/>
                </a:solidFill>
              </a:rPr>
              <a:t>SIZE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64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.println(Double.</a:t>
            </a:r>
            <a:r>
              <a:rPr lang="en-US" b="1">
                <a:solidFill>
                  <a:srgbClr val="0000C0"/>
                </a:solidFill>
              </a:rPr>
              <a:t>MAX_VALUE</a:t>
            </a:r>
            <a:r>
              <a:rPr lang="en-US" b="1">
                <a:solidFill>
                  <a:srgbClr val="000000"/>
                </a:solidFill>
              </a:rPr>
              <a:t> + </a:t>
            </a:r>
            <a:r>
              <a:rPr lang="en-US" b="1">
                <a:solidFill>
                  <a:srgbClr val="2A00FF"/>
                </a:solidFill>
              </a:rPr>
              <a:t>" "</a:t>
            </a:r>
            <a:r>
              <a:rPr lang="en-US" b="1">
                <a:solidFill>
                  <a:srgbClr val="000000"/>
                </a:solidFill>
              </a:rPr>
              <a:t> + Double.</a:t>
            </a:r>
            <a:r>
              <a:rPr lang="en-US" b="1">
                <a:solidFill>
                  <a:srgbClr val="0000C0"/>
                </a:solidFill>
              </a:rPr>
              <a:t>MIN_VALUE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//1.7976931348623157E308    4.9E-324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.println(Double.</a:t>
            </a:r>
            <a:r>
              <a:rPr lang="en-US" b="1">
                <a:solidFill>
                  <a:srgbClr val="0000C0"/>
                </a:solidFill>
              </a:rPr>
              <a:t>TYPE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double</a:t>
            </a:r>
          </a:p>
          <a:p>
            <a:r>
              <a:rPr lang="en-US">
                <a:solidFill>
                  <a:srgbClr val="000000"/>
                </a:solidFill>
              </a:rPr>
              <a:t>}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57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4" y="559558"/>
            <a:ext cx="1094550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3F7F5F"/>
                </a:solidFill>
              </a:rPr>
              <a:t>// ClassName.Field -- TRUE, FALSE, TYPE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.println(Boolean.</a:t>
            </a:r>
            <a:r>
              <a:rPr lang="en-US" b="1">
                <a:solidFill>
                  <a:srgbClr val="0000C0"/>
                </a:solidFill>
              </a:rPr>
              <a:t>TRUE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true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.println(Boolean.</a:t>
            </a:r>
            <a:r>
              <a:rPr lang="en-US" b="1">
                <a:solidFill>
                  <a:srgbClr val="0000C0"/>
                </a:solidFill>
              </a:rPr>
              <a:t>FALSE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false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.println(Boolean.</a:t>
            </a:r>
            <a:r>
              <a:rPr lang="en-US" b="1">
                <a:solidFill>
                  <a:srgbClr val="0000C0"/>
                </a:solidFill>
              </a:rPr>
              <a:t>TYPE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</a:t>
            </a:r>
            <a:r>
              <a:rPr lang="en-US" b="1" smtClean="0">
                <a:solidFill>
                  <a:srgbClr val="3F7F5F"/>
                </a:solidFill>
              </a:rPr>
              <a:t>boolean</a:t>
            </a:r>
            <a:endParaRPr lang="en-US" b="1">
              <a:solidFill>
                <a:srgbClr val="3F7F5F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4149" y="409433"/>
            <a:ext cx="1054972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.println(Character.</a:t>
            </a:r>
            <a:r>
              <a:rPr lang="en-US" b="1">
                <a:solidFill>
                  <a:srgbClr val="0000C0"/>
                </a:solidFill>
              </a:rPr>
              <a:t>BYTES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2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.println(Character.</a:t>
            </a:r>
            <a:r>
              <a:rPr lang="en-US" b="1">
                <a:solidFill>
                  <a:srgbClr val="0000C0"/>
                </a:solidFill>
              </a:rPr>
              <a:t>MAX_VALUE</a:t>
            </a:r>
            <a:r>
              <a:rPr lang="en-US" b="1">
                <a:solidFill>
                  <a:srgbClr val="000000"/>
                </a:solidFill>
              </a:rPr>
              <a:t> +0); </a:t>
            </a:r>
            <a:r>
              <a:rPr lang="en-US" b="1">
                <a:solidFill>
                  <a:srgbClr val="3F7F5F"/>
                </a:solidFill>
              </a:rPr>
              <a:t>// 65535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.println(Character.</a:t>
            </a:r>
            <a:r>
              <a:rPr lang="en-US" b="1">
                <a:solidFill>
                  <a:srgbClr val="0000C0"/>
                </a:solidFill>
              </a:rPr>
              <a:t>MIN_VALUE</a:t>
            </a:r>
            <a:r>
              <a:rPr lang="en-US" b="1">
                <a:solidFill>
                  <a:srgbClr val="000000"/>
                </a:solidFill>
              </a:rPr>
              <a:t>+0); </a:t>
            </a:r>
            <a:r>
              <a:rPr lang="en-US" b="1">
                <a:solidFill>
                  <a:srgbClr val="3F7F5F"/>
                </a:solidFill>
              </a:rPr>
              <a:t>// 0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.println(Character.</a:t>
            </a:r>
            <a:r>
              <a:rPr lang="en-US" b="1">
                <a:solidFill>
                  <a:srgbClr val="0000C0"/>
                </a:solidFill>
              </a:rPr>
              <a:t>TYPE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char</a:t>
            </a:r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172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493889"/>
            <a:ext cx="11379200" cy="36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78"/>
          </a:p>
        </p:txBody>
      </p:sp>
      <p:sp>
        <p:nvSpPr>
          <p:cNvPr id="3" name="TextBox 2"/>
          <p:cNvSpPr txBox="1"/>
          <p:nvPr/>
        </p:nvSpPr>
        <p:spPr>
          <a:xfrm>
            <a:off x="406400" y="343372"/>
            <a:ext cx="11480800" cy="6047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975" b="1" dirty="0">
                <a:solidFill>
                  <a:srgbClr val="C00000"/>
                </a:solidFill>
                <a:latin typeface="+mj-lt"/>
              </a:rPr>
              <a:t>Keywords:   </a:t>
            </a:r>
            <a:r>
              <a:rPr lang="en-US" sz="1975" dirty="0">
                <a:latin typeface="+mj-lt"/>
              </a:rPr>
              <a:t>There are </a:t>
            </a:r>
            <a:r>
              <a:rPr lang="en-US" sz="1975" b="1" dirty="0">
                <a:solidFill>
                  <a:srgbClr val="0070C0"/>
                </a:solidFill>
                <a:latin typeface="+mj-lt"/>
              </a:rPr>
              <a:t>50 keywords </a:t>
            </a:r>
            <a:r>
              <a:rPr lang="en-US" sz="1975" dirty="0">
                <a:latin typeface="+mj-lt"/>
              </a:rPr>
              <a:t>currently defined in the Java Language.</a:t>
            </a:r>
          </a:p>
          <a:p>
            <a:r>
              <a:rPr lang="en-US" sz="1975" dirty="0">
                <a:latin typeface="+mj-lt"/>
              </a:rPr>
              <a:t>                      And we have </a:t>
            </a:r>
            <a:r>
              <a:rPr lang="en-US" sz="1975" b="1" dirty="0">
                <a:solidFill>
                  <a:srgbClr val="0070C0"/>
                </a:solidFill>
                <a:latin typeface="+mj-lt"/>
              </a:rPr>
              <a:t>3 Reserved Literals</a:t>
            </a:r>
            <a:r>
              <a:rPr lang="en-US" sz="1975" dirty="0">
                <a:latin typeface="+mj-lt"/>
              </a:rPr>
              <a:t>.</a:t>
            </a: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55424"/>
              </p:ext>
            </p:extLst>
          </p:nvPr>
        </p:nvGraphicFramePr>
        <p:xfrm>
          <a:off x="609600" y="1246481"/>
          <a:ext cx="10871200" cy="4706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997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1186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118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9653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Primitive Types</a:t>
                      </a:r>
                      <a:r>
                        <a:rPr lang="en-US" sz="1800" baseline="0" dirty="0">
                          <a:latin typeface="+mj-lt"/>
                        </a:rPr>
                        <a:t> (8)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Control</a:t>
                      </a:r>
                    </a:p>
                    <a:p>
                      <a:r>
                        <a:rPr lang="en-US" sz="1800" dirty="0">
                          <a:latin typeface="+mj-lt"/>
                        </a:rPr>
                        <a:t>Statements</a:t>
                      </a:r>
                      <a:r>
                        <a:rPr lang="en-US" sz="1800" baseline="0" dirty="0">
                          <a:latin typeface="+mj-lt"/>
                        </a:rPr>
                        <a:t> (11)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Error</a:t>
                      </a:r>
                    </a:p>
                    <a:p>
                      <a:r>
                        <a:rPr lang="en-US" sz="1800" dirty="0">
                          <a:latin typeface="+mj-lt"/>
                        </a:rPr>
                        <a:t>Handling (6)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Access</a:t>
                      </a:r>
                    </a:p>
                    <a:p>
                      <a:r>
                        <a:rPr lang="en-US" sz="1800" dirty="0">
                          <a:latin typeface="+mj-lt"/>
                        </a:rPr>
                        <a:t>Modifiers (3)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Non</a:t>
                      </a:r>
                      <a:r>
                        <a:rPr lang="en-US" sz="1800" baseline="0" dirty="0">
                          <a:latin typeface="+mj-lt"/>
                        </a:rPr>
                        <a:t> Access</a:t>
                      </a:r>
                    </a:p>
                    <a:p>
                      <a:r>
                        <a:rPr lang="en-US" sz="1800" baseline="0" dirty="0">
                          <a:latin typeface="+mj-lt"/>
                        </a:rPr>
                        <a:t>Modifiers (6)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OOPS (7)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int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if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try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private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static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class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byte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else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catch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protected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final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Implements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short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while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throw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public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volatile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extends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long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for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throws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transient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interface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float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do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finally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abstract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new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double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break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assert (1.4)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synchronized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super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char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continue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this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boolean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return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switch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default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case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418631"/>
            <a:ext cx="11074400" cy="610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  <a:p>
            <a:endParaRPr lang="en-US" sz="1778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797436"/>
              </p:ext>
            </p:extLst>
          </p:nvPr>
        </p:nvGraphicFramePr>
        <p:xfrm>
          <a:off x="812800" y="719667"/>
          <a:ext cx="10058400" cy="2563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71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35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122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65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Other Keywords (6)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Return</a:t>
                      </a:r>
                      <a:r>
                        <a:rPr lang="en-US" sz="1800" baseline="0">
                          <a:latin typeface="+mj-lt"/>
                        </a:rPr>
                        <a:t> </a:t>
                      </a:r>
                      <a:r>
                        <a:rPr lang="en-US" sz="1800">
                          <a:latin typeface="+mj-lt"/>
                        </a:rPr>
                        <a:t>Type (1)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Un used (2)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Reserved Literals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strictfp (1.2)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void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goto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true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import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const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j-lt"/>
                        </a:rPr>
                        <a:t>False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package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null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native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instanceof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+mj-lt"/>
                        </a:rPr>
                        <a:t>enum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4106333"/>
            <a:ext cx="99568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Note:</a:t>
            </a:r>
          </a:p>
          <a:p>
            <a:endParaRPr lang="en-US" dirty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+mj-lt"/>
              </a:rPr>
              <a:t> These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Keywords</a:t>
            </a:r>
            <a:r>
              <a:rPr lang="en-US" dirty="0">
                <a:latin typeface="+mj-lt"/>
              </a:rPr>
              <a:t> cannot be used as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Identifiers.</a:t>
            </a:r>
            <a:endParaRPr lang="en-US" dirty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en-US" dirty="0">
                <a:latin typeface="+mj-lt"/>
              </a:rPr>
              <a:t> They cannot be used as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for a 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V</a:t>
            </a:r>
            <a:r>
              <a:rPr lang="en-US" dirty="0" err="1">
                <a:latin typeface="+mj-lt"/>
              </a:rPr>
              <a:t>aribale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C</a:t>
            </a:r>
            <a:r>
              <a:rPr lang="en-US" dirty="0">
                <a:latin typeface="+mj-lt"/>
              </a:rPr>
              <a:t>lass,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M</a:t>
            </a:r>
            <a:r>
              <a:rPr lang="en-US" dirty="0">
                <a:latin typeface="+mj-lt"/>
              </a:rPr>
              <a:t>ethod.</a:t>
            </a:r>
          </a:p>
          <a:p>
            <a:pPr>
              <a:buFont typeface="Wingdings" pitchFamily="2" charset="2"/>
              <a:buChar char="ü"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const</a:t>
            </a:r>
            <a:r>
              <a:rPr lang="en-US" dirty="0">
                <a:latin typeface="+mj-lt"/>
              </a:rPr>
              <a:t> and </a:t>
            </a:r>
            <a:r>
              <a:rPr lang="en-US" b="1" dirty="0" err="1">
                <a:solidFill>
                  <a:srgbClr val="0070C0"/>
                </a:solidFill>
                <a:latin typeface="+mj-lt"/>
              </a:rPr>
              <a:t>goto</a:t>
            </a:r>
            <a:r>
              <a:rPr lang="en-US" dirty="0">
                <a:latin typeface="+mj-lt"/>
              </a:rPr>
              <a:t> Keywords are reserved but not used.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314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400" y="357018"/>
            <a:ext cx="11379200" cy="5836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78" b="1" dirty="0">
                <a:solidFill>
                  <a:srgbClr val="C00000"/>
                </a:solidFill>
                <a:latin typeface="+mj-lt"/>
              </a:rPr>
              <a:t>We have 8 types of Primitive Data Types:</a:t>
            </a:r>
            <a:endParaRPr lang="en-US" sz="1778" dirty="0">
              <a:solidFill>
                <a:srgbClr val="C00000"/>
              </a:solidFill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  <a:p>
            <a:endParaRPr lang="en-US" sz="1778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24139"/>
              </p:ext>
            </p:extLst>
          </p:nvPr>
        </p:nvGraphicFramePr>
        <p:xfrm>
          <a:off x="859809" y="941692"/>
          <a:ext cx="10112994" cy="363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337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3846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0843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50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  <a:latin typeface="+mj-lt"/>
                        </a:rPr>
                        <a:t>Data Type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  <a:latin typeface="+mj-lt"/>
                        </a:rPr>
                        <a:t>Default Value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00"/>
                          </a:solidFill>
                          <a:latin typeface="+mj-lt"/>
                        </a:rPr>
                        <a:t>Data type</a:t>
                      </a:r>
                      <a:r>
                        <a:rPr lang="en-US" sz="1800" baseline="0" dirty="0" smtClean="0">
                          <a:solidFill>
                            <a:srgbClr val="FFFF00"/>
                          </a:solidFill>
                          <a:latin typeface="+mj-lt"/>
                        </a:rPr>
                        <a:t> in bytes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FF00"/>
                          </a:solidFill>
                          <a:latin typeface="+mj-lt"/>
                        </a:rPr>
                        <a:t>//public static final int BYTES</a:t>
                      </a:r>
                      <a:endParaRPr lang="en-US" sz="1800" dirty="0">
                        <a:solidFill>
                          <a:srgbClr val="FFFF00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FF00"/>
                          </a:solidFill>
                          <a:latin typeface="+mj-lt"/>
                        </a:rPr>
                        <a:t>Data type in size</a:t>
                      </a:r>
                    </a:p>
                    <a:p>
                      <a:r>
                        <a:rPr lang="en-US" sz="1800" dirty="0" smtClean="0">
                          <a:solidFill>
                            <a:srgbClr val="FFFF00"/>
                          </a:solidFill>
                          <a:latin typeface="+mj-lt"/>
                        </a:rPr>
                        <a:t>//public static final int SIZE</a:t>
                      </a:r>
                      <a:endParaRPr lang="en-US" sz="1800" dirty="0">
                        <a:solidFill>
                          <a:srgbClr val="FFFF00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byte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+mj-lt"/>
                        </a:rPr>
                        <a:t> byte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8 bit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short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2 bytes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16 bit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4 bytes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 bit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long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0L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8 bytes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64 bit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float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0.0f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4 bytes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32 bit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double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0.0d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8 bytes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64 bit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boolean 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False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bit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can't be defined precisely.</a:t>
                      </a:r>
                      <a:endParaRPr lang="en-US" sz="1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char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‘\u0000’ </a:t>
                      </a:r>
                      <a:endParaRPr lang="en-US" sz="18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latin typeface="+mj-lt"/>
                        </a:rPr>
                        <a:t>2 bytes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</a:rPr>
                        <a:t>16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19200" y="4858926"/>
            <a:ext cx="9753601" cy="9119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78" b="1" dirty="0">
                <a:solidFill>
                  <a:srgbClr val="C00000"/>
                </a:solidFill>
                <a:latin typeface="+mj-lt"/>
              </a:rPr>
              <a:t>Note</a:t>
            </a:r>
            <a:r>
              <a:rPr lang="en-US" sz="1778" dirty="0">
                <a:latin typeface="+mj-lt"/>
              </a:rPr>
              <a:t>: Java uses </a:t>
            </a:r>
            <a:r>
              <a:rPr lang="en-US" sz="1778" b="1" dirty="0">
                <a:solidFill>
                  <a:srgbClr val="0070C0"/>
                </a:solidFill>
                <a:latin typeface="+mj-lt"/>
              </a:rPr>
              <a:t>Unicode </a:t>
            </a:r>
            <a:r>
              <a:rPr lang="en-US" sz="1778" b="1" dirty="0" smtClean="0">
                <a:solidFill>
                  <a:srgbClr val="0070C0"/>
                </a:solidFill>
                <a:latin typeface="+mj-lt"/>
              </a:rPr>
              <a:t>System.</a:t>
            </a:r>
            <a:endParaRPr lang="en-US" sz="1778" b="1" dirty="0">
              <a:solidFill>
                <a:srgbClr val="0070C0"/>
              </a:solidFill>
              <a:latin typeface="+mj-lt"/>
            </a:endParaRPr>
          </a:p>
          <a:p>
            <a:r>
              <a:rPr lang="en-US" sz="1778" dirty="0">
                <a:latin typeface="+mj-lt"/>
              </a:rPr>
              <a:t>The </a:t>
            </a:r>
            <a:r>
              <a:rPr lang="en-US" sz="1778" b="1" dirty="0" smtClean="0">
                <a:solidFill>
                  <a:srgbClr val="0070C0"/>
                </a:solidFill>
                <a:latin typeface="+mj-lt"/>
              </a:rPr>
              <a:t>\</a:t>
            </a:r>
            <a:r>
              <a:rPr lang="en-US" sz="1778" dirty="0" smtClean="0">
                <a:latin typeface="+mj-lt"/>
              </a:rPr>
              <a:t>is </a:t>
            </a:r>
            <a:r>
              <a:rPr lang="en-US" sz="1778" dirty="0">
                <a:latin typeface="+mj-lt"/>
              </a:rPr>
              <a:t>the Lowest range of Unicode system.</a:t>
            </a:r>
          </a:p>
          <a:p>
            <a:r>
              <a:rPr lang="en-US" sz="1778" dirty="0">
                <a:latin typeface="+mj-lt"/>
              </a:rPr>
              <a:t>The </a:t>
            </a:r>
            <a:r>
              <a:rPr lang="en-US" sz="1778" b="1" dirty="0">
                <a:solidFill>
                  <a:srgbClr val="0070C0"/>
                </a:solidFill>
                <a:latin typeface="+mj-lt"/>
              </a:rPr>
              <a:t>\uFu0000</a:t>
            </a:r>
            <a:r>
              <a:rPr lang="en-US" sz="1778" dirty="0">
                <a:latin typeface="+mj-lt"/>
              </a:rPr>
              <a:t> </a:t>
            </a:r>
            <a:r>
              <a:rPr lang="en-US" sz="1778" b="1" dirty="0" smtClean="0">
                <a:solidFill>
                  <a:srgbClr val="0070C0"/>
                </a:solidFill>
                <a:latin typeface="+mj-lt"/>
              </a:rPr>
              <a:t>FFF </a:t>
            </a:r>
            <a:r>
              <a:rPr lang="en-US" sz="1778" dirty="0">
                <a:latin typeface="+mj-lt"/>
              </a:rPr>
              <a:t>is the Highest range of Unicode system.</a:t>
            </a:r>
          </a:p>
        </p:txBody>
      </p:sp>
    </p:spTree>
    <p:extLst>
      <p:ext uri="{BB962C8B-B14F-4D97-AF65-F5344CB8AC3E}">
        <p14:creationId xmlns:p14="http://schemas.microsoft.com/office/powerpoint/2010/main" val="2922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43372"/>
            <a:ext cx="11277600" cy="6109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  <a:p>
            <a:endParaRPr lang="en-US" sz="1778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63971"/>
              </p:ext>
            </p:extLst>
          </p:nvPr>
        </p:nvGraphicFramePr>
        <p:xfrm>
          <a:off x="914400" y="569148"/>
          <a:ext cx="10160000" cy="3296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18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Data Type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Range Values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int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-2147483648 to 2147483647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byte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-128 to 127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short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-32768 to 32767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long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-9223372036854775808 to 9223372036854775807</a:t>
                      </a: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float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1.4E-45 to 3.4028235E38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double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4.9E-324 to 1.7976931348623157E308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>
                          <a:latin typeface="+mj-lt"/>
                        </a:rPr>
                        <a:t>boolean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true and false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66262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char</a:t>
                      </a:r>
                    </a:p>
                  </a:txBody>
                  <a:tcPr marL="121920" marR="121920" marT="45156" marB="45156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0 </a:t>
                      </a:r>
                      <a:r>
                        <a:rPr lang="en-US" sz="1800">
                          <a:latin typeface="+mj-lt"/>
                        </a:rPr>
                        <a:t>to </a:t>
                      </a:r>
                      <a:r>
                        <a:rPr lang="en-US" sz="1800" smtClean="0">
                          <a:latin typeface="+mj-lt"/>
                        </a:rPr>
                        <a:t>65535</a:t>
                      </a:r>
                      <a:endParaRPr lang="en-US" sz="1800" dirty="0">
                        <a:latin typeface="+mj-lt"/>
                      </a:endParaRPr>
                    </a:p>
                  </a:txBody>
                  <a:tcPr marL="121920" marR="121920" marT="45156" marB="45156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106335"/>
            <a:ext cx="1005840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+mj-lt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+mj-lt"/>
              </a:rPr>
              <a:t>f1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= 5E8f;      //after 5, allowing 8 zeros</a:t>
            </a:r>
          </a:p>
          <a:p>
            <a:r>
              <a:rPr lang="en-US" b="1" dirty="0">
                <a:solidFill>
                  <a:srgbClr val="7F0055"/>
                </a:solidFill>
                <a:latin typeface="+mj-lt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+mj-lt"/>
              </a:rPr>
              <a:t>f2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 = 5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0000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0000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f;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 dirty="0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b="1" dirty="0">
                <a:solidFill>
                  <a:srgbClr val="6A3E3E"/>
                </a:solidFill>
                <a:latin typeface="+mj-lt"/>
              </a:rPr>
              <a:t>f1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System.</a:t>
            </a:r>
            <a:r>
              <a:rPr lang="en-US" b="1" dirty="0">
                <a:solidFill>
                  <a:srgbClr val="0000C0"/>
                </a:solidFill>
                <a:latin typeface="+mj-lt"/>
              </a:rPr>
              <a:t>out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.println(</a:t>
            </a:r>
            <a:r>
              <a:rPr lang="en-US" b="1" dirty="0">
                <a:solidFill>
                  <a:srgbClr val="6A3E3E"/>
                </a:solidFill>
                <a:latin typeface="+mj-lt"/>
              </a:rPr>
              <a:t>f2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endParaRPr lang="en-US" b="1" i="1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5.0E8</a:t>
            </a:r>
          </a:p>
          <a:p>
            <a:r>
              <a:rPr lang="en-US" dirty="0">
                <a:latin typeface="+mj-lt"/>
              </a:rPr>
              <a:t>5.0E8</a:t>
            </a:r>
          </a:p>
        </p:txBody>
      </p:sp>
    </p:spTree>
    <p:extLst>
      <p:ext uri="{BB962C8B-B14F-4D97-AF65-F5344CB8AC3E}">
        <p14:creationId xmlns:p14="http://schemas.microsoft.com/office/powerpoint/2010/main" val="13311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4" y="272955"/>
            <a:ext cx="11177517" cy="6247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/>
          </a:p>
          <a:p>
            <a:r>
              <a:rPr lang="en-US" sz="1600" b="1" smtClean="0">
                <a:solidFill>
                  <a:srgbClr val="7F0055"/>
                </a:solidFill>
              </a:rPr>
              <a:t>byte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b1</a:t>
            </a:r>
            <a:r>
              <a:rPr lang="en-US" sz="1600" b="1">
                <a:solidFill>
                  <a:srgbClr val="000000"/>
                </a:solidFill>
              </a:rPr>
              <a:t> = 101;  </a:t>
            </a:r>
          </a:p>
          <a:p>
            <a:r>
              <a:rPr lang="en-US" sz="1600">
                <a:solidFill>
                  <a:srgbClr val="000000"/>
                </a:solidFill>
              </a:rPr>
              <a:t>System.</a:t>
            </a:r>
            <a:r>
              <a:rPr lang="en-US" sz="1600" b="1">
                <a:solidFill>
                  <a:srgbClr val="0000C0"/>
                </a:solidFill>
              </a:rPr>
              <a:t>out</a:t>
            </a:r>
            <a:r>
              <a:rPr lang="en-US" sz="1600" b="1">
                <a:solidFill>
                  <a:srgbClr val="000000"/>
                </a:solidFill>
              </a:rPr>
              <a:t>.println(</a:t>
            </a:r>
            <a:r>
              <a:rPr lang="en-US" sz="1600" b="1">
                <a:solidFill>
                  <a:srgbClr val="6A3E3E"/>
                </a:solidFill>
              </a:rPr>
              <a:t>b1</a:t>
            </a:r>
            <a:r>
              <a:rPr lang="en-US" sz="1600" b="1">
                <a:solidFill>
                  <a:srgbClr val="000000"/>
                </a:solidFill>
              </a:rPr>
              <a:t>); </a:t>
            </a:r>
            <a:r>
              <a:rPr lang="en-US" sz="1600" b="1">
                <a:solidFill>
                  <a:srgbClr val="3F7F5F"/>
                </a:solidFill>
              </a:rPr>
              <a:t>//101</a:t>
            </a:r>
          </a:p>
          <a:p>
            <a:endParaRPr lang="en-US" sz="1600"/>
          </a:p>
          <a:p>
            <a:r>
              <a:rPr lang="en-US" sz="1600" b="1">
                <a:solidFill>
                  <a:srgbClr val="7F0055"/>
                </a:solidFill>
              </a:rPr>
              <a:t>short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s1</a:t>
            </a:r>
            <a:r>
              <a:rPr lang="en-US" sz="1600" b="1">
                <a:solidFill>
                  <a:srgbClr val="000000"/>
                </a:solidFill>
              </a:rPr>
              <a:t> = 200;</a:t>
            </a:r>
          </a:p>
          <a:p>
            <a:r>
              <a:rPr lang="en-US" sz="1600">
                <a:solidFill>
                  <a:srgbClr val="000000"/>
                </a:solidFill>
              </a:rPr>
              <a:t>System.</a:t>
            </a:r>
            <a:r>
              <a:rPr lang="en-US" sz="1600" b="1">
                <a:solidFill>
                  <a:srgbClr val="0000C0"/>
                </a:solidFill>
              </a:rPr>
              <a:t>out</a:t>
            </a:r>
            <a:r>
              <a:rPr lang="en-US" sz="1600" b="1">
                <a:solidFill>
                  <a:srgbClr val="000000"/>
                </a:solidFill>
              </a:rPr>
              <a:t>.println(</a:t>
            </a:r>
            <a:r>
              <a:rPr lang="en-US" sz="1600" b="1">
                <a:solidFill>
                  <a:srgbClr val="6A3E3E"/>
                </a:solidFill>
              </a:rPr>
              <a:t>s1</a:t>
            </a:r>
            <a:r>
              <a:rPr lang="en-US" sz="1600" b="1">
                <a:solidFill>
                  <a:srgbClr val="000000"/>
                </a:solidFill>
              </a:rPr>
              <a:t>); </a:t>
            </a:r>
            <a:r>
              <a:rPr lang="en-US" sz="1600" b="1">
                <a:solidFill>
                  <a:srgbClr val="3F7F5F"/>
                </a:solidFill>
              </a:rPr>
              <a:t>// 200</a:t>
            </a:r>
          </a:p>
          <a:p>
            <a:endParaRPr lang="en-US" sz="1600"/>
          </a:p>
          <a:p>
            <a:r>
              <a:rPr lang="en-US" sz="1600" b="1">
                <a:solidFill>
                  <a:srgbClr val="7F0055"/>
                </a:solidFill>
              </a:rPr>
              <a:t>int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i1</a:t>
            </a:r>
            <a:r>
              <a:rPr lang="en-US" sz="1600" b="1">
                <a:solidFill>
                  <a:srgbClr val="000000"/>
                </a:solidFill>
              </a:rPr>
              <a:t> = 1000;</a:t>
            </a:r>
          </a:p>
          <a:p>
            <a:r>
              <a:rPr lang="en-US" sz="1600">
                <a:solidFill>
                  <a:srgbClr val="000000"/>
                </a:solidFill>
              </a:rPr>
              <a:t>System.</a:t>
            </a:r>
            <a:r>
              <a:rPr lang="en-US" sz="1600" b="1">
                <a:solidFill>
                  <a:srgbClr val="0000C0"/>
                </a:solidFill>
              </a:rPr>
              <a:t>out</a:t>
            </a:r>
            <a:r>
              <a:rPr lang="en-US" sz="1600" b="1">
                <a:solidFill>
                  <a:srgbClr val="000000"/>
                </a:solidFill>
              </a:rPr>
              <a:t>.println(</a:t>
            </a:r>
            <a:r>
              <a:rPr lang="en-US" sz="1600" b="1">
                <a:solidFill>
                  <a:srgbClr val="6A3E3E"/>
                </a:solidFill>
              </a:rPr>
              <a:t>i1</a:t>
            </a:r>
            <a:r>
              <a:rPr lang="en-US" sz="1600" b="1">
                <a:solidFill>
                  <a:srgbClr val="000000"/>
                </a:solidFill>
              </a:rPr>
              <a:t>); </a:t>
            </a:r>
            <a:r>
              <a:rPr lang="en-US" sz="1600" b="1">
                <a:solidFill>
                  <a:srgbClr val="3F7F5F"/>
                </a:solidFill>
              </a:rPr>
              <a:t>// 1000</a:t>
            </a:r>
          </a:p>
          <a:p>
            <a:endParaRPr lang="en-US" sz="1600"/>
          </a:p>
          <a:p>
            <a:r>
              <a:rPr lang="en-US" sz="1600" b="1">
                <a:solidFill>
                  <a:srgbClr val="7F0055"/>
                </a:solidFill>
              </a:rPr>
              <a:t>long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l1</a:t>
            </a:r>
            <a:r>
              <a:rPr lang="en-US" sz="1600" b="1">
                <a:solidFill>
                  <a:srgbClr val="000000"/>
                </a:solidFill>
              </a:rPr>
              <a:t> = 987654321;</a:t>
            </a:r>
          </a:p>
          <a:p>
            <a:r>
              <a:rPr lang="en-US" sz="1600">
                <a:solidFill>
                  <a:srgbClr val="000000"/>
                </a:solidFill>
              </a:rPr>
              <a:t>System.</a:t>
            </a:r>
            <a:r>
              <a:rPr lang="en-US" sz="1600" b="1">
                <a:solidFill>
                  <a:srgbClr val="0000C0"/>
                </a:solidFill>
              </a:rPr>
              <a:t>out</a:t>
            </a:r>
            <a:r>
              <a:rPr lang="en-US" sz="1600" b="1">
                <a:solidFill>
                  <a:srgbClr val="000000"/>
                </a:solidFill>
              </a:rPr>
              <a:t>.println(</a:t>
            </a:r>
            <a:r>
              <a:rPr lang="en-US" sz="1600" b="1">
                <a:solidFill>
                  <a:srgbClr val="6A3E3E"/>
                </a:solidFill>
              </a:rPr>
              <a:t>l1</a:t>
            </a:r>
            <a:r>
              <a:rPr lang="en-US" sz="1600" b="1">
                <a:solidFill>
                  <a:srgbClr val="000000"/>
                </a:solidFill>
              </a:rPr>
              <a:t>); </a:t>
            </a:r>
            <a:r>
              <a:rPr lang="en-US" sz="1600" b="1">
                <a:solidFill>
                  <a:srgbClr val="3F7F5F"/>
                </a:solidFill>
              </a:rPr>
              <a:t>// 987654321</a:t>
            </a:r>
          </a:p>
          <a:p>
            <a:endParaRPr lang="en-US" sz="1600"/>
          </a:p>
          <a:p>
            <a:r>
              <a:rPr lang="en-US" sz="1600" b="1">
                <a:solidFill>
                  <a:srgbClr val="7F0055"/>
                </a:solidFill>
              </a:rPr>
              <a:t>float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f1</a:t>
            </a:r>
            <a:r>
              <a:rPr lang="en-US" sz="1600" b="1">
                <a:solidFill>
                  <a:srgbClr val="000000"/>
                </a:solidFill>
              </a:rPr>
              <a:t> = 10.0f;</a:t>
            </a:r>
          </a:p>
          <a:p>
            <a:r>
              <a:rPr lang="en-US" sz="1600">
                <a:solidFill>
                  <a:srgbClr val="000000"/>
                </a:solidFill>
              </a:rPr>
              <a:t>System.</a:t>
            </a:r>
            <a:r>
              <a:rPr lang="en-US" sz="1600" b="1">
                <a:solidFill>
                  <a:srgbClr val="0000C0"/>
                </a:solidFill>
              </a:rPr>
              <a:t>out</a:t>
            </a:r>
            <a:r>
              <a:rPr lang="en-US" sz="1600" b="1">
                <a:solidFill>
                  <a:srgbClr val="000000"/>
                </a:solidFill>
              </a:rPr>
              <a:t>.println(</a:t>
            </a:r>
            <a:r>
              <a:rPr lang="en-US" sz="1600" b="1">
                <a:solidFill>
                  <a:srgbClr val="6A3E3E"/>
                </a:solidFill>
              </a:rPr>
              <a:t>f1</a:t>
            </a:r>
            <a:r>
              <a:rPr lang="en-US" sz="1600" b="1">
                <a:solidFill>
                  <a:srgbClr val="000000"/>
                </a:solidFill>
              </a:rPr>
              <a:t>); </a:t>
            </a:r>
            <a:r>
              <a:rPr lang="en-US" sz="1600" b="1">
                <a:solidFill>
                  <a:srgbClr val="3F7F5F"/>
                </a:solidFill>
              </a:rPr>
              <a:t>// 10.0</a:t>
            </a:r>
          </a:p>
          <a:p>
            <a:endParaRPr lang="en-US" sz="1600"/>
          </a:p>
          <a:p>
            <a:r>
              <a:rPr lang="en-US" sz="1600" b="1">
                <a:solidFill>
                  <a:srgbClr val="7F0055"/>
                </a:solidFill>
              </a:rPr>
              <a:t>double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d1</a:t>
            </a:r>
            <a:r>
              <a:rPr lang="en-US" sz="1600" b="1">
                <a:solidFill>
                  <a:srgbClr val="000000"/>
                </a:solidFill>
              </a:rPr>
              <a:t> = 20.0d;</a:t>
            </a:r>
          </a:p>
          <a:p>
            <a:r>
              <a:rPr lang="en-US" sz="1600">
                <a:solidFill>
                  <a:srgbClr val="000000"/>
                </a:solidFill>
              </a:rPr>
              <a:t>System.</a:t>
            </a:r>
            <a:r>
              <a:rPr lang="en-US" sz="1600" b="1">
                <a:solidFill>
                  <a:srgbClr val="0000C0"/>
                </a:solidFill>
              </a:rPr>
              <a:t>out</a:t>
            </a:r>
            <a:r>
              <a:rPr lang="en-US" sz="1600" b="1">
                <a:solidFill>
                  <a:srgbClr val="000000"/>
                </a:solidFill>
              </a:rPr>
              <a:t>.println(</a:t>
            </a:r>
            <a:r>
              <a:rPr lang="en-US" sz="1600" b="1">
                <a:solidFill>
                  <a:srgbClr val="6A3E3E"/>
                </a:solidFill>
              </a:rPr>
              <a:t>d1</a:t>
            </a:r>
            <a:r>
              <a:rPr lang="en-US" sz="1600" b="1">
                <a:solidFill>
                  <a:srgbClr val="000000"/>
                </a:solidFill>
              </a:rPr>
              <a:t>); </a:t>
            </a:r>
            <a:r>
              <a:rPr lang="en-US" sz="1600" b="1">
                <a:solidFill>
                  <a:srgbClr val="3F7F5F"/>
                </a:solidFill>
              </a:rPr>
              <a:t>// 20.0</a:t>
            </a:r>
          </a:p>
          <a:p>
            <a:endParaRPr lang="en-US" sz="1600"/>
          </a:p>
          <a:p>
            <a:r>
              <a:rPr lang="en-US" sz="1600" b="1">
                <a:solidFill>
                  <a:srgbClr val="7F0055"/>
                </a:solidFill>
              </a:rPr>
              <a:t>char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ch</a:t>
            </a:r>
            <a:r>
              <a:rPr lang="en-US" sz="1600" b="1">
                <a:solidFill>
                  <a:srgbClr val="000000"/>
                </a:solidFill>
              </a:rPr>
              <a:t> = </a:t>
            </a:r>
            <a:r>
              <a:rPr lang="en-US" sz="1600" b="1">
                <a:solidFill>
                  <a:srgbClr val="2A00FF"/>
                </a:solidFill>
              </a:rPr>
              <a:t>'A'</a:t>
            </a:r>
            <a:r>
              <a:rPr lang="en-US" sz="1600" b="1">
                <a:solidFill>
                  <a:srgbClr val="000000"/>
                </a:solidFill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</a:rPr>
              <a:t>System.</a:t>
            </a:r>
            <a:r>
              <a:rPr lang="en-US" sz="1600" b="1">
                <a:solidFill>
                  <a:srgbClr val="0000C0"/>
                </a:solidFill>
              </a:rPr>
              <a:t>out</a:t>
            </a:r>
            <a:r>
              <a:rPr lang="en-US" sz="1600" b="1">
                <a:solidFill>
                  <a:srgbClr val="000000"/>
                </a:solidFill>
              </a:rPr>
              <a:t>.println(</a:t>
            </a:r>
            <a:r>
              <a:rPr lang="en-US" sz="1600" b="1">
                <a:solidFill>
                  <a:srgbClr val="6A3E3E"/>
                </a:solidFill>
              </a:rPr>
              <a:t>ch</a:t>
            </a:r>
            <a:r>
              <a:rPr lang="en-US" sz="1600" b="1">
                <a:solidFill>
                  <a:srgbClr val="000000"/>
                </a:solidFill>
              </a:rPr>
              <a:t>); </a:t>
            </a:r>
            <a:r>
              <a:rPr lang="en-US" sz="1600" b="1">
                <a:solidFill>
                  <a:srgbClr val="3F7F5F"/>
                </a:solidFill>
              </a:rPr>
              <a:t>// A</a:t>
            </a:r>
          </a:p>
          <a:p>
            <a:endParaRPr lang="en-US" sz="1600"/>
          </a:p>
          <a:p>
            <a:r>
              <a:rPr lang="en-US" sz="1600" b="1">
                <a:solidFill>
                  <a:srgbClr val="7F0055"/>
                </a:solidFill>
              </a:rPr>
              <a:t>boolean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>
                <a:solidFill>
                  <a:srgbClr val="6A3E3E"/>
                </a:solidFill>
              </a:rPr>
              <a:t>b2</a:t>
            </a:r>
            <a:r>
              <a:rPr lang="en-US" sz="1600" b="1">
                <a:solidFill>
                  <a:srgbClr val="000000"/>
                </a:solidFill>
              </a:rPr>
              <a:t> = </a:t>
            </a:r>
            <a:r>
              <a:rPr lang="en-US" sz="1600" b="1">
                <a:solidFill>
                  <a:srgbClr val="7F0055"/>
                </a:solidFill>
              </a:rPr>
              <a:t>true</a:t>
            </a:r>
            <a:r>
              <a:rPr lang="en-US" sz="1600" b="1">
                <a:solidFill>
                  <a:srgbClr val="000000"/>
                </a:solidFill>
              </a:rPr>
              <a:t>;</a:t>
            </a:r>
          </a:p>
          <a:p>
            <a:r>
              <a:rPr lang="en-US" sz="1600">
                <a:solidFill>
                  <a:srgbClr val="000000"/>
                </a:solidFill>
              </a:rPr>
              <a:t>System.</a:t>
            </a:r>
            <a:r>
              <a:rPr lang="en-US" sz="1600" b="1">
                <a:solidFill>
                  <a:srgbClr val="0000C0"/>
                </a:solidFill>
              </a:rPr>
              <a:t>out</a:t>
            </a:r>
            <a:r>
              <a:rPr lang="en-US" sz="1600" b="1">
                <a:solidFill>
                  <a:srgbClr val="000000"/>
                </a:solidFill>
              </a:rPr>
              <a:t>.println(</a:t>
            </a:r>
            <a:r>
              <a:rPr lang="en-US" sz="1600" b="1">
                <a:solidFill>
                  <a:srgbClr val="6A3E3E"/>
                </a:solidFill>
              </a:rPr>
              <a:t>b2</a:t>
            </a:r>
            <a:r>
              <a:rPr lang="en-US" sz="1600" b="1">
                <a:solidFill>
                  <a:srgbClr val="000000"/>
                </a:solidFill>
              </a:rPr>
              <a:t>); </a:t>
            </a:r>
            <a:r>
              <a:rPr lang="en-US" sz="1600" b="1">
                <a:solidFill>
                  <a:srgbClr val="3F7F5F"/>
                </a:solidFill>
              </a:rPr>
              <a:t>// </a:t>
            </a:r>
            <a:r>
              <a:rPr lang="en-US" sz="1600" b="1" smtClean="0">
                <a:solidFill>
                  <a:srgbClr val="3F7F5F"/>
                </a:solidFill>
              </a:rPr>
              <a:t>true</a:t>
            </a:r>
          </a:p>
          <a:p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214287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842" y="259307"/>
            <a:ext cx="11423175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/>
          </a:p>
          <a:p>
            <a:r>
              <a:rPr lang="en-US">
                <a:solidFill>
                  <a:srgbClr val="3F7F5F"/>
                </a:solidFill>
              </a:rPr>
              <a:t>//modifier and type </a:t>
            </a:r>
          </a:p>
          <a:p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byte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i="1">
                <a:solidFill>
                  <a:srgbClr val="0000C0"/>
                </a:solidFill>
              </a:rPr>
              <a:t>b</a:t>
            </a:r>
            <a:r>
              <a:rPr lang="en-US" b="1">
                <a:solidFill>
                  <a:srgbClr val="000000"/>
                </a:solidFill>
              </a:rPr>
              <a:t>;  </a:t>
            </a:r>
            <a:r>
              <a:rPr lang="en-US" b="1">
                <a:solidFill>
                  <a:srgbClr val="3F7F5F"/>
                </a:solidFill>
              </a:rPr>
              <a:t>// static variables</a:t>
            </a:r>
          </a:p>
          <a:p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short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i="1">
                <a:solidFill>
                  <a:srgbClr val="0000C0"/>
                </a:solidFill>
              </a:rPr>
              <a:t>s</a:t>
            </a:r>
            <a:r>
              <a:rPr lang="en-US" b="1" i="1">
                <a:solidFill>
                  <a:srgbClr val="000000"/>
                </a:solidFill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int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i="1">
                <a:solidFill>
                  <a:srgbClr val="0000C0"/>
                </a:solidFill>
              </a:rPr>
              <a:t>i</a:t>
            </a:r>
            <a:r>
              <a:rPr lang="en-US" b="1" i="1">
                <a:solidFill>
                  <a:srgbClr val="000000"/>
                </a:solidFill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long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i="1">
                <a:solidFill>
                  <a:srgbClr val="0000C0"/>
                </a:solidFill>
              </a:rPr>
              <a:t>l</a:t>
            </a:r>
            <a:r>
              <a:rPr lang="en-US" b="1" i="1">
                <a:solidFill>
                  <a:srgbClr val="000000"/>
                </a:solidFill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float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i="1">
                <a:solidFill>
                  <a:srgbClr val="0000C0"/>
                </a:solidFill>
              </a:rPr>
              <a:t>f</a:t>
            </a:r>
            <a:r>
              <a:rPr lang="en-US" b="1" i="1">
                <a:solidFill>
                  <a:srgbClr val="000000"/>
                </a:solidFill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double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i="1">
                <a:solidFill>
                  <a:srgbClr val="0000C0"/>
                </a:solidFill>
              </a:rPr>
              <a:t>d</a:t>
            </a:r>
            <a:r>
              <a:rPr lang="en-US" b="1" i="1">
                <a:solidFill>
                  <a:srgbClr val="000000"/>
                </a:solidFill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char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i="1">
                <a:solidFill>
                  <a:srgbClr val="0000C0"/>
                </a:solidFill>
              </a:rPr>
              <a:t>ch</a:t>
            </a:r>
            <a:r>
              <a:rPr lang="en-US" b="1" i="1">
                <a:solidFill>
                  <a:srgbClr val="000000"/>
                </a:solidFill>
              </a:rPr>
              <a:t>;</a:t>
            </a:r>
          </a:p>
          <a:p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boolean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 i="1">
                <a:solidFill>
                  <a:srgbClr val="0000C0"/>
                </a:solidFill>
              </a:rPr>
              <a:t>b1</a:t>
            </a:r>
            <a:r>
              <a:rPr lang="en-US" b="1" i="1" smtClean="0">
                <a:solidFill>
                  <a:srgbClr val="000000"/>
                </a:solidFill>
              </a:rPr>
              <a:t>;</a:t>
            </a:r>
          </a:p>
          <a:p>
            <a:endParaRPr lang="en-US" b="1" i="1">
              <a:solidFill>
                <a:srgbClr val="000000"/>
              </a:solidFill>
            </a:endParaRPr>
          </a:p>
          <a:p>
            <a:r>
              <a:rPr lang="en-US" b="1">
                <a:solidFill>
                  <a:srgbClr val="7F0055"/>
                </a:solidFill>
              </a:rPr>
              <a:t>public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static</a:t>
            </a:r>
            <a:r>
              <a:rPr lang="en-US" b="1">
                <a:solidFill>
                  <a:srgbClr val="000000"/>
                </a:solidFill>
              </a:rPr>
              <a:t> </a:t>
            </a:r>
            <a:r>
              <a:rPr lang="en-US" b="1">
                <a:solidFill>
                  <a:srgbClr val="7F0055"/>
                </a:solidFill>
              </a:rPr>
              <a:t>void</a:t>
            </a:r>
            <a:r>
              <a:rPr lang="en-US" b="1">
                <a:solidFill>
                  <a:srgbClr val="000000"/>
                </a:solidFill>
              </a:rPr>
              <a:t> main(String[] </a:t>
            </a:r>
            <a:r>
              <a:rPr lang="en-US" b="1">
                <a:solidFill>
                  <a:srgbClr val="6A3E3E"/>
                </a:solidFill>
              </a:rPr>
              <a:t>args</a:t>
            </a:r>
            <a:r>
              <a:rPr lang="en-US" b="1">
                <a:solidFill>
                  <a:srgbClr val="000000"/>
                </a:solidFill>
              </a:rPr>
              <a:t>) {</a:t>
            </a:r>
          </a:p>
          <a:p>
            <a:endParaRPr lang="en-US"/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0000C0"/>
                </a:solidFill>
              </a:rPr>
              <a:t>b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0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0000C0"/>
                </a:solidFill>
              </a:rPr>
              <a:t>s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//0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0000C0"/>
                </a:solidFill>
              </a:rPr>
              <a:t>i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0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0000C0"/>
                </a:solidFill>
              </a:rPr>
              <a:t>l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0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0000C0"/>
                </a:solidFill>
              </a:rPr>
              <a:t>f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0.0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0000C0"/>
                </a:solidFill>
              </a:rPr>
              <a:t>d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0.0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0000C0"/>
                </a:solidFill>
              </a:rPr>
              <a:t>ch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</a:t>
            </a:r>
          </a:p>
          <a:p>
            <a:r>
              <a:rPr lang="en-US">
                <a:solidFill>
                  <a:srgbClr val="000000"/>
                </a:solidFill>
              </a:rPr>
              <a:t>System.</a:t>
            </a:r>
            <a:r>
              <a:rPr lang="en-US" b="1">
                <a:solidFill>
                  <a:srgbClr val="0000C0"/>
                </a:solidFill>
              </a:rPr>
              <a:t>out</a:t>
            </a:r>
            <a:r>
              <a:rPr lang="en-US" b="1">
                <a:solidFill>
                  <a:srgbClr val="000000"/>
                </a:solidFill>
              </a:rPr>
              <a:t>.println(</a:t>
            </a:r>
            <a:r>
              <a:rPr lang="en-US" b="1">
                <a:solidFill>
                  <a:srgbClr val="0000C0"/>
                </a:solidFill>
              </a:rPr>
              <a:t>b1</a:t>
            </a:r>
            <a:r>
              <a:rPr lang="en-US" b="1">
                <a:solidFill>
                  <a:srgbClr val="000000"/>
                </a:solidFill>
              </a:rPr>
              <a:t>); </a:t>
            </a:r>
            <a:r>
              <a:rPr lang="en-US" b="1">
                <a:solidFill>
                  <a:srgbClr val="3F7F5F"/>
                </a:solidFill>
              </a:rPr>
              <a:t>// </a:t>
            </a:r>
            <a:r>
              <a:rPr lang="en-US" b="1" smtClean="0">
                <a:solidFill>
                  <a:srgbClr val="3F7F5F"/>
                </a:solidFill>
              </a:rPr>
              <a:t>false</a:t>
            </a:r>
            <a:endParaRPr lang="en-US"/>
          </a:p>
          <a:p>
            <a:r>
              <a:rPr lang="en-US" smtClean="0">
                <a:solidFill>
                  <a:srgbClr val="000000"/>
                </a:solidFill>
              </a:rPr>
              <a:t>}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636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0376" y="586854"/>
            <a:ext cx="9171296" cy="210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4841" y="245659"/>
            <a:ext cx="11327643" cy="64940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+mj-lt"/>
              </a:rPr>
              <a:t>Wrapper class</a:t>
            </a: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r>
              <a:rPr lang="en-US" sz="1600" b="1" dirty="0">
                <a:latin typeface="+mj-lt"/>
              </a:rPr>
              <a:t>https://docs.oracle.com/javase/9/docs/api/java/lang/package-summary.html#:~:</a:t>
            </a:r>
            <a:r>
              <a:rPr lang="en-US" sz="1600" b="1" dirty="0" smtClean="0">
                <a:latin typeface="+mj-lt"/>
              </a:rPr>
              <a:t>text=The%20wrapper%20classes%20Boolean%20%2C%20Character,a%20variable%20of%20reference%20type.</a:t>
            </a:r>
            <a:endParaRPr lang="en-US" sz="1600" b="1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838873"/>
              </p:ext>
            </p:extLst>
          </p:nvPr>
        </p:nvGraphicFramePr>
        <p:xfrm>
          <a:off x="805218" y="736976"/>
          <a:ext cx="10454186" cy="515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630"/>
                <a:gridCol w="8502556"/>
              </a:tblGrid>
              <a:tr h="405544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Primitive Type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Wrapper Type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</a:tr>
              <a:tr h="699980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</a:t>
                      </a:r>
                    </a:p>
                    <a:p>
                      <a:r>
                        <a:rPr lang="en-US" sz="1600" u="none" dirty="0" smtClean="0">
                          <a:latin typeface="+mn-lt"/>
                        </a:rPr>
                        <a:t>public final class </a:t>
                      </a:r>
                      <a:r>
                        <a:rPr lang="en-US" sz="1600" b="1" u="none" dirty="0" smtClean="0">
                          <a:effectLst/>
                          <a:latin typeface="+mn-lt"/>
                        </a:rPr>
                        <a:t>Boolean </a:t>
                      </a:r>
                      <a:r>
                        <a:rPr lang="en-US" sz="1600" u="none" dirty="0" smtClean="0">
                          <a:latin typeface="+mn-lt"/>
                        </a:rPr>
                        <a:t>extends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lass in java.lang"/>
                        </a:rPr>
                        <a:t>Number</a:t>
                      </a:r>
                      <a:r>
                        <a:rPr lang="en-US" sz="1600" u="none" dirty="0" smtClean="0">
                          <a:latin typeface="+mn-lt"/>
                        </a:rPr>
                        <a:t> implements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interface in java.lang"/>
                        </a:rPr>
                        <a:t>Comparable</a:t>
                      </a:r>
                      <a:r>
                        <a:rPr lang="en-US" sz="1600" u="none" dirty="0" smtClean="0">
                          <a:latin typeface="+mn-lt"/>
                        </a:rPr>
                        <a:t>&lt;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u="none" dirty="0" smtClean="0">
                          <a:latin typeface="+mn-lt"/>
                        </a:rPr>
                        <a:t>&gt;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</a:tr>
              <a:tr h="405544"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</a:p>
                    <a:p>
                      <a:r>
                        <a:rPr lang="en-US" sz="1600" u="none" dirty="0" smtClean="0">
                          <a:latin typeface="+mn-lt"/>
                        </a:rPr>
                        <a:t>public final class </a:t>
                      </a:r>
                      <a:r>
                        <a:rPr lang="en-US" sz="1600" b="1" u="none" dirty="0" smtClean="0">
                          <a:effectLst/>
                          <a:latin typeface="+mn-lt"/>
                        </a:rPr>
                        <a:t>Character</a:t>
                      </a:r>
                      <a:r>
                        <a:rPr lang="en-US" sz="1600" u="none" dirty="0" smtClean="0">
                          <a:latin typeface="+mn-lt"/>
                        </a:rPr>
                        <a:t> extends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tooltip="class in java.lang"/>
                        </a:rPr>
                        <a:t>Object</a:t>
                      </a:r>
                      <a:r>
                        <a:rPr lang="en-US" sz="1600" u="none" dirty="0" smtClean="0">
                          <a:latin typeface="+mn-lt"/>
                        </a:rPr>
                        <a:t> implements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 tooltip="interface in java.io"/>
                        </a:rPr>
                        <a:t>Serializable</a:t>
                      </a:r>
                      <a:r>
                        <a:rPr lang="en-US" sz="1600" u="none" dirty="0" smtClean="0">
                          <a:latin typeface="+mn-lt"/>
                        </a:rPr>
                        <a:t>,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interface in java.lang"/>
                        </a:rPr>
                        <a:t>Comparable</a:t>
                      </a:r>
                      <a:r>
                        <a:rPr lang="en-US" sz="1600" u="none" dirty="0" smtClean="0">
                          <a:latin typeface="+mn-lt"/>
                        </a:rPr>
                        <a:t>&lt;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 tooltip="class in java.lang"/>
                        </a:rPr>
                        <a:t>Character</a:t>
                      </a:r>
                      <a:r>
                        <a:rPr lang="en-US" sz="1600" u="none" dirty="0" smtClean="0">
                          <a:latin typeface="+mn-lt"/>
                        </a:rPr>
                        <a:t>&gt;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</a:tr>
              <a:tr h="405544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byte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Byte</a:t>
                      </a:r>
                    </a:p>
                    <a:p>
                      <a:r>
                        <a:rPr lang="en-US" sz="1600" u="none" dirty="0" smtClean="0">
                          <a:latin typeface="+mn-lt"/>
                        </a:rPr>
                        <a:t>public final class </a:t>
                      </a:r>
                      <a:r>
                        <a:rPr lang="en-US" sz="1600" b="1" u="none" dirty="0" smtClean="0">
                          <a:effectLst/>
                          <a:latin typeface="+mn-lt"/>
                        </a:rPr>
                        <a:t>Byte</a:t>
                      </a:r>
                      <a:r>
                        <a:rPr lang="en-US" sz="1600" u="none" dirty="0" smtClean="0">
                          <a:latin typeface="+mn-lt"/>
                        </a:rPr>
                        <a:t> extends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lass in java.lang"/>
                        </a:rPr>
                        <a:t>Number</a:t>
                      </a:r>
                      <a:r>
                        <a:rPr lang="en-US" sz="1600" u="none" dirty="0" smtClean="0">
                          <a:latin typeface="+mn-lt"/>
                        </a:rPr>
                        <a:t> implements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interface in java.lang"/>
                        </a:rPr>
                        <a:t>Comparable</a:t>
                      </a:r>
                      <a:r>
                        <a:rPr lang="en-US" sz="1600" u="none" dirty="0" smtClean="0">
                          <a:latin typeface="+mn-lt"/>
                        </a:rPr>
                        <a:t>&lt;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 tooltip="class in java.lang"/>
                        </a:rPr>
                        <a:t>Byte</a:t>
                      </a:r>
                      <a:r>
                        <a:rPr lang="en-US" sz="1600" u="none" dirty="0" smtClean="0">
                          <a:latin typeface="+mn-lt"/>
                        </a:rPr>
                        <a:t>&gt;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</a:tr>
              <a:tr h="405544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Short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Short</a:t>
                      </a:r>
                    </a:p>
                    <a:p>
                      <a:r>
                        <a:rPr lang="en-US" sz="1600" u="none" dirty="0" smtClean="0">
                          <a:latin typeface="+mn-lt"/>
                        </a:rPr>
                        <a:t>public final class </a:t>
                      </a:r>
                      <a:r>
                        <a:rPr lang="en-US" sz="1600" b="1" u="none" dirty="0" smtClean="0">
                          <a:effectLst/>
                          <a:latin typeface="+mn-lt"/>
                        </a:rPr>
                        <a:t>Short</a:t>
                      </a:r>
                      <a:r>
                        <a:rPr lang="en-US" sz="1600" u="none" dirty="0" smtClean="0">
                          <a:latin typeface="+mn-lt"/>
                        </a:rPr>
                        <a:t> extends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lass in java.lang"/>
                        </a:rPr>
                        <a:t>Number</a:t>
                      </a:r>
                      <a:r>
                        <a:rPr lang="en-US" sz="1600" u="none" dirty="0" smtClean="0">
                          <a:latin typeface="+mn-lt"/>
                        </a:rPr>
                        <a:t> implements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interface in java.lang"/>
                        </a:rPr>
                        <a:t>Comparable</a:t>
                      </a:r>
                      <a:r>
                        <a:rPr lang="en-US" sz="1600" u="none" dirty="0" smtClean="0">
                          <a:latin typeface="+mn-lt"/>
                        </a:rPr>
                        <a:t>&lt;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class in java.lang"/>
                        </a:rPr>
                        <a:t>Short</a:t>
                      </a:r>
                      <a:r>
                        <a:rPr lang="en-US" sz="1600" u="none" dirty="0" smtClean="0">
                          <a:latin typeface="+mn-lt"/>
                        </a:rPr>
                        <a:t>&gt;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</a:tr>
              <a:tr h="405544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Int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Integer</a:t>
                      </a:r>
                    </a:p>
                    <a:p>
                      <a:r>
                        <a:rPr lang="en-US" sz="1600" u="none" dirty="0" smtClean="0">
                          <a:latin typeface="+mn-lt"/>
                        </a:rPr>
                        <a:t>public final class </a:t>
                      </a:r>
                      <a:r>
                        <a:rPr lang="en-US" sz="1600" b="1" u="none" dirty="0" smtClean="0">
                          <a:effectLst/>
                          <a:latin typeface="+mn-lt"/>
                        </a:rPr>
                        <a:t>Integer</a:t>
                      </a:r>
                      <a:r>
                        <a:rPr lang="en-US" sz="1600" u="none" dirty="0" smtClean="0">
                          <a:latin typeface="+mn-lt"/>
                        </a:rPr>
                        <a:t> extends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lass in java.lang"/>
                        </a:rPr>
                        <a:t>Number</a:t>
                      </a:r>
                      <a:r>
                        <a:rPr lang="en-US" sz="1600" u="none" dirty="0" smtClean="0">
                          <a:latin typeface="+mn-lt"/>
                        </a:rPr>
                        <a:t> implements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interface in java.lang"/>
                        </a:rPr>
                        <a:t>Comparable</a:t>
                      </a:r>
                      <a:r>
                        <a:rPr lang="en-US" sz="1600" u="none" dirty="0" smtClean="0">
                          <a:latin typeface="+mn-lt"/>
                        </a:rPr>
                        <a:t>&lt;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class in java.lang"/>
                        </a:rPr>
                        <a:t>Integer</a:t>
                      </a:r>
                      <a:r>
                        <a:rPr lang="en-US" sz="1600" u="none" dirty="0" smtClean="0">
                          <a:latin typeface="+mn-lt"/>
                        </a:rPr>
                        <a:t>&gt;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</a:tr>
              <a:tr h="405544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</a:p>
                    <a:p>
                      <a:r>
                        <a:rPr lang="en-US" sz="1600" u="none" dirty="0" smtClean="0">
                          <a:latin typeface="+mn-lt"/>
                        </a:rPr>
                        <a:t>public final class </a:t>
                      </a:r>
                      <a:r>
                        <a:rPr lang="en-US" sz="1600" b="1" u="none" dirty="0" smtClean="0">
                          <a:effectLst/>
                          <a:latin typeface="+mn-lt"/>
                        </a:rPr>
                        <a:t>Long</a:t>
                      </a:r>
                      <a:r>
                        <a:rPr lang="en-US" sz="1600" u="none" dirty="0" smtClean="0">
                          <a:latin typeface="+mn-lt"/>
                        </a:rPr>
                        <a:t> extends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lass in java.lang"/>
                        </a:rPr>
                        <a:t>Number</a:t>
                      </a:r>
                      <a:r>
                        <a:rPr lang="en-US" sz="1600" u="none" dirty="0" smtClean="0">
                          <a:latin typeface="+mn-lt"/>
                        </a:rPr>
                        <a:t> implements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interface in java.lang"/>
                        </a:rPr>
                        <a:t>Comparable</a:t>
                      </a:r>
                      <a:r>
                        <a:rPr lang="en-US" sz="1600" u="none" dirty="0" smtClean="0">
                          <a:latin typeface="+mn-lt"/>
                        </a:rPr>
                        <a:t>&lt;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class in java.lang"/>
                        </a:rPr>
                        <a:t>Long</a:t>
                      </a:r>
                      <a:r>
                        <a:rPr lang="en-US" sz="1600" u="none" dirty="0" smtClean="0">
                          <a:latin typeface="+mn-lt"/>
                        </a:rPr>
                        <a:t>&gt;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</a:tr>
              <a:tr h="405544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Float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Float</a:t>
                      </a:r>
                    </a:p>
                    <a:p>
                      <a:r>
                        <a:rPr lang="en-US" sz="1600" u="none" dirty="0" smtClean="0">
                          <a:latin typeface="+mn-lt"/>
                        </a:rPr>
                        <a:t>public final class </a:t>
                      </a:r>
                      <a:r>
                        <a:rPr lang="en-US" sz="1600" b="1" u="none" dirty="0" smtClean="0">
                          <a:effectLst/>
                          <a:latin typeface="+mn-lt"/>
                        </a:rPr>
                        <a:t>Float</a:t>
                      </a:r>
                      <a:r>
                        <a:rPr lang="en-US" sz="1600" u="none" dirty="0" smtClean="0">
                          <a:latin typeface="+mn-lt"/>
                        </a:rPr>
                        <a:t> extends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lass in java.lang"/>
                        </a:rPr>
                        <a:t>Number</a:t>
                      </a:r>
                      <a:r>
                        <a:rPr lang="en-US" sz="1600" u="none" dirty="0" smtClean="0">
                          <a:latin typeface="+mn-lt"/>
                        </a:rPr>
                        <a:t> implements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interface in java.lang"/>
                        </a:rPr>
                        <a:t>Comparable</a:t>
                      </a:r>
                      <a:r>
                        <a:rPr lang="en-US" sz="1600" u="none" dirty="0" smtClean="0">
                          <a:latin typeface="+mn-lt"/>
                        </a:rPr>
                        <a:t>&lt;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 tooltip="class in java.lang"/>
                        </a:rPr>
                        <a:t>Float</a:t>
                      </a:r>
                      <a:r>
                        <a:rPr lang="en-US" sz="1600" u="none" dirty="0" smtClean="0">
                          <a:latin typeface="+mn-lt"/>
                        </a:rPr>
                        <a:t>&gt;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</a:tr>
              <a:tr h="405544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double 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Double</a:t>
                      </a:r>
                    </a:p>
                    <a:p>
                      <a:r>
                        <a:rPr lang="en-US" sz="1600" u="none" dirty="0" smtClean="0">
                          <a:latin typeface="+mn-lt"/>
                        </a:rPr>
                        <a:t>public final class </a:t>
                      </a:r>
                      <a:r>
                        <a:rPr lang="en-US" sz="1600" b="1" u="none" dirty="0" smtClean="0">
                          <a:effectLst/>
                          <a:latin typeface="+mn-lt"/>
                        </a:rPr>
                        <a:t>Double</a:t>
                      </a:r>
                      <a:r>
                        <a:rPr lang="en-US" sz="1600" u="none" dirty="0" smtClean="0">
                          <a:latin typeface="+mn-lt"/>
                        </a:rPr>
                        <a:t> extends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lass in java.lang"/>
                        </a:rPr>
                        <a:t>Number</a:t>
                      </a:r>
                      <a:r>
                        <a:rPr lang="en-US" sz="1600" u="none" dirty="0" smtClean="0">
                          <a:latin typeface="+mn-lt"/>
                        </a:rPr>
                        <a:t> implements 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interface in java.lang"/>
                        </a:rPr>
                        <a:t>Comparable</a:t>
                      </a:r>
                      <a:r>
                        <a:rPr lang="en-US" sz="1600" u="none" dirty="0" smtClean="0">
                          <a:latin typeface="+mn-lt"/>
                        </a:rPr>
                        <a:t>&lt;</a:t>
                      </a:r>
                      <a:r>
                        <a:rPr 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 tooltip="class in java.lang"/>
                        </a:rPr>
                        <a:t>Double</a:t>
                      </a:r>
                      <a:r>
                        <a:rPr lang="en-US" sz="1600" u="none" dirty="0" smtClean="0">
                          <a:latin typeface="+mn-lt"/>
                        </a:rPr>
                        <a:t>&gt;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319" y="395785"/>
            <a:ext cx="1053607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mtClean="0">
              <a:solidFill>
                <a:srgbClr val="3F7F5F"/>
              </a:solidFill>
              <a:cs typeface="Nirmala UI" panose="020B0502040204020203" pitchFamily="34" charset="0"/>
            </a:endParaRPr>
          </a:p>
          <a:p>
            <a:r>
              <a:rPr lang="en-US" smtClean="0">
                <a:solidFill>
                  <a:srgbClr val="3F7F5F"/>
                </a:solidFill>
                <a:cs typeface="Nirmala UI" panose="020B0502040204020203" pitchFamily="34" charset="0"/>
              </a:rPr>
              <a:t>//</a:t>
            </a:r>
            <a:r>
              <a:rPr lang="en-US">
                <a:solidFill>
                  <a:srgbClr val="3F7F5F"/>
                </a:solidFill>
                <a:cs typeface="Nirmala UI" panose="020B0502040204020203" pitchFamily="34" charset="0"/>
              </a:rPr>
              <a:t>Wrapper Types </a:t>
            </a:r>
          </a:p>
          <a:p>
            <a:r>
              <a:rPr lang="en-US" b="1">
                <a:solidFill>
                  <a:srgbClr val="7F0055"/>
                </a:solidFill>
                <a:cs typeface="Nirmala UI" panose="020B0502040204020203" pitchFamily="34" charset="0"/>
              </a:rPr>
              <a:t>public</a:t>
            </a:r>
            <a:r>
              <a:rPr lang="en-US" b="1">
                <a:solidFill>
                  <a:srgbClr val="000000"/>
                </a:solidFill>
                <a:cs typeface="Nirmala UI" panose="020B0502040204020203" pitchFamily="34" charset="0"/>
              </a:rPr>
              <a:t> </a:t>
            </a:r>
            <a:r>
              <a:rPr lang="en-US" b="1">
                <a:solidFill>
                  <a:srgbClr val="7F0055"/>
                </a:solidFill>
                <a:cs typeface="Nirmala UI" panose="020B0502040204020203" pitchFamily="34" charset="0"/>
              </a:rPr>
              <a:t>class</a:t>
            </a:r>
            <a:r>
              <a:rPr lang="en-US" b="1">
                <a:solidFill>
                  <a:srgbClr val="000000"/>
                </a:solidFill>
                <a:cs typeface="Nirmala UI" panose="020B0502040204020203" pitchFamily="34" charset="0"/>
              </a:rPr>
              <a:t> Eg3 {</a:t>
            </a:r>
          </a:p>
          <a:p>
            <a:endParaRPr lang="en-US">
              <a:cs typeface="Nirmala UI" panose="020B0502040204020203" pitchFamily="34" charset="0"/>
            </a:endParaRPr>
          </a:p>
          <a:p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Byte </a:t>
            </a:r>
            <a:r>
              <a:rPr lang="en-US">
                <a:solidFill>
                  <a:srgbClr val="0000C0"/>
                </a:solidFill>
                <a:cs typeface="Nirmala UI" panose="020B0502040204020203" pitchFamily="34" charset="0"/>
              </a:rPr>
              <a:t>b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Short </a:t>
            </a:r>
            <a:r>
              <a:rPr lang="en-US">
                <a:solidFill>
                  <a:srgbClr val="0000C0"/>
                </a:solidFill>
                <a:cs typeface="Nirmala UI" panose="020B0502040204020203" pitchFamily="34" charset="0"/>
              </a:rPr>
              <a:t>s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Integer </a:t>
            </a:r>
            <a:r>
              <a:rPr lang="en-US">
                <a:solidFill>
                  <a:srgbClr val="0000C0"/>
                </a:solidFill>
                <a:cs typeface="Nirmala UI" panose="020B0502040204020203" pitchFamily="34" charset="0"/>
              </a:rPr>
              <a:t>i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Float </a:t>
            </a:r>
            <a:r>
              <a:rPr lang="en-US">
                <a:solidFill>
                  <a:srgbClr val="0000C0"/>
                </a:solidFill>
                <a:cs typeface="Nirmala UI" panose="020B0502040204020203" pitchFamily="34" charset="0"/>
              </a:rPr>
              <a:t>f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; </a:t>
            </a:r>
          </a:p>
          <a:p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Double </a:t>
            </a:r>
            <a:r>
              <a:rPr lang="en-US">
                <a:solidFill>
                  <a:srgbClr val="0000C0"/>
                </a:solidFill>
                <a:cs typeface="Nirmala UI" panose="020B0502040204020203" pitchFamily="34" charset="0"/>
              </a:rPr>
              <a:t>d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Long </a:t>
            </a:r>
            <a:r>
              <a:rPr lang="en-US">
                <a:solidFill>
                  <a:srgbClr val="0000C0"/>
                </a:solidFill>
                <a:cs typeface="Nirmala UI" panose="020B0502040204020203" pitchFamily="34" charset="0"/>
              </a:rPr>
              <a:t>l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Boolean </a:t>
            </a:r>
            <a:r>
              <a:rPr lang="en-US">
                <a:solidFill>
                  <a:srgbClr val="0000C0"/>
                </a:solidFill>
                <a:cs typeface="Nirmala UI" panose="020B0502040204020203" pitchFamily="34" charset="0"/>
              </a:rPr>
              <a:t>b1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; </a:t>
            </a:r>
          </a:p>
          <a:p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Character </a:t>
            </a:r>
            <a:r>
              <a:rPr lang="en-US">
                <a:solidFill>
                  <a:srgbClr val="0000C0"/>
                </a:solidFill>
                <a:cs typeface="Nirmala UI" panose="020B0502040204020203" pitchFamily="34" charset="0"/>
              </a:rPr>
              <a:t>ch</a:t>
            </a:r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;</a:t>
            </a:r>
          </a:p>
          <a:p>
            <a:endParaRPr lang="en-US">
              <a:cs typeface="Nirmala UI" panose="020B0502040204020203" pitchFamily="34" charset="0"/>
            </a:endParaRPr>
          </a:p>
          <a:p>
            <a:r>
              <a:rPr lang="en-US" b="1">
                <a:solidFill>
                  <a:srgbClr val="7F0055"/>
                </a:solidFill>
                <a:cs typeface="Nirmala UI" panose="020B0502040204020203" pitchFamily="34" charset="0"/>
              </a:rPr>
              <a:t>public</a:t>
            </a:r>
            <a:r>
              <a:rPr lang="en-US" b="1">
                <a:solidFill>
                  <a:srgbClr val="000000"/>
                </a:solidFill>
                <a:cs typeface="Nirmala UI" panose="020B0502040204020203" pitchFamily="34" charset="0"/>
              </a:rPr>
              <a:t> </a:t>
            </a:r>
            <a:r>
              <a:rPr lang="en-US" b="1">
                <a:solidFill>
                  <a:srgbClr val="7F0055"/>
                </a:solidFill>
                <a:cs typeface="Nirmala UI" panose="020B0502040204020203" pitchFamily="34" charset="0"/>
              </a:rPr>
              <a:t>static</a:t>
            </a:r>
            <a:r>
              <a:rPr lang="en-US" b="1">
                <a:solidFill>
                  <a:srgbClr val="000000"/>
                </a:solidFill>
                <a:cs typeface="Nirmala UI" panose="020B0502040204020203" pitchFamily="34" charset="0"/>
              </a:rPr>
              <a:t> </a:t>
            </a:r>
            <a:r>
              <a:rPr lang="en-US" b="1">
                <a:solidFill>
                  <a:srgbClr val="7F0055"/>
                </a:solidFill>
                <a:cs typeface="Nirmala UI" panose="020B0502040204020203" pitchFamily="34" charset="0"/>
              </a:rPr>
              <a:t>void</a:t>
            </a:r>
            <a:r>
              <a:rPr lang="en-US" b="1">
                <a:solidFill>
                  <a:srgbClr val="000000"/>
                </a:solidFill>
                <a:cs typeface="Nirmala UI" panose="020B0502040204020203" pitchFamily="34" charset="0"/>
              </a:rPr>
              <a:t> main(String[] </a:t>
            </a:r>
            <a:r>
              <a:rPr lang="en-US" b="1">
                <a:solidFill>
                  <a:srgbClr val="6A3E3E"/>
                </a:solidFill>
                <a:cs typeface="Nirmala UI" panose="020B0502040204020203" pitchFamily="34" charset="0"/>
              </a:rPr>
              <a:t>args</a:t>
            </a:r>
            <a:r>
              <a:rPr lang="en-US" b="1">
                <a:solidFill>
                  <a:srgbClr val="000000"/>
                </a:solidFill>
                <a:cs typeface="Nirmala UI" panose="020B0502040204020203" pitchFamily="34" charset="0"/>
              </a:rPr>
              <a:t>) {</a:t>
            </a:r>
          </a:p>
          <a:p>
            <a:endParaRPr lang="en-US">
              <a:cs typeface="Nirmala UI" panose="020B0502040204020203" pitchFamily="34" charset="0"/>
            </a:endParaRPr>
          </a:p>
          <a:p>
            <a:r>
              <a:rPr lang="en-US">
                <a:solidFill>
                  <a:srgbClr val="000000"/>
                </a:solidFill>
                <a:cs typeface="Nirmala UI" panose="020B0502040204020203" pitchFamily="34" charset="0"/>
              </a:rPr>
              <a:t>}</a:t>
            </a:r>
            <a:endParaRPr lang="en-US"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0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1203</Words>
  <Application>Microsoft Office PowerPoint</Application>
  <PresentationFormat>Widescreen</PresentationFormat>
  <Paragraphs>464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Nirmala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113</cp:revision>
  <dcterms:created xsi:type="dcterms:W3CDTF">2021-09-21T07:49:09Z</dcterms:created>
  <dcterms:modified xsi:type="dcterms:W3CDTF">2022-09-23T10:10:13Z</dcterms:modified>
</cp:coreProperties>
</file>