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67" r:id="rId3"/>
    <p:sldId id="268" r:id="rId4"/>
    <p:sldId id="269" r:id="rId5"/>
    <p:sldId id="270" r:id="rId6"/>
    <p:sldId id="274" r:id="rId7"/>
    <p:sldId id="275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687CC-B04B-4068-A443-DD8F9FF0178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CAEB6-D732-493A-ADDC-C3EC82C7E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45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Ex 105_DataTypes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1A7C1-28BC-48F2-9B37-3B1E06EC606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1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24CE-2AE3-41C7-94DE-B218FFB5936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771D-B67E-401B-A8BD-7CBFFAB5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93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24CE-2AE3-41C7-94DE-B218FFB5936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771D-B67E-401B-A8BD-7CBFFAB5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56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24CE-2AE3-41C7-94DE-B218FFB5936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771D-B67E-401B-A8BD-7CBFFAB5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65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24CE-2AE3-41C7-94DE-B218FFB5936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771D-B67E-401B-A8BD-7CBFFAB5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40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24CE-2AE3-41C7-94DE-B218FFB5936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771D-B67E-401B-A8BD-7CBFFAB5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29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24CE-2AE3-41C7-94DE-B218FFB5936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771D-B67E-401B-A8BD-7CBFFAB5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20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24CE-2AE3-41C7-94DE-B218FFB5936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771D-B67E-401B-A8BD-7CBFFAB5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2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24CE-2AE3-41C7-94DE-B218FFB5936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771D-B67E-401B-A8BD-7CBFFAB5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72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24CE-2AE3-41C7-94DE-B218FFB5936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771D-B67E-401B-A8BD-7CBFFAB5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45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24CE-2AE3-41C7-94DE-B218FFB5936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771D-B67E-401B-A8BD-7CBFFAB5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25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24CE-2AE3-41C7-94DE-B218FFB5936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771D-B67E-401B-A8BD-7CBFFAB5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84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424CE-2AE3-41C7-94DE-B218FFB5936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1771D-B67E-401B-A8BD-7CBFFAB5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05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400" y="418630"/>
            <a:ext cx="11379200" cy="58795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Literals:</a:t>
            </a:r>
          </a:p>
          <a:p>
            <a:endParaRPr lang="en-US" b="1" dirty="0"/>
          </a:p>
          <a:p>
            <a:pPr>
              <a:lnSpc>
                <a:spcPct val="115000"/>
              </a:lnSpc>
              <a:spcAft>
                <a:spcPts val="988"/>
              </a:spcAft>
            </a:pPr>
            <a:r>
              <a:rPr lang="en-US" dirty="0">
                <a:solidFill>
                  <a:schemeClr val="tx1"/>
                </a:solidFill>
                <a:ea typeface="Times New Roman"/>
                <a:cs typeface="Times New Roman"/>
              </a:rPr>
              <a:t>A</a:t>
            </a:r>
            <a:r>
              <a:rPr lang="en-US" b="1" dirty="0">
                <a:solidFill>
                  <a:srgbClr val="0070C0"/>
                </a:solidFill>
                <a:ea typeface="Times New Roman"/>
                <a:cs typeface="Times New Roman"/>
              </a:rPr>
              <a:t> Constant Value </a:t>
            </a:r>
            <a:r>
              <a:rPr lang="en-US" dirty="0">
                <a:ea typeface="Times New Roman"/>
                <a:cs typeface="Times New Roman"/>
              </a:rPr>
              <a:t>in Java is created by a </a:t>
            </a:r>
            <a:r>
              <a:rPr lang="en-US" b="1" dirty="0">
                <a:solidFill>
                  <a:srgbClr val="0070C0"/>
                </a:solidFill>
                <a:ea typeface="Times New Roman"/>
                <a:cs typeface="Times New Roman"/>
              </a:rPr>
              <a:t>Literal</a:t>
            </a:r>
            <a:r>
              <a:rPr lang="en-US" dirty="0">
                <a:ea typeface="Times New Roman"/>
                <a:cs typeface="Times New Roman"/>
              </a:rPr>
              <a:t> </a:t>
            </a:r>
            <a:r>
              <a:rPr lang="en-US" i="1" dirty="0">
                <a:ea typeface="Times New Roman"/>
                <a:cs typeface="Times New Roman"/>
              </a:rPr>
              <a:t>Representation</a:t>
            </a:r>
            <a:r>
              <a:rPr lang="en-US" dirty="0">
                <a:ea typeface="Times New Roman"/>
                <a:cs typeface="Times New Roman"/>
              </a:rPr>
              <a:t>. </a:t>
            </a:r>
          </a:p>
          <a:p>
            <a:pPr>
              <a:lnSpc>
                <a:spcPct val="115000"/>
              </a:lnSpc>
              <a:spcAft>
                <a:spcPts val="988"/>
              </a:spcAft>
            </a:pPr>
            <a:r>
              <a:rPr lang="en-US" b="1" dirty="0">
                <a:solidFill>
                  <a:srgbClr val="0070C0"/>
                </a:solidFill>
                <a:ea typeface="Times New Roman"/>
                <a:cs typeface="Times New Roman"/>
              </a:rPr>
              <a:t>Constant V</a:t>
            </a:r>
            <a:r>
              <a:rPr lang="en-US" b="1" dirty="0">
                <a:solidFill>
                  <a:srgbClr val="0070C0"/>
                </a:solidFill>
              </a:rPr>
              <a:t>alue can’t change </a:t>
            </a:r>
            <a:r>
              <a:rPr lang="en-US" dirty="0"/>
              <a:t>during the execution of the program.</a:t>
            </a:r>
          </a:p>
          <a:p>
            <a:pPr>
              <a:lnSpc>
                <a:spcPct val="115000"/>
              </a:lnSpc>
              <a:spcAft>
                <a:spcPts val="988"/>
              </a:spcAft>
            </a:pPr>
            <a:r>
              <a:rPr lang="en-US" b="1" dirty="0">
                <a:solidFill>
                  <a:srgbClr val="00B050"/>
                </a:solidFill>
                <a:ea typeface="Times New Roman"/>
                <a:cs typeface="Times New Roman"/>
              </a:rPr>
              <a:t>int a = 10; </a:t>
            </a:r>
          </a:p>
          <a:p>
            <a:pPr>
              <a:lnSpc>
                <a:spcPct val="115000"/>
              </a:lnSpc>
              <a:spcAft>
                <a:spcPts val="988"/>
              </a:spcAft>
            </a:pPr>
            <a:r>
              <a:rPr lang="en-US" b="1" dirty="0">
                <a:solidFill>
                  <a:srgbClr val="00B050"/>
                </a:solidFill>
                <a:ea typeface="Times New Roman"/>
                <a:cs typeface="Times New Roman"/>
              </a:rPr>
              <a:t>float f = 10.0f</a:t>
            </a:r>
          </a:p>
          <a:p>
            <a:pPr>
              <a:lnSpc>
                <a:spcPct val="115000"/>
              </a:lnSpc>
              <a:spcAft>
                <a:spcPts val="988"/>
              </a:spcAft>
            </a:pPr>
            <a:r>
              <a:rPr lang="en-US" b="1" dirty="0">
                <a:solidFill>
                  <a:srgbClr val="00B050"/>
                </a:solidFill>
                <a:ea typeface="Times New Roman"/>
                <a:cs typeface="Times New Roman"/>
              </a:rPr>
              <a:t>char ch = ‘d’;</a:t>
            </a:r>
          </a:p>
          <a:p>
            <a:pPr>
              <a:lnSpc>
                <a:spcPct val="115000"/>
              </a:lnSpc>
              <a:spcAft>
                <a:spcPts val="988"/>
              </a:spcAft>
            </a:pPr>
            <a:r>
              <a:rPr lang="en-US" b="1" dirty="0">
                <a:solidFill>
                  <a:srgbClr val="00B050"/>
                </a:solidFill>
                <a:ea typeface="Times New Roman"/>
                <a:cs typeface="Times New Roman"/>
              </a:rPr>
              <a:t>String s = “This is a Literal”;</a:t>
            </a:r>
          </a:p>
          <a:p>
            <a:pPr>
              <a:lnSpc>
                <a:spcPct val="115000"/>
              </a:lnSpc>
              <a:spcAft>
                <a:spcPts val="988"/>
              </a:spcAft>
            </a:pPr>
            <a:endParaRPr lang="en-US" b="1" dirty="0">
              <a:solidFill>
                <a:srgbClr val="00B050"/>
              </a:solidFill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988"/>
              </a:spcAft>
            </a:pPr>
            <a:endParaRPr lang="en-US" b="1" dirty="0">
              <a:solidFill>
                <a:srgbClr val="00B050"/>
              </a:solidFill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988"/>
              </a:spcAft>
            </a:pPr>
            <a:endParaRPr lang="en-US" b="1" dirty="0">
              <a:solidFill>
                <a:srgbClr val="00B050"/>
              </a:solidFill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988"/>
              </a:spcAft>
            </a:pPr>
            <a:endParaRPr lang="en-US" b="1" dirty="0">
              <a:solidFill>
                <a:srgbClr val="00B050"/>
              </a:solidFill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988"/>
              </a:spcAft>
            </a:pPr>
            <a:endParaRPr lang="en-US" b="1" dirty="0">
              <a:solidFill>
                <a:srgbClr val="00B050"/>
              </a:solidFill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988"/>
              </a:spcAft>
            </a:pPr>
            <a:endParaRPr lang="en-US" b="1" dirty="0">
              <a:solidFill>
                <a:srgbClr val="00B050"/>
              </a:solidFill>
              <a:ea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3955815"/>
            <a:ext cx="6604000" cy="21980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988"/>
              </a:spcAft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Times New Roman"/>
                <a:cs typeface="Times New Roman"/>
              </a:rPr>
              <a:t>int a = 10;</a:t>
            </a:r>
          </a:p>
          <a:p>
            <a:pPr>
              <a:lnSpc>
                <a:spcPct val="115000"/>
              </a:lnSpc>
              <a:spcAft>
                <a:spcPts val="988"/>
              </a:spcAft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Times New Roman"/>
                <a:cs typeface="Times New Roman"/>
              </a:rPr>
              <a:t>int is a </a:t>
            </a:r>
            <a:r>
              <a:rPr lang="en-US" b="1" dirty="0">
                <a:solidFill>
                  <a:srgbClr val="0070C0"/>
                </a:solidFill>
                <a:ea typeface="Times New Roman"/>
                <a:cs typeface="Times New Roman"/>
              </a:rPr>
              <a:t>Data Type </a:t>
            </a:r>
            <a:r>
              <a:rPr lang="en-US" b="1" dirty="0">
                <a:solidFill>
                  <a:srgbClr val="0070C0"/>
                </a:solidFill>
                <a:ea typeface="Times New Roman"/>
                <a:cs typeface="Times New Roman"/>
                <a:sym typeface="Wingdings" pitchFamily="2" charset="2"/>
              </a:rPr>
              <a:t>Keyword</a:t>
            </a:r>
            <a:endParaRPr lang="en-US" b="1" dirty="0">
              <a:solidFill>
                <a:srgbClr val="0070C0"/>
              </a:solidFill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988"/>
              </a:spcAft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Times New Roman"/>
                <a:cs typeface="Times New Roman"/>
              </a:rPr>
              <a:t>a is a </a:t>
            </a:r>
            <a:r>
              <a:rPr lang="en-US" b="1" dirty="0">
                <a:solidFill>
                  <a:srgbClr val="0070C0"/>
                </a:solidFill>
                <a:ea typeface="Times New Roman"/>
                <a:cs typeface="Times New Roman"/>
              </a:rPr>
              <a:t>Variable </a:t>
            </a:r>
            <a:r>
              <a:rPr lang="en-US" b="1" dirty="0">
                <a:solidFill>
                  <a:srgbClr val="0070C0"/>
                </a:solidFill>
                <a:ea typeface="Times New Roman"/>
                <a:cs typeface="Times New Roman"/>
                <a:sym typeface="Wingdings" pitchFamily="2" charset="2"/>
              </a:rPr>
              <a:t> Identifier</a:t>
            </a:r>
            <a:endParaRPr lang="en-US" b="1" dirty="0">
              <a:solidFill>
                <a:srgbClr val="0070C0"/>
              </a:solidFill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988"/>
              </a:spcAft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Times New Roman"/>
                <a:cs typeface="Times New Roman"/>
              </a:rPr>
              <a:t>10 is a </a:t>
            </a:r>
            <a:r>
              <a:rPr lang="en-US" b="1" dirty="0">
                <a:solidFill>
                  <a:srgbClr val="0070C0"/>
                </a:solidFill>
                <a:ea typeface="Times New Roman"/>
                <a:cs typeface="Times New Roman"/>
              </a:rPr>
              <a:t>Constant Value. </a:t>
            </a:r>
            <a:r>
              <a:rPr lang="en-US" b="1" dirty="0">
                <a:solidFill>
                  <a:srgbClr val="0070C0"/>
                </a:solidFill>
                <a:ea typeface="Times New Roman"/>
                <a:cs typeface="Times New Roman"/>
                <a:sym typeface="Wingdings" pitchFamily="2" charset="2"/>
              </a:rPr>
              <a:t> Literals</a:t>
            </a:r>
          </a:p>
          <a:p>
            <a:pPr>
              <a:lnSpc>
                <a:spcPct val="115000"/>
              </a:lnSpc>
              <a:spcAft>
                <a:spcPts val="988"/>
              </a:spcAft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Times New Roman"/>
                <a:cs typeface="Times New Roman"/>
              </a:rPr>
              <a:t>10 .0f is a </a:t>
            </a:r>
            <a:r>
              <a:rPr lang="en-US" b="1" dirty="0">
                <a:solidFill>
                  <a:srgbClr val="0070C0"/>
                </a:solidFill>
                <a:ea typeface="Times New Roman"/>
                <a:cs typeface="Times New Roman"/>
              </a:rPr>
              <a:t>Constant Value. </a:t>
            </a:r>
            <a:r>
              <a:rPr lang="en-US" b="1" dirty="0">
                <a:solidFill>
                  <a:srgbClr val="0070C0"/>
                </a:solidFill>
                <a:ea typeface="Times New Roman"/>
                <a:cs typeface="Times New Roman"/>
                <a:sym typeface="Wingdings" pitchFamily="2" charset="2"/>
              </a:rPr>
              <a:t> Literals</a:t>
            </a:r>
            <a:endParaRPr lang="en-US" b="1" dirty="0">
              <a:solidFill>
                <a:srgbClr val="0070C0"/>
              </a:solidFill>
              <a:ea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400" y="2751668"/>
            <a:ext cx="5994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Literals many be number or text which represents a value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77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69149"/>
            <a:ext cx="107696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There are basically </a:t>
            </a:r>
            <a:r>
              <a:rPr lang="en-US" b="1" dirty="0">
                <a:solidFill>
                  <a:srgbClr val="0070C0"/>
                </a:solidFill>
              </a:rPr>
              <a:t>5 types </a:t>
            </a:r>
            <a:r>
              <a:rPr lang="en-US" dirty="0"/>
              <a:t>of </a:t>
            </a:r>
            <a:r>
              <a:rPr lang="en-US" b="1" dirty="0">
                <a:solidFill>
                  <a:srgbClr val="0070C0"/>
                </a:solidFill>
              </a:rPr>
              <a:t>Literals</a:t>
            </a:r>
            <a:r>
              <a:rPr lang="en-US" dirty="0"/>
              <a:t> present in Java programming language.</a:t>
            </a:r>
          </a:p>
          <a:p>
            <a:endParaRPr lang="en-US" dirty="0"/>
          </a:p>
          <a:p>
            <a:pPr marL="451576" indent="-451576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Integer Literals</a:t>
            </a:r>
          </a:p>
          <a:p>
            <a:pPr marL="451576" indent="-451576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Floating Point Literals</a:t>
            </a:r>
          </a:p>
          <a:p>
            <a:pPr marL="451576" indent="-451576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Character Literals</a:t>
            </a:r>
          </a:p>
          <a:p>
            <a:pPr marL="451576" indent="-451576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String Literals</a:t>
            </a:r>
          </a:p>
          <a:p>
            <a:pPr marL="451576" indent="-451576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Boolean </a:t>
            </a:r>
            <a:r>
              <a:rPr lang="en-US" b="1" dirty="0" smtClean="0">
                <a:solidFill>
                  <a:srgbClr val="00B050"/>
                </a:solidFill>
              </a:rPr>
              <a:t>Literals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129536"/>
            <a:ext cx="107696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Number Systems Format in Computer Machines</a:t>
            </a:r>
          </a:p>
          <a:p>
            <a:endParaRPr lang="en-IN" dirty="0"/>
          </a:p>
          <a:p>
            <a:pPr marL="338682" indent="-338682">
              <a:buFont typeface="+mj-lt"/>
              <a:buAutoNum type="arabicPeriod"/>
            </a:pPr>
            <a:r>
              <a:rPr lang="en-IN" dirty="0"/>
              <a:t>Binary (base 2)</a:t>
            </a:r>
          </a:p>
          <a:p>
            <a:pPr marL="338682" indent="-338682">
              <a:buFont typeface="+mj-lt"/>
              <a:buAutoNum type="arabicPeriod"/>
            </a:pPr>
            <a:r>
              <a:rPr lang="en-IN" dirty="0"/>
              <a:t>Octal (base 8)</a:t>
            </a:r>
          </a:p>
          <a:p>
            <a:pPr marL="338682" indent="-338682">
              <a:buFont typeface="+mj-lt"/>
              <a:buAutoNum type="arabicPeriod"/>
            </a:pPr>
            <a:r>
              <a:rPr lang="en-IN" dirty="0"/>
              <a:t>Decimal (base 10)</a:t>
            </a:r>
          </a:p>
          <a:p>
            <a:pPr marL="338682" indent="-338682">
              <a:buFont typeface="+mj-lt"/>
              <a:buAutoNum type="arabicPeriod"/>
            </a:pPr>
            <a:r>
              <a:rPr lang="en-IN" dirty="0"/>
              <a:t>Hexadecimal (base 16)</a:t>
            </a:r>
          </a:p>
          <a:p>
            <a:pPr marL="338682" indent="-338682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400" y="343371"/>
            <a:ext cx="11176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Binary:</a:t>
            </a:r>
          </a:p>
          <a:p>
            <a:r>
              <a:rPr lang="en-IN" b="1" dirty="0">
                <a:solidFill>
                  <a:srgbClr val="00B050"/>
                </a:solidFill>
              </a:rPr>
              <a:t>Supports</a:t>
            </a:r>
            <a:r>
              <a:rPr lang="en-IN" dirty="0"/>
              <a:t> 0`s and 1`s</a:t>
            </a:r>
          </a:p>
          <a:p>
            <a:r>
              <a:rPr lang="en-IN" b="1" dirty="0">
                <a:solidFill>
                  <a:srgbClr val="00B050"/>
                </a:solidFill>
              </a:rPr>
              <a:t>Prefix</a:t>
            </a:r>
            <a:r>
              <a:rPr lang="en-IN" dirty="0"/>
              <a:t>  b, or B</a:t>
            </a:r>
          </a:p>
          <a:p>
            <a:r>
              <a:rPr lang="en-IN" b="1" dirty="0">
                <a:solidFill>
                  <a:srgbClr val="00B050"/>
                </a:solidFill>
              </a:rPr>
              <a:t>Ex</a:t>
            </a:r>
            <a:r>
              <a:rPr lang="en-IN" dirty="0"/>
              <a:t>: </a:t>
            </a:r>
            <a:r>
              <a:rPr lang="en-IN" b="1" dirty="0">
                <a:solidFill>
                  <a:srgbClr val="7030A0"/>
                </a:solidFill>
              </a:rPr>
              <a:t>int binaryValue = 0b00101;</a:t>
            </a:r>
            <a:r>
              <a:rPr lang="en-IN" dirty="0"/>
              <a:t> //5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400" y="1848557"/>
            <a:ext cx="11176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Octal: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Supports</a:t>
            </a:r>
            <a:r>
              <a:rPr lang="en-IN" dirty="0" smtClean="0"/>
              <a:t> 0, 1, 2, 3, 4, 5, 6 , 7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Prefix</a:t>
            </a:r>
            <a:r>
              <a:rPr lang="en-IN" dirty="0" smtClean="0"/>
              <a:t> 0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Ex</a:t>
            </a:r>
            <a:r>
              <a:rPr lang="en-IN" dirty="0"/>
              <a:t>: </a:t>
            </a:r>
            <a:r>
              <a:rPr lang="en-IN" b="1" dirty="0">
                <a:solidFill>
                  <a:srgbClr val="7030A0"/>
                </a:solidFill>
              </a:rPr>
              <a:t>int octalValue = 01200;</a:t>
            </a:r>
            <a:r>
              <a:rPr lang="en-IN" dirty="0"/>
              <a:t> // 640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6400" y="3353742"/>
            <a:ext cx="11176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  <a:latin typeface="+mj-lt"/>
              </a:rPr>
              <a:t>Decimal</a:t>
            </a:r>
          </a:p>
          <a:p>
            <a:r>
              <a:rPr lang="en-IN" b="1" dirty="0">
                <a:solidFill>
                  <a:srgbClr val="00B050"/>
                </a:solidFill>
                <a:latin typeface="+mj-lt"/>
              </a:rPr>
              <a:t>Supports</a:t>
            </a:r>
            <a:r>
              <a:rPr lang="en-IN" dirty="0">
                <a:latin typeface="+mj-lt"/>
              </a:rPr>
              <a:t> 0, 1, 2, 3, 4, 5, 6, 7, 8, 9</a:t>
            </a:r>
          </a:p>
          <a:p>
            <a:r>
              <a:rPr lang="en-IN" b="1" dirty="0">
                <a:solidFill>
                  <a:srgbClr val="00B050"/>
                </a:solidFill>
                <a:latin typeface="+mj-lt"/>
              </a:rPr>
              <a:t>Prefix</a:t>
            </a:r>
            <a:r>
              <a:rPr lang="en-IN" dirty="0">
                <a:latin typeface="+mj-lt"/>
              </a:rPr>
              <a:t>: 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Don’t have any prefix !!!</a:t>
            </a:r>
          </a:p>
          <a:p>
            <a:r>
              <a:rPr lang="en-IN" b="1" dirty="0">
                <a:solidFill>
                  <a:srgbClr val="00B050"/>
                </a:solidFill>
                <a:latin typeface="+mj-lt"/>
              </a:rPr>
              <a:t>Ex</a:t>
            </a:r>
            <a:r>
              <a:rPr lang="en-IN" dirty="0">
                <a:latin typeface="+mj-lt"/>
              </a:rPr>
              <a:t>: </a:t>
            </a:r>
            <a:r>
              <a:rPr lang="en-IN" b="1" dirty="0">
                <a:solidFill>
                  <a:srgbClr val="7030A0"/>
                </a:solidFill>
                <a:latin typeface="+mj-lt"/>
              </a:rPr>
              <a:t>int id= 10;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296" y="4934185"/>
            <a:ext cx="111760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  <a:latin typeface="+mj-lt"/>
              </a:rPr>
              <a:t>Hexadecimal</a:t>
            </a:r>
          </a:p>
          <a:p>
            <a:r>
              <a:rPr lang="en-IN" b="1" dirty="0">
                <a:solidFill>
                  <a:srgbClr val="00B050"/>
                </a:solidFill>
                <a:latin typeface="+mj-lt"/>
              </a:rPr>
              <a:t>Supports</a:t>
            </a:r>
            <a:r>
              <a:rPr lang="en-IN" dirty="0">
                <a:latin typeface="+mj-lt"/>
              </a:rPr>
              <a:t> 0, 1, 2, 3, 4, 5, 6, 7, 8, 9 </a:t>
            </a:r>
          </a:p>
          <a:p>
            <a:r>
              <a:rPr lang="en-IN" dirty="0">
                <a:latin typeface="+mj-lt"/>
              </a:rPr>
              <a:t>                  A, B, C, D, E, F</a:t>
            </a:r>
          </a:p>
          <a:p>
            <a:r>
              <a:rPr lang="en-IN" b="1" dirty="0">
                <a:solidFill>
                  <a:srgbClr val="00B050"/>
                </a:solidFill>
                <a:latin typeface="+mj-lt"/>
              </a:rPr>
              <a:t>Prefix</a:t>
            </a:r>
            <a:r>
              <a:rPr lang="en-IN" dirty="0">
                <a:latin typeface="+mj-lt"/>
              </a:rPr>
              <a:t>: ox or  oX</a:t>
            </a:r>
            <a:endParaRPr lang="en-IN" dirty="0">
              <a:solidFill>
                <a:srgbClr val="C00000"/>
              </a:solidFill>
              <a:latin typeface="+mj-lt"/>
            </a:endParaRPr>
          </a:p>
          <a:p>
            <a:r>
              <a:rPr lang="en-IN" b="1" dirty="0">
                <a:solidFill>
                  <a:srgbClr val="00B050"/>
                </a:solidFill>
                <a:latin typeface="+mj-lt"/>
              </a:rPr>
              <a:t>Ex</a:t>
            </a:r>
            <a:r>
              <a:rPr lang="en-IN" dirty="0">
                <a:latin typeface="+mj-lt"/>
              </a:rPr>
              <a:t>: </a:t>
            </a:r>
            <a:r>
              <a:rPr lang="en-IN" b="1" dirty="0">
                <a:solidFill>
                  <a:srgbClr val="7030A0"/>
                </a:solidFill>
                <a:latin typeface="+mj-lt"/>
              </a:rPr>
              <a:t>int hexaDecimalValue = 0XACE;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785" y="423081"/>
            <a:ext cx="11013743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>
                <a:solidFill>
                  <a:srgbClr val="3F7F5F"/>
                </a:solidFill>
              </a:rPr>
              <a:t>//Integer Literals</a:t>
            </a:r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class</a:t>
            </a:r>
            <a:r>
              <a:rPr lang="en-US" b="1">
                <a:solidFill>
                  <a:srgbClr val="000000"/>
                </a:solidFill>
              </a:rPr>
              <a:t> Eg1 {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void</a:t>
            </a:r>
            <a:r>
              <a:rPr lang="en-US" b="1">
                <a:solidFill>
                  <a:srgbClr val="000000"/>
                </a:solidFill>
              </a:rPr>
              <a:t> main(String[] </a:t>
            </a:r>
            <a:r>
              <a:rPr lang="en-US" b="1">
                <a:solidFill>
                  <a:srgbClr val="6A3E3E"/>
                </a:solidFill>
              </a:rPr>
              <a:t>args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int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6A3E3E"/>
                </a:solidFill>
              </a:rPr>
              <a:t>a</a:t>
            </a:r>
            <a:r>
              <a:rPr lang="en-US" b="1">
                <a:solidFill>
                  <a:srgbClr val="000000"/>
                </a:solidFill>
              </a:rPr>
              <a:t> = 10; </a:t>
            </a:r>
            <a:r>
              <a:rPr lang="en-US" b="1">
                <a:solidFill>
                  <a:srgbClr val="3F7F5F"/>
                </a:solidFill>
              </a:rPr>
              <a:t>// 10 is literal</a:t>
            </a:r>
          </a:p>
          <a:p>
            <a:r>
              <a:rPr lang="en-US" b="1">
                <a:solidFill>
                  <a:srgbClr val="7F0055"/>
                </a:solidFill>
              </a:rPr>
              <a:t>int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6A3E3E"/>
                </a:solidFill>
              </a:rPr>
              <a:t>b</a:t>
            </a:r>
            <a:r>
              <a:rPr lang="en-US" b="1">
                <a:solidFill>
                  <a:srgbClr val="000000"/>
                </a:solidFill>
              </a:rPr>
              <a:t> = 20; </a:t>
            </a:r>
            <a:r>
              <a:rPr lang="en-US" b="1">
                <a:solidFill>
                  <a:srgbClr val="3F7F5F"/>
                </a:solidFill>
              </a:rPr>
              <a:t>// 20 is literal</a:t>
            </a:r>
          </a:p>
          <a:p>
            <a:r>
              <a:rPr lang="en-US" b="1">
                <a:solidFill>
                  <a:srgbClr val="7F0055"/>
                </a:solidFill>
              </a:rPr>
              <a:t>int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6A3E3E"/>
                </a:solidFill>
              </a:rPr>
              <a:t>c</a:t>
            </a:r>
            <a:r>
              <a:rPr lang="en-US" b="1">
                <a:solidFill>
                  <a:srgbClr val="000000"/>
                </a:solidFill>
              </a:rPr>
              <a:t> = 30; </a:t>
            </a:r>
            <a:r>
              <a:rPr lang="en-US" b="1">
                <a:solidFill>
                  <a:srgbClr val="3F7F5F"/>
                </a:solidFill>
              </a:rPr>
              <a:t>// 30 is literal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int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6A3E3E"/>
                </a:solidFill>
              </a:rPr>
              <a:t>d</a:t>
            </a:r>
            <a:r>
              <a:rPr lang="en-US" b="1">
                <a:solidFill>
                  <a:srgbClr val="000000"/>
                </a:solidFill>
              </a:rPr>
              <a:t> = </a:t>
            </a:r>
            <a:r>
              <a:rPr lang="en-US" b="1">
                <a:solidFill>
                  <a:srgbClr val="6A3E3E"/>
                </a:solidFill>
              </a:rPr>
              <a:t>a</a:t>
            </a:r>
            <a:r>
              <a:rPr lang="en-US" b="1">
                <a:solidFill>
                  <a:srgbClr val="000000"/>
                </a:solidFill>
              </a:rPr>
              <a:t> + </a:t>
            </a:r>
            <a:r>
              <a:rPr lang="en-US" b="1">
                <a:solidFill>
                  <a:srgbClr val="6A3E3E"/>
                </a:solidFill>
              </a:rPr>
              <a:t>b</a:t>
            </a:r>
            <a:r>
              <a:rPr lang="en-US" b="1">
                <a:solidFill>
                  <a:srgbClr val="000000"/>
                </a:solidFill>
              </a:rPr>
              <a:t> + </a:t>
            </a:r>
            <a:r>
              <a:rPr lang="en-US" b="1">
                <a:solidFill>
                  <a:srgbClr val="6A3E3E"/>
                </a:solidFill>
              </a:rPr>
              <a:t>c</a:t>
            </a:r>
            <a:r>
              <a:rPr lang="en-US" b="1">
                <a:solidFill>
                  <a:srgbClr val="000000"/>
                </a:solidFill>
              </a:rPr>
              <a:t>;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 i="1">
                <a:solidFill>
                  <a:srgbClr val="0000C0"/>
                </a:solidFill>
              </a:rPr>
              <a:t>out</a:t>
            </a:r>
            <a:r>
              <a:rPr lang="en-US" b="1" i="1">
                <a:solidFill>
                  <a:srgbClr val="000000"/>
                </a:solidFill>
              </a:rPr>
              <a:t>.println(</a:t>
            </a:r>
            <a:r>
              <a:rPr lang="en-US" b="1" i="1">
                <a:solidFill>
                  <a:srgbClr val="6A3E3E"/>
                </a:solidFill>
              </a:rPr>
              <a:t>d</a:t>
            </a:r>
            <a:r>
              <a:rPr lang="en-US" b="1" i="1">
                <a:solidFill>
                  <a:srgbClr val="000000"/>
                </a:solidFill>
              </a:rPr>
              <a:t>); </a:t>
            </a:r>
            <a:r>
              <a:rPr lang="en-US" b="1" i="1">
                <a:solidFill>
                  <a:srgbClr val="3F7F5F"/>
                </a:solidFill>
              </a:rPr>
              <a:t>// 60</a:t>
            </a:r>
          </a:p>
          <a:p>
            <a:endParaRPr lang="en-US"/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6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024" y="573206"/>
            <a:ext cx="10549719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smtClean="0">
                <a:solidFill>
                  <a:srgbClr val="3F7F5F"/>
                </a:solidFill>
              </a:rPr>
              <a:t>//</a:t>
            </a:r>
            <a:r>
              <a:rPr lang="en-US">
                <a:solidFill>
                  <a:srgbClr val="3F7F5F"/>
                </a:solidFill>
              </a:rPr>
              <a:t>Floating Point Literals</a:t>
            </a:r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class</a:t>
            </a:r>
            <a:r>
              <a:rPr lang="en-US" b="1">
                <a:solidFill>
                  <a:srgbClr val="000000"/>
                </a:solidFill>
              </a:rPr>
              <a:t> Eg2 {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void</a:t>
            </a:r>
            <a:r>
              <a:rPr lang="en-US" b="1">
                <a:solidFill>
                  <a:srgbClr val="000000"/>
                </a:solidFill>
              </a:rPr>
              <a:t> main(String[] </a:t>
            </a:r>
            <a:r>
              <a:rPr lang="en-US" b="1">
                <a:solidFill>
                  <a:srgbClr val="6A3E3E"/>
                </a:solidFill>
              </a:rPr>
              <a:t>args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double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6A3E3E"/>
                </a:solidFill>
              </a:rPr>
              <a:t>d1</a:t>
            </a:r>
            <a:r>
              <a:rPr lang="en-US" b="1">
                <a:solidFill>
                  <a:srgbClr val="000000"/>
                </a:solidFill>
              </a:rPr>
              <a:t> = 3.4d;</a:t>
            </a:r>
          </a:p>
          <a:p>
            <a:r>
              <a:rPr lang="en-US" b="1">
                <a:solidFill>
                  <a:srgbClr val="7F0055"/>
                </a:solidFill>
              </a:rPr>
              <a:t>float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6A3E3E"/>
                </a:solidFill>
              </a:rPr>
              <a:t>f1</a:t>
            </a:r>
            <a:r>
              <a:rPr lang="en-US" b="1">
                <a:solidFill>
                  <a:srgbClr val="000000"/>
                </a:solidFill>
              </a:rPr>
              <a:t> = 3.4f;</a:t>
            </a:r>
          </a:p>
          <a:p>
            <a:endParaRPr lang="en-US"/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 i="1">
                <a:solidFill>
                  <a:srgbClr val="0000C0"/>
                </a:solidFill>
              </a:rPr>
              <a:t>out</a:t>
            </a:r>
            <a:r>
              <a:rPr lang="en-US" b="1" i="1">
                <a:solidFill>
                  <a:srgbClr val="000000"/>
                </a:solidFill>
              </a:rPr>
              <a:t>.println(</a:t>
            </a:r>
            <a:r>
              <a:rPr lang="en-US" b="1" i="1">
                <a:solidFill>
                  <a:srgbClr val="6A3E3E"/>
                </a:solidFill>
              </a:rPr>
              <a:t>d1</a:t>
            </a:r>
            <a:r>
              <a:rPr lang="en-US" b="1" i="1">
                <a:solidFill>
                  <a:srgbClr val="000000"/>
                </a:solidFill>
              </a:rPr>
              <a:t>); </a:t>
            </a:r>
            <a:r>
              <a:rPr lang="en-US" b="1" i="1">
                <a:solidFill>
                  <a:srgbClr val="3F7F5F"/>
                </a:solidFill>
              </a:rPr>
              <a:t>// 3.4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 i="1">
                <a:solidFill>
                  <a:srgbClr val="0000C0"/>
                </a:solidFill>
              </a:rPr>
              <a:t>out</a:t>
            </a:r>
            <a:r>
              <a:rPr lang="en-US" b="1" i="1">
                <a:solidFill>
                  <a:srgbClr val="000000"/>
                </a:solidFill>
              </a:rPr>
              <a:t>.println(</a:t>
            </a:r>
            <a:r>
              <a:rPr lang="en-US" b="1" i="1">
                <a:solidFill>
                  <a:srgbClr val="6A3E3E"/>
                </a:solidFill>
              </a:rPr>
              <a:t>f1</a:t>
            </a:r>
            <a:r>
              <a:rPr lang="en-US" b="1" i="1">
                <a:solidFill>
                  <a:srgbClr val="000000"/>
                </a:solidFill>
              </a:rPr>
              <a:t>); </a:t>
            </a:r>
            <a:r>
              <a:rPr lang="en-US" b="1" i="1">
                <a:solidFill>
                  <a:srgbClr val="3F7F5F"/>
                </a:solidFill>
              </a:rPr>
              <a:t>// 3.4</a:t>
            </a:r>
          </a:p>
          <a:p>
            <a:endParaRPr lang="en-US"/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17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376" y="327546"/>
            <a:ext cx="11300346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>
                <a:solidFill>
                  <a:srgbClr val="3F7F5F"/>
                </a:solidFill>
              </a:rPr>
              <a:t>//Char Literals</a:t>
            </a:r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class</a:t>
            </a:r>
            <a:r>
              <a:rPr lang="en-US" b="1">
                <a:solidFill>
                  <a:srgbClr val="000000"/>
                </a:solidFill>
              </a:rPr>
              <a:t> Eg3 {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void</a:t>
            </a:r>
            <a:r>
              <a:rPr lang="en-US" b="1">
                <a:solidFill>
                  <a:srgbClr val="000000"/>
                </a:solidFill>
              </a:rPr>
              <a:t> main(String[] </a:t>
            </a:r>
            <a:r>
              <a:rPr lang="en-US" b="1">
                <a:solidFill>
                  <a:srgbClr val="6A3E3E"/>
                </a:solidFill>
              </a:rPr>
              <a:t>args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char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6A3E3E"/>
                </a:solidFill>
              </a:rPr>
              <a:t>ch1</a:t>
            </a:r>
            <a:r>
              <a:rPr lang="en-US" b="1">
                <a:solidFill>
                  <a:srgbClr val="000000"/>
                </a:solidFill>
              </a:rPr>
              <a:t> = </a:t>
            </a:r>
            <a:r>
              <a:rPr lang="en-US" b="1">
                <a:solidFill>
                  <a:srgbClr val="2A00FF"/>
                </a:solidFill>
              </a:rPr>
              <a:t>'d'</a:t>
            </a:r>
            <a:r>
              <a:rPr lang="en-US" b="1">
                <a:solidFill>
                  <a:srgbClr val="000000"/>
                </a:solidFill>
              </a:rPr>
              <a:t>; </a:t>
            </a:r>
            <a:r>
              <a:rPr lang="en-US" b="1">
                <a:solidFill>
                  <a:srgbClr val="3F7F5F"/>
                </a:solidFill>
              </a:rPr>
              <a:t>// -- TEXT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 i="1">
                <a:solidFill>
                  <a:srgbClr val="0000C0"/>
                </a:solidFill>
              </a:rPr>
              <a:t>out</a:t>
            </a:r>
            <a:r>
              <a:rPr lang="en-US" b="1" i="1">
                <a:solidFill>
                  <a:srgbClr val="000000"/>
                </a:solidFill>
              </a:rPr>
              <a:t>.println(</a:t>
            </a:r>
            <a:r>
              <a:rPr lang="en-US" b="1" i="1">
                <a:solidFill>
                  <a:srgbClr val="6A3E3E"/>
                </a:solidFill>
              </a:rPr>
              <a:t>ch1</a:t>
            </a:r>
            <a:r>
              <a:rPr lang="en-US" b="1" i="1">
                <a:solidFill>
                  <a:srgbClr val="000000"/>
                </a:solidFill>
              </a:rPr>
              <a:t>); </a:t>
            </a:r>
            <a:r>
              <a:rPr lang="en-US" b="1" i="1">
                <a:solidFill>
                  <a:srgbClr val="3F7F5F"/>
                </a:solidFill>
              </a:rPr>
              <a:t>//d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char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6A3E3E"/>
                </a:solidFill>
              </a:rPr>
              <a:t>ch2</a:t>
            </a:r>
            <a:r>
              <a:rPr lang="en-US" b="1">
                <a:solidFill>
                  <a:srgbClr val="000000"/>
                </a:solidFill>
              </a:rPr>
              <a:t> = 69;            </a:t>
            </a:r>
            <a:r>
              <a:rPr lang="en-US" b="1">
                <a:solidFill>
                  <a:srgbClr val="3F7F5F"/>
                </a:solidFill>
              </a:rPr>
              <a:t>//--- Decimal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 i="1">
                <a:solidFill>
                  <a:srgbClr val="0000C0"/>
                </a:solidFill>
              </a:rPr>
              <a:t>out</a:t>
            </a:r>
            <a:r>
              <a:rPr lang="en-US" b="1" i="1">
                <a:solidFill>
                  <a:srgbClr val="000000"/>
                </a:solidFill>
              </a:rPr>
              <a:t>.println(</a:t>
            </a:r>
            <a:r>
              <a:rPr lang="en-US" b="1" i="1">
                <a:solidFill>
                  <a:srgbClr val="6A3E3E"/>
                </a:solidFill>
              </a:rPr>
              <a:t>ch2</a:t>
            </a:r>
            <a:r>
              <a:rPr lang="en-US" b="1" i="1">
                <a:solidFill>
                  <a:srgbClr val="000000"/>
                </a:solidFill>
              </a:rPr>
              <a:t>); </a:t>
            </a:r>
            <a:r>
              <a:rPr lang="en-US" b="1" i="1">
                <a:solidFill>
                  <a:srgbClr val="3F7F5F"/>
                </a:solidFill>
              </a:rPr>
              <a:t>//E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char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6A3E3E"/>
                </a:solidFill>
              </a:rPr>
              <a:t>ch3</a:t>
            </a:r>
            <a:r>
              <a:rPr lang="en-US" b="1">
                <a:solidFill>
                  <a:srgbClr val="000000"/>
                </a:solidFill>
              </a:rPr>
              <a:t> = </a:t>
            </a:r>
            <a:r>
              <a:rPr lang="en-US" b="1">
                <a:solidFill>
                  <a:srgbClr val="2A00FF"/>
                </a:solidFill>
              </a:rPr>
              <a:t>'\u0042'</a:t>
            </a:r>
            <a:r>
              <a:rPr lang="en-US" b="1">
                <a:solidFill>
                  <a:srgbClr val="000000"/>
                </a:solidFill>
              </a:rPr>
              <a:t>;  </a:t>
            </a:r>
            <a:r>
              <a:rPr lang="en-US" b="1">
                <a:solidFill>
                  <a:srgbClr val="3F7F5F"/>
                </a:solidFill>
              </a:rPr>
              <a:t>// --- UNICODE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 i="1">
                <a:solidFill>
                  <a:srgbClr val="0000C0"/>
                </a:solidFill>
              </a:rPr>
              <a:t>out</a:t>
            </a:r>
            <a:r>
              <a:rPr lang="en-US" b="1" i="1">
                <a:solidFill>
                  <a:srgbClr val="000000"/>
                </a:solidFill>
              </a:rPr>
              <a:t>.println(</a:t>
            </a:r>
            <a:r>
              <a:rPr lang="en-US" b="1" i="1">
                <a:solidFill>
                  <a:srgbClr val="6A3E3E"/>
                </a:solidFill>
              </a:rPr>
              <a:t>ch3</a:t>
            </a:r>
            <a:r>
              <a:rPr lang="en-US" b="1" i="1">
                <a:solidFill>
                  <a:srgbClr val="000000"/>
                </a:solidFill>
              </a:rPr>
              <a:t>); </a:t>
            </a:r>
            <a:r>
              <a:rPr lang="en-US" b="1" i="1">
                <a:solidFill>
                  <a:srgbClr val="3F7F5F"/>
                </a:solidFill>
              </a:rPr>
              <a:t>// B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endParaRPr lang="en-US"/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778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672" y="354842"/>
            <a:ext cx="10522424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>
                <a:solidFill>
                  <a:srgbClr val="3F7F5F"/>
                </a:solidFill>
              </a:rPr>
              <a:t>//String Literals</a:t>
            </a:r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class</a:t>
            </a:r>
            <a:r>
              <a:rPr lang="en-US" b="1">
                <a:solidFill>
                  <a:srgbClr val="000000"/>
                </a:solidFill>
              </a:rPr>
              <a:t> Eg4 {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void</a:t>
            </a:r>
            <a:r>
              <a:rPr lang="en-US" b="1">
                <a:solidFill>
                  <a:srgbClr val="000000"/>
                </a:solidFill>
              </a:rPr>
              <a:t> main(String[] </a:t>
            </a:r>
            <a:r>
              <a:rPr lang="en-US" b="1">
                <a:solidFill>
                  <a:srgbClr val="6A3E3E"/>
                </a:solidFill>
              </a:rPr>
              <a:t>args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endParaRPr lang="en-US"/>
          </a:p>
          <a:p>
            <a:r>
              <a:rPr lang="en-US">
                <a:solidFill>
                  <a:srgbClr val="000000"/>
                </a:solidFill>
              </a:rPr>
              <a:t>String </a:t>
            </a:r>
            <a:r>
              <a:rPr lang="en-US">
                <a:solidFill>
                  <a:srgbClr val="6A3E3E"/>
                </a:solidFill>
              </a:rPr>
              <a:t>str1</a:t>
            </a:r>
            <a:r>
              <a:rPr lang="en-US">
                <a:solidFill>
                  <a:srgbClr val="000000"/>
                </a:solidFill>
              </a:rPr>
              <a:t> = </a:t>
            </a:r>
            <a:r>
              <a:rPr lang="en-US">
                <a:solidFill>
                  <a:srgbClr val="2A00FF"/>
                </a:solidFill>
              </a:rPr>
              <a:t>"Lenovo"</a:t>
            </a:r>
            <a:r>
              <a:rPr lang="en-US">
                <a:solidFill>
                  <a:srgbClr val="000000"/>
                </a:solidFill>
              </a:rPr>
              <a:t>;</a:t>
            </a:r>
          </a:p>
          <a:p>
            <a:r>
              <a:rPr lang="en-US">
                <a:solidFill>
                  <a:srgbClr val="000000"/>
                </a:solidFill>
              </a:rPr>
              <a:t>String </a:t>
            </a:r>
            <a:r>
              <a:rPr lang="en-US">
                <a:solidFill>
                  <a:srgbClr val="6A3E3E"/>
                </a:solidFill>
              </a:rPr>
              <a:t>str2</a:t>
            </a:r>
            <a:r>
              <a:rPr lang="en-US">
                <a:solidFill>
                  <a:srgbClr val="000000"/>
                </a:solidFill>
              </a:rPr>
              <a:t> = </a:t>
            </a:r>
            <a:r>
              <a:rPr lang="en-US">
                <a:solidFill>
                  <a:srgbClr val="2A00FF"/>
                </a:solidFill>
              </a:rPr>
              <a:t>"Hp"</a:t>
            </a:r>
            <a:r>
              <a:rPr lang="en-US">
                <a:solidFill>
                  <a:srgbClr val="000000"/>
                </a:solidFill>
              </a:rPr>
              <a:t>;</a:t>
            </a:r>
          </a:p>
          <a:p>
            <a:endParaRPr lang="en-US"/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6A3E3E"/>
                </a:solidFill>
              </a:rPr>
              <a:t>str1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//Lenovo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6A3E3E"/>
                </a:solidFill>
              </a:rPr>
              <a:t>str2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//Hp</a:t>
            </a:r>
          </a:p>
          <a:p>
            <a:endParaRPr lang="en-US"/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274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854" y="464024"/>
            <a:ext cx="10822674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class</a:t>
            </a:r>
            <a:r>
              <a:rPr lang="en-US" b="1">
                <a:solidFill>
                  <a:srgbClr val="000000"/>
                </a:solidFill>
              </a:rPr>
              <a:t> Eg5 {</a:t>
            </a:r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void</a:t>
            </a:r>
            <a:r>
              <a:rPr lang="en-US" b="1">
                <a:solidFill>
                  <a:srgbClr val="000000"/>
                </a:solidFill>
              </a:rPr>
              <a:t> main(String[] </a:t>
            </a:r>
            <a:r>
              <a:rPr lang="en-US" b="1">
                <a:solidFill>
                  <a:srgbClr val="6A3E3E"/>
                </a:solidFill>
              </a:rPr>
              <a:t>args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endParaRPr lang="en-US"/>
          </a:p>
          <a:p>
            <a:r>
              <a:rPr lang="fr-FR" b="1">
                <a:solidFill>
                  <a:srgbClr val="7F0055"/>
                </a:solidFill>
              </a:rPr>
              <a:t>int</a:t>
            </a:r>
            <a:r>
              <a:rPr lang="fr-FR" b="1">
                <a:solidFill>
                  <a:srgbClr val="000000"/>
                </a:solidFill>
              </a:rPr>
              <a:t> </a:t>
            </a:r>
            <a:r>
              <a:rPr lang="fr-FR" b="1">
                <a:solidFill>
                  <a:srgbClr val="6A3E3E"/>
                </a:solidFill>
              </a:rPr>
              <a:t>decimalValue</a:t>
            </a:r>
            <a:r>
              <a:rPr lang="fr-FR" b="1">
                <a:solidFill>
                  <a:srgbClr val="000000"/>
                </a:solidFill>
              </a:rPr>
              <a:t> = 123; </a:t>
            </a:r>
            <a:r>
              <a:rPr lang="fr-FR" b="1">
                <a:solidFill>
                  <a:srgbClr val="3F7F5F"/>
                </a:solidFill>
              </a:rPr>
              <a:t>// Supports 0, 1, 2, 3, 4, 5, 6, 7, 8, 9</a:t>
            </a:r>
          </a:p>
          <a:p>
            <a:r>
              <a:rPr lang="en-US" b="1">
                <a:solidFill>
                  <a:srgbClr val="7F0055"/>
                </a:solidFill>
              </a:rPr>
              <a:t>int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6A3E3E"/>
                </a:solidFill>
              </a:rPr>
              <a:t>octalValue</a:t>
            </a:r>
            <a:r>
              <a:rPr lang="en-US" b="1">
                <a:solidFill>
                  <a:srgbClr val="000000"/>
                </a:solidFill>
              </a:rPr>
              <a:t> = 01200; </a:t>
            </a:r>
            <a:r>
              <a:rPr lang="en-US" b="1">
                <a:solidFill>
                  <a:srgbClr val="3F7F5F"/>
                </a:solidFill>
              </a:rPr>
              <a:t>// Supports 0, 1, 2, 3, 4, 5, 6 , 7</a:t>
            </a:r>
          </a:p>
          <a:p>
            <a:r>
              <a:rPr lang="en-US" b="1">
                <a:solidFill>
                  <a:srgbClr val="7F0055"/>
                </a:solidFill>
              </a:rPr>
              <a:t>int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6A3E3E"/>
                </a:solidFill>
              </a:rPr>
              <a:t>hexaDecimalvalue</a:t>
            </a:r>
            <a:r>
              <a:rPr lang="en-US" b="1">
                <a:solidFill>
                  <a:srgbClr val="000000"/>
                </a:solidFill>
              </a:rPr>
              <a:t> = 0XACE; </a:t>
            </a:r>
            <a:r>
              <a:rPr lang="en-US" b="1">
                <a:solidFill>
                  <a:srgbClr val="3F7F5F"/>
                </a:solidFill>
              </a:rPr>
              <a:t>// Supports 0, 1, 2, 3, 4, 5, 6, 7, 8, 9, A, B, C, D, E, F</a:t>
            </a:r>
          </a:p>
          <a:p>
            <a:r>
              <a:rPr lang="en-US" b="1">
                <a:solidFill>
                  <a:srgbClr val="7F0055"/>
                </a:solidFill>
              </a:rPr>
              <a:t>int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6A3E3E"/>
                </a:solidFill>
              </a:rPr>
              <a:t>binaryValue</a:t>
            </a:r>
            <a:r>
              <a:rPr lang="en-US" b="1">
                <a:solidFill>
                  <a:srgbClr val="000000"/>
                </a:solidFill>
              </a:rPr>
              <a:t> = 0b00101; </a:t>
            </a:r>
            <a:r>
              <a:rPr lang="en-US" b="1">
                <a:solidFill>
                  <a:srgbClr val="3F7F5F"/>
                </a:solidFill>
              </a:rPr>
              <a:t>// Supports 0`s and 1`s</a:t>
            </a:r>
          </a:p>
          <a:p>
            <a:endParaRPr lang="en-US"/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6A3E3E"/>
                </a:solidFill>
              </a:rPr>
              <a:t>decimalValue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123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6A3E3E"/>
                </a:solidFill>
              </a:rPr>
              <a:t>octalValue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640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6A3E3E"/>
                </a:solidFill>
              </a:rPr>
              <a:t>hexaDecimalvalue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2766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6A3E3E"/>
                </a:solidFill>
              </a:rPr>
              <a:t>binaryValue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5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  <a:p>
            <a:endParaRPr lang="en-US"/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93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3746</TotalTime>
  <Words>586</Words>
  <Application>Microsoft Office PowerPoint</Application>
  <PresentationFormat>Widescreen</PresentationFormat>
  <Paragraphs>127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87</cp:revision>
  <dcterms:created xsi:type="dcterms:W3CDTF">2021-09-21T07:49:09Z</dcterms:created>
  <dcterms:modified xsi:type="dcterms:W3CDTF">2022-09-23T10:07:36Z</dcterms:modified>
</cp:coreProperties>
</file>