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288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610" y="228601"/>
            <a:ext cx="1152144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Diff bw list and set and map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List:</a:t>
            </a:r>
          </a:p>
          <a:p>
            <a:r>
              <a:rPr lang="en-US" sz="2000" dirty="0"/>
              <a:t>1.It is the child interface of collection.</a:t>
            </a:r>
          </a:p>
          <a:p>
            <a:r>
              <a:rPr lang="en-US" sz="2000" dirty="0"/>
              <a:t>2.If we want to represent a group of individual objects as a </a:t>
            </a:r>
            <a:r>
              <a:rPr lang="en-US" sz="2000" b="1" dirty="0">
                <a:solidFill>
                  <a:srgbClr val="0070C0"/>
                </a:solidFill>
              </a:rPr>
              <a:t>single entity </a:t>
            </a:r>
            <a:r>
              <a:rPr lang="en-US" sz="2000" dirty="0"/>
              <a:t>where </a:t>
            </a:r>
            <a:r>
              <a:rPr lang="en-US" sz="2000" b="1" dirty="0">
                <a:solidFill>
                  <a:srgbClr val="C00000"/>
                </a:solidFill>
              </a:rPr>
              <a:t>“duplicates are allowed and insertion order must be preserved” </a:t>
            </a:r>
            <a:r>
              <a:rPr lang="en-US" sz="2000" dirty="0"/>
              <a:t>then we should go for List interface.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Collection(I) 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 List(I) ArrayList(C), LinkedList(C) and Vector Stack</a:t>
            </a:r>
          </a:p>
          <a:p>
            <a:endParaRPr lang="en-US" sz="2000" dirty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610" y="3505201"/>
            <a:ext cx="1152144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Set:</a:t>
            </a:r>
          </a:p>
          <a:p>
            <a:r>
              <a:rPr lang="en-US" sz="2000" dirty="0"/>
              <a:t>1.It is the child interface of collection.</a:t>
            </a:r>
          </a:p>
          <a:p>
            <a:r>
              <a:rPr lang="en-US" sz="2000" dirty="0">
                <a:sym typeface="Wingdings" pitchFamily="2" charset="2"/>
              </a:rPr>
              <a:t>2</a:t>
            </a:r>
            <a:r>
              <a:rPr lang="en-US" sz="2000" dirty="0"/>
              <a:t>.If we want to represent a group of individual objects as </a:t>
            </a:r>
            <a:r>
              <a:rPr lang="en-US" sz="2000" b="1" dirty="0">
                <a:solidFill>
                  <a:srgbClr val="0070C0"/>
                </a:solidFill>
              </a:rPr>
              <a:t>single entity </a:t>
            </a:r>
            <a:r>
              <a:rPr lang="en-US" sz="2000" dirty="0"/>
              <a:t>where “</a:t>
            </a:r>
            <a:r>
              <a:rPr lang="en-US" sz="2000" b="1" dirty="0">
                <a:solidFill>
                  <a:srgbClr val="C00000"/>
                </a:solidFill>
              </a:rPr>
              <a:t>duplicates are not allowed and insertion order is not preserved” </a:t>
            </a:r>
            <a:r>
              <a:rPr lang="en-US" sz="2000" dirty="0"/>
              <a:t>then we should go for Set interface.</a:t>
            </a:r>
          </a:p>
          <a:p>
            <a:r>
              <a:rPr lang="en-US" sz="2000" dirty="0"/>
              <a:t>3.Set Interface does </a:t>
            </a:r>
            <a:r>
              <a:rPr lang="en-US" sz="2000" b="1" dirty="0">
                <a:solidFill>
                  <a:srgbClr val="C00000"/>
                </a:solidFill>
              </a:rPr>
              <a:t>not contain any new methods.</a:t>
            </a:r>
          </a:p>
          <a:p>
            <a:r>
              <a:rPr lang="en-US" sz="2000" dirty="0"/>
              <a:t>So we have to use only Collection Interface methods.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Collection(I)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 Set(I) </a:t>
            </a:r>
            <a:r>
              <a:rPr lang="en-US" sz="2000" b="1" dirty="0" err="1">
                <a:solidFill>
                  <a:srgbClr val="00B050"/>
                </a:solidFill>
                <a:sym typeface="Wingdings" pitchFamily="2" charset="2"/>
              </a:rPr>
              <a:t>HashSet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(C) </a:t>
            </a:r>
            <a:r>
              <a:rPr lang="en-US" sz="2000" b="1" dirty="0" err="1">
                <a:solidFill>
                  <a:srgbClr val="00B050"/>
                </a:solidFill>
                <a:sym typeface="Wingdings" pitchFamily="2" charset="2"/>
              </a:rPr>
              <a:t>LinkedHashSet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(C)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Collection(I)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 Set(I) </a:t>
            </a:r>
            <a:r>
              <a:rPr lang="en-US" sz="2000" b="1" dirty="0" err="1">
                <a:solidFill>
                  <a:srgbClr val="00B050"/>
                </a:solidFill>
                <a:sym typeface="Wingdings" pitchFamily="2" charset="2"/>
              </a:rPr>
              <a:t>SortedSet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(I) </a:t>
            </a:r>
            <a:r>
              <a:rPr lang="en-US" sz="2000" b="1" dirty="0" err="1">
                <a:solidFill>
                  <a:srgbClr val="00B050"/>
                </a:solidFill>
                <a:sym typeface="Wingdings" pitchFamily="2" charset="2"/>
              </a:rPr>
              <a:t>NavigableSet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(I) </a:t>
            </a:r>
            <a:r>
              <a:rPr lang="en-US" sz="2000" b="1" dirty="0" err="1">
                <a:solidFill>
                  <a:srgbClr val="00B050"/>
                </a:solidFill>
                <a:sym typeface="Wingdings" pitchFamily="2" charset="2"/>
              </a:rPr>
              <a:t>TreeSet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(C)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10972800" cy="529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solidFill>
                <a:srgbClr val="000000"/>
              </a:solidFill>
            </a:endParaRPr>
          </a:p>
          <a:p>
            <a:r>
              <a:rPr lang="en-US" sz="2000" b="1" smtClean="0">
                <a:solidFill>
                  <a:srgbClr val="0070C0"/>
                </a:solidFill>
              </a:rPr>
              <a:t>//Arraylist Constructor can be used for conversion </a:t>
            </a:r>
          </a:p>
          <a:p>
            <a:r>
              <a:rPr lang="en-US" sz="2000" smtClean="0">
                <a:solidFill>
                  <a:srgbClr val="000000"/>
                </a:solidFill>
              </a:rPr>
              <a:t>ArrayList&lt;String</a:t>
            </a:r>
            <a:r>
              <a:rPr lang="en-US" sz="2000">
                <a:solidFill>
                  <a:srgbClr val="000000"/>
                </a:solidFill>
              </a:rPr>
              <a:t>&gt; </a:t>
            </a:r>
            <a:r>
              <a:rPr lang="en-US" sz="2000">
                <a:solidFill>
                  <a:srgbClr val="6A3E3E"/>
                </a:solidFill>
              </a:rPr>
              <a:t>arrayList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ArrayList&lt;String&gt;();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arrayList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[]</a:t>
            </a:r>
          </a:p>
          <a:p>
            <a:r>
              <a:rPr lang="en-US" sz="2000">
                <a:solidFill>
                  <a:srgbClr val="00B050"/>
                </a:solidFill>
              </a:rPr>
              <a:t>arrayList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"One"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B050"/>
                </a:solidFill>
              </a:rPr>
              <a:t>arrayList</a:t>
            </a:r>
            <a:r>
              <a:rPr lang="en-US" sz="2000" smtClean="0">
                <a:solidFill>
                  <a:srgbClr val="000000"/>
                </a:solidFill>
              </a:rPr>
              <a:t>.add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2A00FF"/>
                </a:solidFill>
              </a:rPr>
              <a:t>"Two"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B050"/>
                </a:solidFill>
              </a:rPr>
              <a:t>arrayList</a:t>
            </a:r>
            <a:r>
              <a:rPr lang="en-US" sz="2000" smtClean="0">
                <a:solidFill>
                  <a:srgbClr val="000000"/>
                </a:solidFill>
              </a:rPr>
              <a:t>.add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2A00FF"/>
                </a:solidFill>
              </a:rPr>
              <a:t>"Three"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B050"/>
                </a:solidFill>
              </a:rPr>
              <a:t>arrayList</a:t>
            </a:r>
            <a:r>
              <a:rPr lang="en-US" sz="2000" smtClean="0">
                <a:solidFill>
                  <a:srgbClr val="000000"/>
                </a:solidFill>
              </a:rPr>
              <a:t>.add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2A00FF"/>
                </a:solidFill>
              </a:rPr>
              <a:t>"Four"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B050"/>
                </a:solidFill>
              </a:rPr>
              <a:t>arrayList</a:t>
            </a:r>
            <a:r>
              <a:rPr lang="en-US" sz="2000" smtClean="0">
                <a:solidFill>
                  <a:srgbClr val="000000"/>
                </a:solidFill>
              </a:rPr>
              <a:t>.add</a:t>
            </a:r>
            <a:r>
              <a:rPr lang="en-US" sz="2000">
                <a:solidFill>
                  <a:srgbClr val="000000"/>
                </a:solidFill>
              </a:rPr>
              <a:t>(</a:t>
            </a:r>
            <a:r>
              <a:rPr lang="en-US" sz="2000">
                <a:solidFill>
                  <a:srgbClr val="2A00FF"/>
                </a:solidFill>
              </a:rPr>
              <a:t>"Five"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arrayList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[One, Two, Three, Four, Five]</a:t>
            </a:r>
          </a:p>
          <a:p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ArrayList&lt;String&gt; </a:t>
            </a:r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ArrayList&lt;String&gt;(</a:t>
            </a:r>
            <a:r>
              <a:rPr lang="en-US" sz="2000">
                <a:solidFill>
                  <a:srgbClr val="00B050"/>
                </a:solidFill>
              </a:rPr>
              <a:t>arrayList</a:t>
            </a:r>
            <a:r>
              <a:rPr lang="en-US" sz="2000" b="1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"Jan"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"Feb"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"Mar"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[One, Two, Three, Four, Five, Jan, Feb, Mar]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0109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10439400" cy="529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>
                <a:solidFill>
                  <a:srgbClr val="0070C0"/>
                </a:solidFill>
              </a:rPr>
              <a:t>//Arraylist Constructor can be used for conversion </a:t>
            </a:r>
            <a:r>
              <a:rPr lang="en-US" sz="2000" b="1" smtClean="0">
                <a:solidFill>
                  <a:srgbClr val="0070C0"/>
                </a:solidFill>
              </a:rPr>
              <a:t>HashSet to ArrayList</a:t>
            </a:r>
            <a:endParaRPr lang="en-US" sz="2000" smtClean="0"/>
          </a:p>
          <a:p>
            <a:r>
              <a:rPr lang="en-US" sz="2000">
                <a:solidFill>
                  <a:srgbClr val="000000"/>
                </a:solidFill>
              </a:rPr>
              <a:t>ArrayList&lt;String&gt; </a:t>
            </a:r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ArrayList&lt;String&gt;(</a:t>
            </a:r>
            <a:r>
              <a:rPr lang="en-US" sz="2000" b="1">
                <a:solidFill>
                  <a:srgbClr val="6A3E3E"/>
                </a:solidFill>
              </a:rPr>
              <a:t>arrayList</a:t>
            </a:r>
            <a:r>
              <a:rPr lang="en-US" sz="2000" b="1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"Jan"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"Feb"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"Mar"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[One, Two, Three, Four, Five, Jan, Feb, Mar]</a:t>
            </a:r>
          </a:p>
          <a:p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Set&lt;String&gt; </a:t>
            </a:r>
            <a:r>
              <a:rPr lang="en-US" sz="2000">
                <a:solidFill>
                  <a:srgbClr val="6A3E3E"/>
                </a:solidFill>
              </a:rPr>
              <a:t>hashSet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HashSet&lt;String&gt;();</a:t>
            </a:r>
          </a:p>
          <a:p>
            <a:r>
              <a:rPr lang="en-US" sz="2000">
                <a:solidFill>
                  <a:srgbClr val="6A3E3E"/>
                </a:solidFill>
              </a:rPr>
              <a:t>hashSet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"NameOne"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hashSet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"NameTwo"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hashSet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"NameThree"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hashSet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>
                <a:solidFill>
                  <a:srgbClr val="2A00FF"/>
                </a:solidFill>
              </a:rPr>
              <a:t>"NameFour"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hashSet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[NameOne, NameFour, NameTwo, NameThree]</a:t>
            </a:r>
          </a:p>
          <a:p>
            <a:r>
              <a:rPr lang="en-US" sz="2000">
                <a:solidFill>
                  <a:srgbClr val="000000"/>
                </a:solidFill>
              </a:rPr>
              <a:t>ArrayList&lt;String&gt; </a:t>
            </a:r>
            <a:r>
              <a:rPr lang="en-US" sz="2000">
                <a:solidFill>
                  <a:srgbClr val="6A3E3E"/>
                </a:solidFill>
              </a:rPr>
              <a:t>list2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ArrayList&lt;String&gt;(</a:t>
            </a:r>
            <a:r>
              <a:rPr lang="en-US" sz="2000" b="1">
                <a:solidFill>
                  <a:srgbClr val="6A3E3E"/>
                </a:solidFill>
              </a:rPr>
              <a:t>hashSet</a:t>
            </a:r>
            <a:r>
              <a:rPr lang="en-US" sz="2000" b="1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list2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[NameOne, NameFour, NameTwo, NameThree]</a:t>
            </a:r>
            <a:endParaRPr lang="en-US" sz="2000" smtClean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0089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540" y="228600"/>
            <a:ext cx="109898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ArrayList </a:t>
            </a:r>
            <a:r>
              <a:rPr lang="en-US" sz="2000" b="1" smtClean="0">
                <a:solidFill>
                  <a:srgbClr val="0070C0"/>
                </a:solidFill>
              </a:rPr>
              <a:t>Capacity</a:t>
            </a:r>
            <a:endParaRPr lang="en-US" sz="2000" smtClean="0"/>
          </a:p>
          <a:p>
            <a:r>
              <a:rPr lang="en-US" sz="2000" smtClean="0"/>
              <a:t>ArrayList is having the </a:t>
            </a:r>
            <a:r>
              <a:rPr lang="en-US" sz="2000" b="1" smtClean="0">
                <a:solidFill>
                  <a:srgbClr val="002060"/>
                </a:solidFill>
              </a:rPr>
              <a:t>capacity of 10 elements</a:t>
            </a:r>
            <a:r>
              <a:rPr lang="en-US" sz="2000" smtClean="0"/>
              <a:t>, if we </a:t>
            </a:r>
            <a:r>
              <a:rPr lang="en-US" sz="2000" b="1" smtClean="0">
                <a:solidFill>
                  <a:srgbClr val="002060"/>
                </a:solidFill>
              </a:rPr>
              <a:t>add numbers of elements then simentenously </a:t>
            </a:r>
            <a:r>
              <a:rPr lang="en-US" sz="2000" smtClean="0"/>
              <a:t>the capacity is increased</a:t>
            </a:r>
          </a:p>
          <a:p>
            <a:r>
              <a:rPr lang="en-US" sz="2000" b="1" smtClean="0">
                <a:solidFill>
                  <a:srgbClr val="7030A0"/>
                </a:solidFill>
              </a:rPr>
              <a:t>int newCapacity = (oldCapacity * 3)/2 + 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540" y="1752600"/>
            <a:ext cx="109728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+mj-lt"/>
              </a:rPr>
              <a:t>List&lt;String&gt; </a:t>
            </a:r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 = </a:t>
            </a:r>
            <a:r>
              <a:rPr lang="en-US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b="1">
                <a:solidFill>
                  <a:srgbClr val="000000"/>
                </a:solidFill>
                <a:latin typeface="+mj-lt"/>
              </a:rPr>
              <a:t> ArrayList&lt;String</a:t>
            </a:r>
            <a:r>
              <a:rPr lang="en-US" b="1" smtClean="0">
                <a:solidFill>
                  <a:srgbClr val="000000"/>
                </a:solidFill>
                <a:latin typeface="+mj-lt"/>
              </a:rPr>
              <a:t>&gt;(); </a:t>
            </a:r>
            <a:r>
              <a:rPr lang="en-US" b="1">
                <a:solidFill>
                  <a:srgbClr val="00B050"/>
                </a:solidFill>
              </a:rPr>
              <a:t>//ArrayList Data structure is re-size able array</a:t>
            </a:r>
            <a:endParaRPr lang="en-US" b="1">
              <a:solidFill>
                <a:srgbClr val="00B050"/>
              </a:solidFill>
              <a:latin typeface="+mj-lt"/>
            </a:endParaRP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b="1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b="1">
                <a:solidFill>
                  <a:srgbClr val="3F7F5F"/>
                </a:solidFill>
                <a:latin typeface="+mj-lt"/>
              </a:rPr>
              <a:t>// []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b="1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 b="1">
                <a:solidFill>
                  <a:srgbClr val="000000"/>
                </a:solidFill>
                <a:latin typeface="+mj-lt"/>
              </a:rPr>
              <a:t>.size()); </a:t>
            </a:r>
            <a:r>
              <a:rPr lang="en-US" b="1">
                <a:solidFill>
                  <a:srgbClr val="3F7F5F"/>
                </a:solidFill>
                <a:latin typeface="+mj-lt"/>
              </a:rPr>
              <a:t>// 0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.add(0, </a:t>
            </a:r>
            <a:r>
              <a:rPr lang="en-US">
                <a:solidFill>
                  <a:srgbClr val="2A00FF"/>
                </a:solidFill>
                <a:latin typeface="+mj-lt"/>
              </a:rPr>
              <a:t>"Zero"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.add(1, </a:t>
            </a:r>
            <a:r>
              <a:rPr lang="en-US">
                <a:solidFill>
                  <a:srgbClr val="2A00FF"/>
                </a:solidFill>
                <a:latin typeface="+mj-lt"/>
              </a:rPr>
              <a:t>"One"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.add(2, </a:t>
            </a:r>
            <a:r>
              <a:rPr lang="en-US">
                <a:solidFill>
                  <a:srgbClr val="2A00FF"/>
                </a:solidFill>
                <a:latin typeface="+mj-lt"/>
              </a:rPr>
              <a:t>"Two"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.add(3, </a:t>
            </a:r>
            <a:r>
              <a:rPr lang="en-US">
                <a:solidFill>
                  <a:srgbClr val="2A00FF"/>
                </a:solidFill>
                <a:latin typeface="+mj-lt"/>
              </a:rPr>
              <a:t>"Three"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.add(4, </a:t>
            </a:r>
            <a:r>
              <a:rPr lang="en-US">
                <a:solidFill>
                  <a:srgbClr val="2A00FF"/>
                </a:solidFill>
                <a:latin typeface="+mj-lt"/>
              </a:rPr>
              <a:t>"Four"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.add(5, </a:t>
            </a:r>
            <a:r>
              <a:rPr lang="en-US">
                <a:solidFill>
                  <a:srgbClr val="2A00FF"/>
                </a:solidFill>
                <a:latin typeface="+mj-lt"/>
              </a:rPr>
              <a:t>"Five"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.add(6, </a:t>
            </a:r>
            <a:r>
              <a:rPr lang="en-US">
                <a:solidFill>
                  <a:srgbClr val="2A00FF"/>
                </a:solidFill>
                <a:latin typeface="+mj-lt"/>
              </a:rPr>
              <a:t>"Six"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.add(7, </a:t>
            </a:r>
            <a:r>
              <a:rPr lang="en-US">
                <a:solidFill>
                  <a:srgbClr val="2A00FF"/>
                </a:solidFill>
                <a:latin typeface="+mj-lt"/>
              </a:rPr>
              <a:t>"Seven"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.add(8, </a:t>
            </a:r>
            <a:r>
              <a:rPr lang="en-US">
                <a:solidFill>
                  <a:srgbClr val="2A00FF"/>
                </a:solidFill>
                <a:latin typeface="+mj-lt"/>
              </a:rPr>
              <a:t>"Eight"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.add(9, </a:t>
            </a:r>
            <a:r>
              <a:rPr lang="en-US">
                <a:solidFill>
                  <a:srgbClr val="2A00FF"/>
                </a:solidFill>
                <a:latin typeface="+mj-lt"/>
              </a:rPr>
              <a:t>"Nine"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b="1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 b="1">
                <a:solidFill>
                  <a:srgbClr val="000000"/>
                </a:solidFill>
                <a:latin typeface="+mj-lt"/>
              </a:rPr>
              <a:t>.size()); </a:t>
            </a:r>
            <a:r>
              <a:rPr lang="en-US" b="1">
                <a:solidFill>
                  <a:srgbClr val="3F7F5F"/>
                </a:solidFill>
                <a:latin typeface="+mj-lt"/>
              </a:rPr>
              <a:t>// 10</a:t>
            </a:r>
          </a:p>
          <a:p>
            <a:r>
              <a:rPr lang="en-US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>
                <a:solidFill>
                  <a:srgbClr val="000000"/>
                </a:solidFill>
                <a:latin typeface="+mj-lt"/>
              </a:rPr>
              <a:t>.add(10, </a:t>
            </a:r>
            <a:r>
              <a:rPr lang="en-US">
                <a:solidFill>
                  <a:srgbClr val="2A00FF"/>
                </a:solidFill>
                <a:latin typeface="+mj-lt"/>
              </a:rPr>
              <a:t>"Ten"</a:t>
            </a:r>
            <a:r>
              <a:rPr lang="en-US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b="1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 b="1">
                <a:solidFill>
                  <a:srgbClr val="000000"/>
                </a:solidFill>
                <a:latin typeface="+mj-lt"/>
              </a:rPr>
              <a:t>.size()); </a:t>
            </a:r>
            <a:r>
              <a:rPr lang="en-US" b="1">
                <a:solidFill>
                  <a:srgbClr val="3F7F5F"/>
                </a:solidFill>
                <a:latin typeface="+mj-lt"/>
              </a:rPr>
              <a:t>// 11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b="1">
                <a:solidFill>
                  <a:srgbClr val="6A3E3E"/>
                </a:solidFill>
                <a:latin typeface="+mj-lt"/>
              </a:rPr>
              <a:t>arrayList</a:t>
            </a:r>
            <a:r>
              <a:rPr lang="en-US" b="1">
                <a:solidFill>
                  <a:srgbClr val="000000"/>
                </a:solidFill>
                <a:latin typeface="+mj-lt"/>
              </a:rPr>
              <a:t>);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75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" y="228601"/>
            <a:ext cx="1110996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70C0"/>
                </a:solidFill>
              </a:rPr>
              <a:t>Map:</a:t>
            </a: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Map is </a:t>
            </a:r>
            <a:r>
              <a:rPr lang="en-US" sz="2000" b="1">
                <a:solidFill>
                  <a:srgbClr val="0070C0"/>
                </a:solidFill>
              </a:rPr>
              <a:t>Not  Child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>
                <a:solidFill>
                  <a:srgbClr val="0070C0"/>
                </a:solidFill>
              </a:rPr>
              <a:t>nterface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00B050"/>
                </a:solidFill>
              </a:rPr>
              <a:t>Collection</a:t>
            </a:r>
            <a:r>
              <a:rPr lang="en-US" sz="2000" dirty="0"/>
              <a:t>. Hence we cant apply </a:t>
            </a:r>
            <a:r>
              <a:rPr lang="en-US" sz="2000" b="1" dirty="0">
                <a:solidFill>
                  <a:srgbClr val="00B050"/>
                </a:solidFill>
              </a:rPr>
              <a:t>collections interface methods 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If </a:t>
            </a:r>
            <a:r>
              <a:rPr lang="en-US" sz="2000" dirty="0"/>
              <a:t>we want to represent a group of objects as </a:t>
            </a:r>
            <a:r>
              <a:rPr lang="en-US" sz="2000" b="1" dirty="0">
                <a:solidFill>
                  <a:srgbClr val="0070C0"/>
                </a:solidFill>
              </a:rPr>
              <a:t>key-value pairs </a:t>
            </a:r>
            <a:r>
              <a:rPr lang="en-US" sz="2000" dirty="0"/>
              <a:t>then we should go </a:t>
            </a:r>
            <a:r>
              <a:rPr lang="en-US" sz="2000"/>
              <a:t>for  </a:t>
            </a:r>
            <a:r>
              <a:rPr lang="en-US" sz="2000" b="1" dirty="0">
                <a:solidFill>
                  <a:srgbClr val="0070C0"/>
                </a:solidFill>
              </a:rPr>
              <a:t>Map Interface.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Duplicate </a:t>
            </a:r>
            <a:r>
              <a:rPr lang="en-US" sz="2000" b="1" dirty="0">
                <a:solidFill>
                  <a:srgbClr val="0070C0"/>
                </a:solidFill>
              </a:rPr>
              <a:t>keys</a:t>
            </a:r>
            <a:r>
              <a:rPr lang="en-US" sz="2000" dirty="0"/>
              <a:t> are not allowed but </a:t>
            </a:r>
            <a:r>
              <a:rPr lang="en-US" sz="2000" b="1" dirty="0">
                <a:solidFill>
                  <a:srgbClr val="0070C0"/>
                </a:solidFill>
              </a:rPr>
              <a:t>values</a:t>
            </a:r>
            <a:r>
              <a:rPr lang="en-US" sz="2000" dirty="0"/>
              <a:t> can be </a:t>
            </a:r>
            <a:r>
              <a:rPr lang="en-US" sz="2000" b="1" dirty="0">
                <a:solidFill>
                  <a:srgbClr val="0070C0"/>
                </a:solidFill>
              </a:rPr>
              <a:t>duplicated</a:t>
            </a:r>
            <a:r>
              <a:rPr lang="en-US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Each </a:t>
            </a:r>
            <a:r>
              <a:rPr lang="en-US" sz="2000" b="1" dirty="0">
                <a:solidFill>
                  <a:srgbClr val="0070C0"/>
                </a:solidFill>
              </a:rPr>
              <a:t>key-value</a:t>
            </a:r>
            <a:r>
              <a:rPr lang="en-US" sz="2000" dirty="0"/>
              <a:t> pair is known as </a:t>
            </a:r>
            <a:r>
              <a:rPr lang="en-US" sz="2000" b="1" dirty="0">
                <a:solidFill>
                  <a:srgbClr val="0070C0"/>
                </a:solidFill>
              </a:rPr>
              <a:t>one </a:t>
            </a:r>
            <a:r>
              <a:rPr lang="en-US" sz="2000" b="1">
                <a:solidFill>
                  <a:srgbClr val="0070C0"/>
                </a:solidFill>
              </a:rPr>
              <a:t>entity.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6280" y="3657600"/>
            <a:ext cx="24688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Map(I)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4530" y="5105400"/>
            <a:ext cx="195453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HashMap(C)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7310" y="6096000"/>
            <a:ext cx="32918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LinkedHashMap(C))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4890" y="5105400"/>
            <a:ext cx="298323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IdentityHashMap(C)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6370" y="6096000"/>
            <a:ext cx="267462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WeakHashMap(C))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35340" y="4419600"/>
            <a:ext cx="22631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SortedMap(I)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2470" y="5105400"/>
            <a:ext cx="298323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NavigableMap(I)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41080" y="6096000"/>
            <a:ext cx="205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TreeMap(C)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52110" y="3962400"/>
            <a:ext cx="12344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3188970" y="3962400"/>
            <a:ext cx="226314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98030" y="3733800"/>
            <a:ext cx="246888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548890" y="5714722"/>
            <a:ext cx="457200" cy="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905500" y="5676622"/>
            <a:ext cx="533400" cy="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9441180" y="5714722"/>
            <a:ext cx="457200" cy="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</p:cNvCxnSpPr>
          <p:nvPr/>
        </p:nvCxnSpPr>
        <p:spPr>
          <a:xfrm rot="5400000">
            <a:off x="9413577" y="4876661"/>
            <a:ext cx="305594" cy="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258300" y="2590800"/>
            <a:ext cx="267462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Dictionary(AC)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58300" y="3124200"/>
            <a:ext cx="277749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Hashtable(C)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58300" y="3810000"/>
            <a:ext cx="277749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Properties(C)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480810" y="2743200"/>
            <a:ext cx="257175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0972800" cy="4062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//adding specified index with element</a:t>
            </a:r>
          </a:p>
          <a:p>
            <a:r>
              <a:rPr lang="en-US" sz="2000" smtClean="0">
                <a:solidFill>
                  <a:srgbClr val="000000"/>
                </a:solidFill>
                <a:latin typeface="+mj-lt"/>
              </a:rPr>
              <a:t>List&lt;String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.add(0,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"NameZero"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.add(1,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.add(2,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.add(3,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.add(4,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[NameZero, NameOne, NameTwo, NameThree, NameFour]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3F7F5F"/>
                </a:solidFill>
                <a:latin typeface="+mj-lt"/>
              </a:rPr>
              <a:t>//we cannot add the higher index </a:t>
            </a:r>
            <a:r>
              <a:rPr lang="en-US" sz="2000" smtClean="0">
                <a:solidFill>
                  <a:srgbClr val="3F7F5F"/>
                </a:solidFill>
                <a:latin typeface="+mj-lt"/>
              </a:rPr>
              <a:t>directly, it is index out of range</a:t>
            </a:r>
            <a:endParaRPr lang="en-US" sz="2000">
              <a:solidFill>
                <a:srgbClr val="3F7F5F"/>
              </a:solidFill>
              <a:latin typeface="+mj-lt"/>
            </a:endParaRP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.add(8,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"NameEight"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>
                <a:solidFill>
                  <a:srgbClr val="3F7F5F"/>
                </a:solidFill>
                <a:latin typeface="+mj-lt"/>
              </a:rPr>
              <a:t>// java.lang.IndexOutOfBoundsException:</a:t>
            </a:r>
            <a:endParaRPr lang="en-US" sz="2000" smtClean="0">
              <a:latin typeface="+mj-lt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3590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1097280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latin typeface="+mj-lt"/>
            </a:endParaRPr>
          </a:p>
          <a:p>
            <a:r>
              <a:rPr lang="en-US" sz="2000" b="1">
                <a:solidFill>
                  <a:srgbClr val="0070C0"/>
                </a:solidFill>
              </a:rPr>
              <a:t>//adding specified index with </a:t>
            </a:r>
            <a:r>
              <a:rPr lang="en-US" sz="2000" b="1" smtClean="0">
                <a:solidFill>
                  <a:srgbClr val="0070C0"/>
                </a:solidFill>
              </a:rPr>
              <a:t>element</a:t>
            </a:r>
            <a:endParaRPr lang="en-US" sz="2000" smtClean="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List&lt;String&gt;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.add(0,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"NameZero"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.add(1,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.add(2,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.add(3,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.add(4,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.size());</a:t>
            </a:r>
          </a:p>
          <a:p>
            <a:endParaRPr lang="en-US" sz="2000">
              <a:latin typeface="+mj-lt"/>
            </a:endParaRPr>
          </a:p>
          <a:p>
            <a:r>
              <a:rPr lang="en-US" sz="2000" b="1">
                <a:solidFill>
                  <a:srgbClr val="0070C0"/>
                </a:solidFill>
                <a:latin typeface="+mj-lt"/>
              </a:rPr>
              <a:t>// New Element Added at the index </a:t>
            </a:r>
            <a:r>
              <a:rPr lang="en-US" sz="2000" b="1" smtClean="0">
                <a:solidFill>
                  <a:srgbClr val="0070C0"/>
                </a:solidFill>
                <a:latin typeface="+mj-lt"/>
              </a:rPr>
              <a:t>position 2, but here old element is moved to next index accordingly</a:t>
            </a:r>
            <a:endParaRPr lang="en-US" sz="2000" b="1">
              <a:solidFill>
                <a:srgbClr val="0070C0"/>
              </a:solidFill>
              <a:latin typeface="+mj-lt"/>
            </a:endParaRP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.add(2,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"NameTwoDuplicate"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>
                <a:solidFill>
                  <a:srgbClr val="3F7F5F"/>
                </a:solidFill>
                <a:latin typeface="+mj-lt"/>
              </a:rPr>
              <a:t>// 5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[NameZero, NameOne, </a:t>
            </a:r>
            <a:r>
              <a:rPr lang="en-US" sz="2000" b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NameTwoDuplicate, NameTwo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, NameThree, NameFour]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.size());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6</a:t>
            </a:r>
          </a:p>
          <a:p>
            <a:endParaRPr lang="en-US" sz="20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33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106680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List&lt;String&gt;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.add(0,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"Zero"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.add(1,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.add(2,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.add(3,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.add(4,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[Zero, One, Two, Three, Four]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List&lt;String&gt;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list2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list2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"TwoD"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list2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"ThreeD"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list2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"ThreeD"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list2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[TwoD, ThreeD, ThreeD]</a:t>
            </a:r>
          </a:p>
          <a:p>
            <a:endParaRPr lang="en-US" sz="2000" smtClean="0">
              <a:latin typeface="+mj-lt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+mj-lt"/>
              </a:rPr>
              <a:t>//</a:t>
            </a:r>
            <a:r>
              <a:rPr lang="en-US" sz="2000" b="1">
                <a:solidFill>
                  <a:srgbClr val="0070C0"/>
                </a:solidFill>
              </a:rPr>
              <a:t>Inserts all of the elements in the specified collection </a:t>
            </a:r>
            <a:r>
              <a:rPr lang="en-US" sz="2000" b="1">
                <a:solidFill>
                  <a:srgbClr val="00B050"/>
                </a:solidFill>
              </a:rPr>
              <a:t>into this list at the specified position </a:t>
            </a:r>
            <a:endParaRPr lang="en-US" sz="2000" b="1" smtClean="0">
              <a:solidFill>
                <a:srgbClr val="00B050"/>
              </a:solidFill>
              <a:latin typeface="+mj-lt"/>
            </a:endParaRPr>
          </a:p>
          <a:p>
            <a:r>
              <a:rPr lang="en-US" sz="2000" smtClean="0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.addAll(2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list2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list1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[Zero, One, TwoD, ThreeD, ThreeD, Two, Three, Four]</a:t>
            </a:r>
            <a:endParaRPr lang="en-US" sz="2000" smtClean="0">
              <a:latin typeface="+mj-lt"/>
            </a:endParaRPr>
          </a:p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9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1135380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//set() method sets specified element at specified index</a:t>
            </a:r>
          </a:p>
          <a:p>
            <a:r>
              <a:rPr lang="en-US" sz="2000">
                <a:solidFill>
                  <a:srgbClr val="000000"/>
                </a:solidFill>
              </a:rPr>
              <a:t>List&lt;String&gt; </a:t>
            </a:r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>
                <a:solidFill>
                  <a:srgbClr val="7F0055"/>
                </a:solidFill>
              </a:rPr>
              <a:t>new</a:t>
            </a:r>
            <a:r>
              <a:rPr lang="en-US" sz="2000">
                <a:solidFill>
                  <a:srgbClr val="000000"/>
                </a:solidFill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.add(0, </a:t>
            </a:r>
            <a:r>
              <a:rPr lang="en-US" sz="2000">
                <a:solidFill>
                  <a:srgbClr val="2A00FF"/>
                </a:solidFill>
              </a:rPr>
              <a:t>"Zero"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.add(1, </a:t>
            </a:r>
            <a:r>
              <a:rPr lang="en-US" sz="2000">
                <a:solidFill>
                  <a:srgbClr val="2A00FF"/>
                </a:solidFill>
              </a:rPr>
              <a:t>"One"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.add(2, </a:t>
            </a:r>
            <a:r>
              <a:rPr lang="en-US" sz="2000">
                <a:solidFill>
                  <a:srgbClr val="2A00FF"/>
                </a:solidFill>
              </a:rPr>
              <a:t>"Two"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.add(3, </a:t>
            </a:r>
            <a:r>
              <a:rPr lang="en-US" sz="2000">
                <a:solidFill>
                  <a:srgbClr val="2A00FF"/>
                </a:solidFill>
              </a:rPr>
              <a:t>"Three"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.add(4, </a:t>
            </a:r>
            <a:r>
              <a:rPr lang="en-US" sz="2000">
                <a:solidFill>
                  <a:srgbClr val="2A00FF"/>
                </a:solidFill>
              </a:rPr>
              <a:t>"Four"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>
                <a:solidFill>
                  <a:srgbClr val="0000C0"/>
                </a:solidFill>
              </a:rPr>
              <a:t>out</a:t>
            </a:r>
            <a:r>
              <a:rPr lang="en-US" sz="2000">
                <a:solidFill>
                  <a:srgbClr val="000000"/>
                </a:solidFill>
              </a:rPr>
              <a:t>.println(</a:t>
            </a:r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); </a:t>
            </a:r>
            <a:r>
              <a:rPr lang="en-US" sz="2000">
                <a:solidFill>
                  <a:srgbClr val="3F7F5F"/>
                </a:solidFill>
              </a:rPr>
              <a:t>// [Zero, One, Two, Three, Four]</a:t>
            </a:r>
          </a:p>
          <a:p>
            <a:endParaRPr lang="en-US" sz="2000"/>
          </a:p>
          <a:p>
            <a:r>
              <a:rPr lang="en-US" sz="2000">
                <a:solidFill>
                  <a:srgbClr val="3F7F5F"/>
                </a:solidFill>
              </a:rPr>
              <a:t>//set can modify the existed index element</a:t>
            </a:r>
          </a:p>
          <a:p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.set(2, </a:t>
            </a:r>
            <a:r>
              <a:rPr lang="en-US" sz="2000">
                <a:solidFill>
                  <a:srgbClr val="2A00FF"/>
                </a:solidFill>
              </a:rPr>
              <a:t>"TwoDuplicate"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>
                <a:solidFill>
                  <a:srgbClr val="0000C0"/>
                </a:solidFill>
              </a:rPr>
              <a:t>out</a:t>
            </a:r>
            <a:r>
              <a:rPr lang="en-US" sz="2000">
                <a:solidFill>
                  <a:srgbClr val="000000"/>
                </a:solidFill>
              </a:rPr>
              <a:t>.println(</a:t>
            </a:r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); </a:t>
            </a:r>
            <a:r>
              <a:rPr lang="en-US" sz="2000">
                <a:solidFill>
                  <a:srgbClr val="3F7F5F"/>
                </a:solidFill>
              </a:rPr>
              <a:t>// [Zero, One, TwoDuplicate, Three, Four]</a:t>
            </a:r>
          </a:p>
          <a:p>
            <a:endParaRPr lang="en-US" sz="2000"/>
          </a:p>
          <a:p>
            <a:r>
              <a:rPr lang="en-US" sz="2000">
                <a:solidFill>
                  <a:srgbClr val="3F7F5F"/>
                </a:solidFill>
              </a:rPr>
              <a:t>//set cannot add new index element</a:t>
            </a:r>
          </a:p>
          <a:p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.set(5, </a:t>
            </a:r>
            <a:r>
              <a:rPr lang="en-US" sz="2000">
                <a:solidFill>
                  <a:srgbClr val="2A00FF"/>
                </a:solidFill>
              </a:rPr>
              <a:t>"Five"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>
                <a:solidFill>
                  <a:srgbClr val="0000C0"/>
                </a:solidFill>
              </a:rPr>
              <a:t>out</a:t>
            </a:r>
            <a:r>
              <a:rPr lang="en-US" sz="2000">
                <a:solidFill>
                  <a:srgbClr val="000000"/>
                </a:solidFill>
              </a:rPr>
              <a:t>.println(</a:t>
            </a:r>
            <a:r>
              <a:rPr lang="en-US" sz="2000">
                <a:solidFill>
                  <a:srgbClr val="6A3E3E"/>
                </a:solidFill>
              </a:rPr>
              <a:t>list1</a:t>
            </a:r>
            <a:r>
              <a:rPr lang="en-US" sz="2000">
                <a:solidFill>
                  <a:srgbClr val="000000"/>
                </a:solidFill>
              </a:rPr>
              <a:t>); </a:t>
            </a:r>
            <a:r>
              <a:rPr lang="en-US" sz="2000">
                <a:solidFill>
                  <a:srgbClr val="3F7F5F"/>
                </a:solidFill>
              </a:rPr>
              <a:t>// java.lang.IndexOutOfBoundsException:</a:t>
            </a:r>
            <a:endParaRPr lang="en-US" sz="2000" smtClean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593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108966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b="1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+mj-lt"/>
              </a:rPr>
              <a:t>//get() method returns element on the specified index</a:t>
            </a:r>
          </a:p>
          <a:p>
            <a:r>
              <a:rPr lang="en-US" sz="2000" smtClean="0">
                <a:solidFill>
                  <a:srgbClr val="000000"/>
                </a:solidFill>
                <a:latin typeface="+mj-lt"/>
              </a:rPr>
              <a:t>List&lt;String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.add(0,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"Zero"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.add(1,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.add(2,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.add(3,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[Zero, One, Two, Three]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.get(3));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Three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.get(8));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java.lang.IndexOutOfBoundsException</a:t>
            </a:r>
            <a:r>
              <a:rPr lang="en-US" sz="2000" b="1" smtClean="0">
                <a:solidFill>
                  <a:srgbClr val="3F7F5F"/>
                </a:solidFill>
                <a:latin typeface="+mj-lt"/>
              </a:rPr>
              <a:t>:</a:t>
            </a:r>
          </a:p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8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1049000" cy="529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//remove metod removes the element with specific index</a:t>
            </a:r>
          </a:p>
          <a:p>
            <a:r>
              <a:rPr lang="en-US" sz="2000">
                <a:solidFill>
                  <a:srgbClr val="000000"/>
                </a:solidFill>
              </a:rPr>
              <a:t>List&lt;String&gt; </a:t>
            </a:r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.add(0, </a:t>
            </a:r>
            <a:r>
              <a:rPr lang="en-US" sz="2000">
                <a:solidFill>
                  <a:srgbClr val="2A00FF"/>
                </a:solidFill>
              </a:rPr>
              <a:t>"Zero"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.add(1, </a:t>
            </a:r>
            <a:r>
              <a:rPr lang="en-US" sz="2000">
                <a:solidFill>
                  <a:srgbClr val="2A00FF"/>
                </a:solidFill>
              </a:rPr>
              <a:t>"One"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.add(2, </a:t>
            </a:r>
            <a:r>
              <a:rPr lang="en-US" sz="2000">
                <a:solidFill>
                  <a:srgbClr val="2A00FF"/>
                </a:solidFill>
              </a:rPr>
              <a:t>"Two"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.add(3, </a:t>
            </a:r>
            <a:r>
              <a:rPr lang="en-US" sz="2000">
                <a:solidFill>
                  <a:srgbClr val="2A00FF"/>
                </a:solidFill>
              </a:rPr>
              <a:t>"Three"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[Zero, One, Two, Three]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.remove(2);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[Zero, One, Three]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.remove(1); 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[Zero, Three]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.remove(0);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[Three]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.remove(0);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[]</a:t>
            </a:r>
            <a:endParaRPr lang="en-US" sz="2000" smtClean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605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115062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+mj-lt"/>
              </a:rPr>
              <a:t>//indexOf() method returns the index position of specified value</a:t>
            </a:r>
          </a:p>
          <a:p>
            <a:r>
              <a:rPr lang="en-US" sz="2000" smtClean="0">
                <a:solidFill>
                  <a:srgbClr val="000000"/>
                </a:solidFill>
                <a:latin typeface="+mj-lt"/>
              </a:rPr>
              <a:t>List&lt;String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.add(0,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"A"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.add(1,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"B"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.add(2,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"C"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.add(3,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"B"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.add(4,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.add(5,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"B"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.add(6,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"D"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//[A, B, C, B, E, B, D</a:t>
            </a:r>
            <a:r>
              <a:rPr lang="en-US" sz="2000" b="1" smtClean="0">
                <a:solidFill>
                  <a:srgbClr val="3F7F5F"/>
                </a:solidFill>
                <a:latin typeface="+mj-lt"/>
              </a:rPr>
              <a:t>]</a:t>
            </a:r>
          </a:p>
          <a:p>
            <a:endParaRPr lang="en-US" sz="2000" b="1" smtClean="0">
              <a:solidFill>
                <a:srgbClr val="3F7F5F"/>
              </a:solidFill>
              <a:latin typeface="+mj-lt"/>
            </a:endParaRPr>
          </a:p>
          <a:p>
            <a:r>
              <a:rPr lang="en-US" sz="2000" b="1">
                <a:solidFill>
                  <a:srgbClr val="7F0055"/>
                </a:solidFill>
              </a:rPr>
              <a:t>int</a:t>
            </a:r>
            <a:r>
              <a:rPr lang="en-US" sz="2000" b="1">
                <a:solidFill>
                  <a:srgbClr val="000000"/>
                </a:solidFill>
              </a:rPr>
              <a:t> indexOf(Object </a:t>
            </a:r>
            <a:r>
              <a:rPr lang="en-US" sz="2000" b="1">
                <a:solidFill>
                  <a:srgbClr val="6A3E3E"/>
                </a:solidFill>
              </a:rPr>
              <a:t>o</a:t>
            </a:r>
            <a:r>
              <a:rPr lang="en-US" sz="2000" b="1">
                <a:solidFill>
                  <a:srgbClr val="000000"/>
                </a:solidFill>
              </a:rPr>
              <a:t>);</a:t>
            </a:r>
            <a:endParaRPr lang="en-US" sz="2000" b="1">
              <a:solidFill>
                <a:srgbClr val="3F7F5F"/>
              </a:solidFill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.indexOf(</a:t>
            </a:r>
            <a:r>
              <a:rPr lang="en-US" sz="2000" b="1">
                <a:solidFill>
                  <a:srgbClr val="2A00FF"/>
                </a:solidFill>
                <a:latin typeface="+mj-lt"/>
              </a:rPr>
              <a:t>"B"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1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.indexOf(</a:t>
            </a:r>
            <a:r>
              <a:rPr lang="en-US" sz="2000" b="1">
                <a:solidFill>
                  <a:srgbClr val="2A00FF"/>
                </a:solidFill>
                <a:latin typeface="+mj-lt"/>
              </a:rPr>
              <a:t>"Z"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-1</a:t>
            </a:r>
          </a:p>
          <a:p>
            <a:endParaRPr lang="en-US" sz="2000" smtClean="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lastIndexOf(Object 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o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.lastIndexOf(</a:t>
            </a:r>
            <a:r>
              <a:rPr lang="en-US" sz="2000" b="1">
                <a:solidFill>
                  <a:srgbClr val="2A00FF"/>
                </a:solidFill>
                <a:latin typeface="+mj-lt"/>
              </a:rPr>
              <a:t>"B"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</a:t>
            </a:r>
            <a:r>
              <a:rPr lang="en-US" sz="2000" b="1" smtClean="0">
                <a:solidFill>
                  <a:srgbClr val="3F7F5F"/>
                </a:solidFill>
                <a:latin typeface="+mj-lt"/>
              </a:rPr>
              <a:t>5</a:t>
            </a:r>
          </a:p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44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1179</Words>
  <Application>Microsoft Office PowerPoint</Application>
  <PresentationFormat>Custom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Sajeed</dc:creator>
  <cp:lastModifiedBy>lenovo</cp:lastModifiedBy>
  <cp:revision>153</cp:revision>
  <dcterms:created xsi:type="dcterms:W3CDTF">2006-08-16T00:00:00Z</dcterms:created>
  <dcterms:modified xsi:type="dcterms:W3CDTF">2022-08-27T04:54:00Z</dcterms:modified>
</cp:coreProperties>
</file>