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3444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38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678" y="72"/>
      </p:cViewPr>
      <p:guideLst>
        <p:guide orient="horz" pos="2160"/>
        <p:guide pos="2880"/>
        <p:guide pos="388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5830" y="2130426"/>
            <a:ext cx="1049274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1660" y="3886200"/>
            <a:ext cx="864108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49690" y="274639"/>
            <a:ext cx="277749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7220" y="274639"/>
            <a:ext cx="812673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5123" y="4406901"/>
            <a:ext cx="1049274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5123" y="2906713"/>
            <a:ext cx="1049274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7220" y="1600201"/>
            <a:ext cx="545211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5070" y="1600201"/>
            <a:ext cx="545211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220" y="1535113"/>
            <a:ext cx="545425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" y="2174875"/>
            <a:ext cx="545425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0785" y="1535113"/>
            <a:ext cx="545639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0785" y="2174875"/>
            <a:ext cx="545639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" y="273050"/>
            <a:ext cx="406122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317" y="273051"/>
            <a:ext cx="6900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220" y="1435101"/>
            <a:ext cx="406122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9589" y="4800600"/>
            <a:ext cx="740664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19589" y="612775"/>
            <a:ext cx="740664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19589" y="5367338"/>
            <a:ext cx="740664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7220" y="274638"/>
            <a:ext cx="1110996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220" y="1600201"/>
            <a:ext cx="1110996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" y="6356351"/>
            <a:ext cx="28803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17670" y="6356351"/>
            <a:ext cx="3909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46820" y="6356351"/>
            <a:ext cx="28803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457200"/>
            <a:ext cx="11624310" cy="1323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Difference between </a:t>
            </a:r>
            <a:r>
              <a:rPr lang="en-US" sz="2000" b="1" dirty="0" err="1">
                <a:solidFill>
                  <a:srgbClr val="C00000"/>
                </a:solidFill>
              </a:rPr>
              <a:t>ArrayList</a:t>
            </a:r>
            <a:r>
              <a:rPr lang="en-US" sz="2000" b="1" dirty="0">
                <a:solidFill>
                  <a:srgbClr val="C00000"/>
                </a:solidFill>
              </a:rPr>
              <a:t> and </a:t>
            </a:r>
            <a:r>
              <a:rPr lang="en-US" sz="2000" b="1" dirty="0" err="1">
                <a:solidFill>
                  <a:srgbClr val="C00000"/>
                </a:solidFill>
              </a:rPr>
              <a:t>LinkedList</a:t>
            </a:r>
            <a:endParaRPr lang="en-US" sz="2000" b="1" dirty="0">
              <a:solidFill>
                <a:srgbClr val="C00000"/>
              </a:solidFill>
            </a:endParaRPr>
          </a:p>
          <a:p>
            <a:endParaRPr lang="en-US" sz="2000" dirty="0"/>
          </a:p>
          <a:p>
            <a:r>
              <a:rPr lang="en-US" sz="2000" b="1" dirty="0" err="1">
                <a:solidFill>
                  <a:srgbClr val="0070C0"/>
                </a:solidFill>
              </a:rPr>
              <a:t>ArrayList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and </a:t>
            </a:r>
            <a:r>
              <a:rPr lang="en-US" sz="2000" b="1" dirty="0" err="1">
                <a:solidFill>
                  <a:srgbClr val="0070C0"/>
                </a:solidFill>
              </a:rPr>
              <a:t>LinkedList</a:t>
            </a:r>
            <a:r>
              <a:rPr lang="en-US" sz="2000" dirty="0"/>
              <a:t> both implements </a:t>
            </a:r>
            <a:r>
              <a:rPr lang="en-US" sz="2000" b="1" dirty="0">
                <a:solidFill>
                  <a:srgbClr val="0070C0"/>
                </a:solidFill>
              </a:rPr>
              <a:t>List Interface </a:t>
            </a:r>
            <a:r>
              <a:rPr lang="en-US" sz="2000" dirty="0"/>
              <a:t>and maintains insertion order. </a:t>
            </a:r>
            <a:r>
              <a:rPr lang="en-US" sz="2000" b="1" dirty="0">
                <a:solidFill>
                  <a:srgbClr val="00B050"/>
                </a:solidFill>
              </a:rPr>
              <a:t>Both are non synchronized classes.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263783"/>
              </p:ext>
            </p:extLst>
          </p:nvPr>
        </p:nvGraphicFramePr>
        <p:xfrm>
          <a:off x="334768" y="2133600"/>
          <a:ext cx="1162431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21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1215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r>
                        <a:rPr lang="en-US" dirty="0"/>
                        <a:t>ArrayList</a:t>
                      </a:r>
                    </a:p>
                  </a:txBody>
                  <a:tcPr marL="123444" marR="1234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LinkedList</a:t>
                      </a:r>
                    </a:p>
                  </a:txBody>
                  <a:tcPr marL="123444" marR="123444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r>
                        <a:rPr lang="en-US" dirty="0"/>
                        <a:t>Introduced</a:t>
                      </a:r>
                      <a:r>
                        <a:rPr lang="en-US" baseline="0" dirty="0"/>
                        <a:t> in 1.2 version</a:t>
                      </a:r>
                      <a:endParaRPr lang="en-US" dirty="0"/>
                    </a:p>
                  </a:txBody>
                  <a:tcPr marL="123444" marR="1234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Introduced in 1.2 version</a:t>
                      </a:r>
                    </a:p>
                  </a:txBody>
                  <a:tcPr marL="123444" marR="123444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ArrayList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internally uses a 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dynamic array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store its elements.</a:t>
                      </a:r>
                      <a:endParaRPr lang="en-US" dirty="0"/>
                    </a:p>
                  </a:txBody>
                  <a:tcPr marL="123444" marR="123444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LinkedList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uses 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Doubly Linked List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store its elements.</a:t>
                      </a:r>
                      <a:endParaRPr lang="en-US" dirty="0"/>
                    </a:p>
                  </a:txBody>
                  <a:tcPr marL="123444" marR="123444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r>
                        <a:rPr lang="en-US" dirty="0" smtClean="0"/>
                        <a:t>Duplicate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/>
                        <a:t>Objects are 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allowed</a:t>
                      </a:r>
                      <a:r>
                        <a:rPr lang="en-US" b="1" baseline="0" dirty="0">
                          <a:solidFill>
                            <a:srgbClr val="00B050"/>
                          </a:solidFill>
                        </a:rPr>
                        <a:t> (Same Object)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 marL="123444" marR="12344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Duplicate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/>
                        <a:t>Objects are allowed </a:t>
                      </a:r>
                      <a:r>
                        <a:rPr lang="en-US" b="1" baseline="0" dirty="0">
                          <a:solidFill>
                            <a:srgbClr val="00B050"/>
                          </a:solidFill>
                        </a:rPr>
                        <a:t>(Same Object)</a:t>
                      </a:r>
                      <a:endParaRPr lang="en-US" dirty="0"/>
                    </a:p>
                  </a:txBody>
                  <a:tcPr marL="123444" marR="123444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ArrayList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slow as array manipulation is slower.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 marL="123444" marR="12344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LinkedList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faster being 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node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based as not much bit shifting required.</a:t>
                      </a:r>
                      <a:endParaRPr lang="en-US" dirty="0"/>
                    </a:p>
                  </a:txBody>
                  <a:tcPr marL="123444" marR="123444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ArrayList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implements only 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marL="123444" marR="12344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LinkedList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implements 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as well as 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Queue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It can acts as a queue as well.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marL="123444" marR="123444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ArrayList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faster in 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storing and accessing data.</a:t>
                      </a:r>
                      <a:endParaRPr lang="en-US" b="1" dirty="0"/>
                    </a:p>
                  </a:txBody>
                  <a:tcPr marL="123444" marR="12344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LinkedList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faster in 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manipulation of data.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b="1" dirty="0"/>
                    </a:p>
                  </a:txBody>
                  <a:tcPr marL="123444" marR="123444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533400"/>
            <a:ext cx="10210800" cy="44012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000" smtClean="0">
              <a:solidFill>
                <a:srgbClr val="000000"/>
              </a:solidFill>
              <a:latin typeface="+mj-lt"/>
            </a:endParaRPr>
          </a:p>
          <a:p>
            <a:r>
              <a:rPr lang="en-US" sz="2000" b="1" smtClean="0">
                <a:solidFill>
                  <a:srgbClr val="0070C0"/>
                </a:solidFill>
                <a:latin typeface="+mj-lt"/>
              </a:rPr>
              <a:t>//Methods</a:t>
            </a:r>
          </a:p>
          <a:p>
            <a:r>
              <a:rPr lang="en-US" sz="2000" smtClean="0">
                <a:solidFill>
                  <a:srgbClr val="000000"/>
                </a:solidFill>
                <a:latin typeface="+mj-lt"/>
              </a:rPr>
              <a:t>List&lt;String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&gt; </a:t>
            </a:r>
            <a:r>
              <a:rPr lang="en-US" sz="2000">
                <a:solidFill>
                  <a:srgbClr val="6A3E3E"/>
                </a:solidFill>
                <a:latin typeface="+mj-lt"/>
              </a:rPr>
              <a:t>list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 = </a:t>
            </a:r>
            <a:r>
              <a:rPr lang="en-US" sz="2000" b="1">
                <a:solidFill>
                  <a:srgbClr val="7F0055"/>
                </a:solidFill>
                <a:latin typeface="+mj-lt"/>
              </a:rPr>
              <a:t>new</a:t>
            </a:r>
            <a:r>
              <a:rPr lang="en-US" sz="2000" b="1">
                <a:solidFill>
                  <a:srgbClr val="000000"/>
                </a:solidFill>
                <a:latin typeface="+mj-lt"/>
              </a:rPr>
              <a:t> LinkedList&lt;String&gt;();</a:t>
            </a:r>
          </a:p>
          <a:p>
            <a:r>
              <a:rPr lang="en-US" sz="2000">
                <a:solidFill>
                  <a:srgbClr val="6A3E3E"/>
                </a:solidFill>
                <a:latin typeface="+mj-lt"/>
              </a:rPr>
              <a:t>list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.add(0,</a:t>
            </a:r>
            <a:r>
              <a:rPr lang="en-US" sz="2000">
                <a:solidFill>
                  <a:srgbClr val="2A00FF"/>
                </a:solidFill>
                <a:latin typeface="+mj-lt"/>
              </a:rPr>
              <a:t>"NameZero"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);</a:t>
            </a:r>
          </a:p>
          <a:p>
            <a:r>
              <a:rPr lang="en-US" sz="2000">
                <a:solidFill>
                  <a:srgbClr val="6A3E3E"/>
                </a:solidFill>
                <a:latin typeface="+mj-lt"/>
              </a:rPr>
              <a:t>list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.add(1,</a:t>
            </a:r>
            <a:r>
              <a:rPr lang="en-US" sz="2000">
                <a:solidFill>
                  <a:srgbClr val="2A00FF"/>
                </a:solidFill>
                <a:latin typeface="+mj-lt"/>
              </a:rPr>
              <a:t>"NameOne"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);</a:t>
            </a:r>
          </a:p>
          <a:p>
            <a:r>
              <a:rPr lang="en-US" sz="2000">
                <a:solidFill>
                  <a:srgbClr val="6A3E3E"/>
                </a:solidFill>
                <a:latin typeface="+mj-lt"/>
              </a:rPr>
              <a:t>list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.add(2,</a:t>
            </a:r>
            <a:r>
              <a:rPr lang="en-US" sz="2000">
                <a:solidFill>
                  <a:srgbClr val="2A00FF"/>
                </a:solidFill>
                <a:latin typeface="+mj-lt"/>
              </a:rPr>
              <a:t>"NameTwo"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);</a:t>
            </a:r>
          </a:p>
          <a:p>
            <a:r>
              <a:rPr lang="en-US" sz="2000">
                <a:solidFill>
                  <a:srgbClr val="6A3E3E"/>
                </a:solidFill>
                <a:latin typeface="+mj-lt"/>
              </a:rPr>
              <a:t>list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.add(3, </a:t>
            </a:r>
            <a:r>
              <a:rPr lang="en-US" sz="2000">
                <a:solidFill>
                  <a:srgbClr val="2A00FF"/>
                </a:solidFill>
                <a:latin typeface="+mj-lt"/>
              </a:rPr>
              <a:t>"NameThree"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);</a:t>
            </a:r>
          </a:p>
          <a:p>
            <a:r>
              <a:rPr lang="en-US" sz="2000">
                <a:solidFill>
                  <a:srgbClr val="6A3E3E"/>
                </a:solidFill>
                <a:latin typeface="+mj-lt"/>
              </a:rPr>
              <a:t>list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.add(4, </a:t>
            </a:r>
            <a:r>
              <a:rPr lang="en-US" sz="2000">
                <a:solidFill>
                  <a:srgbClr val="2A00FF"/>
                </a:solidFill>
                <a:latin typeface="+mj-lt"/>
              </a:rPr>
              <a:t>"NameFour"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);</a:t>
            </a:r>
          </a:p>
          <a:p>
            <a:r>
              <a:rPr lang="en-US" sz="2000">
                <a:solidFill>
                  <a:srgbClr val="6A3E3E"/>
                </a:solidFill>
                <a:latin typeface="+mj-lt"/>
              </a:rPr>
              <a:t>list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.add(5, </a:t>
            </a:r>
            <a:r>
              <a:rPr lang="en-US" sz="2000">
                <a:solidFill>
                  <a:srgbClr val="2A00FF"/>
                </a:solidFill>
                <a:latin typeface="+mj-lt"/>
              </a:rPr>
              <a:t>"NameFive"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);</a:t>
            </a:r>
          </a:p>
          <a:p>
            <a:r>
              <a:rPr lang="en-US" sz="2000">
                <a:solidFill>
                  <a:srgbClr val="6A3E3E"/>
                </a:solidFill>
                <a:latin typeface="+mj-lt"/>
              </a:rPr>
              <a:t>list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.set(5, </a:t>
            </a:r>
            <a:r>
              <a:rPr lang="en-US" sz="2000">
                <a:solidFill>
                  <a:srgbClr val="2A00FF"/>
                </a:solidFill>
                <a:latin typeface="+mj-lt"/>
              </a:rPr>
              <a:t>"Sai Kiran"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);   </a:t>
            </a:r>
            <a:r>
              <a:rPr lang="en-US" sz="2000">
                <a:solidFill>
                  <a:srgbClr val="3F7F5F"/>
                </a:solidFill>
                <a:latin typeface="+mj-lt"/>
              </a:rPr>
              <a:t>// [NameZero, NameOne, NameTwo, NameThree, NameFour, Sai Kiran]</a:t>
            </a:r>
          </a:p>
          <a:p>
            <a:r>
              <a:rPr lang="en-US" sz="2000">
                <a:solidFill>
                  <a:srgbClr val="000000"/>
                </a:solidFill>
                <a:latin typeface="+mj-lt"/>
              </a:rPr>
              <a:t>System.</a:t>
            </a:r>
            <a:r>
              <a:rPr lang="en-US" sz="2000" b="1">
                <a:solidFill>
                  <a:srgbClr val="0000C0"/>
                </a:solidFill>
                <a:latin typeface="+mj-lt"/>
              </a:rPr>
              <a:t>out</a:t>
            </a:r>
            <a:r>
              <a:rPr lang="en-US" sz="2000" b="1">
                <a:solidFill>
                  <a:srgbClr val="000000"/>
                </a:solidFill>
                <a:latin typeface="+mj-lt"/>
              </a:rPr>
              <a:t>.println(</a:t>
            </a:r>
            <a:r>
              <a:rPr lang="en-US" sz="2000" b="1">
                <a:solidFill>
                  <a:srgbClr val="6A3E3E"/>
                </a:solidFill>
                <a:latin typeface="+mj-lt"/>
              </a:rPr>
              <a:t>list</a:t>
            </a:r>
            <a:r>
              <a:rPr lang="en-US" sz="2000" b="1">
                <a:solidFill>
                  <a:srgbClr val="000000"/>
                </a:solidFill>
                <a:latin typeface="+mj-lt"/>
              </a:rPr>
              <a:t>);</a:t>
            </a:r>
          </a:p>
          <a:p>
            <a:r>
              <a:rPr lang="en-US" sz="2000">
                <a:solidFill>
                  <a:srgbClr val="6A3E3E"/>
                </a:solidFill>
                <a:latin typeface="+mj-lt"/>
              </a:rPr>
              <a:t>list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.remove(5); </a:t>
            </a:r>
            <a:r>
              <a:rPr lang="en-US" sz="2000">
                <a:solidFill>
                  <a:srgbClr val="3F7F5F"/>
                </a:solidFill>
                <a:latin typeface="+mj-lt"/>
              </a:rPr>
              <a:t>// remove element</a:t>
            </a:r>
          </a:p>
          <a:p>
            <a:r>
              <a:rPr lang="en-US" sz="2000">
                <a:solidFill>
                  <a:srgbClr val="000000"/>
                </a:solidFill>
                <a:latin typeface="+mj-lt"/>
              </a:rPr>
              <a:t>System.</a:t>
            </a:r>
            <a:r>
              <a:rPr lang="en-US" sz="2000" b="1">
                <a:solidFill>
                  <a:srgbClr val="0000C0"/>
                </a:solidFill>
                <a:latin typeface="+mj-lt"/>
              </a:rPr>
              <a:t>out</a:t>
            </a:r>
            <a:r>
              <a:rPr lang="en-US" sz="2000" b="1">
                <a:solidFill>
                  <a:srgbClr val="000000"/>
                </a:solidFill>
                <a:latin typeface="+mj-lt"/>
              </a:rPr>
              <a:t>.println(</a:t>
            </a:r>
            <a:r>
              <a:rPr lang="en-US" sz="2000" b="1">
                <a:solidFill>
                  <a:srgbClr val="6A3E3E"/>
                </a:solidFill>
                <a:latin typeface="+mj-lt"/>
              </a:rPr>
              <a:t>list</a:t>
            </a:r>
            <a:r>
              <a:rPr lang="en-US" sz="2000" b="1">
                <a:solidFill>
                  <a:srgbClr val="000000"/>
                </a:solidFill>
                <a:latin typeface="+mj-lt"/>
              </a:rPr>
              <a:t>);</a:t>
            </a:r>
            <a:r>
              <a:rPr lang="en-US" sz="2000" b="1">
                <a:solidFill>
                  <a:srgbClr val="3F7F5F"/>
                </a:solidFill>
                <a:latin typeface="+mj-lt"/>
              </a:rPr>
              <a:t>//  [NameZero, NameOne, NameTwo, NameThree, NameFour</a:t>
            </a:r>
            <a:r>
              <a:rPr lang="en-US" sz="2000" b="1" smtClean="0">
                <a:solidFill>
                  <a:srgbClr val="3F7F5F"/>
                </a:solidFill>
                <a:latin typeface="+mj-lt"/>
              </a:rPr>
              <a:t>]</a:t>
            </a:r>
          </a:p>
          <a:p>
            <a:endParaRPr lang="en-US" sz="20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89419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609600"/>
            <a:ext cx="11125200" cy="37856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000" smtClean="0"/>
          </a:p>
          <a:p>
            <a:r>
              <a:rPr lang="en-US" sz="2000" b="1" smtClean="0">
                <a:solidFill>
                  <a:srgbClr val="0070C0"/>
                </a:solidFill>
              </a:rPr>
              <a:t>//null value</a:t>
            </a:r>
          </a:p>
          <a:p>
            <a:r>
              <a:rPr lang="en-US" sz="2000">
                <a:solidFill>
                  <a:srgbClr val="000000"/>
                </a:solidFill>
              </a:rPr>
              <a:t>LinkedList&lt;String&gt; </a:t>
            </a:r>
            <a:r>
              <a:rPr lang="en-US" sz="2000">
                <a:solidFill>
                  <a:srgbClr val="6A3E3E"/>
                </a:solidFill>
              </a:rPr>
              <a:t>list</a:t>
            </a:r>
            <a:r>
              <a:rPr lang="en-US" sz="2000">
                <a:solidFill>
                  <a:srgbClr val="000000"/>
                </a:solidFill>
              </a:rPr>
              <a:t> = </a:t>
            </a:r>
            <a:r>
              <a:rPr lang="en-US" sz="2000" b="1">
                <a:solidFill>
                  <a:srgbClr val="7F0055"/>
                </a:solidFill>
              </a:rPr>
              <a:t>new</a:t>
            </a:r>
            <a:r>
              <a:rPr lang="en-US" sz="2000" b="1">
                <a:solidFill>
                  <a:srgbClr val="000000"/>
                </a:solidFill>
              </a:rPr>
              <a:t> LinkedList&lt;String&gt;();</a:t>
            </a:r>
          </a:p>
          <a:p>
            <a:r>
              <a:rPr lang="en-US" sz="2000">
                <a:solidFill>
                  <a:srgbClr val="6A3E3E"/>
                </a:solidFill>
              </a:rPr>
              <a:t>list</a:t>
            </a:r>
            <a:r>
              <a:rPr lang="en-US" sz="2000">
                <a:solidFill>
                  <a:srgbClr val="000000"/>
                </a:solidFill>
              </a:rPr>
              <a:t>.add(</a:t>
            </a:r>
            <a:r>
              <a:rPr lang="en-US" sz="2000" b="1">
                <a:solidFill>
                  <a:srgbClr val="7F0055"/>
                </a:solidFill>
              </a:rPr>
              <a:t>null</a:t>
            </a:r>
            <a:r>
              <a:rPr lang="en-US" sz="2000" b="1">
                <a:solidFill>
                  <a:srgbClr val="000000"/>
                </a:solidFill>
              </a:rPr>
              <a:t>);</a:t>
            </a:r>
          </a:p>
          <a:p>
            <a:r>
              <a:rPr lang="en-US" sz="2000">
                <a:solidFill>
                  <a:srgbClr val="6A3E3E"/>
                </a:solidFill>
              </a:rPr>
              <a:t>list</a:t>
            </a:r>
            <a:r>
              <a:rPr lang="en-US" sz="2000">
                <a:solidFill>
                  <a:srgbClr val="000000"/>
                </a:solidFill>
              </a:rPr>
              <a:t>.add(</a:t>
            </a:r>
            <a:r>
              <a:rPr lang="en-US" sz="2000" b="1">
                <a:solidFill>
                  <a:srgbClr val="7F0055"/>
                </a:solidFill>
              </a:rPr>
              <a:t>null</a:t>
            </a:r>
            <a:r>
              <a:rPr lang="en-US" sz="2000" b="1">
                <a:solidFill>
                  <a:srgbClr val="000000"/>
                </a:solidFill>
              </a:rPr>
              <a:t>);</a:t>
            </a:r>
          </a:p>
          <a:p>
            <a:r>
              <a:rPr lang="en-US" sz="2000">
                <a:solidFill>
                  <a:srgbClr val="000000"/>
                </a:solidFill>
              </a:rPr>
              <a:t>System.</a:t>
            </a:r>
            <a:r>
              <a:rPr lang="en-US" sz="2000" b="1">
                <a:solidFill>
                  <a:srgbClr val="0000C0"/>
                </a:solidFill>
              </a:rPr>
              <a:t>out</a:t>
            </a:r>
            <a:r>
              <a:rPr lang="en-US" sz="2000" b="1">
                <a:solidFill>
                  <a:srgbClr val="000000"/>
                </a:solidFill>
              </a:rPr>
              <a:t>.println(</a:t>
            </a:r>
            <a:r>
              <a:rPr lang="en-US" sz="2000" b="1">
                <a:solidFill>
                  <a:srgbClr val="6A3E3E"/>
                </a:solidFill>
              </a:rPr>
              <a:t>list</a:t>
            </a:r>
            <a:r>
              <a:rPr lang="en-US" sz="2000" b="1">
                <a:solidFill>
                  <a:srgbClr val="000000"/>
                </a:solidFill>
              </a:rPr>
              <a:t>); </a:t>
            </a:r>
            <a:r>
              <a:rPr lang="en-US" sz="2000" b="1">
                <a:solidFill>
                  <a:srgbClr val="3F7F5F"/>
                </a:solidFill>
              </a:rPr>
              <a:t>//[null, null]</a:t>
            </a:r>
          </a:p>
          <a:p>
            <a:endParaRPr lang="en-US" sz="2000"/>
          </a:p>
          <a:p>
            <a:r>
              <a:rPr lang="en-US" sz="2000">
                <a:solidFill>
                  <a:srgbClr val="000000"/>
                </a:solidFill>
              </a:rPr>
              <a:t>ArrayList&lt;String&gt; </a:t>
            </a:r>
            <a:r>
              <a:rPr lang="en-US" sz="2000">
                <a:solidFill>
                  <a:srgbClr val="6A3E3E"/>
                </a:solidFill>
              </a:rPr>
              <a:t>l</a:t>
            </a:r>
            <a:r>
              <a:rPr lang="en-US" sz="2000">
                <a:solidFill>
                  <a:srgbClr val="000000"/>
                </a:solidFill>
              </a:rPr>
              <a:t> = </a:t>
            </a:r>
            <a:r>
              <a:rPr lang="en-US" sz="2000" b="1">
                <a:solidFill>
                  <a:srgbClr val="7F0055"/>
                </a:solidFill>
              </a:rPr>
              <a:t>new</a:t>
            </a:r>
            <a:r>
              <a:rPr lang="en-US" sz="2000" b="1">
                <a:solidFill>
                  <a:srgbClr val="000000"/>
                </a:solidFill>
              </a:rPr>
              <a:t> ArrayList&lt;String&gt;();</a:t>
            </a:r>
          </a:p>
          <a:p>
            <a:r>
              <a:rPr lang="en-US" sz="2000">
                <a:solidFill>
                  <a:srgbClr val="6A3E3E"/>
                </a:solidFill>
              </a:rPr>
              <a:t>l</a:t>
            </a:r>
            <a:r>
              <a:rPr lang="en-US" sz="2000">
                <a:solidFill>
                  <a:srgbClr val="000000"/>
                </a:solidFill>
              </a:rPr>
              <a:t>.add(</a:t>
            </a:r>
            <a:r>
              <a:rPr lang="en-US" sz="2000" b="1">
                <a:solidFill>
                  <a:srgbClr val="7F0055"/>
                </a:solidFill>
              </a:rPr>
              <a:t>null</a:t>
            </a:r>
            <a:r>
              <a:rPr lang="en-US" sz="2000" b="1">
                <a:solidFill>
                  <a:srgbClr val="000000"/>
                </a:solidFill>
              </a:rPr>
              <a:t>);</a:t>
            </a:r>
          </a:p>
          <a:p>
            <a:r>
              <a:rPr lang="en-US" sz="2000">
                <a:solidFill>
                  <a:srgbClr val="6A3E3E"/>
                </a:solidFill>
              </a:rPr>
              <a:t>l</a:t>
            </a:r>
            <a:r>
              <a:rPr lang="en-US" sz="2000">
                <a:solidFill>
                  <a:srgbClr val="000000"/>
                </a:solidFill>
              </a:rPr>
              <a:t>.add(</a:t>
            </a:r>
            <a:r>
              <a:rPr lang="en-US" sz="2000" b="1">
                <a:solidFill>
                  <a:srgbClr val="7F0055"/>
                </a:solidFill>
              </a:rPr>
              <a:t>null</a:t>
            </a:r>
            <a:r>
              <a:rPr lang="en-US" sz="2000" b="1">
                <a:solidFill>
                  <a:srgbClr val="000000"/>
                </a:solidFill>
              </a:rPr>
              <a:t>);</a:t>
            </a:r>
          </a:p>
          <a:p>
            <a:r>
              <a:rPr lang="en-US" sz="2000">
                <a:solidFill>
                  <a:srgbClr val="000000"/>
                </a:solidFill>
              </a:rPr>
              <a:t>System.</a:t>
            </a:r>
            <a:r>
              <a:rPr lang="en-US" sz="2000" b="1">
                <a:solidFill>
                  <a:srgbClr val="0000C0"/>
                </a:solidFill>
              </a:rPr>
              <a:t>out</a:t>
            </a:r>
            <a:r>
              <a:rPr lang="en-US" sz="2000" b="1">
                <a:solidFill>
                  <a:srgbClr val="000000"/>
                </a:solidFill>
              </a:rPr>
              <a:t>.println(</a:t>
            </a:r>
            <a:r>
              <a:rPr lang="en-US" sz="2000" b="1">
                <a:solidFill>
                  <a:srgbClr val="6A3E3E"/>
                </a:solidFill>
              </a:rPr>
              <a:t>l</a:t>
            </a:r>
            <a:r>
              <a:rPr lang="en-US" sz="2000" b="1">
                <a:solidFill>
                  <a:srgbClr val="000000"/>
                </a:solidFill>
              </a:rPr>
              <a:t>); </a:t>
            </a:r>
            <a:r>
              <a:rPr lang="en-US" sz="2000" b="1">
                <a:solidFill>
                  <a:srgbClr val="3F7F5F"/>
                </a:solidFill>
              </a:rPr>
              <a:t>// [null, null]</a:t>
            </a:r>
            <a:endParaRPr lang="en-US" sz="2000" smtClean="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496204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533400"/>
            <a:ext cx="10820400" cy="59093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000" smtClean="0">
              <a:latin typeface="+mj-lt"/>
            </a:endParaRPr>
          </a:p>
          <a:p>
            <a:r>
              <a:rPr lang="en-US" sz="2000">
                <a:solidFill>
                  <a:srgbClr val="3F7F5F"/>
                </a:solidFill>
                <a:latin typeface="+mj-lt"/>
              </a:rPr>
              <a:t>// default void sort(Comparator&lt;? super E&gt; c) {}</a:t>
            </a:r>
          </a:p>
          <a:p>
            <a:r>
              <a:rPr lang="en-US" sz="2000">
                <a:solidFill>
                  <a:srgbClr val="000000"/>
                </a:solidFill>
                <a:latin typeface="+mj-lt"/>
              </a:rPr>
              <a:t>LinkedList&lt;String&gt; </a:t>
            </a:r>
            <a:r>
              <a:rPr lang="en-US" sz="2000">
                <a:solidFill>
                  <a:srgbClr val="6A3E3E"/>
                </a:solidFill>
                <a:latin typeface="+mj-lt"/>
              </a:rPr>
              <a:t>ll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 = </a:t>
            </a:r>
            <a:r>
              <a:rPr lang="en-US" sz="2000" b="1">
                <a:solidFill>
                  <a:srgbClr val="7F0055"/>
                </a:solidFill>
                <a:latin typeface="+mj-lt"/>
              </a:rPr>
              <a:t>new</a:t>
            </a:r>
            <a:r>
              <a:rPr lang="en-US" sz="2000" b="1">
                <a:solidFill>
                  <a:srgbClr val="000000"/>
                </a:solidFill>
                <a:latin typeface="+mj-lt"/>
              </a:rPr>
              <a:t> LinkedList&lt;String&gt;();</a:t>
            </a:r>
          </a:p>
          <a:p>
            <a:r>
              <a:rPr lang="en-US" sz="2000">
                <a:solidFill>
                  <a:srgbClr val="6A3E3E"/>
                </a:solidFill>
                <a:latin typeface="+mj-lt"/>
              </a:rPr>
              <a:t>ll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.add(</a:t>
            </a:r>
            <a:r>
              <a:rPr lang="en-US" sz="2000">
                <a:solidFill>
                  <a:srgbClr val="2A00FF"/>
                </a:solidFill>
                <a:latin typeface="+mj-lt"/>
              </a:rPr>
              <a:t>"A"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);</a:t>
            </a:r>
          </a:p>
          <a:p>
            <a:r>
              <a:rPr lang="en-US" sz="2000">
                <a:solidFill>
                  <a:srgbClr val="6A3E3E"/>
                </a:solidFill>
                <a:latin typeface="+mj-lt"/>
              </a:rPr>
              <a:t>ll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.add(</a:t>
            </a:r>
            <a:r>
              <a:rPr lang="en-US" sz="2000">
                <a:solidFill>
                  <a:srgbClr val="2A00FF"/>
                </a:solidFill>
                <a:latin typeface="+mj-lt"/>
              </a:rPr>
              <a:t>"C"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);</a:t>
            </a:r>
          </a:p>
          <a:p>
            <a:r>
              <a:rPr lang="en-US" sz="2000">
                <a:solidFill>
                  <a:srgbClr val="6A3E3E"/>
                </a:solidFill>
                <a:latin typeface="+mj-lt"/>
              </a:rPr>
              <a:t>ll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.add(</a:t>
            </a:r>
            <a:r>
              <a:rPr lang="en-US" sz="2000">
                <a:solidFill>
                  <a:srgbClr val="2A00FF"/>
                </a:solidFill>
                <a:latin typeface="+mj-lt"/>
              </a:rPr>
              <a:t>"B"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);</a:t>
            </a:r>
          </a:p>
          <a:p>
            <a:r>
              <a:rPr lang="en-US" sz="2000">
                <a:solidFill>
                  <a:srgbClr val="000000"/>
                </a:solidFill>
                <a:latin typeface="+mj-lt"/>
              </a:rPr>
              <a:t>System.</a:t>
            </a:r>
            <a:r>
              <a:rPr lang="en-US" sz="2000" b="1">
                <a:solidFill>
                  <a:srgbClr val="0000C0"/>
                </a:solidFill>
                <a:latin typeface="+mj-lt"/>
              </a:rPr>
              <a:t>out</a:t>
            </a:r>
            <a:r>
              <a:rPr lang="en-US" sz="2000" b="1">
                <a:solidFill>
                  <a:srgbClr val="000000"/>
                </a:solidFill>
                <a:latin typeface="+mj-lt"/>
              </a:rPr>
              <a:t>.println(</a:t>
            </a:r>
            <a:r>
              <a:rPr lang="en-US" sz="2000" b="1">
                <a:solidFill>
                  <a:srgbClr val="6A3E3E"/>
                </a:solidFill>
                <a:latin typeface="+mj-lt"/>
              </a:rPr>
              <a:t>ll</a:t>
            </a:r>
            <a:r>
              <a:rPr lang="en-US" sz="2000" b="1">
                <a:solidFill>
                  <a:srgbClr val="000000"/>
                </a:solidFill>
                <a:latin typeface="+mj-lt"/>
              </a:rPr>
              <a:t>); </a:t>
            </a:r>
            <a:r>
              <a:rPr lang="en-US" sz="2000" b="1">
                <a:solidFill>
                  <a:srgbClr val="3F7F5F"/>
                </a:solidFill>
                <a:latin typeface="+mj-lt"/>
              </a:rPr>
              <a:t>//[A, C, B]</a:t>
            </a:r>
          </a:p>
          <a:p>
            <a:r>
              <a:rPr lang="en-US" sz="2000">
                <a:solidFill>
                  <a:srgbClr val="6A3E3E"/>
                </a:solidFill>
                <a:latin typeface="+mj-lt"/>
              </a:rPr>
              <a:t>ll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.sort(</a:t>
            </a:r>
            <a:r>
              <a:rPr lang="en-US" sz="2000" b="1">
                <a:solidFill>
                  <a:srgbClr val="7F0055"/>
                </a:solidFill>
                <a:latin typeface="+mj-lt"/>
              </a:rPr>
              <a:t>null</a:t>
            </a:r>
            <a:r>
              <a:rPr lang="en-US" sz="2000" b="1">
                <a:solidFill>
                  <a:srgbClr val="000000"/>
                </a:solidFill>
                <a:latin typeface="+mj-lt"/>
              </a:rPr>
              <a:t>); </a:t>
            </a:r>
            <a:r>
              <a:rPr lang="en-US" sz="2000" b="1">
                <a:solidFill>
                  <a:srgbClr val="3F7F5F"/>
                </a:solidFill>
                <a:latin typeface="+mj-lt"/>
              </a:rPr>
              <a:t>//need to pass null</a:t>
            </a:r>
          </a:p>
          <a:p>
            <a:r>
              <a:rPr lang="en-US" sz="2000">
                <a:solidFill>
                  <a:srgbClr val="000000"/>
                </a:solidFill>
                <a:latin typeface="+mj-lt"/>
              </a:rPr>
              <a:t>System.</a:t>
            </a:r>
            <a:r>
              <a:rPr lang="en-US" sz="2000" b="1">
                <a:solidFill>
                  <a:srgbClr val="0000C0"/>
                </a:solidFill>
                <a:latin typeface="+mj-lt"/>
              </a:rPr>
              <a:t>out</a:t>
            </a:r>
            <a:r>
              <a:rPr lang="en-US" sz="2000" b="1">
                <a:solidFill>
                  <a:srgbClr val="000000"/>
                </a:solidFill>
                <a:latin typeface="+mj-lt"/>
              </a:rPr>
              <a:t>.println(</a:t>
            </a:r>
            <a:r>
              <a:rPr lang="en-US" sz="2000" b="1">
                <a:solidFill>
                  <a:srgbClr val="6A3E3E"/>
                </a:solidFill>
                <a:latin typeface="+mj-lt"/>
              </a:rPr>
              <a:t>ll</a:t>
            </a:r>
            <a:r>
              <a:rPr lang="en-US" sz="2000" b="1">
                <a:solidFill>
                  <a:srgbClr val="000000"/>
                </a:solidFill>
                <a:latin typeface="+mj-lt"/>
              </a:rPr>
              <a:t>); </a:t>
            </a:r>
            <a:r>
              <a:rPr lang="en-US" sz="2000" b="1">
                <a:solidFill>
                  <a:srgbClr val="3F7F5F"/>
                </a:solidFill>
                <a:latin typeface="+mj-lt"/>
              </a:rPr>
              <a:t>//[A, B, C]</a:t>
            </a:r>
          </a:p>
          <a:p>
            <a:endParaRPr lang="en-US" sz="2000">
              <a:latin typeface="+mj-lt"/>
            </a:endParaRPr>
          </a:p>
          <a:p>
            <a:r>
              <a:rPr lang="en-US" sz="2000">
                <a:solidFill>
                  <a:srgbClr val="3F7F5F"/>
                </a:solidFill>
                <a:latin typeface="+mj-lt"/>
              </a:rPr>
              <a:t>//public void sort(Comparator&lt;? super E&gt; c) {}</a:t>
            </a:r>
          </a:p>
          <a:p>
            <a:r>
              <a:rPr lang="en-US" sz="2000">
                <a:solidFill>
                  <a:srgbClr val="000000"/>
                </a:solidFill>
                <a:latin typeface="+mj-lt"/>
              </a:rPr>
              <a:t>ArrayList&lt;String&gt; </a:t>
            </a:r>
            <a:r>
              <a:rPr lang="en-US" sz="2000">
                <a:solidFill>
                  <a:srgbClr val="6A3E3E"/>
                </a:solidFill>
                <a:latin typeface="+mj-lt"/>
              </a:rPr>
              <a:t>l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 = </a:t>
            </a:r>
            <a:r>
              <a:rPr lang="en-US" sz="2000" b="1">
                <a:solidFill>
                  <a:srgbClr val="7F0055"/>
                </a:solidFill>
                <a:latin typeface="+mj-lt"/>
              </a:rPr>
              <a:t>new</a:t>
            </a:r>
            <a:r>
              <a:rPr lang="en-US" sz="2000" b="1">
                <a:solidFill>
                  <a:srgbClr val="000000"/>
                </a:solidFill>
                <a:latin typeface="+mj-lt"/>
              </a:rPr>
              <a:t> ArrayList&lt;String&gt;();</a:t>
            </a:r>
          </a:p>
          <a:p>
            <a:r>
              <a:rPr lang="en-US" sz="2000">
                <a:solidFill>
                  <a:srgbClr val="6A3E3E"/>
                </a:solidFill>
                <a:latin typeface="+mj-lt"/>
              </a:rPr>
              <a:t>l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.add(</a:t>
            </a:r>
            <a:r>
              <a:rPr lang="en-US" sz="2000">
                <a:solidFill>
                  <a:srgbClr val="2A00FF"/>
                </a:solidFill>
                <a:latin typeface="+mj-lt"/>
              </a:rPr>
              <a:t>"A"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);</a:t>
            </a:r>
          </a:p>
          <a:p>
            <a:r>
              <a:rPr lang="en-US" sz="2000">
                <a:solidFill>
                  <a:srgbClr val="6A3E3E"/>
                </a:solidFill>
                <a:latin typeface="+mj-lt"/>
              </a:rPr>
              <a:t>l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.add(</a:t>
            </a:r>
            <a:r>
              <a:rPr lang="en-US" sz="2000">
                <a:solidFill>
                  <a:srgbClr val="2A00FF"/>
                </a:solidFill>
                <a:latin typeface="+mj-lt"/>
              </a:rPr>
              <a:t>"C"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);</a:t>
            </a:r>
          </a:p>
          <a:p>
            <a:r>
              <a:rPr lang="en-US" sz="2000">
                <a:solidFill>
                  <a:srgbClr val="6A3E3E"/>
                </a:solidFill>
                <a:latin typeface="+mj-lt"/>
              </a:rPr>
              <a:t>l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.add(</a:t>
            </a:r>
            <a:r>
              <a:rPr lang="en-US" sz="2000">
                <a:solidFill>
                  <a:srgbClr val="2A00FF"/>
                </a:solidFill>
                <a:latin typeface="+mj-lt"/>
              </a:rPr>
              <a:t>"B"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);</a:t>
            </a:r>
          </a:p>
          <a:p>
            <a:r>
              <a:rPr lang="en-US" sz="2000">
                <a:solidFill>
                  <a:srgbClr val="000000"/>
                </a:solidFill>
                <a:latin typeface="+mj-lt"/>
              </a:rPr>
              <a:t>System.</a:t>
            </a:r>
            <a:r>
              <a:rPr lang="en-US" sz="2000" b="1">
                <a:solidFill>
                  <a:srgbClr val="0000C0"/>
                </a:solidFill>
                <a:latin typeface="+mj-lt"/>
              </a:rPr>
              <a:t>out</a:t>
            </a:r>
            <a:r>
              <a:rPr lang="en-US" sz="2000" b="1">
                <a:solidFill>
                  <a:srgbClr val="000000"/>
                </a:solidFill>
                <a:latin typeface="+mj-lt"/>
              </a:rPr>
              <a:t>.println(</a:t>
            </a:r>
            <a:r>
              <a:rPr lang="en-US" sz="2000" b="1">
                <a:solidFill>
                  <a:srgbClr val="6A3E3E"/>
                </a:solidFill>
                <a:latin typeface="+mj-lt"/>
              </a:rPr>
              <a:t>l</a:t>
            </a:r>
            <a:r>
              <a:rPr lang="en-US" sz="2000" b="1">
                <a:solidFill>
                  <a:srgbClr val="000000"/>
                </a:solidFill>
                <a:latin typeface="+mj-lt"/>
              </a:rPr>
              <a:t>); </a:t>
            </a:r>
            <a:r>
              <a:rPr lang="en-US" sz="2000" b="1">
                <a:solidFill>
                  <a:srgbClr val="3F7F5F"/>
                </a:solidFill>
                <a:latin typeface="+mj-lt"/>
              </a:rPr>
              <a:t>//[A, C, B]</a:t>
            </a:r>
          </a:p>
          <a:p>
            <a:r>
              <a:rPr lang="en-US" sz="2000">
                <a:solidFill>
                  <a:srgbClr val="6A3E3E"/>
                </a:solidFill>
                <a:latin typeface="+mj-lt"/>
              </a:rPr>
              <a:t>l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.sort(</a:t>
            </a:r>
            <a:r>
              <a:rPr lang="en-US" sz="2000" b="1">
                <a:solidFill>
                  <a:srgbClr val="7F0055"/>
                </a:solidFill>
                <a:latin typeface="+mj-lt"/>
              </a:rPr>
              <a:t>null</a:t>
            </a:r>
            <a:r>
              <a:rPr lang="en-US" sz="2000" b="1">
                <a:solidFill>
                  <a:srgbClr val="000000"/>
                </a:solidFill>
                <a:latin typeface="+mj-lt"/>
              </a:rPr>
              <a:t>); </a:t>
            </a:r>
            <a:r>
              <a:rPr lang="en-US" sz="2000" b="1">
                <a:solidFill>
                  <a:srgbClr val="3F7F5F"/>
                </a:solidFill>
                <a:latin typeface="+mj-lt"/>
              </a:rPr>
              <a:t>//need to pass null</a:t>
            </a:r>
          </a:p>
          <a:p>
            <a:r>
              <a:rPr lang="en-US" sz="2000">
                <a:solidFill>
                  <a:srgbClr val="000000"/>
                </a:solidFill>
                <a:latin typeface="+mj-lt"/>
              </a:rPr>
              <a:t>System.</a:t>
            </a:r>
            <a:r>
              <a:rPr lang="en-US" sz="2000" b="1">
                <a:solidFill>
                  <a:srgbClr val="0000C0"/>
                </a:solidFill>
                <a:latin typeface="+mj-lt"/>
              </a:rPr>
              <a:t>out</a:t>
            </a:r>
            <a:r>
              <a:rPr lang="en-US" sz="2000" b="1">
                <a:solidFill>
                  <a:srgbClr val="000000"/>
                </a:solidFill>
                <a:latin typeface="+mj-lt"/>
              </a:rPr>
              <a:t>.println(</a:t>
            </a:r>
            <a:r>
              <a:rPr lang="en-US" sz="2000" b="1">
                <a:solidFill>
                  <a:srgbClr val="6A3E3E"/>
                </a:solidFill>
                <a:latin typeface="+mj-lt"/>
              </a:rPr>
              <a:t>l</a:t>
            </a:r>
            <a:r>
              <a:rPr lang="en-US" sz="2000" b="1">
                <a:solidFill>
                  <a:srgbClr val="000000"/>
                </a:solidFill>
                <a:latin typeface="+mj-lt"/>
              </a:rPr>
              <a:t>); </a:t>
            </a:r>
            <a:r>
              <a:rPr lang="en-US" sz="2000" b="1">
                <a:solidFill>
                  <a:srgbClr val="3F7F5F"/>
                </a:solidFill>
                <a:latin typeface="+mj-lt"/>
              </a:rPr>
              <a:t>//[A, B, C]</a:t>
            </a:r>
            <a:endParaRPr lang="en-US" sz="2000" smtClean="0">
              <a:latin typeface="+mj-lt"/>
            </a:endParaRPr>
          </a:p>
          <a:p>
            <a:endParaRPr lang="en-US" sz="20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34505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533400"/>
            <a:ext cx="10896600" cy="50167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000" smtClean="0">
              <a:latin typeface="+mj-lt"/>
            </a:endParaRPr>
          </a:p>
          <a:p>
            <a:r>
              <a:rPr lang="en-US" sz="2000">
                <a:solidFill>
                  <a:srgbClr val="0070C0"/>
                </a:solidFill>
              </a:rPr>
              <a:t>//Linked List Methods</a:t>
            </a:r>
            <a:endParaRPr lang="en-US" sz="2000" smtClean="0">
              <a:solidFill>
                <a:srgbClr val="0070C0"/>
              </a:solidFill>
              <a:latin typeface="+mj-lt"/>
            </a:endParaRPr>
          </a:p>
          <a:p>
            <a:r>
              <a:rPr lang="en-US" sz="2000">
                <a:solidFill>
                  <a:srgbClr val="000000"/>
                </a:solidFill>
                <a:latin typeface="+mj-lt"/>
              </a:rPr>
              <a:t>LinkedList&lt;Integer&gt; </a:t>
            </a:r>
            <a:r>
              <a:rPr lang="en-US" sz="2000">
                <a:solidFill>
                  <a:srgbClr val="6A3E3E"/>
                </a:solidFill>
                <a:latin typeface="+mj-lt"/>
              </a:rPr>
              <a:t>list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 = </a:t>
            </a:r>
            <a:r>
              <a:rPr lang="en-US" sz="2000" b="1">
                <a:solidFill>
                  <a:srgbClr val="7F0055"/>
                </a:solidFill>
                <a:latin typeface="+mj-lt"/>
              </a:rPr>
              <a:t>new</a:t>
            </a:r>
            <a:r>
              <a:rPr lang="en-US" sz="2000" b="1">
                <a:solidFill>
                  <a:srgbClr val="000000"/>
                </a:solidFill>
                <a:latin typeface="+mj-lt"/>
              </a:rPr>
              <a:t> LinkedList&lt;&gt;();   </a:t>
            </a:r>
          </a:p>
          <a:p>
            <a:r>
              <a:rPr lang="en-US" sz="2000">
                <a:solidFill>
                  <a:srgbClr val="6A3E3E"/>
                </a:solidFill>
                <a:latin typeface="+mj-lt"/>
              </a:rPr>
              <a:t>list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.add(10);  </a:t>
            </a:r>
          </a:p>
          <a:p>
            <a:r>
              <a:rPr lang="en-US" sz="2000">
                <a:solidFill>
                  <a:srgbClr val="6A3E3E"/>
                </a:solidFill>
                <a:latin typeface="+mj-lt"/>
              </a:rPr>
              <a:t>list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.add(20);   </a:t>
            </a:r>
          </a:p>
          <a:p>
            <a:r>
              <a:rPr lang="en-US" sz="2000">
                <a:solidFill>
                  <a:srgbClr val="6A3E3E"/>
                </a:solidFill>
                <a:latin typeface="+mj-lt"/>
              </a:rPr>
              <a:t>list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.add(30);   </a:t>
            </a:r>
          </a:p>
          <a:p>
            <a:r>
              <a:rPr lang="en-US" sz="2000">
                <a:solidFill>
                  <a:srgbClr val="6A3E3E"/>
                </a:solidFill>
                <a:latin typeface="+mj-lt"/>
              </a:rPr>
              <a:t>list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.add(40);  </a:t>
            </a:r>
          </a:p>
          <a:p>
            <a:r>
              <a:rPr lang="en-US" sz="2000">
                <a:solidFill>
                  <a:srgbClr val="6A3E3E"/>
                </a:solidFill>
                <a:latin typeface="+mj-lt"/>
              </a:rPr>
              <a:t>list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.add(50);  </a:t>
            </a:r>
          </a:p>
          <a:p>
            <a:r>
              <a:rPr lang="en-US" sz="2000">
                <a:solidFill>
                  <a:srgbClr val="6A3E3E"/>
                </a:solidFill>
                <a:latin typeface="+mj-lt"/>
              </a:rPr>
              <a:t>list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.addFirst(100);  </a:t>
            </a:r>
          </a:p>
          <a:p>
            <a:r>
              <a:rPr lang="en-US" sz="2000">
                <a:solidFill>
                  <a:srgbClr val="000000"/>
                </a:solidFill>
                <a:latin typeface="+mj-lt"/>
              </a:rPr>
              <a:t>System.</a:t>
            </a:r>
            <a:r>
              <a:rPr lang="en-US" sz="2000" b="1">
                <a:solidFill>
                  <a:srgbClr val="0000C0"/>
                </a:solidFill>
                <a:latin typeface="+mj-lt"/>
              </a:rPr>
              <a:t>out</a:t>
            </a:r>
            <a:r>
              <a:rPr lang="en-US" sz="2000" b="1">
                <a:solidFill>
                  <a:srgbClr val="000000"/>
                </a:solidFill>
                <a:latin typeface="+mj-lt"/>
              </a:rPr>
              <a:t>.println(</a:t>
            </a:r>
            <a:r>
              <a:rPr lang="en-US" sz="2000" b="1">
                <a:solidFill>
                  <a:srgbClr val="6A3E3E"/>
                </a:solidFill>
                <a:latin typeface="+mj-lt"/>
              </a:rPr>
              <a:t>list</a:t>
            </a:r>
            <a:r>
              <a:rPr lang="en-US" sz="2000" b="1">
                <a:solidFill>
                  <a:srgbClr val="000000"/>
                </a:solidFill>
                <a:latin typeface="+mj-lt"/>
              </a:rPr>
              <a:t>); </a:t>
            </a:r>
            <a:r>
              <a:rPr lang="en-US" sz="2000" b="1">
                <a:solidFill>
                  <a:srgbClr val="3F7F5F"/>
                </a:solidFill>
                <a:latin typeface="+mj-lt"/>
              </a:rPr>
              <a:t>//[100, 10, 20, 30, 40, 50]</a:t>
            </a:r>
          </a:p>
          <a:p>
            <a:r>
              <a:rPr lang="en-US" sz="2000">
                <a:solidFill>
                  <a:srgbClr val="6A3E3E"/>
                </a:solidFill>
                <a:latin typeface="+mj-lt"/>
              </a:rPr>
              <a:t>list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.removeFirst();  </a:t>
            </a:r>
          </a:p>
          <a:p>
            <a:r>
              <a:rPr lang="en-US" sz="2000">
                <a:solidFill>
                  <a:srgbClr val="6A3E3E"/>
                </a:solidFill>
                <a:latin typeface="+mj-lt"/>
              </a:rPr>
              <a:t>list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.removeLast(); </a:t>
            </a:r>
          </a:p>
          <a:p>
            <a:r>
              <a:rPr lang="en-US" sz="2000">
                <a:solidFill>
                  <a:srgbClr val="000000"/>
                </a:solidFill>
                <a:latin typeface="+mj-lt"/>
              </a:rPr>
              <a:t>System.</a:t>
            </a:r>
            <a:r>
              <a:rPr lang="en-US" sz="2000" b="1">
                <a:solidFill>
                  <a:srgbClr val="0000C0"/>
                </a:solidFill>
                <a:latin typeface="+mj-lt"/>
              </a:rPr>
              <a:t>out</a:t>
            </a:r>
            <a:r>
              <a:rPr lang="en-US" sz="2000" b="1">
                <a:solidFill>
                  <a:srgbClr val="000000"/>
                </a:solidFill>
                <a:latin typeface="+mj-lt"/>
              </a:rPr>
              <a:t>.println(</a:t>
            </a:r>
            <a:r>
              <a:rPr lang="en-US" sz="2000" b="1">
                <a:solidFill>
                  <a:srgbClr val="6A3E3E"/>
                </a:solidFill>
                <a:latin typeface="+mj-lt"/>
              </a:rPr>
              <a:t>list</a:t>
            </a:r>
            <a:r>
              <a:rPr lang="en-US" sz="2000" b="1">
                <a:solidFill>
                  <a:srgbClr val="000000"/>
                </a:solidFill>
                <a:latin typeface="+mj-lt"/>
              </a:rPr>
              <a:t>); </a:t>
            </a:r>
            <a:r>
              <a:rPr lang="en-US" sz="2000" b="1">
                <a:solidFill>
                  <a:srgbClr val="3F7F5F"/>
                </a:solidFill>
                <a:latin typeface="+mj-lt"/>
              </a:rPr>
              <a:t>//[10, 20, 30, 40]</a:t>
            </a:r>
          </a:p>
          <a:p>
            <a:r>
              <a:rPr lang="en-US" sz="2000">
                <a:solidFill>
                  <a:srgbClr val="6A3E3E"/>
                </a:solidFill>
                <a:latin typeface="+mj-lt"/>
              </a:rPr>
              <a:t>list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.addLast(200);   </a:t>
            </a:r>
          </a:p>
          <a:p>
            <a:r>
              <a:rPr lang="en-US" sz="2000">
                <a:solidFill>
                  <a:srgbClr val="000000"/>
                </a:solidFill>
                <a:latin typeface="+mj-lt"/>
              </a:rPr>
              <a:t>System.</a:t>
            </a:r>
            <a:r>
              <a:rPr lang="en-US" sz="2000" b="1">
                <a:solidFill>
                  <a:srgbClr val="0000C0"/>
                </a:solidFill>
                <a:latin typeface="+mj-lt"/>
              </a:rPr>
              <a:t>out</a:t>
            </a:r>
            <a:r>
              <a:rPr lang="en-US" sz="2000" b="1">
                <a:solidFill>
                  <a:srgbClr val="000000"/>
                </a:solidFill>
                <a:latin typeface="+mj-lt"/>
              </a:rPr>
              <a:t>.println(</a:t>
            </a:r>
            <a:r>
              <a:rPr lang="en-US" sz="2000" b="1">
                <a:solidFill>
                  <a:srgbClr val="6A3E3E"/>
                </a:solidFill>
                <a:latin typeface="+mj-lt"/>
              </a:rPr>
              <a:t>list</a:t>
            </a:r>
            <a:r>
              <a:rPr lang="en-US" sz="2000" b="1">
                <a:solidFill>
                  <a:srgbClr val="000000"/>
                </a:solidFill>
                <a:latin typeface="+mj-lt"/>
              </a:rPr>
              <a:t>);  </a:t>
            </a:r>
            <a:r>
              <a:rPr lang="en-US" sz="2000" b="1">
                <a:solidFill>
                  <a:srgbClr val="3F7F5F"/>
                </a:solidFill>
                <a:latin typeface="+mj-lt"/>
              </a:rPr>
              <a:t>// [10, 20, 30, 40, 200]</a:t>
            </a:r>
            <a:endParaRPr lang="en-US" sz="2000" smtClean="0">
              <a:latin typeface="+mj-lt"/>
            </a:endParaRPr>
          </a:p>
          <a:p>
            <a:endParaRPr lang="en-US" sz="20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52635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922242"/>
              </p:ext>
            </p:extLst>
          </p:nvPr>
        </p:nvGraphicFramePr>
        <p:xfrm>
          <a:off x="533400" y="457200"/>
          <a:ext cx="11049000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4500"/>
                <a:gridCol w="5524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0" smtClean="0"/>
                        <a:t>ArrayList</a:t>
                      </a:r>
                      <a:endParaRPr lang="en-US" sz="2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mtClean="0"/>
                        <a:t>LinkedList</a:t>
                      </a:r>
                      <a:endParaRPr lang="en-US" sz="2000" b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smtClean="0"/>
                        <a:t>Datastructure is re-sizeable</a:t>
                      </a:r>
                      <a:r>
                        <a:rPr lang="en-US" sz="2000" b="0" baseline="0" smtClean="0"/>
                        <a:t> array</a:t>
                      </a:r>
                      <a:endParaRPr lang="en-US" sz="2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mtClean="0"/>
                        <a:t>Datastructure  is Double Linked List</a:t>
                      </a:r>
                      <a:endParaRPr lang="en-US" sz="2000" b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ArrayList is better for storing and accessing data.</a:t>
                      </a:r>
                      <a:endParaRPr lang="en-US" sz="2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LinkedList is better for manipulating data.</a:t>
                      </a:r>
                      <a:endParaRPr lang="en-US" sz="2000" b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ArrayList class can act as a list only because it implements List only.</a:t>
                      </a:r>
                      <a:endParaRPr lang="en-US" sz="2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LinkedList class can act as a list and queue both because it implements List and Deque interfaces.</a:t>
                      </a:r>
                      <a:endParaRPr lang="en-US" sz="2000" b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8010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449</Words>
  <Application>Microsoft Office PowerPoint</Application>
  <PresentationFormat>Custom</PresentationFormat>
  <Paragraphs>82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Shareef</dc:creator>
  <cp:lastModifiedBy>lenovo</cp:lastModifiedBy>
  <cp:revision>35</cp:revision>
  <dcterms:created xsi:type="dcterms:W3CDTF">2006-08-16T00:00:00Z</dcterms:created>
  <dcterms:modified xsi:type="dcterms:W3CDTF">2022-09-26T02:39:20Z</dcterms:modified>
</cp:coreProperties>
</file>