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90" y="381001"/>
            <a:ext cx="1110996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Vector (Since Java 1.0)</a:t>
            </a:r>
          </a:p>
          <a:p>
            <a:endParaRPr lang="en-US" sz="2000" smtClean="0"/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All </a:t>
            </a:r>
            <a:r>
              <a:rPr lang="en-US" sz="2000" b="1" smtClean="0">
                <a:solidFill>
                  <a:srgbClr val="0070C0"/>
                </a:solidFill>
              </a:rPr>
              <a:t>Methods</a:t>
            </a:r>
            <a:r>
              <a:rPr lang="en-US" sz="2000" smtClean="0"/>
              <a:t> are </a:t>
            </a:r>
            <a:r>
              <a:rPr lang="en-US" sz="2000" b="1" smtClean="0">
                <a:solidFill>
                  <a:srgbClr val="00B050"/>
                </a:solidFill>
              </a:rPr>
              <a:t>synchronized.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smtClean="0">
                <a:solidFill>
                  <a:srgbClr val="0070C0"/>
                </a:solidFill>
              </a:rPr>
              <a:t>Thread safe: </a:t>
            </a:r>
            <a:r>
              <a:rPr lang="en-US" sz="2000" smtClean="0"/>
              <a:t>Only </a:t>
            </a:r>
            <a:r>
              <a:rPr lang="en-US" sz="2000" b="1" smtClean="0">
                <a:solidFill>
                  <a:srgbClr val="0070C0"/>
                </a:solidFill>
              </a:rPr>
              <a:t>one thread </a:t>
            </a:r>
            <a:r>
              <a:rPr lang="en-US" sz="2000" smtClean="0"/>
              <a:t>is allowed to operate on vector object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It increases the </a:t>
            </a:r>
            <a:r>
              <a:rPr lang="en-US" sz="2000" b="1" smtClean="0">
                <a:solidFill>
                  <a:srgbClr val="0070C0"/>
                </a:solidFill>
              </a:rPr>
              <a:t>waiting time </a:t>
            </a:r>
            <a:r>
              <a:rPr lang="en-US" sz="2000" smtClean="0"/>
              <a:t>of threads (since all the methods are synchronized) and hence performance is 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Not recommended to use in </a:t>
            </a:r>
            <a:r>
              <a:rPr lang="en-US" sz="2000" b="1" smtClean="0">
                <a:solidFill>
                  <a:srgbClr val="0070C0"/>
                </a:solidFill>
              </a:rPr>
              <a:t>performance point </a:t>
            </a:r>
            <a:r>
              <a:rPr lang="en-US" sz="2000" smtClean="0"/>
              <a:t>of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Vector is introduced in Java 1.0. Hence Vector class is </a:t>
            </a:r>
            <a:r>
              <a:rPr lang="en-US" sz="2000" b="1" smtClean="0">
                <a:solidFill>
                  <a:srgbClr val="0070C0"/>
                </a:solidFill>
              </a:rPr>
              <a:t>legacy.</a:t>
            </a:r>
          </a:p>
          <a:p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720090" y="3962402"/>
            <a:ext cx="1110996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Stack (Since Java 1.0)</a:t>
            </a:r>
          </a:p>
          <a:p>
            <a:endParaRPr lang="en-US" sz="200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smtClean="0">
                <a:solidFill>
                  <a:srgbClr val="0070C0"/>
                </a:solidFill>
              </a:rPr>
              <a:t>Stack</a:t>
            </a:r>
            <a:r>
              <a:rPr lang="en-US" sz="2000" smtClean="0"/>
              <a:t> is child class of </a:t>
            </a:r>
            <a:r>
              <a:rPr lang="en-US" sz="2000" b="1" smtClean="0">
                <a:solidFill>
                  <a:srgbClr val="0070C0"/>
                </a:solidFill>
              </a:rPr>
              <a:t>Vector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Stack class in java represents </a:t>
            </a:r>
            <a:r>
              <a:rPr lang="en-US" sz="2000" b="1" smtClean="0">
                <a:solidFill>
                  <a:srgbClr val="0070C0"/>
                </a:solidFill>
              </a:rPr>
              <a:t>LIFO</a:t>
            </a:r>
            <a:r>
              <a:rPr lang="en-US" sz="2000" smtClean="0"/>
              <a:t> (Last in First Out) stack of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There are only </a:t>
            </a:r>
            <a:r>
              <a:rPr lang="en-US" sz="2000" b="1" smtClean="0">
                <a:solidFill>
                  <a:srgbClr val="0070C0"/>
                </a:solidFill>
              </a:rPr>
              <a:t>5 methods </a:t>
            </a:r>
            <a:r>
              <a:rPr lang="en-US" sz="2000" smtClean="0"/>
              <a:t>in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Stack class is </a:t>
            </a:r>
            <a:r>
              <a:rPr lang="en-US" sz="2000" b="1" smtClean="0">
                <a:solidFill>
                  <a:srgbClr val="0070C0"/>
                </a:solidFill>
              </a:rPr>
              <a:t>legacy</a:t>
            </a:r>
          </a:p>
          <a:p>
            <a:pPr marL="342900" indent="-342900">
              <a:buFont typeface="+mj-lt"/>
              <a:buAutoNum type="arabicPeriod"/>
            </a:pPr>
            <a:endParaRPr lang="en-US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0" y="457201"/>
            <a:ext cx="10698480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2000" b="1" smtClean="0">
                <a:solidFill>
                  <a:srgbClr val="00B050"/>
                </a:solidFill>
              </a:rPr>
              <a:t>1)public E push(E item);</a:t>
            </a:r>
          </a:p>
          <a:p>
            <a:pPr fontAlgn="base"/>
            <a:r>
              <a:rPr lang="en-US" sz="2000" smtClean="0"/>
              <a:t>   </a:t>
            </a:r>
            <a:r>
              <a:rPr lang="en-US" sz="2000" b="1" smtClean="0">
                <a:solidFill>
                  <a:srgbClr val="0070C0"/>
                </a:solidFill>
              </a:rPr>
              <a:t>Pushes</a:t>
            </a:r>
            <a:r>
              <a:rPr lang="en-US" sz="2000" smtClean="0"/>
              <a:t> the item on </a:t>
            </a:r>
            <a:r>
              <a:rPr lang="en-US" sz="2000" b="1" smtClean="0"/>
              <a:t>top</a:t>
            </a:r>
            <a:r>
              <a:rPr lang="en-US" sz="2000" smtClean="0"/>
              <a:t> of the stack</a:t>
            </a:r>
          </a:p>
          <a:p>
            <a:pPr fontAlgn="base"/>
            <a:r>
              <a:rPr lang="en-US" sz="2000" smtClean="0"/>
              <a:t> </a:t>
            </a:r>
          </a:p>
          <a:p>
            <a:pPr fontAlgn="base"/>
            <a:r>
              <a:rPr lang="en-US" sz="2000" b="1" smtClean="0">
                <a:solidFill>
                  <a:srgbClr val="00B050"/>
                </a:solidFill>
              </a:rPr>
              <a:t>2)public synchronized E pop();</a:t>
            </a:r>
          </a:p>
          <a:p>
            <a:pPr fontAlgn="base"/>
            <a:r>
              <a:rPr lang="en-US" sz="2000" smtClean="0"/>
              <a:t>   </a:t>
            </a:r>
            <a:r>
              <a:rPr lang="en-US" sz="2000" b="1" smtClean="0">
                <a:solidFill>
                  <a:srgbClr val="0070C0"/>
                </a:solidFill>
              </a:rPr>
              <a:t>Removes</a:t>
            </a:r>
            <a:r>
              <a:rPr lang="en-US" sz="2000" smtClean="0"/>
              <a:t> the item at the </a:t>
            </a:r>
            <a:r>
              <a:rPr lang="en-US" sz="2000" b="1" smtClean="0">
                <a:solidFill>
                  <a:srgbClr val="0070C0"/>
                </a:solidFill>
              </a:rPr>
              <a:t>top</a:t>
            </a:r>
            <a:r>
              <a:rPr lang="en-US" sz="2000" smtClean="0"/>
              <a:t> of the stack and returns that item</a:t>
            </a:r>
          </a:p>
          <a:p>
            <a:pPr fontAlgn="base"/>
            <a:r>
              <a:rPr lang="en-US" sz="2000" smtClean="0"/>
              <a:t> </a:t>
            </a:r>
          </a:p>
          <a:p>
            <a:pPr fontAlgn="base"/>
            <a:r>
              <a:rPr lang="en-US" sz="2000" b="1" smtClean="0">
                <a:solidFill>
                  <a:srgbClr val="00B050"/>
                </a:solidFill>
              </a:rPr>
              <a:t>3) public synchronized E peek();</a:t>
            </a:r>
          </a:p>
          <a:p>
            <a:pPr fontAlgn="base"/>
            <a:r>
              <a:rPr lang="en-US" sz="2000" smtClean="0"/>
              <a:t>   </a:t>
            </a:r>
            <a:r>
              <a:rPr lang="en-US" sz="2000" b="1" smtClean="0">
                <a:solidFill>
                  <a:srgbClr val="0070C0"/>
                </a:solidFill>
              </a:rPr>
              <a:t>Returns</a:t>
            </a:r>
            <a:r>
              <a:rPr lang="en-US" sz="2000" smtClean="0"/>
              <a:t> the item at the </a:t>
            </a:r>
            <a:r>
              <a:rPr lang="en-US" sz="2000" b="1" smtClean="0">
                <a:solidFill>
                  <a:srgbClr val="0070C0"/>
                </a:solidFill>
              </a:rPr>
              <a:t>top</a:t>
            </a:r>
            <a:r>
              <a:rPr lang="en-US" sz="2000" smtClean="0"/>
              <a:t> of the statck</a:t>
            </a:r>
          </a:p>
          <a:p>
            <a:pPr fontAlgn="base"/>
            <a:r>
              <a:rPr lang="en-US" sz="2000" smtClean="0"/>
              <a:t> </a:t>
            </a:r>
          </a:p>
          <a:p>
            <a:pPr fontAlgn="base"/>
            <a:r>
              <a:rPr lang="en-US" sz="2000" b="1" smtClean="0">
                <a:solidFill>
                  <a:srgbClr val="00B050"/>
                </a:solidFill>
              </a:rPr>
              <a:t>4) public boolean empty();</a:t>
            </a:r>
          </a:p>
          <a:p>
            <a:pPr fontAlgn="base"/>
            <a:r>
              <a:rPr lang="en-US" sz="2000" smtClean="0"/>
              <a:t>   </a:t>
            </a:r>
            <a:r>
              <a:rPr lang="en-US" sz="2000" b="1" smtClean="0">
                <a:solidFill>
                  <a:srgbClr val="0070C0"/>
                </a:solidFill>
              </a:rPr>
              <a:t>Checks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whether </a:t>
            </a:r>
            <a:r>
              <a:rPr lang="en-US" sz="2000" b="1" smtClean="0">
                <a:solidFill>
                  <a:srgbClr val="0070C0"/>
                </a:solidFill>
              </a:rPr>
              <a:t>stack</a:t>
            </a:r>
            <a:r>
              <a:rPr lang="en-US" sz="2000" smtClean="0"/>
              <a:t> is empty or not</a:t>
            </a:r>
          </a:p>
          <a:p>
            <a:pPr fontAlgn="base"/>
            <a:r>
              <a:rPr lang="en-US" sz="2000" smtClean="0"/>
              <a:t> </a:t>
            </a:r>
          </a:p>
          <a:p>
            <a:pPr fontAlgn="base"/>
            <a:r>
              <a:rPr lang="en-US" sz="2000" b="1" smtClean="0">
                <a:solidFill>
                  <a:srgbClr val="00B050"/>
                </a:solidFill>
              </a:rPr>
              <a:t>5) public synchronized int search(Object o);</a:t>
            </a:r>
          </a:p>
          <a:p>
            <a:pPr fontAlgn="base"/>
            <a:r>
              <a:rPr lang="en-US" sz="2000" smtClean="0"/>
              <a:t>   </a:t>
            </a:r>
            <a:r>
              <a:rPr lang="en-US" sz="2000" b="1" smtClean="0">
                <a:solidFill>
                  <a:srgbClr val="0070C0"/>
                </a:solidFill>
              </a:rPr>
              <a:t>Returns</a:t>
            </a:r>
            <a:r>
              <a:rPr lang="en-US" sz="2000" smtClean="0"/>
              <a:t> the </a:t>
            </a:r>
            <a:r>
              <a:rPr lang="en-US" sz="2000" b="1" smtClean="0">
                <a:solidFill>
                  <a:srgbClr val="0070C0"/>
                </a:solidFill>
              </a:rPr>
              <a:t>position</a:t>
            </a:r>
            <a:r>
              <a:rPr lang="en-US" sz="2000" smtClean="0"/>
              <a:t> of an object in the stack.</a:t>
            </a:r>
          </a:p>
          <a:p>
            <a:pPr fontAlgn="base"/>
            <a:r>
              <a:rPr lang="en-US" sz="2000" smtClean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10668000" cy="529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//Vector Constructor </a:t>
            </a:r>
            <a:r>
              <a:rPr lang="en-US" sz="2000" b="1">
                <a:solidFill>
                  <a:srgbClr val="0070C0"/>
                </a:solidFill>
              </a:rPr>
              <a:t>can be used for conversion </a:t>
            </a:r>
            <a:endParaRPr lang="en-US" sz="2000" smtClean="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Vector&lt;String&gt;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Vector&lt;String</a:t>
            </a:r>
            <a:r>
              <a:rPr lang="en-US" sz="2000" b="1" smtClean="0">
                <a:solidFill>
                  <a:srgbClr val="000000"/>
                </a:solidFill>
                <a:latin typeface="+mj-lt"/>
              </a:rPr>
              <a:t>&gt;();</a:t>
            </a:r>
          </a:p>
          <a:p>
            <a:r>
              <a:rPr lang="en-US" sz="2000">
                <a:solidFill>
                  <a:srgbClr val="3F7F5F"/>
                </a:solidFill>
              </a:rPr>
              <a:t>//public synchronized boolean add(E e) {}</a:t>
            </a:r>
            <a:endParaRPr lang="en-US" sz="2000" b="1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[One, Two, Three, Four]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Vector&lt;String&gt;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Vector&lt;String&gt;(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[One, Two, Three, Four, NameOne, NameTwo, NameThree, NameFour]</a:t>
            </a:r>
          </a:p>
          <a:p>
            <a:endParaRPr lang="en-US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517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9600"/>
            <a:ext cx="105918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 b="1">
                <a:solidFill>
                  <a:srgbClr val="0070C0"/>
                </a:solidFill>
              </a:rPr>
              <a:t>//Vector Constructor can be used for </a:t>
            </a:r>
            <a:r>
              <a:rPr lang="en-US" sz="2000" b="1" smtClean="0">
                <a:solidFill>
                  <a:srgbClr val="0070C0"/>
                </a:solidFill>
              </a:rPr>
              <a:t>conversion from HashSet to Vector</a:t>
            </a:r>
            <a:endParaRPr lang="en-US" sz="2000" b="1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Set&lt;String&gt;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hashSet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HashSet&lt;String&gt;();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hashSet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hashSet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hashSet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hashSet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hashSet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[NameOne, NameFour, NameTwo, NameThree]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Vector&lt;String&gt;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Vector&lt;String&gt;(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hashSet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[NameOne, NameFour, NameTwo, NameThree]</a:t>
            </a:r>
          </a:p>
          <a:p>
            <a:endParaRPr lang="en-US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697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2014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+mj-lt"/>
              </a:rPr>
              <a:t>//Vector Methods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Vector&lt;String&gt;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Vector&lt;String&gt;();</a:t>
            </a: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 public synchronized void addElement(E obj) {}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.addElement(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.addElement(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.addElement(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.addElement(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[One, Two, Three, Four]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 public synchronized E firstElement() {}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.firstElement());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One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 public synchronized E lastElement() {}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vector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.lastElement());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Four</a:t>
            </a:r>
            <a:endParaRPr lang="en-US" sz="2000" smtClean="0">
              <a:latin typeface="+mj-lt"/>
            </a:endParaRP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0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00147"/>
              </p:ext>
            </p:extLst>
          </p:nvPr>
        </p:nvGraphicFramePr>
        <p:xfrm>
          <a:off x="685800" y="685800"/>
          <a:ext cx="9601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ArrayList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Vector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JDK</a:t>
                      </a:r>
                      <a:r>
                        <a:rPr lang="en-US" sz="2000" baseline="0" smtClean="0"/>
                        <a:t> 1.2 Version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JDK</a:t>
                      </a:r>
                      <a:r>
                        <a:rPr lang="en-US" sz="2000" baseline="0" smtClean="0"/>
                        <a:t> 1.0 Version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Non</a:t>
                      </a:r>
                      <a:r>
                        <a:rPr lang="en-US" sz="2000" baseline="0" smtClean="0"/>
                        <a:t> Legacy Class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Legacy Class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Not Synchronized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Synchronized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Fast because it not synchronized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Slow because it is synchronized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7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373</Words>
  <Application>Microsoft Office PowerPoint</Application>
  <PresentationFormat>Custom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34</cp:revision>
  <dcterms:created xsi:type="dcterms:W3CDTF">2006-08-16T00:00:00Z</dcterms:created>
  <dcterms:modified xsi:type="dcterms:W3CDTF">2022-08-27T04:49:24Z</dcterms:modified>
</cp:coreProperties>
</file>