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78" y="72"/>
      </p:cViewPr>
      <p:guideLst>
        <p:guide orient="horz" pos="2160"/>
        <p:guide pos="2880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2130426"/>
            <a:ext cx="1049274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1660" y="3886200"/>
            <a:ext cx="86410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9690" y="274639"/>
            <a:ext cx="277749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7220" y="274639"/>
            <a:ext cx="812673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123" y="4406901"/>
            <a:ext cx="104927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123" y="2906713"/>
            <a:ext cx="104927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1600201"/>
            <a:ext cx="5452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070" y="1600201"/>
            <a:ext cx="5452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535113"/>
            <a:ext cx="54542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" y="2174875"/>
            <a:ext cx="54542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0785" y="1535113"/>
            <a:ext cx="54563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0785" y="2174875"/>
            <a:ext cx="54563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273050"/>
            <a:ext cx="406122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317" y="273051"/>
            <a:ext cx="6900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0" y="1435101"/>
            <a:ext cx="406122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589" y="4800600"/>
            <a:ext cx="74066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9589" y="612775"/>
            <a:ext cx="74066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9589" y="5367338"/>
            <a:ext cx="74066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274638"/>
            <a:ext cx="11109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600201"/>
            <a:ext cx="11109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17670" y="6356351"/>
            <a:ext cx="3909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682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350" y="457201"/>
            <a:ext cx="11007090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</a:rPr>
              <a:t>Cursors</a:t>
            </a:r>
          </a:p>
          <a:p>
            <a:endParaRPr lang="en-US" sz="2000"/>
          </a:p>
          <a:p>
            <a:r>
              <a:rPr lang="en-US" sz="2000" b="1">
                <a:solidFill>
                  <a:srgbClr val="0070C0"/>
                </a:solidFill>
              </a:rPr>
              <a:t>We have three types of Cursors in Java.</a:t>
            </a:r>
          </a:p>
          <a:p>
            <a:r>
              <a:rPr lang="en-US" sz="2000"/>
              <a:t>They are:</a:t>
            </a:r>
          </a:p>
          <a:p>
            <a:r>
              <a:rPr lang="en-US" sz="2000" b="1">
                <a:solidFill>
                  <a:srgbClr val="0070C0"/>
                </a:solidFill>
              </a:rPr>
              <a:t>Enumeration</a:t>
            </a:r>
          </a:p>
          <a:p>
            <a:r>
              <a:rPr lang="en-US" sz="2000" b="1">
                <a:solidFill>
                  <a:srgbClr val="0070C0"/>
                </a:solidFill>
              </a:rPr>
              <a:t>Iterator</a:t>
            </a:r>
          </a:p>
          <a:p>
            <a:r>
              <a:rPr lang="en-US" sz="2000" b="1">
                <a:solidFill>
                  <a:srgbClr val="0070C0"/>
                </a:solidFill>
              </a:rPr>
              <a:t>List Iterator</a:t>
            </a:r>
          </a:p>
          <a:p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4350" y="3429001"/>
            <a:ext cx="11315700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</a:rPr>
              <a:t>Enumeration</a:t>
            </a:r>
          </a:p>
          <a:p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It is used only in </a:t>
            </a:r>
            <a:r>
              <a:rPr lang="en-US" sz="2000" b="1">
                <a:solidFill>
                  <a:srgbClr val="0070C0"/>
                </a:solidFill>
              </a:rPr>
              <a:t>Legacy Classes. Ex Vector and Stack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Enumeration Cursor is </a:t>
            </a:r>
            <a:r>
              <a:rPr lang="en-US" sz="2000" b="1">
                <a:solidFill>
                  <a:srgbClr val="0070C0"/>
                </a:solidFill>
              </a:rPr>
              <a:t>not a universal cursor.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Enumeration Cursor is possible to </a:t>
            </a:r>
            <a:r>
              <a:rPr lang="en-US" sz="2000" b="1">
                <a:solidFill>
                  <a:srgbClr val="0070C0"/>
                </a:solidFill>
              </a:rPr>
              <a:t>read the data </a:t>
            </a:r>
            <a:r>
              <a:rPr lang="en-US" sz="2000"/>
              <a:t>and it is </a:t>
            </a:r>
            <a:r>
              <a:rPr lang="en-US" sz="2000" b="1">
                <a:solidFill>
                  <a:srgbClr val="0070C0"/>
                </a:solidFill>
              </a:rPr>
              <a:t>not possible to update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We have </a:t>
            </a:r>
            <a:r>
              <a:rPr lang="en-US" sz="2000" b="1">
                <a:solidFill>
                  <a:srgbClr val="0070C0"/>
                </a:solidFill>
              </a:rPr>
              <a:t>elements() Method </a:t>
            </a:r>
            <a:r>
              <a:rPr lang="en-US" sz="2000"/>
              <a:t>to get the Enumeration Object</a:t>
            </a:r>
            <a:r>
              <a:rPr lang="en-US" sz="200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/>
              <a:t>We can read the data only in forward direction</a:t>
            </a:r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1480" y="457200"/>
            <a:ext cx="1121283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Iterator: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Iterator is a </a:t>
            </a:r>
            <a:r>
              <a:rPr lang="en-US" sz="2000" b="1" dirty="0">
                <a:solidFill>
                  <a:srgbClr val="0070C0"/>
                </a:solidFill>
              </a:rPr>
              <a:t>Universal </a:t>
            </a:r>
            <a:r>
              <a:rPr lang="en-US" sz="2000" b="1">
                <a:solidFill>
                  <a:srgbClr val="0070C0"/>
                </a:solidFill>
              </a:rPr>
              <a:t>Cursor</a:t>
            </a:r>
            <a:r>
              <a:rPr lang="en-US" sz="200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/>
              <a:t>Iterator is an </a:t>
            </a:r>
            <a:r>
              <a:rPr lang="en-US" sz="2000" b="1" smtClean="0">
                <a:solidFill>
                  <a:srgbClr val="0070C0"/>
                </a:solidFill>
              </a:rPr>
              <a:t>Interface</a:t>
            </a:r>
            <a:r>
              <a:rPr lang="en-US" sz="2000" smtClean="0">
                <a:solidFill>
                  <a:srgbClr val="0070C0"/>
                </a:solidFill>
              </a:rPr>
              <a:t> </a:t>
            </a:r>
            <a:r>
              <a:rPr lang="en-US" sz="2000" smtClean="0"/>
              <a:t>is it present in JDK 1.2 version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It is possible </a:t>
            </a:r>
            <a:r>
              <a:rPr lang="en-US" sz="2000" b="1" dirty="0">
                <a:solidFill>
                  <a:srgbClr val="0070C0"/>
                </a:solidFill>
              </a:rPr>
              <a:t>to read and </a:t>
            </a:r>
            <a:r>
              <a:rPr lang="en-US" sz="2000" b="1" dirty="0" smtClean="0">
                <a:solidFill>
                  <a:srgbClr val="0070C0"/>
                </a:solidFill>
              </a:rPr>
              <a:t>delete the </a:t>
            </a:r>
            <a:r>
              <a:rPr lang="en-US" sz="2000" b="1" dirty="0">
                <a:solidFill>
                  <a:srgbClr val="0070C0"/>
                </a:solidFill>
              </a:rPr>
              <a:t>data </a:t>
            </a:r>
            <a:r>
              <a:rPr lang="en-US" sz="2000" dirty="0"/>
              <a:t>by using Iterator.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have </a:t>
            </a:r>
            <a:r>
              <a:rPr lang="en-US" sz="2000" b="1" dirty="0">
                <a:solidFill>
                  <a:srgbClr val="0070C0"/>
                </a:solidFill>
              </a:rPr>
              <a:t>iterator method </a:t>
            </a:r>
            <a:r>
              <a:rPr lang="en-US" sz="2000" dirty="0"/>
              <a:t>to get the </a:t>
            </a:r>
            <a:r>
              <a:rPr lang="en-US" sz="2000" b="1" dirty="0">
                <a:solidFill>
                  <a:srgbClr val="0070C0"/>
                </a:solidFill>
              </a:rPr>
              <a:t>Iterator </a:t>
            </a:r>
            <a:r>
              <a:rPr lang="en-US" sz="2000" b="1">
                <a:solidFill>
                  <a:srgbClr val="0070C0"/>
                </a:solidFill>
              </a:rPr>
              <a:t>Object</a:t>
            </a:r>
            <a:r>
              <a:rPr lang="en-US" sz="2000" b="1" smtClean="0">
                <a:solidFill>
                  <a:srgbClr val="0070C0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solidFill>
                  <a:schemeClr val="tx1"/>
                </a:solidFill>
              </a:rPr>
              <a:t>It is not supporting </a:t>
            </a:r>
            <a:r>
              <a:rPr lang="en-US" sz="2000" b="1" smtClean="0">
                <a:solidFill>
                  <a:srgbClr val="0070C0"/>
                </a:solidFill>
              </a:rPr>
              <a:t>insert and update </a:t>
            </a:r>
            <a:r>
              <a:rPr lang="en-US" sz="2000" smtClean="0">
                <a:solidFill>
                  <a:schemeClr val="tx1"/>
                </a:solidFill>
              </a:rPr>
              <a:t>for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solidFill>
                  <a:schemeClr val="tx1"/>
                </a:solidFill>
              </a:rPr>
              <a:t>We can </a:t>
            </a:r>
            <a:r>
              <a:rPr lang="en-US" sz="2000" b="1" smtClean="0">
                <a:solidFill>
                  <a:srgbClr val="0070C0"/>
                </a:solidFill>
              </a:rPr>
              <a:t>read the data </a:t>
            </a:r>
            <a:r>
              <a:rPr lang="en-US" sz="2000" smtClean="0">
                <a:solidFill>
                  <a:schemeClr val="tx1"/>
                </a:solidFill>
              </a:rPr>
              <a:t>only in forward direction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11480" y="3505200"/>
            <a:ext cx="11212830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</a:rPr>
              <a:t>ListIterator</a:t>
            </a:r>
          </a:p>
          <a:p>
            <a:endParaRPr lang="en-US" sz="2000"/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ListIterator can used for only list type of Objects</a:t>
            </a:r>
            <a:r>
              <a:rPr lang="en-US" sz="200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ListIterator </a:t>
            </a:r>
            <a:r>
              <a:rPr lang="en-US" sz="2000" smtClean="0"/>
              <a:t>is </a:t>
            </a:r>
            <a:r>
              <a:rPr lang="en-US" sz="2000"/>
              <a:t>an </a:t>
            </a:r>
            <a:r>
              <a:rPr lang="en-US" sz="2000" b="1">
                <a:solidFill>
                  <a:srgbClr val="0070C0"/>
                </a:solidFill>
              </a:rPr>
              <a:t>Interface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/>
              <a:t>is it present in JDK 1.2 </a:t>
            </a:r>
            <a:r>
              <a:rPr lang="en-US" sz="2000" smtClean="0"/>
              <a:t>version</a:t>
            </a:r>
            <a:endParaRPr lang="en-US" sz="2000"/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It is possible </a:t>
            </a:r>
            <a:r>
              <a:rPr lang="en-US" sz="2000" b="1">
                <a:solidFill>
                  <a:srgbClr val="0070C0"/>
                </a:solidFill>
              </a:rPr>
              <a:t>to read and update the data and delete the data</a:t>
            </a:r>
            <a:r>
              <a:rPr lang="en-US" sz="200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We have </a:t>
            </a:r>
            <a:r>
              <a:rPr lang="en-US" sz="2000" b="1">
                <a:solidFill>
                  <a:srgbClr val="0070C0"/>
                </a:solidFill>
              </a:rPr>
              <a:t>listiterator method </a:t>
            </a:r>
            <a:r>
              <a:rPr lang="en-US" sz="2000"/>
              <a:t>to get the </a:t>
            </a:r>
            <a:r>
              <a:rPr lang="en-US" sz="2000" b="1">
                <a:solidFill>
                  <a:srgbClr val="0070C0"/>
                </a:solidFill>
              </a:rPr>
              <a:t>ListItertaor Object</a:t>
            </a:r>
            <a:r>
              <a:rPr lang="en-US" sz="2000" b="1" smtClean="0">
                <a:solidFill>
                  <a:srgbClr val="0070C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solidFill>
                  <a:schemeClr val="tx1"/>
                </a:solidFill>
              </a:rPr>
              <a:t>We can </a:t>
            </a:r>
            <a:r>
              <a:rPr lang="en-US" sz="2000" b="1">
                <a:solidFill>
                  <a:srgbClr val="0070C0"/>
                </a:solidFill>
              </a:rPr>
              <a:t>read the </a:t>
            </a:r>
            <a:r>
              <a:rPr lang="en-US" sz="2000" b="1" smtClean="0">
                <a:solidFill>
                  <a:srgbClr val="0070C0"/>
                </a:solidFill>
              </a:rPr>
              <a:t>data</a:t>
            </a:r>
            <a:r>
              <a:rPr lang="en-US" sz="2000" smtClean="0">
                <a:solidFill>
                  <a:schemeClr val="tx1"/>
                </a:solidFill>
              </a:rPr>
              <a:t> </a:t>
            </a:r>
            <a:r>
              <a:rPr lang="en-US" sz="2000">
                <a:solidFill>
                  <a:schemeClr val="tx1"/>
                </a:solidFill>
              </a:rPr>
              <a:t>in forward </a:t>
            </a:r>
            <a:r>
              <a:rPr lang="en-US" sz="2000" smtClean="0">
                <a:solidFill>
                  <a:schemeClr val="tx1"/>
                </a:solidFill>
              </a:rPr>
              <a:t>direction and backward direction</a:t>
            </a:r>
            <a:endParaRPr lang="en-US" sz="2000" b="1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11277600" cy="5940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smtClean="0"/>
          </a:p>
          <a:p>
            <a:r>
              <a:rPr lang="en-US" sz="2000" b="1" smtClean="0">
                <a:solidFill>
                  <a:srgbClr val="0070C0"/>
                </a:solidFill>
              </a:rPr>
              <a:t>//</a:t>
            </a:r>
            <a:r>
              <a:rPr lang="en-US" sz="2000" b="1">
                <a:solidFill>
                  <a:srgbClr val="0070C0"/>
                </a:solidFill>
              </a:rPr>
              <a:t> </a:t>
            </a:r>
            <a:r>
              <a:rPr lang="en-US" sz="2000" b="1" smtClean="0">
                <a:solidFill>
                  <a:srgbClr val="0070C0"/>
                </a:solidFill>
              </a:rPr>
              <a:t>Enumeration</a:t>
            </a:r>
          </a:p>
          <a:p>
            <a:r>
              <a:rPr lang="en-US" sz="2000">
                <a:solidFill>
                  <a:srgbClr val="000000"/>
                </a:solidFill>
              </a:rPr>
              <a:t>Vector&lt;String&gt; </a:t>
            </a:r>
            <a:r>
              <a:rPr lang="en-US" sz="2000">
                <a:solidFill>
                  <a:srgbClr val="6A3E3E"/>
                </a:solidFill>
              </a:rPr>
              <a:t>v</a:t>
            </a:r>
            <a:r>
              <a:rPr lang="en-US" sz="2000">
                <a:solidFill>
                  <a:srgbClr val="000000"/>
                </a:solidFill>
              </a:rPr>
              <a:t> = </a:t>
            </a:r>
            <a:r>
              <a:rPr lang="en-US" sz="2000" b="1">
                <a:solidFill>
                  <a:srgbClr val="7F0055"/>
                </a:solidFill>
              </a:rPr>
              <a:t>new</a:t>
            </a:r>
            <a:r>
              <a:rPr lang="en-US" sz="2000" b="1">
                <a:solidFill>
                  <a:srgbClr val="000000"/>
                </a:solidFill>
              </a:rPr>
              <a:t> Vector&lt;String&gt;();</a:t>
            </a:r>
          </a:p>
          <a:p>
            <a:r>
              <a:rPr lang="en-US" sz="2000">
                <a:solidFill>
                  <a:srgbClr val="6A3E3E"/>
                </a:solidFill>
              </a:rPr>
              <a:t>v</a:t>
            </a:r>
            <a:r>
              <a:rPr lang="en-US" sz="2000">
                <a:solidFill>
                  <a:srgbClr val="000000"/>
                </a:solidFill>
              </a:rPr>
              <a:t>.add(</a:t>
            </a:r>
            <a:r>
              <a:rPr lang="en-US" sz="2000">
                <a:solidFill>
                  <a:srgbClr val="2A00FF"/>
                </a:solidFill>
              </a:rPr>
              <a:t>"NameOne"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</a:rPr>
              <a:t>v</a:t>
            </a:r>
            <a:r>
              <a:rPr lang="en-US" sz="2000">
                <a:solidFill>
                  <a:srgbClr val="000000"/>
                </a:solidFill>
              </a:rPr>
              <a:t>.add(</a:t>
            </a:r>
            <a:r>
              <a:rPr lang="en-US" sz="2000">
                <a:solidFill>
                  <a:srgbClr val="2A00FF"/>
                </a:solidFill>
              </a:rPr>
              <a:t>"NameTwo"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</a:rPr>
              <a:t>v</a:t>
            </a:r>
            <a:r>
              <a:rPr lang="en-US" sz="2000">
                <a:solidFill>
                  <a:srgbClr val="000000"/>
                </a:solidFill>
              </a:rPr>
              <a:t>.add(</a:t>
            </a:r>
            <a:r>
              <a:rPr lang="en-US" sz="2000">
                <a:solidFill>
                  <a:srgbClr val="2A00FF"/>
                </a:solidFill>
              </a:rPr>
              <a:t>"NameThree"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</a:rPr>
              <a:t>v</a:t>
            </a:r>
            <a:r>
              <a:rPr lang="en-US" sz="2000">
                <a:solidFill>
                  <a:srgbClr val="000000"/>
                </a:solidFill>
              </a:rPr>
              <a:t>.add(</a:t>
            </a:r>
            <a:r>
              <a:rPr lang="en-US" sz="2000">
                <a:solidFill>
                  <a:srgbClr val="2A00FF"/>
                </a:solidFill>
              </a:rPr>
              <a:t>"NameFour"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</a:rPr>
              <a:t>System.</a:t>
            </a:r>
            <a:r>
              <a:rPr lang="en-US" sz="2000" b="1">
                <a:solidFill>
                  <a:srgbClr val="0000C0"/>
                </a:solidFill>
              </a:rPr>
              <a:t>out</a:t>
            </a:r>
            <a:r>
              <a:rPr lang="en-US" sz="2000" b="1">
                <a:solidFill>
                  <a:srgbClr val="000000"/>
                </a:solidFill>
              </a:rPr>
              <a:t>.println(</a:t>
            </a:r>
            <a:r>
              <a:rPr lang="en-US" sz="2000" b="1">
                <a:solidFill>
                  <a:srgbClr val="6A3E3E"/>
                </a:solidFill>
              </a:rPr>
              <a:t>v</a:t>
            </a:r>
            <a:r>
              <a:rPr lang="en-US" sz="2000" b="1">
                <a:solidFill>
                  <a:srgbClr val="000000"/>
                </a:solidFill>
              </a:rPr>
              <a:t>); </a:t>
            </a:r>
            <a:r>
              <a:rPr lang="en-US" sz="2000" b="1">
                <a:solidFill>
                  <a:srgbClr val="3F7F5F"/>
                </a:solidFill>
              </a:rPr>
              <a:t>// [NameOne, NameTwo, NameThree, NameFour]</a:t>
            </a:r>
          </a:p>
          <a:p>
            <a:endParaRPr lang="en-US" sz="2000"/>
          </a:p>
          <a:p>
            <a:r>
              <a:rPr lang="en-US" sz="2000">
                <a:solidFill>
                  <a:srgbClr val="000000"/>
                </a:solidFill>
              </a:rPr>
              <a:t>Enumeration&lt;String&gt; </a:t>
            </a:r>
            <a:r>
              <a:rPr lang="en-US" sz="2000">
                <a:solidFill>
                  <a:srgbClr val="6A3E3E"/>
                </a:solidFill>
              </a:rPr>
              <a:t>elements</a:t>
            </a:r>
            <a:r>
              <a:rPr lang="en-US" sz="2000">
                <a:solidFill>
                  <a:srgbClr val="000000"/>
                </a:solidFill>
              </a:rPr>
              <a:t> = </a:t>
            </a:r>
            <a:r>
              <a:rPr lang="en-US" sz="2000">
                <a:solidFill>
                  <a:srgbClr val="6A3E3E"/>
                </a:solidFill>
              </a:rPr>
              <a:t>v</a:t>
            </a:r>
            <a:r>
              <a:rPr lang="en-US" sz="2000">
                <a:solidFill>
                  <a:srgbClr val="000000"/>
                </a:solidFill>
              </a:rPr>
              <a:t>.elements();</a:t>
            </a:r>
          </a:p>
          <a:p>
            <a:r>
              <a:rPr lang="en-US" sz="2000" b="1">
                <a:solidFill>
                  <a:srgbClr val="7F0055"/>
                </a:solidFill>
              </a:rPr>
              <a:t>while</a:t>
            </a:r>
            <a:r>
              <a:rPr lang="en-US" sz="2000" b="1">
                <a:solidFill>
                  <a:srgbClr val="000000"/>
                </a:solidFill>
              </a:rPr>
              <a:t> (</a:t>
            </a:r>
            <a:r>
              <a:rPr lang="en-US" sz="2000" b="1">
                <a:solidFill>
                  <a:srgbClr val="6A3E3E"/>
                </a:solidFill>
              </a:rPr>
              <a:t>elements</a:t>
            </a:r>
            <a:r>
              <a:rPr lang="en-US" sz="2000" b="1">
                <a:solidFill>
                  <a:srgbClr val="000000"/>
                </a:solidFill>
              </a:rPr>
              <a:t>.hasMoreElements()) {</a:t>
            </a:r>
          </a:p>
          <a:p>
            <a:r>
              <a:rPr lang="en-US" sz="2000">
                <a:solidFill>
                  <a:srgbClr val="000000"/>
                </a:solidFill>
              </a:rPr>
              <a:t>System.</a:t>
            </a:r>
            <a:r>
              <a:rPr lang="en-US" sz="2000" b="1">
                <a:solidFill>
                  <a:srgbClr val="0000C0"/>
                </a:solidFill>
              </a:rPr>
              <a:t>out</a:t>
            </a:r>
            <a:r>
              <a:rPr lang="en-US" sz="2000" b="1">
                <a:solidFill>
                  <a:srgbClr val="000000"/>
                </a:solidFill>
              </a:rPr>
              <a:t>.println(</a:t>
            </a:r>
            <a:r>
              <a:rPr lang="en-US" sz="2000" b="1">
                <a:solidFill>
                  <a:srgbClr val="6A3E3E"/>
                </a:solidFill>
              </a:rPr>
              <a:t>elements</a:t>
            </a:r>
            <a:r>
              <a:rPr lang="en-US" sz="2000" b="1">
                <a:solidFill>
                  <a:srgbClr val="000000"/>
                </a:solidFill>
              </a:rPr>
              <a:t>.nextElement());</a:t>
            </a:r>
          </a:p>
          <a:p>
            <a:r>
              <a:rPr lang="en-US" sz="2000">
                <a:solidFill>
                  <a:srgbClr val="000000"/>
                </a:solidFill>
              </a:rPr>
              <a:t>}</a:t>
            </a:r>
            <a:endParaRPr lang="en-US" sz="2000" smtClean="0"/>
          </a:p>
          <a:p>
            <a:endParaRPr lang="en-US" sz="2000" smtClean="0"/>
          </a:p>
          <a:p>
            <a:r>
              <a:rPr lang="en-US" sz="2000"/>
              <a:t>NameOne</a:t>
            </a:r>
          </a:p>
          <a:p>
            <a:r>
              <a:rPr lang="en-US" sz="2000"/>
              <a:t>NameTwo</a:t>
            </a:r>
          </a:p>
          <a:p>
            <a:r>
              <a:rPr lang="en-US" sz="2000"/>
              <a:t>NameThree</a:t>
            </a:r>
          </a:p>
          <a:p>
            <a:r>
              <a:rPr lang="en-US" sz="2000"/>
              <a:t>NameFour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2221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11506200" cy="5940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smtClean="0">
              <a:latin typeface="+mj-lt"/>
            </a:endParaRPr>
          </a:p>
          <a:p>
            <a:r>
              <a:rPr lang="en-US" sz="2000" b="1" smtClean="0">
                <a:solidFill>
                  <a:srgbClr val="0070C0"/>
                </a:solidFill>
                <a:latin typeface="+mj-lt"/>
              </a:rPr>
              <a:t>//</a:t>
            </a:r>
            <a:r>
              <a:rPr lang="en-US" sz="2000" b="1">
                <a:solidFill>
                  <a:srgbClr val="0070C0"/>
                </a:solidFill>
              </a:rPr>
              <a:t> </a:t>
            </a:r>
            <a:r>
              <a:rPr lang="en-US" sz="2000" b="1" smtClean="0">
                <a:solidFill>
                  <a:srgbClr val="0070C0"/>
                </a:solidFill>
              </a:rPr>
              <a:t>Iterator with List</a:t>
            </a:r>
            <a:endParaRPr lang="en-US" sz="2000" b="1" smtClean="0">
              <a:solidFill>
                <a:srgbClr val="0070C0"/>
              </a:solidFill>
              <a:latin typeface="+mj-lt"/>
            </a:endParaRP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List&lt;String&gt; </a:t>
            </a:r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+mj-lt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 ArrayList&lt;String&gt;();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"One"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"Two"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"Three"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"Four"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"Five"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//[One, Two, Three, Four, Five]</a:t>
            </a:r>
          </a:p>
          <a:p>
            <a:endParaRPr lang="en-US" sz="2000">
              <a:latin typeface="+mj-lt"/>
            </a:endParaRP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Iterator&lt;String&gt; </a:t>
            </a:r>
            <a:r>
              <a:rPr lang="en-US" sz="2000">
                <a:solidFill>
                  <a:srgbClr val="6A3E3E"/>
                </a:solidFill>
                <a:latin typeface="+mj-lt"/>
              </a:rPr>
              <a:t>iterator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.iterator();</a:t>
            </a:r>
          </a:p>
          <a:p>
            <a:r>
              <a:rPr lang="en-US" sz="2000" b="1">
                <a:solidFill>
                  <a:srgbClr val="7F0055"/>
                </a:solidFill>
                <a:latin typeface="+mj-lt"/>
              </a:rPr>
              <a:t>while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 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iterator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.hasNext()) {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iterator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.next</a:t>
            </a:r>
            <a:r>
              <a:rPr lang="en-US" sz="2000" b="1" smtClean="0">
                <a:solidFill>
                  <a:srgbClr val="000000"/>
                </a:solidFill>
                <a:latin typeface="+mj-lt"/>
              </a:rPr>
              <a:t>());</a:t>
            </a:r>
          </a:p>
          <a:p>
            <a:endParaRPr lang="en-US" sz="2000" b="1">
              <a:solidFill>
                <a:srgbClr val="000000"/>
              </a:solidFill>
              <a:latin typeface="+mj-lt"/>
            </a:endParaRPr>
          </a:p>
          <a:p>
            <a:r>
              <a:rPr lang="en-US" sz="2000"/>
              <a:t>One</a:t>
            </a:r>
          </a:p>
          <a:p>
            <a:r>
              <a:rPr lang="en-US" sz="2000"/>
              <a:t>Two</a:t>
            </a:r>
          </a:p>
          <a:p>
            <a:r>
              <a:rPr lang="en-US" sz="2000"/>
              <a:t>Three</a:t>
            </a:r>
          </a:p>
          <a:p>
            <a:r>
              <a:rPr lang="en-US" sz="2000"/>
              <a:t>Four</a:t>
            </a:r>
          </a:p>
          <a:p>
            <a:r>
              <a:rPr lang="en-US" sz="2000" smtClean="0"/>
              <a:t>Five</a:t>
            </a:r>
            <a:endParaRPr lang="en-US" sz="20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427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11277600" cy="6247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b="1" smtClean="0">
              <a:solidFill>
                <a:srgbClr val="0070C0"/>
              </a:solidFill>
            </a:endParaRPr>
          </a:p>
          <a:p>
            <a:r>
              <a:rPr lang="en-US" sz="2000" b="1" smtClean="0">
                <a:solidFill>
                  <a:srgbClr val="0070C0"/>
                </a:solidFill>
              </a:rPr>
              <a:t>//</a:t>
            </a:r>
            <a:r>
              <a:rPr lang="en-US" sz="2000" b="1">
                <a:solidFill>
                  <a:srgbClr val="0070C0"/>
                </a:solidFill>
              </a:rPr>
              <a:t> </a:t>
            </a:r>
            <a:r>
              <a:rPr lang="en-US" sz="2000" b="1" smtClean="0">
                <a:solidFill>
                  <a:srgbClr val="0070C0"/>
                </a:solidFill>
              </a:rPr>
              <a:t>Iterator with Set</a:t>
            </a:r>
          </a:p>
          <a:p>
            <a:r>
              <a:rPr lang="en-US" sz="2000" smtClean="0">
                <a:solidFill>
                  <a:srgbClr val="000000"/>
                </a:solidFill>
              </a:rPr>
              <a:t>Set&lt;String</a:t>
            </a:r>
            <a:r>
              <a:rPr lang="en-US" sz="2000">
                <a:solidFill>
                  <a:srgbClr val="000000"/>
                </a:solidFill>
              </a:rPr>
              <a:t>&gt; </a:t>
            </a:r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 = </a:t>
            </a:r>
            <a:r>
              <a:rPr lang="en-US" sz="2000" b="1">
                <a:solidFill>
                  <a:srgbClr val="7F0055"/>
                </a:solidFill>
              </a:rPr>
              <a:t>new</a:t>
            </a:r>
            <a:r>
              <a:rPr lang="en-US" sz="2000" b="1">
                <a:solidFill>
                  <a:srgbClr val="000000"/>
                </a:solidFill>
              </a:rPr>
              <a:t> HashSet&lt;String&gt;();</a:t>
            </a:r>
          </a:p>
          <a:p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.add(</a:t>
            </a:r>
            <a:r>
              <a:rPr lang="en-US" sz="2000">
                <a:solidFill>
                  <a:srgbClr val="2A00FF"/>
                </a:solidFill>
              </a:rPr>
              <a:t>"One"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.add(</a:t>
            </a:r>
            <a:r>
              <a:rPr lang="en-US" sz="2000">
                <a:solidFill>
                  <a:srgbClr val="2A00FF"/>
                </a:solidFill>
              </a:rPr>
              <a:t>"Two"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.add(</a:t>
            </a:r>
            <a:r>
              <a:rPr lang="en-US" sz="2000">
                <a:solidFill>
                  <a:srgbClr val="2A00FF"/>
                </a:solidFill>
              </a:rPr>
              <a:t>"Three"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.add(</a:t>
            </a:r>
            <a:r>
              <a:rPr lang="en-US" sz="2000">
                <a:solidFill>
                  <a:srgbClr val="2A00FF"/>
                </a:solidFill>
              </a:rPr>
              <a:t>"Four"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.add(</a:t>
            </a:r>
            <a:r>
              <a:rPr lang="en-US" sz="2000">
                <a:solidFill>
                  <a:srgbClr val="2A00FF"/>
                </a:solidFill>
              </a:rPr>
              <a:t>"Five"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</a:rPr>
              <a:t>System.</a:t>
            </a:r>
            <a:r>
              <a:rPr lang="en-US" sz="2000" b="1">
                <a:solidFill>
                  <a:srgbClr val="0000C0"/>
                </a:solidFill>
              </a:rPr>
              <a:t>out</a:t>
            </a:r>
            <a:r>
              <a:rPr lang="en-US" sz="2000" b="1">
                <a:solidFill>
                  <a:srgbClr val="000000"/>
                </a:solidFill>
              </a:rPr>
              <a:t>.println(</a:t>
            </a:r>
            <a:r>
              <a:rPr lang="en-US" sz="2000" b="1">
                <a:solidFill>
                  <a:srgbClr val="6A3E3E"/>
                </a:solidFill>
              </a:rPr>
              <a:t>list</a:t>
            </a:r>
            <a:r>
              <a:rPr lang="en-US" sz="2000" b="1">
                <a:solidFill>
                  <a:srgbClr val="000000"/>
                </a:solidFill>
              </a:rPr>
              <a:t>); </a:t>
            </a:r>
            <a:r>
              <a:rPr lang="en-US" sz="2000" b="1">
                <a:solidFill>
                  <a:srgbClr val="3F7F5F"/>
                </a:solidFill>
              </a:rPr>
              <a:t>//[Five, One, Four, Two, Three]</a:t>
            </a:r>
          </a:p>
          <a:p>
            <a:endParaRPr lang="en-US" sz="2000"/>
          </a:p>
          <a:p>
            <a:r>
              <a:rPr lang="en-US" sz="2000">
                <a:solidFill>
                  <a:srgbClr val="000000"/>
                </a:solidFill>
              </a:rPr>
              <a:t>Iterator&lt;String&gt; </a:t>
            </a:r>
            <a:r>
              <a:rPr lang="en-US" sz="2000">
                <a:solidFill>
                  <a:srgbClr val="6A3E3E"/>
                </a:solidFill>
              </a:rPr>
              <a:t>iterator</a:t>
            </a:r>
            <a:r>
              <a:rPr lang="en-US" sz="2000">
                <a:solidFill>
                  <a:srgbClr val="000000"/>
                </a:solidFill>
              </a:rPr>
              <a:t> = </a:t>
            </a:r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.iterator();</a:t>
            </a:r>
          </a:p>
          <a:p>
            <a:r>
              <a:rPr lang="en-US" sz="2000" b="1">
                <a:solidFill>
                  <a:srgbClr val="7F0055"/>
                </a:solidFill>
              </a:rPr>
              <a:t>while</a:t>
            </a:r>
            <a:r>
              <a:rPr lang="en-US" sz="2000" b="1">
                <a:solidFill>
                  <a:srgbClr val="000000"/>
                </a:solidFill>
              </a:rPr>
              <a:t> (</a:t>
            </a:r>
            <a:r>
              <a:rPr lang="en-US" sz="2000" b="1">
                <a:solidFill>
                  <a:srgbClr val="6A3E3E"/>
                </a:solidFill>
              </a:rPr>
              <a:t>iterator</a:t>
            </a:r>
            <a:r>
              <a:rPr lang="en-US" sz="2000" b="1">
                <a:solidFill>
                  <a:srgbClr val="000000"/>
                </a:solidFill>
              </a:rPr>
              <a:t>.hasNext()) {</a:t>
            </a:r>
          </a:p>
          <a:p>
            <a:r>
              <a:rPr lang="en-US" sz="2000">
                <a:solidFill>
                  <a:srgbClr val="000000"/>
                </a:solidFill>
              </a:rPr>
              <a:t>System.</a:t>
            </a:r>
            <a:r>
              <a:rPr lang="en-US" sz="2000" b="1">
                <a:solidFill>
                  <a:srgbClr val="0000C0"/>
                </a:solidFill>
              </a:rPr>
              <a:t>out</a:t>
            </a:r>
            <a:r>
              <a:rPr lang="en-US" sz="2000" b="1">
                <a:solidFill>
                  <a:srgbClr val="000000"/>
                </a:solidFill>
              </a:rPr>
              <a:t>.println(</a:t>
            </a:r>
            <a:r>
              <a:rPr lang="en-US" sz="2000" b="1">
                <a:solidFill>
                  <a:srgbClr val="6A3E3E"/>
                </a:solidFill>
              </a:rPr>
              <a:t>iterator</a:t>
            </a:r>
            <a:r>
              <a:rPr lang="en-US" sz="2000" b="1">
                <a:solidFill>
                  <a:srgbClr val="000000"/>
                </a:solidFill>
              </a:rPr>
              <a:t>.next());</a:t>
            </a:r>
          </a:p>
          <a:p>
            <a:r>
              <a:rPr lang="en-US" sz="2000" smtClean="0">
                <a:solidFill>
                  <a:srgbClr val="000000"/>
                </a:solidFill>
              </a:rPr>
              <a:t>}</a:t>
            </a:r>
          </a:p>
          <a:p>
            <a:endParaRPr lang="en-US" sz="2000">
              <a:solidFill>
                <a:srgbClr val="000000"/>
              </a:solidFill>
            </a:endParaRPr>
          </a:p>
          <a:p>
            <a:r>
              <a:rPr lang="en-US" sz="2000"/>
              <a:t>Five</a:t>
            </a:r>
          </a:p>
          <a:p>
            <a:r>
              <a:rPr lang="en-US" sz="2000"/>
              <a:t>One</a:t>
            </a:r>
          </a:p>
          <a:p>
            <a:r>
              <a:rPr lang="en-US" sz="2000"/>
              <a:t>Four</a:t>
            </a:r>
          </a:p>
          <a:p>
            <a:r>
              <a:rPr lang="en-US" sz="2000"/>
              <a:t>Two</a:t>
            </a:r>
          </a:p>
          <a:p>
            <a:r>
              <a:rPr lang="en-US" sz="2000" smtClean="0"/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346961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11353800" cy="5940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smtClean="0"/>
          </a:p>
          <a:p>
            <a:r>
              <a:rPr lang="en-US" sz="2000" b="1" smtClean="0">
                <a:solidFill>
                  <a:srgbClr val="0070C0"/>
                </a:solidFill>
              </a:rPr>
              <a:t>//remove element using iterator</a:t>
            </a:r>
          </a:p>
          <a:p>
            <a:r>
              <a:rPr lang="en-US" sz="2000">
                <a:solidFill>
                  <a:srgbClr val="000000"/>
                </a:solidFill>
              </a:rPr>
              <a:t>List&lt;String&gt; </a:t>
            </a:r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 = </a:t>
            </a:r>
            <a:r>
              <a:rPr lang="en-US" sz="2000" b="1">
                <a:solidFill>
                  <a:srgbClr val="7F0055"/>
                </a:solidFill>
              </a:rPr>
              <a:t>new</a:t>
            </a:r>
            <a:r>
              <a:rPr lang="en-US" sz="2000" b="1">
                <a:solidFill>
                  <a:srgbClr val="000000"/>
                </a:solidFill>
              </a:rPr>
              <a:t> ArrayList&lt;String&gt;();</a:t>
            </a:r>
          </a:p>
          <a:p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.add(</a:t>
            </a:r>
            <a:r>
              <a:rPr lang="en-US" sz="2000">
                <a:solidFill>
                  <a:srgbClr val="2A00FF"/>
                </a:solidFill>
              </a:rPr>
              <a:t>"One"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.add(</a:t>
            </a:r>
            <a:r>
              <a:rPr lang="en-US" sz="2000">
                <a:solidFill>
                  <a:srgbClr val="2A00FF"/>
                </a:solidFill>
              </a:rPr>
              <a:t>"Two"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.add(</a:t>
            </a:r>
            <a:r>
              <a:rPr lang="en-US" sz="2000">
                <a:solidFill>
                  <a:srgbClr val="2A00FF"/>
                </a:solidFill>
              </a:rPr>
              <a:t>"Three"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.add(</a:t>
            </a:r>
            <a:r>
              <a:rPr lang="en-US" sz="2000">
                <a:solidFill>
                  <a:srgbClr val="2A00FF"/>
                </a:solidFill>
              </a:rPr>
              <a:t>"Four"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.add(</a:t>
            </a:r>
            <a:r>
              <a:rPr lang="en-US" sz="2000">
                <a:solidFill>
                  <a:srgbClr val="2A00FF"/>
                </a:solidFill>
              </a:rPr>
              <a:t>"Five"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</a:rPr>
              <a:t>System.</a:t>
            </a:r>
            <a:r>
              <a:rPr lang="en-US" sz="2000" b="1">
                <a:solidFill>
                  <a:srgbClr val="0000C0"/>
                </a:solidFill>
              </a:rPr>
              <a:t>out</a:t>
            </a:r>
            <a:r>
              <a:rPr lang="en-US" sz="2000" b="1">
                <a:solidFill>
                  <a:srgbClr val="000000"/>
                </a:solidFill>
              </a:rPr>
              <a:t>.println(</a:t>
            </a:r>
            <a:r>
              <a:rPr lang="en-US" sz="2000" b="1">
                <a:solidFill>
                  <a:srgbClr val="6A3E3E"/>
                </a:solidFill>
              </a:rPr>
              <a:t>list</a:t>
            </a:r>
            <a:r>
              <a:rPr lang="en-US" sz="2000" b="1">
                <a:solidFill>
                  <a:srgbClr val="000000"/>
                </a:solidFill>
              </a:rPr>
              <a:t>); </a:t>
            </a:r>
            <a:r>
              <a:rPr lang="en-US" sz="2000" b="1">
                <a:solidFill>
                  <a:srgbClr val="3F7F5F"/>
                </a:solidFill>
              </a:rPr>
              <a:t>//[One, Two, Three, Four, Five]</a:t>
            </a:r>
          </a:p>
          <a:p>
            <a:endParaRPr lang="en-US" sz="2000"/>
          </a:p>
          <a:p>
            <a:r>
              <a:rPr lang="en-US" sz="2000">
                <a:solidFill>
                  <a:srgbClr val="000000"/>
                </a:solidFill>
              </a:rPr>
              <a:t>Iterator&lt;String&gt; </a:t>
            </a:r>
            <a:r>
              <a:rPr lang="en-US" sz="2000">
                <a:solidFill>
                  <a:srgbClr val="6A3E3E"/>
                </a:solidFill>
              </a:rPr>
              <a:t>iterator</a:t>
            </a:r>
            <a:r>
              <a:rPr lang="en-US" sz="2000">
                <a:solidFill>
                  <a:srgbClr val="000000"/>
                </a:solidFill>
              </a:rPr>
              <a:t> = </a:t>
            </a:r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.iterator();</a:t>
            </a:r>
          </a:p>
          <a:p>
            <a:r>
              <a:rPr lang="en-US" sz="2000" b="1">
                <a:solidFill>
                  <a:srgbClr val="7F0055"/>
                </a:solidFill>
              </a:rPr>
              <a:t>while</a:t>
            </a:r>
            <a:r>
              <a:rPr lang="en-US" sz="2000" b="1">
                <a:solidFill>
                  <a:srgbClr val="000000"/>
                </a:solidFill>
              </a:rPr>
              <a:t> (</a:t>
            </a:r>
            <a:r>
              <a:rPr lang="en-US" sz="2000" b="1">
                <a:solidFill>
                  <a:srgbClr val="6A3E3E"/>
                </a:solidFill>
              </a:rPr>
              <a:t>iterator</a:t>
            </a:r>
            <a:r>
              <a:rPr lang="en-US" sz="2000" b="1">
                <a:solidFill>
                  <a:srgbClr val="000000"/>
                </a:solidFill>
              </a:rPr>
              <a:t>.hasNext()) {</a:t>
            </a:r>
          </a:p>
          <a:p>
            <a:r>
              <a:rPr lang="en-US" sz="2000">
                <a:solidFill>
                  <a:srgbClr val="000000"/>
                </a:solidFill>
              </a:rPr>
              <a:t>String </a:t>
            </a:r>
            <a:r>
              <a:rPr lang="en-US" sz="2000">
                <a:solidFill>
                  <a:srgbClr val="6A3E3E"/>
                </a:solidFill>
              </a:rPr>
              <a:t>next</a:t>
            </a:r>
            <a:r>
              <a:rPr lang="en-US" sz="2000">
                <a:solidFill>
                  <a:srgbClr val="000000"/>
                </a:solidFill>
              </a:rPr>
              <a:t> = </a:t>
            </a:r>
            <a:r>
              <a:rPr lang="en-US" sz="2000">
                <a:solidFill>
                  <a:srgbClr val="6A3E3E"/>
                </a:solidFill>
              </a:rPr>
              <a:t>iterator</a:t>
            </a:r>
            <a:r>
              <a:rPr lang="en-US" sz="2000">
                <a:solidFill>
                  <a:srgbClr val="000000"/>
                </a:solidFill>
              </a:rPr>
              <a:t>.next();</a:t>
            </a:r>
          </a:p>
          <a:p>
            <a:r>
              <a:rPr lang="en-US" sz="2000" b="1">
                <a:solidFill>
                  <a:srgbClr val="7F0055"/>
                </a:solidFill>
              </a:rPr>
              <a:t>if</a:t>
            </a:r>
            <a:r>
              <a:rPr lang="en-US" sz="2000" b="1">
                <a:solidFill>
                  <a:srgbClr val="000000"/>
                </a:solidFill>
              </a:rPr>
              <a:t> (</a:t>
            </a:r>
            <a:r>
              <a:rPr lang="en-US" sz="2000" b="1">
                <a:solidFill>
                  <a:srgbClr val="6A3E3E"/>
                </a:solidFill>
              </a:rPr>
              <a:t>next</a:t>
            </a:r>
            <a:r>
              <a:rPr lang="en-US" sz="2000" b="1">
                <a:solidFill>
                  <a:srgbClr val="000000"/>
                </a:solidFill>
              </a:rPr>
              <a:t>.equals(</a:t>
            </a:r>
            <a:r>
              <a:rPr lang="en-US" sz="2000" b="1">
                <a:solidFill>
                  <a:srgbClr val="2A00FF"/>
                </a:solidFill>
              </a:rPr>
              <a:t>"Two"</a:t>
            </a:r>
            <a:r>
              <a:rPr lang="en-US" sz="2000" b="1">
                <a:solidFill>
                  <a:srgbClr val="000000"/>
                </a:solidFill>
              </a:rPr>
              <a:t>)) {</a:t>
            </a:r>
          </a:p>
          <a:p>
            <a:r>
              <a:rPr lang="en-US" sz="2000">
                <a:solidFill>
                  <a:srgbClr val="6A3E3E"/>
                </a:solidFill>
              </a:rPr>
              <a:t>iterator</a:t>
            </a:r>
            <a:r>
              <a:rPr lang="en-US" sz="2000">
                <a:solidFill>
                  <a:srgbClr val="000000"/>
                </a:solidFill>
              </a:rPr>
              <a:t>.remove();</a:t>
            </a:r>
          </a:p>
          <a:p>
            <a:r>
              <a:rPr lang="en-US" sz="2000">
                <a:solidFill>
                  <a:srgbClr val="000000"/>
                </a:solidFill>
              </a:rPr>
              <a:t>}</a:t>
            </a:r>
          </a:p>
          <a:p>
            <a:r>
              <a:rPr lang="en-US" sz="2000">
                <a:solidFill>
                  <a:srgbClr val="000000"/>
                </a:solidFill>
              </a:rPr>
              <a:t>}</a:t>
            </a:r>
          </a:p>
          <a:p>
            <a:r>
              <a:rPr lang="en-US" sz="2000">
                <a:solidFill>
                  <a:srgbClr val="000000"/>
                </a:solidFill>
              </a:rPr>
              <a:t>System.</a:t>
            </a:r>
            <a:r>
              <a:rPr lang="en-US" sz="2000" b="1">
                <a:solidFill>
                  <a:srgbClr val="0000C0"/>
                </a:solidFill>
              </a:rPr>
              <a:t>out</a:t>
            </a:r>
            <a:r>
              <a:rPr lang="en-US" sz="2000" b="1">
                <a:solidFill>
                  <a:srgbClr val="000000"/>
                </a:solidFill>
              </a:rPr>
              <a:t>.println(</a:t>
            </a:r>
            <a:r>
              <a:rPr lang="en-US" sz="2000" b="1">
                <a:solidFill>
                  <a:srgbClr val="6A3E3E"/>
                </a:solidFill>
              </a:rPr>
              <a:t>list</a:t>
            </a:r>
            <a:r>
              <a:rPr lang="en-US" sz="2000" b="1">
                <a:solidFill>
                  <a:srgbClr val="000000"/>
                </a:solidFill>
              </a:rPr>
              <a:t>); </a:t>
            </a:r>
            <a:r>
              <a:rPr lang="en-US" sz="2000" b="1">
                <a:solidFill>
                  <a:srgbClr val="3F7F5F"/>
                </a:solidFill>
              </a:rPr>
              <a:t>// [One, Three, Four, Five]</a:t>
            </a:r>
            <a:endParaRPr lang="en-US" sz="2000" smtClean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2027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57200"/>
            <a:ext cx="11201400" cy="563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b="1" smtClean="0">
                <a:solidFill>
                  <a:srgbClr val="0070C0"/>
                </a:solidFill>
              </a:rPr>
              <a:t>//ListIterator</a:t>
            </a:r>
            <a:endParaRPr lang="en-US" sz="2000" b="1">
              <a:solidFill>
                <a:srgbClr val="0070C0"/>
              </a:solidFill>
              <a:latin typeface="+mj-lt"/>
            </a:endParaRPr>
          </a:p>
          <a:p>
            <a:r>
              <a:rPr lang="en-US" sz="2000" smtClean="0">
                <a:solidFill>
                  <a:srgbClr val="000000"/>
                </a:solidFill>
                <a:latin typeface="+mj-lt"/>
              </a:rPr>
              <a:t>List&lt;String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&gt; </a:t>
            </a:r>
            <a:r>
              <a:rPr lang="en-US" sz="2000">
                <a:solidFill>
                  <a:srgbClr val="6A3E3E"/>
                </a:solidFill>
                <a:latin typeface="+mj-lt"/>
              </a:rPr>
              <a:t>al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+mj-lt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 ArrayList&lt;String&gt;();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al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"NameOne"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al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"NameTwo"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al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"NameThree"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al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"NameFour"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al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// [NameOne, NameTwo, NameThree, NameFour]</a:t>
            </a:r>
          </a:p>
          <a:p>
            <a:endParaRPr lang="en-US" sz="2000">
              <a:latin typeface="+mj-lt"/>
            </a:endParaRP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ListIterator&lt;String&gt; </a:t>
            </a:r>
            <a:r>
              <a:rPr lang="en-US" sz="2000">
                <a:solidFill>
                  <a:srgbClr val="6A3E3E"/>
                </a:solidFill>
                <a:latin typeface="+mj-lt"/>
              </a:rPr>
              <a:t>listIterator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>
                <a:solidFill>
                  <a:srgbClr val="6A3E3E"/>
                </a:solidFill>
                <a:latin typeface="+mj-lt"/>
              </a:rPr>
              <a:t>al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.listIterator();</a:t>
            </a:r>
          </a:p>
          <a:p>
            <a:r>
              <a:rPr lang="en-US" sz="2000" b="1">
                <a:solidFill>
                  <a:srgbClr val="7F0055"/>
                </a:solidFill>
                <a:latin typeface="+mj-lt"/>
              </a:rPr>
              <a:t>while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 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listIterator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.hasNext()) {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listIterator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.next() + </a:t>
            </a:r>
            <a:r>
              <a:rPr lang="en-US" sz="2000" b="1">
                <a:solidFill>
                  <a:srgbClr val="2A00FF"/>
                </a:solidFill>
                <a:latin typeface="+mj-lt"/>
              </a:rPr>
              <a:t>"  "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}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.println();</a:t>
            </a:r>
          </a:p>
          <a:p>
            <a:r>
              <a:rPr lang="en-US" sz="2000" b="1">
                <a:solidFill>
                  <a:srgbClr val="7F0055"/>
                </a:solidFill>
                <a:latin typeface="+mj-lt"/>
              </a:rPr>
              <a:t>while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 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listIterator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.hasPrevious()) {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listIterator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.previous() + </a:t>
            </a:r>
            <a:r>
              <a:rPr lang="en-US" sz="2000" b="1">
                <a:solidFill>
                  <a:srgbClr val="2A00FF"/>
                </a:solidFill>
                <a:latin typeface="+mj-lt"/>
              </a:rPr>
              <a:t>" "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 smtClean="0">
                <a:solidFill>
                  <a:srgbClr val="000000"/>
                </a:solidFill>
                <a:latin typeface="+mj-lt"/>
              </a:rPr>
              <a:t>}</a:t>
            </a:r>
          </a:p>
          <a:p>
            <a:endParaRPr lang="en-US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666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11430000" cy="40626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>
              <a:solidFill>
                <a:srgbClr val="0070C0"/>
              </a:solidFill>
            </a:endParaRPr>
          </a:p>
          <a:p>
            <a:r>
              <a:rPr lang="en-US" sz="2000" b="1" smtClean="0">
                <a:solidFill>
                  <a:srgbClr val="0070C0"/>
                </a:solidFill>
              </a:rPr>
              <a:t>Enumerration</a:t>
            </a:r>
            <a:r>
              <a:rPr lang="en-US" sz="2000" smtClean="0">
                <a:solidFill>
                  <a:srgbClr val="0070C0"/>
                </a:solidFill>
              </a:rPr>
              <a:t> can be used for Legacy collections</a:t>
            </a:r>
          </a:p>
          <a:p>
            <a:r>
              <a:rPr lang="en-US" sz="2000" b="1" smtClean="0">
                <a:solidFill>
                  <a:srgbClr val="0070C0"/>
                </a:solidFill>
              </a:rPr>
              <a:t>Iterator</a:t>
            </a:r>
            <a:r>
              <a:rPr lang="en-US" sz="2000" smtClean="0">
                <a:solidFill>
                  <a:srgbClr val="0070C0"/>
                </a:solidFill>
              </a:rPr>
              <a:t> </a:t>
            </a:r>
            <a:r>
              <a:rPr lang="en-US" sz="2000">
                <a:solidFill>
                  <a:srgbClr val="0070C0"/>
                </a:solidFill>
              </a:rPr>
              <a:t>can be used </a:t>
            </a:r>
            <a:r>
              <a:rPr lang="en-US" sz="2000" smtClean="0">
                <a:solidFill>
                  <a:srgbClr val="0070C0"/>
                </a:solidFill>
              </a:rPr>
              <a:t>for collection implementations</a:t>
            </a:r>
          </a:p>
          <a:p>
            <a:r>
              <a:rPr lang="en-US" sz="2000" b="1" smtClean="0">
                <a:solidFill>
                  <a:srgbClr val="0070C0"/>
                </a:solidFill>
              </a:rPr>
              <a:t>ListIterator</a:t>
            </a:r>
            <a:r>
              <a:rPr lang="en-US" sz="2000" smtClean="0">
                <a:solidFill>
                  <a:srgbClr val="0070C0"/>
                </a:solidFill>
              </a:rPr>
              <a:t> </a:t>
            </a:r>
            <a:r>
              <a:rPr lang="en-US" sz="2000">
                <a:solidFill>
                  <a:srgbClr val="0070C0"/>
                </a:solidFill>
              </a:rPr>
              <a:t>can be used </a:t>
            </a:r>
            <a:r>
              <a:rPr lang="en-US" sz="2000" smtClean="0">
                <a:solidFill>
                  <a:srgbClr val="0070C0"/>
                </a:solidFill>
              </a:rPr>
              <a:t>for List Implementations</a:t>
            </a:r>
          </a:p>
          <a:p>
            <a:endParaRPr lang="en-US" sz="2000">
              <a:solidFill>
                <a:srgbClr val="0070C0"/>
              </a:solidFill>
            </a:endParaRPr>
          </a:p>
          <a:p>
            <a:r>
              <a:rPr lang="en-US" sz="2000" b="1" smtClean="0">
                <a:solidFill>
                  <a:srgbClr val="0070C0"/>
                </a:solidFill>
              </a:rPr>
              <a:t>Enumeration</a:t>
            </a:r>
            <a:r>
              <a:rPr lang="en-US" sz="2000" smtClean="0">
                <a:solidFill>
                  <a:srgbClr val="0070C0"/>
                </a:solidFill>
              </a:rPr>
              <a:t> </a:t>
            </a:r>
            <a:r>
              <a:rPr lang="en-US" sz="2000">
                <a:solidFill>
                  <a:srgbClr val="0070C0"/>
                </a:solidFill>
              </a:rPr>
              <a:t>can be used </a:t>
            </a:r>
            <a:r>
              <a:rPr lang="en-US" sz="2000" smtClean="0">
                <a:solidFill>
                  <a:srgbClr val="0070C0"/>
                </a:solidFill>
              </a:rPr>
              <a:t>for only read operations</a:t>
            </a:r>
          </a:p>
          <a:p>
            <a:r>
              <a:rPr lang="en-US" sz="2000" b="1" smtClean="0">
                <a:solidFill>
                  <a:srgbClr val="0070C0"/>
                </a:solidFill>
              </a:rPr>
              <a:t>Iteration</a:t>
            </a:r>
            <a:r>
              <a:rPr lang="en-US" sz="2000" smtClean="0">
                <a:solidFill>
                  <a:srgbClr val="0070C0"/>
                </a:solidFill>
              </a:rPr>
              <a:t> can be used to read and remove operations</a:t>
            </a:r>
          </a:p>
          <a:p>
            <a:r>
              <a:rPr lang="en-US" sz="2000" b="1" smtClean="0">
                <a:solidFill>
                  <a:srgbClr val="0070C0"/>
                </a:solidFill>
              </a:rPr>
              <a:t>ListIterator</a:t>
            </a:r>
            <a:r>
              <a:rPr lang="en-US" sz="2000" smtClean="0">
                <a:solidFill>
                  <a:srgbClr val="0070C0"/>
                </a:solidFill>
              </a:rPr>
              <a:t> </a:t>
            </a:r>
            <a:r>
              <a:rPr lang="en-US" sz="2000">
                <a:solidFill>
                  <a:srgbClr val="0070C0"/>
                </a:solidFill>
              </a:rPr>
              <a:t>can be used </a:t>
            </a:r>
            <a:r>
              <a:rPr lang="en-US" sz="2000" smtClean="0">
                <a:solidFill>
                  <a:srgbClr val="0070C0"/>
                </a:solidFill>
              </a:rPr>
              <a:t>for performing read, insert, remove, update</a:t>
            </a:r>
          </a:p>
          <a:p>
            <a:endParaRPr lang="en-US" sz="2000">
              <a:solidFill>
                <a:srgbClr val="0070C0"/>
              </a:solidFill>
            </a:endParaRPr>
          </a:p>
          <a:p>
            <a:r>
              <a:rPr lang="en-US" sz="2000" b="1" smtClean="0">
                <a:solidFill>
                  <a:srgbClr val="0070C0"/>
                </a:solidFill>
              </a:rPr>
              <a:t>Enumeration</a:t>
            </a:r>
            <a:r>
              <a:rPr lang="en-US" sz="2000" smtClean="0">
                <a:solidFill>
                  <a:srgbClr val="0070C0"/>
                </a:solidFill>
              </a:rPr>
              <a:t> can </a:t>
            </a:r>
            <a:r>
              <a:rPr lang="en-US" sz="2000">
                <a:solidFill>
                  <a:srgbClr val="0070C0"/>
                </a:solidFill>
              </a:rPr>
              <a:t>be used </a:t>
            </a:r>
            <a:r>
              <a:rPr lang="en-US" sz="2000" smtClean="0">
                <a:solidFill>
                  <a:srgbClr val="0070C0"/>
                </a:solidFill>
              </a:rPr>
              <a:t>to read elements in forward direction</a:t>
            </a:r>
          </a:p>
          <a:p>
            <a:r>
              <a:rPr lang="en-US" sz="2000" b="1" smtClean="0">
                <a:solidFill>
                  <a:srgbClr val="0070C0"/>
                </a:solidFill>
              </a:rPr>
              <a:t>Iterator</a:t>
            </a:r>
            <a:r>
              <a:rPr lang="en-US" sz="2000" smtClean="0">
                <a:solidFill>
                  <a:srgbClr val="0070C0"/>
                </a:solidFill>
              </a:rPr>
              <a:t> can </a:t>
            </a:r>
            <a:r>
              <a:rPr lang="en-US" sz="2000">
                <a:solidFill>
                  <a:srgbClr val="0070C0"/>
                </a:solidFill>
              </a:rPr>
              <a:t>be used to read elements in forward direction</a:t>
            </a:r>
          </a:p>
          <a:p>
            <a:r>
              <a:rPr lang="en-US" sz="2000" b="1" smtClean="0">
                <a:solidFill>
                  <a:srgbClr val="0070C0"/>
                </a:solidFill>
              </a:rPr>
              <a:t>ListIterator</a:t>
            </a:r>
            <a:r>
              <a:rPr lang="en-US" sz="2000" smtClean="0">
                <a:solidFill>
                  <a:srgbClr val="0070C0"/>
                </a:solidFill>
              </a:rPr>
              <a:t> can </a:t>
            </a:r>
            <a:r>
              <a:rPr lang="en-US" sz="2000">
                <a:solidFill>
                  <a:srgbClr val="0070C0"/>
                </a:solidFill>
              </a:rPr>
              <a:t>be used to read elements in forward </a:t>
            </a:r>
            <a:r>
              <a:rPr lang="en-US" sz="2000" smtClean="0">
                <a:solidFill>
                  <a:srgbClr val="0070C0"/>
                </a:solidFill>
              </a:rPr>
              <a:t>direction and backward direction </a:t>
            </a:r>
            <a:endParaRPr lang="en-US" sz="2000">
              <a:solidFill>
                <a:srgbClr val="0070C0"/>
              </a:solidFill>
            </a:endParaRPr>
          </a:p>
          <a:p>
            <a:endParaRPr lang="en-US" sz="200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2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608</Words>
  <Application>Microsoft Office PowerPoint</Application>
  <PresentationFormat>Custom</PresentationFormat>
  <Paragraphs>133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Shareef</dc:creator>
  <cp:lastModifiedBy>lenovo</cp:lastModifiedBy>
  <cp:revision>91</cp:revision>
  <dcterms:created xsi:type="dcterms:W3CDTF">2006-08-16T00:00:00Z</dcterms:created>
  <dcterms:modified xsi:type="dcterms:W3CDTF">2022-09-26T03:18:57Z</dcterms:modified>
</cp:coreProperties>
</file>