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9481-B010-4CC4-B89C-A8F08D0528A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F288-176C-4225-B7C6-1F58F1A9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5" y="395786"/>
            <a:ext cx="11532358" cy="35394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:: double colon operator, </a:t>
            </a:r>
            <a:r>
              <a:rPr lang="en-US" sz="2000" b="1" smtClean="0">
                <a:solidFill>
                  <a:srgbClr val="002060"/>
                </a:solidFill>
              </a:rPr>
              <a:t>this an act as reference to </a:t>
            </a:r>
            <a:r>
              <a:rPr lang="en-US" sz="2000" smtClean="0">
                <a:solidFill>
                  <a:srgbClr val="00B050"/>
                </a:solidFill>
              </a:rPr>
              <a:t>static methods, instance methods, constructor using new</a:t>
            </a:r>
          </a:p>
          <a:p>
            <a:endParaRPr lang="en-US" sz="2000" smtClean="0"/>
          </a:p>
          <a:p>
            <a:r>
              <a:rPr lang="en-US" smtClean="0">
                <a:solidFill>
                  <a:srgbClr val="000000"/>
                </a:solidFill>
              </a:rPr>
              <a:t>ArrayList&lt;String&gt; </a:t>
            </a:r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ArrayList&lt;&gt;();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.add(</a:t>
            </a:r>
            <a:r>
              <a:rPr lang="en-US" smtClean="0">
                <a:solidFill>
                  <a:srgbClr val="2A00FF"/>
                </a:solidFill>
              </a:rPr>
              <a:t>"Admin01"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.add(</a:t>
            </a:r>
            <a:r>
              <a:rPr lang="en-US" smtClean="0">
                <a:solidFill>
                  <a:srgbClr val="2A00FF"/>
                </a:solidFill>
              </a:rPr>
              <a:t>"Admin02"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.add(</a:t>
            </a:r>
            <a:r>
              <a:rPr lang="en-US" smtClean="0">
                <a:solidFill>
                  <a:srgbClr val="2A00FF"/>
                </a:solidFill>
              </a:rPr>
              <a:t>"Admin03"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.add(</a:t>
            </a:r>
            <a:r>
              <a:rPr lang="en-US" smtClean="0">
                <a:solidFill>
                  <a:srgbClr val="2A00FF"/>
                </a:solidFill>
              </a:rPr>
              <a:t>"Admin04"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.add(</a:t>
            </a:r>
            <a:r>
              <a:rPr lang="en-US" smtClean="0">
                <a:solidFill>
                  <a:srgbClr val="2A00FF"/>
                </a:solidFill>
              </a:rPr>
              <a:t>"Admin05"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3F7F5F"/>
                </a:solidFill>
              </a:rPr>
              <a:t>// First Approach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list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[Admin01, Admin02, Admin03, Admin04, Admin05]</a:t>
            </a:r>
            <a:endParaRPr lang="en-US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81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3" y="491319"/>
            <a:ext cx="10959152" cy="34778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0070C0"/>
                </a:solidFill>
                <a:latin typeface="+mj-lt"/>
              </a:rPr>
              <a:t>// Fourth Approach</a:t>
            </a:r>
          </a:p>
          <a:p>
            <a:r>
              <a:rPr lang="en-US" smtClean="0">
                <a:solidFill>
                  <a:srgbClr val="0070C0"/>
                </a:solidFill>
                <a:latin typeface="+mj-lt"/>
              </a:rPr>
              <a:t>// Iterate over each element of arraylist using forEach() method</a:t>
            </a:r>
          </a:p>
          <a:p>
            <a:r>
              <a:rPr lang="en-US" smtClean="0">
                <a:solidFill>
                  <a:srgbClr val="0070C0"/>
                </a:solidFill>
                <a:latin typeface="+mj-lt"/>
              </a:rPr>
              <a:t>// parameter -&gt; expression</a:t>
            </a:r>
          </a:p>
          <a:p>
            <a:r>
              <a:rPr lang="en-US" smtClean="0">
                <a:solidFill>
                  <a:srgbClr val="6A3E3E"/>
                </a:solidFill>
                <a:latin typeface="+mj-lt"/>
              </a:rPr>
              <a:t>list</a:t>
            </a:r>
            <a:r>
              <a:rPr lang="en-US" smtClean="0">
                <a:solidFill>
                  <a:srgbClr val="000000"/>
                </a:solidFill>
                <a:latin typeface="+mj-lt"/>
              </a:rPr>
              <a:t>.forEach(</a:t>
            </a:r>
            <a:r>
              <a:rPr lang="en-US" smtClean="0">
                <a:solidFill>
                  <a:srgbClr val="6A3E3E"/>
                </a:solidFill>
                <a:latin typeface="+mj-lt"/>
              </a:rPr>
              <a:t>s</a:t>
            </a:r>
            <a:r>
              <a:rPr lang="en-US" smtClean="0">
                <a:solidFill>
                  <a:srgbClr val="000000"/>
                </a:solidFill>
                <a:latin typeface="+mj-lt"/>
              </a:rPr>
              <a:t> -&gt; System.</a:t>
            </a:r>
            <a:r>
              <a:rPr lang="en-US" b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 smtClean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 smtClean="0">
                <a:solidFill>
                  <a:srgbClr val="6A3E3E"/>
                </a:solidFill>
                <a:latin typeface="+mj-lt"/>
              </a:rPr>
              <a:t>s</a:t>
            </a:r>
            <a:r>
              <a:rPr lang="en-US" b="1" smtClean="0">
                <a:solidFill>
                  <a:srgbClr val="000000"/>
                </a:solidFill>
                <a:latin typeface="+mj-lt"/>
              </a:rPr>
              <a:t>));</a:t>
            </a:r>
          </a:p>
          <a:p>
            <a:endParaRPr lang="en-US" b="1">
              <a:solidFill>
                <a:srgbClr val="000000"/>
              </a:solidFill>
              <a:latin typeface="+mj-lt"/>
            </a:endParaRPr>
          </a:p>
          <a:p>
            <a:r>
              <a:rPr lang="en-US"/>
              <a:t>Admin01</a:t>
            </a:r>
          </a:p>
          <a:p>
            <a:r>
              <a:rPr lang="en-US"/>
              <a:t>Admin02</a:t>
            </a:r>
          </a:p>
          <a:p>
            <a:r>
              <a:rPr lang="en-US"/>
              <a:t>Admin03</a:t>
            </a:r>
          </a:p>
          <a:p>
            <a:r>
              <a:rPr lang="en-US"/>
              <a:t>Admin04</a:t>
            </a:r>
          </a:p>
          <a:p>
            <a:r>
              <a:rPr lang="en-US"/>
              <a:t>Admin05</a:t>
            </a:r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7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68490"/>
            <a:ext cx="11245755" cy="25853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// Second Approach</a:t>
            </a:r>
          </a:p>
          <a:p>
            <a:r>
              <a:rPr lang="en-US" smtClean="0">
                <a:solidFill>
                  <a:srgbClr val="0070C0"/>
                </a:solidFill>
              </a:rPr>
              <a:t>// &lt;Class name&gt;::&lt;method name</a:t>
            </a:r>
          </a:p>
          <a:p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.forEach(System.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::println);</a:t>
            </a:r>
          </a:p>
          <a:p>
            <a:endParaRPr lang="en-US" b="1">
              <a:solidFill>
                <a:srgbClr val="000000"/>
              </a:solidFill>
            </a:endParaRPr>
          </a:p>
          <a:p>
            <a:r>
              <a:rPr lang="en-US"/>
              <a:t>Admin01</a:t>
            </a:r>
          </a:p>
          <a:p>
            <a:r>
              <a:rPr lang="en-US"/>
              <a:t>Admin02</a:t>
            </a:r>
          </a:p>
          <a:p>
            <a:r>
              <a:rPr lang="en-US"/>
              <a:t>Admin03</a:t>
            </a:r>
          </a:p>
          <a:p>
            <a:r>
              <a:rPr lang="en-US"/>
              <a:t>Admin04</a:t>
            </a:r>
          </a:p>
          <a:p>
            <a:r>
              <a:rPr lang="en-US" smtClean="0"/>
              <a:t>Admin05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375" y="3275464"/>
            <a:ext cx="11245755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// Third Approach</a:t>
            </a:r>
          </a:p>
          <a:p>
            <a:r>
              <a:rPr lang="en-US" smtClean="0">
                <a:solidFill>
                  <a:srgbClr val="0070C0"/>
                </a:solidFill>
              </a:rPr>
              <a:t>// Using Iteration</a:t>
            </a:r>
          </a:p>
          <a:p>
            <a:r>
              <a:rPr lang="en-US" smtClean="0">
                <a:solidFill>
                  <a:srgbClr val="000000"/>
                </a:solidFill>
              </a:rPr>
              <a:t>Iterator&lt;String&gt; </a:t>
            </a:r>
            <a:r>
              <a:rPr lang="en-US" smtClean="0">
                <a:solidFill>
                  <a:srgbClr val="6A3E3E"/>
                </a:solidFill>
              </a:rPr>
              <a:t>iterator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smtClean="0">
                <a:solidFill>
                  <a:srgbClr val="6A3E3E"/>
                </a:solidFill>
              </a:rPr>
              <a:t>list</a:t>
            </a:r>
            <a:r>
              <a:rPr lang="en-US" smtClean="0">
                <a:solidFill>
                  <a:srgbClr val="000000"/>
                </a:solidFill>
              </a:rPr>
              <a:t>.iterator();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while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iterator</a:t>
            </a:r>
            <a:r>
              <a:rPr lang="en-US" b="1" smtClean="0">
                <a:solidFill>
                  <a:srgbClr val="000000"/>
                </a:solidFill>
              </a:rPr>
              <a:t>.hasNext())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iterator</a:t>
            </a:r>
            <a:r>
              <a:rPr lang="en-US" b="1" smtClean="0">
                <a:solidFill>
                  <a:srgbClr val="000000"/>
                </a:solidFill>
              </a:rPr>
              <a:t>.next());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/>
              <a:t>Admin01</a:t>
            </a:r>
          </a:p>
          <a:p>
            <a:r>
              <a:rPr lang="en-US"/>
              <a:t>Admin02</a:t>
            </a:r>
          </a:p>
          <a:p>
            <a:r>
              <a:rPr lang="en-US"/>
              <a:t>Admin03</a:t>
            </a:r>
          </a:p>
          <a:p>
            <a:r>
              <a:rPr lang="en-US"/>
              <a:t>Admin04</a:t>
            </a:r>
          </a:p>
          <a:p>
            <a:r>
              <a:rPr lang="en-US"/>
              <a:t>Admin05</a:t>
            </a:r>
          </a:p>
        </p:txBody>
      </p:sp>
    </p:spTree>
    <p:extLst>
      <p:ext uri="{BB962C8B-B14F-4D97-AF65-F5344CB8AC3E}">
        <p14:creationId xmlns:p14="http://schemas.microsoft.com/office/powerpoint/2010/main" val="222085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5" y="177422"/>
            <a:ext cx="11436823" cy="646330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//Static Method</a:t>
            </a:r>
            <a:endParaRPr lang="en-US" b="1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private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add() {</a:t>
            </a:r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10;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= 20;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+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//Direct Approach</a:t>
            </a:r>
          </a:p>
          <a:p>
            <a:r>
              <a:rPr lang="en-US" smtClean="0">
                <a:solidFill>
                  <a:srgbClr val="000000"/>
                </a:solidFill>
              </a:rPr>
              <a:t>Eg2.add(); </a:t>
            </a:r>
            <a:r>
              <a:rPr lang="en-US" smtClean="0">
                <a:solidFill>
                  <a:srgbClr val="3F7F5F"/>
                </a:solidFill>
              </a:rPr>
              <a:t>// 30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//Method refrence Approach</a:t>
            </a:r>
          </a:p>
          <a:p>
            <a:r>
              <a:rPr lang="en-US" smtClean="0">
                <a:solidFill>
                  <a:srgbClr val="0070C0"/>
                </a:solidFill>
              </a:rPr>
              <a:t>//ClassName :: StaticMethodName</a:t>
            </a:r>
          </a:p>
          <a:p>
            <a:r>
              <a:rPr lang="en-US" smtClean="0">
                <a:solidFill>
                  <a:srgbClr val="000000"/>
                </a:solidFill>
              </a:rPr>
              <a:t>Thread </a:t>
            </a:r>
            <a:r>
              <a:rPr lang="en-US" smtClean="0">
                <a:solidFill>
                  <a:srgbClr val="6A3E3E"/>
                </a:solidFill>
              </a:rPr>
              <a:t>t1</a:t>
            </a:r>
            <a:r>
              <a:rPr lang="en-US" smtClean="0">
                <a:solidFill>
                  <a:srgbClr val="000000"/>
                </a:solidFill>
              </a:rPr>
              <a:t>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Thread(Eg2 :: add); </a:t>
            </a:r>
          </a:p>
          <a:p>
            <a:r>
              <a:rPr lang="en-US" smtClean="0">
                <a:solidFill>
                  <a:srgbClr val="6A3E3E"/>
                </a:solidFill>
              </a:rPr>
              <a:t>t1</a:t>
            </a:r>
            <a:r>
              <a:rPr lang="en-US" smtClean="0">
                <a:solidFill>
                  <a:srgbClr val="000000"/>
                </a:solidFill>
              </a:rPr>
              <a:t>.start(); </a:t>
            </a:r>
            <a:r>
              <a:rPr lang="en-US" smtClean="0">
                <a:solidFill>
                  <a:srgbClr val="3F7F5F"/>
                </a:solidFill>
              </a:rPr>
              <a:t>// 30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//Lambda Approach</a:t>
            </a:r>
          </a:p>
          <a:p>
            <a:r>
              <a:rPr lang="en-US" smtClean="0">
                <a:solidFill>
                  <a:srgbClr val="000000"/>
                </a:solidFill>
              </a:rPr>
              <a:t>Thread </a:t>
            </a:r>
            <a:r>
              <a:rPr lang="en-US" smtClean="0">
                <a:solidFill>
                  <a:srgbClr val="6A3E3E"/>
                </a:solidFill>
              </a:rPr>
              <a:t>t2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Thread(()-&gt; add());</a:t>
            </a:r>
          </a:p>
          <a:p>
            <a:r>
              <a:rPr lang="en-US" smtClean="0">
                <a:solidFill>
                  <a:srgbClr val="6A3E3E"/>
                </a:solidFill>
              </a:rPr>
              <a:t>t2</a:t>
            </a:r>
            <a:r>
              <a:rPr lang="en-US" smtClean="0">
                <a:solidFill>
                  <a:srgbClr val="000000"/>
                </a:solidFill>
              </a:rPr>
              <a:t>.start(); </a:t>
            </a:r>
            <a:r>
              <a:rPr lang="en-US" smtClean="0">
                <a:solidFill>
                  <a:srgbClr val="3F7F5F"/>
                </a:solidFill>
              </a:rPr>
              <a:t>// 30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8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99" y="245660"/>
            <a:ext cx="11436823" cy="64940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7F5F"/>
                </a:solidFill>
              </a:rPr>
              <a:t>//Instance</a:t>
            </a:r>
          </a:p>
          <a:p>
            <a:r>
              <a:rPr lang="en-US" sz="1600" b="1">
                <a:solidFill>
                  <a:srgbClr val="7F0055"/>
                </a:solidFill>
              </a:rPr>
              <a:t>public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7F0055"/>
                </a:solidFill>
              </a:rPr>
              <a:t>class</a:t>
            </a:r>
            <a:r>
              <a:rPr lang="en-US" sz="1600" b="1">
                <a:solidFill>
                  <a:srgbClr val="000000"/>
                </a:solidFill>
              </a:rPr>
              <a:t> Eg3 {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public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7F0055"/>
                </a:solidFill>
              </a:rPr>
              <a:t>void</a:t>
            </a:r>
            <a:r>
              <a:rPr lang="en-US" sz="1600" b="1">
                <a:solidFill>
                  <a:srgbClr val="000000"/>
                </a:solidFill>
              </a:rPr>
              <a:t> add() {</a:t>
            </a:r>
          </a:p>
          <a:p>
            <a:r>
              <a:rPr lang="en-US" sz="1600" b="1">
                <a:solidFill>
                  <a:srgbClr val="7F0055"/>
                </a:solidFill>
              </a:rPr>
              <a:t>int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a</a:t>
            </a:r>
            <a:r>
              <a:rPr lang="en-US" sz="1600" b="1">
                <a:solidFill>
                  <a:srgbClr val="000000"/>
                </a:solidFill>
              </a:rPr>
              <a:t> = 10;</a:t>
            </a:r>
          </a:p>
          <a:p>
            <a:r>
              <a:rPr lang="en-US" sz="1600" b="1">
                <a:solidFill>
                  <a:srgbClr val="7F0055"/>
                </a:solidFill>
              </a:rPr>
              <a:t>int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b</a:t>
            </a:r>
            <a:r>
              <a:rPr lang="en-US" sz="1600" b="1">
                <a:solidFill>
                  <a:srgbClr val="000000"/>
                </a:solidFill>
              </a:rPr>
              <a:t> = 20;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a</a:t>
            </a:r>
            <a:r>
              <a:rPr lang="en-US" sz="1600" b="1">
                <a:solidFill>
                  <a:srgbClr val="000000"/>
                </a:solidFill>
              </a:rPr>
              <a:t> + </a:t>
            </a:r>
            <a:r>
              <a:rPr lang="en-US" sz="1600" b="1">
                <a:solidFill>
                  <a:srgbClr val="6A3E3E"/>
                </a:solidFill>
              </a:rPr>
              <a:t>b</a:t>
            </a:r>
            <a:r>
              <a:rPr lang="en-US" sz="1600" b="1">
                <a:solidFill>
                  <a:srgbClr val="000000"/>
                </a:solidFill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</a:rPr>
              <a:t>}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public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7F0055"/>
                </a:solidFill>
              </a:rPr>
              <a:t>static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7F0055"/>
                </a:solidFill>
              </a:rPr>
              <a:t>void</a:t>
            </a:r>
            <a:r>
              <a:rPr lang="en-US" sz="1600" b="1">
                <a:solidFill>
                  <a:srgbClr val="000000"/>
                </a:solidFill>
              </a:rPr>
              <a:t> main(String[] </a:t>
            </a:r>
            <a:r>
              <a:rPr lang="en-US" sz="1600" b="1">
                <a:solidFill>
                  <a:srgbClr val="6A3E3E"/>
                </a:solidFill>
              </a:rPr>
              <a:t>args</a:t>
            </a:r>
            <a:r>
              <a:rPr lang="en-US" sz="1600" b="1">
                <a:solidFill>
                  <a:srgbClr val="000000"/>
                </a:solidFill>
              </a:rPr>
              <a:t>) {</a:t>
            </a:r>
          </a:p>
          <a:p>
            <a:endParaRPr lang="en-US" sz="1600"/>
          </a:p>
          <a:p>
            <a:r>
              <a:rPr lang="en-US" sz="1600">
                <a:solidFill>
                  <a:srgbClr val="3F7F5F"/>
                </a:solidFill>
              </a:rPr>
              <a:t>// Direct Approach</a:t>
            </a:r>
          </a:p>
          <a:p>
            <a:r>
              <a:rPr lang="en-US" sz="1600">
                <a:solidFill>
                  <a:srgbClr val="000000"/>
                </a:solidFill>
              </a:rPr>
              <a:t>Eg3 </a:t>
            </a:r>
            <a:r>
              <a:rPr lang="en-US" sz="1600">
                <a:solidFill>
                  <a:srgbClr val="6A3E3E"/>
                </a:solidFill>
              </a:rPr>
              <a:t>e</a:t>
            </a:r>
            <a:r>
              <a:rPr lang="en-US" sz="1600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7F0055"/>
                </a:solidFill>
              </a:rPr>
              <a:t>new</a:t>
            </a:r>
            <a:r>
              <a:rPr lang="en-US" sz="1600" b="1">
                <a:solidFill>
                  <a:srgbClr val="000000"/>
                </a:solidFill>
              </a:rPr>
              <a:t> Eg3();</a:t>
            </a:r>
          </a:p>
          <a:p>
            <a:r>
              <a:rPr lang="en-US" sz="1600">
                <a:solidFill>
                  <a:srgbClr val="6A3E3E"/>
                </a:solidFill>
              </a:rPr>
              <a:t>e</a:t>
            </a:r>
            <a:r>
              <a:rPr lang="en-US" sz="1600">
                <a:solidFill>
                  <a:srgbClr val="000000"/>
                </a:solidFill>
              </a:rPr>
              <a:t>.add(); </a:t>
            </a:r>
            <a:r>
              <a:rPr lang="en-US" sz="1600">
                <a:solidFill>
                  <a:srgbClr val="3F7F5F"/>
                </a:solidFill>
              </a:rPr>
              <a:t>// 30</a:t>
            </a:r>
          </a:p>
          <a:p>
            <a:endParaRPr lang="en-US" sz="1600"/>
          </a:p>
          <a:p>
            <a:r>
              <a:rPr lang="en-US" sz="1600">
                <a:solidFill>
                  <a:srgbClr val="3F7F5F"/>
                </a:solidFill>
              </a:rPr>
              <a:t>// Method refrence Approach</a:t>
            </a:r>
          </a:p>
          <a:p>
            <a:r>
              <a:rPr lang="en-US" sz="1600">
                <a:solidFill>
                  <a:srgbClr val="3F7F5F"/>
                </a:solidFill>
              </a:rPr>
              <a:t>// class Name :: methodName</a:t>
            </a:r>
          </a:p>
          <a:p>
            <a:r>
              <a:rPr lang="en-US" sz="1600">
                <a:solidFill>
                  <a:srgbClr val="000000"/>
                </a:solidFill>
              </a:rPr>
              <a:t>Thread </a:t>
            </a:r>
            <a:r>
              <a:rPr lang="en-US" sz="1600">
                <a:solidFill>
                  <a:srgbClr val="6A3E3E"/>
                </a:solidFill>
              </a:rPr>
              <a:t>t1</a:t>
            </a:r>
            <a:r>
              <a:rPr lang="en-US" sz="1600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7F0055"/>
                </a:solidFill>
              </a:rPr>
              <a:t>new</a:t>
            </a:r>
            <a:r>
              <a:rPr lang="en-US" sz="1600" b="1">
                <a:solidFill>
                  <a:srgbClr val="000000"/>
                </a:solidFill>
              </a:rPr>
              <a:t> Thread(</a:t>
            </a:r>
            <a:r>
              <a:rPr lang="en-US" sz="1600" b="1">
                <a:solidFill>
                  <a:srgbClr val="7F0055"/>
                </a:solidFill>
              </a:rPr>
              <a:t>new</a:t>
            </a:r>
            <a:r>
              <a:rPr lang="en-US" sz="1600" b="1">
                <a:solidFill>
                  <a:srgbClr val="000000"/>
                </a:solidFill>
              </a:rPr>
              <a:t> Eg3()::add);</a:t>
            </a:r>
          </a:p>
          <a:p>
            <a:r>
              <a:rPr lang="en-US" sz="1600">
                <a:solidFill>
                  <a:srgbClr val="6A3E3E"/>
                </a:solidFill>
              </a:rPr>
              <a:t>t1</a:t>
            </a:r>
            <a:r>
              <a:rPr lang="en-US" sz="1600">
                <a:solidFill>
                  <a:srgbClr val="000000"/>
                </a:solidFill>
              </a:rPr>
              <a:t>.start(); </a:t>
            </a:r>
            <a:r>
              <a:rPr lang="en-US" sz="1600">
                <a:solidFill>
                  <a:srgbClr val="3F7F5F"/>
                </a:solidFill>
              </a:rPr>
              <a:t>// 30</a:t>
            </a:r>
          </a:p>
          <a:p>
            <a:endParaRPr lang="en-US" sz="1600"/>
          </a:p>
          <a:p>
            <a:r>
              <a:rPr lang="en-US" sz="1600">
                <a:solidFill>
                  <a:srgbClr val="3F7F5F"/>
                </a:solidFill>
              </a:rPr>
              <a:t>// Lambda Approach</a:t>
            </a:r>
          </a:p>
          <a:p>
            <a:r>
              <a:rPr lang="en-US" sz="1600">
                <a:solidFill>
                  <a:srgbClr val="000000"/>
                </a:solidFill>
              </a:rPr>
              <a:t>Eg3 </a:t>
            </a:r>
            <a:r>
              <a:rPr lang="en-US" sz="1600">
                <a:solidFill>
                  <a:srgbClr val="6A3E3E"/>
                </a:solidFill>
              </a:rPr>
              <a:t>ee</a:t>
            </a:r>
            <a:r>
              <a:rPr lang="en-US" sz="1600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7F0055"/>
                </a:solidFill>
              </a:rPr>
              <a:t>new</a:t>
            </a:r>
            <a:r>
              <a:rPr lang="en-US" sz="1600" b="1">
                <a:solidFill>
                  <a:srgbClr val="000000"/>
                </a:solidFill>
              </a:rPr>
              <a:t> Eg3();</a:t>
            </a:r>
          </a:p>
          <a:p>
            <a:r>
              <a:rPr lang="en-US" sz="1600">
                <a:solidFill>
                  <a:srgbClr val="000000"/>
                </a:solidFill>
              </a:rPr>
              <a:t>Thread </a:t>
            </a:r>
            <a:r>
              <a:rPr lang="en-US" sz="1600">
                <a:solidFill>
                  <a:srgbClr val="6A3E3E"/>
                </a:solidFill>
              </a:rPr>
              <a:t>t2</a:t>
            </a:r>
            <a:r>
              <a:rPr lang="en-US" sz="1600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7F0055"/>
                </a:solidFill>
              </a:rPr>
              <a:t>new</a:t>
            </a:r>
            <a:r>
              <a:rPr lang="en-US" sz="1600" b="1">
                <a:solidFill>
                  <a:srgbClr val="000000"/>
                </a:solidFill>
              </a:rPr>
              <a:t> Thread(() -&gt; </a:t>
            </a:r>
            <a:r>
              <a:rPr lang="en-US" sz="1600" b="1">
                <a:solidFill>
                  <a:srgbClr val="6A3E3E"/>
                </a:solidFill>
              </a:rPr>
              <a:t>ee</a:t>
            </a:r>
            <a:r>
              <a:rPr lang="en-US" sz="1600" b="1">
                <a:solidFill>
                  <a:srgbClr val="000000"/>
                </a:solidFill>
              </a:rPr>
              <a:t>.add());</a:t>
            </a:r>
          </a:p>
          <a:p>
            <a:r>
              <a:rPr lang="en-US" sz="1600">
                <a:solidFill>
                  <a:srgbClr val="6A3E3E"/>
                </a:solidFill>
              </a:rPr>
              <a:t>t2</a:t>
            </a:r>
            <a:r>
              <a:rPr lang="en-US" sz="1600">
                <a:solidFill>
                  <a:srgbClr val="000000"/>
                </a:solidFill>
              </a:rPr>
              <a:t>.start(); </a:t>
            </a:r>
            <a:r>
              <a:rPr lang="en-US" sz="1600">
                <a:solidFill>
                  <a:srgbClr val="3F7F5F"/>
                </a:solidFill>
              </a:rPr>
              <a:t>// 30</a:t>
            </a:r>
          </a:p>
          <a:p>
            <a:r>
              <a:rPr lang="en-US" sz="1600">
                <a:solidFill>
                  <a:srgbClr val="000000"/>
                </a:solidFill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0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08" y="368490"/>
            <a:ext cx="4503762" cy="39703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//Method reference to a constructor</a:t>
            </a:r>
          </a:p>
          <a:p>
            <a:r>
              <a:rPr lang="en-US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>
                <a:solidFill>
                  <a:srgbClr val="7F0055"/>
                </a:solidFill>
              </a:rPr>
              <a:t>interface</a:t>
            </a:r>
            <a:r>
              <a:rPr lang="en-US" b="1">
                <a:solidFill>
                  <a:srgbClr val="000000"/>
                </a:solidFill>
              </a:rPr>
              <a:t> StudentIn {</a:t>
            </a:r>
          </a:p>
          <a:p>
            <a:r>
              <a:rPr lang="en-US">
                <a:solidFill>
                  <a:srgbClr val="000000"/>
                </a:solidFill>
              </a:rPr>
              <a:t>Student id(</a:t>
            </a:r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id</a:t>
            </a:r>
            <a:r>
              <a:rPr lang="en-US" b="1">
                <a:solidFill>
                  <a:srgbClr val="000000"/>
                </a:solidFill>
              </a:rPr>
              <a:t>, String </a:t>
            </a:r>
            <a:r>
              <a:rPr lang="en-US" b="1">
                <a:solidFill>
                  <a:srgbClr val="6A3E3E"/>
                </a:solidFill>
              </a:rPr>
              <a:t>name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Student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Student(</a:t>
            </a:r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id</a:t>
            </a:r>
            <a:r>
              <a:rPr lang="en-US" b="1">
                <a:solidFill>
                  <a:srgbClr val="000000"/>
                </a:solidFill>
              </a:rPr>
              <a:t>, String </a:t>
            </a:r>
            <a:r>
              <a:rPr lang="en-US" b="1">
                <a:solidFill>
                  <a:srgbClr val="6A3E3E"/>
                </a:solidFill>
              </a:rPr>
              <a:t>name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.print(</a:t>
            </a:r>
            <a:r>
              <a:rPr lang="en-US" b="1">
                <a:solidFill>
                  <a:srgbClr val="6A3E3E"/>
                </a:solidFill>
              </a:rPr>
              <a:t>id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6A3E3E"/>
                </a:solidFill>
              </a:rPr>
              <a:t>name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9797" y="368490"/>
            <a:ext cx="4585648" cy="477053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 Eg4 {</a:t>
            </a:r>
          </a:p>
          <a:p>
            <a:endParaRPr lang="en-US" sz="1600">
              <a:latin typeface="Segoe UI" panose="020B0502040204020203" pitchFamily="34" charset="0"/>
            </a:endParaRPr>
          </a:p>
          <a:p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 main(String[] </a:t>
            </a:r>
            <a:r>
              <a:rPr lang="en-US" sz="1600" b="1">
                <a:solidFill>
                  <a:srgbClr val="6A3E3E"/>
                </a:solidFill>
                <a:latin typeface="Segoe UI" panose="020B0502040204020203" pitchFamily="34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) {</a:t>
            </a:r>
          </a:p>
          <a:p>
            <a:endParaRPr lang="en-US" sz="1600">
              <a:latin typeface="Segoe UI" panose="020B0502040204020203" pitchFamily="34" charset="0"/>
            </a:endParaRPr>
          </a:p>
          <a:p>
            <a:r>
              <a:rPr lang="en-US" sz="1600">
                <a:solidFill>
                  <a:srgbClr val="0070C0"/>
                </a:solidFill>
                <a:latin typeface="Segoe UI" panose="020B0502040204020203" pitchFamily="34" charset="0"/>
              </a:rPr>
              <a:t>// Method reference to a constructor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StudentIn </a:t>
            </a:r>
            <a:r>
              <a:rPr lang="en-US" sz="1600">
                <a:solidFill>
                  <a:srgbClr val="6A3E3E"/>
                </a:solidFill>
                <a:latin typeface="Segoe UI" panose="020B0502040204020203" pitchFamily="34" charset="0"/>
              </a:rPr>
              <a:t>ref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 = Student::</a:t>
            </a:r>
            <a:r>
              <a:rPr lang="en-US" sz="1600" b="1">
                <a:solidFill>
                  <a:srgbClr val="7F0055"/>
                </a:solidFill>
                <a:latin typeface="Segoe UI" panose="020B0502040204020203" pitchFamily="34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US" sz="1600">
                <a:solidFill>
                  <a:srgbClr val="6A3E3E"/>
                </a:solidFill>
                <a:latin typeface="Segoe UI" panose="020B0502040204020203" pitchFamily="34" charset="0"/>
              </a:rPr>
              <a:t>ref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.id(101, </a:t>
            </a:r>
            <a:r>
              <a:rPr lang="en-US" sz="1600">
                <a:solidFill>
                  <a:srgbClr val="2A00FF"/>
                </a:solidFill>
                <a:latin typeface="Segoe UI" panose="020B0502040204020203" pitchFamily="34" charset="0"/>
              </a:rPr>
              <a:t>"hari \n"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>
                <a:solidFill>
                  <a:srgbClr val="6A3E3E"/>
                </a:solidFill>
                <a:latin typeface="Segoe UI" panose="020B0502040204020203" pitchFamily="34" charset="0"/>
              </a:rPr>
              <a:t>ref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.id(102, </a:t>
            </a:r>
            <a:r>
              <a:rPr lang="en-US" sz="1600">
                <a:solidFill>
                  <a:srgbClr val="2A00FF"/>
                </a:solidFill>
                <a:latin typeface="Segoe UI" panose="020B0502040204020203" pitchFamily="34" charset="0"/>
              </a:rPr>
              <a:t>"mahi \n"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>
                <a:solidFill>
                  <a:srgbClr val="6A3E3E"/>
                </a:solidFill>
                <a:latin typeface="Segoe UI" panose="020B0502040204020203" pitchFamily="34" charset="0"/>
              </a:rPr>
              <a:t>ref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.id(103, </a:t>
            </a:r>
            <a:r>
              <a:rPr lang="en-US" sz="1600">
                <a:solidFill>
                  <a:srgbClr val="2A00FF"/>
                </a:solidFill>
                <a:latin typeface="Segoe UI" panose="020B0502040204020203" pitchFamily="34" charset="0"/>
              </a:rPr>
              <a:t>"bunny \n"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>
                <a:solidFill>
                  <a:srgbClr val="6A3E3E"/>
                </a:solidFill>
                <a:latin typeface="Segoe UI" panose="020B0502040204020203" pitchFamily="34" charset="0"/>
              </a:rPr>
              <a:t>ref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.id(104, </a:t>
            </a:r>
            <a:r>
              <a:rPr lang="en-US" sz="1600">
                <a:solidFill>
                  <a:srgbClr val="2A00FF"/>
                </a:solidFill>
                <a:latin typeface="Segoe UI" panose="020B0502040204020203" pitchFamily="34" charset="0"/>
              </a:rPr>
              <a:t>"sunny"</a:t>
            </a:r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endParaRPr lang="en-US" sz="1600" smtClean="0"/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101 hari 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102 mahi 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103 bunny </a:t>
            </a:r>
          </a:p>
          <a:p>
            <a:r>
              <a:rPr lang="en-US" sz="1600">
                <a:solidFill>
                  <a:srgbClr val="000000"/>
                </a:solidFill>
                <a:latin typeface="Segoe UI" panose="020B0502040204020203" pitchFamily="34" charset="0"/>
              </a:rPr>
              <a:t>104 sunny</a:t>
            </a:r>
            <a:endParaRPr lang="en-US" sz="1600" smtClean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323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406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41</cp:revision>
  <dcterms:created xsi:type="dcterms:W3CDTF">2022-09-08T05:14:15Z</dcterms:created>
  <dcterms:modified xsi:type="dcterms:W3CDTF">2022-09-08T13:10:10Z</dcterms:modified>
</cp:coreProperties>
</file>